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09" r:id="rId1"/>
  </p:sldMasterIdLst>
  <p:notesMasterIdLst>
    <p:notesMasterId r:id="rId20"/>
  </p:notesMasterIdLst>
  <p:handoutMasterIdLst>
    <p:handoutMasterId r:id="rId21"/>
  </p:handoutMasterIdLst>
  <p:sldIdLst>
    <p:sldId id="567" r:id="rId2"/>
    <p:sldId id="569" r:id="rId3"/>
    <p:sldId id="570" r:id="rId4"/>
    <p:sldId id="571" r:id="rId5"/>
    <p:sldId id="584" r:id="rId6"/>
    <p:sldId id="572" r:id="rId7"/>
    <p:sldId id="573" r:id="rId8"/>
    <p:sldId id="574" r:id="rId9"/>
    <p:sldId id="585" r:id="rId10"/>
    <p:sldId id="575" r:id="rId11"/>
    <p:sldId id="576" r:id="rId12"/>
    <p:sldId id="577" r:id="rId13"/>
    <p:sldId id="579" r:id="rId14"/>
    <p:sldId id="578" r:id="rId15"/>
    <p:sldId id="580" r:id="rId16"/>
    <p:sldId id="581" r:id="rId17"/>
    <p:sldId id="582" r:id="rId18"/>
    <p:sldId id="583" r:id="rId19"/>
  </p:sldIdLst>
  <p:sldSz cx="9144000" cy="6858000" type="screen4x3"/>
  <p:notesSz cx="6888163" cy="96234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  <p:showPr showNarration="1">
    <p:present/>
    <p:sldAll/>
    <p:penClr>
      <a:schemeClr val="tx1"/>
    </p:penClr>
  </p:showPr>
  <p:clrMru>
    <a:srgbClr val="8F8F8F"/>
    <a:srgbClr val="FF0000"/>
    <a:srgbClr val="111111"/>
    <a:srgbClr val="660033"/>
    <a:srgbClr val="990099"/>
    <a:srgbClr val="9900CC"/>
    <a:srgbClr val="CC00FF"/>
    <a:srgbClr val="7E7E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bg1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AE63EB8D-9BE5-5E4D-8DDB-F455A4E3E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4BFCE50D-1DFF-AC40-A97F-3C7565446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27" charset="-128"/>
        <a:cs typeface="ＭＳ Ｐゴシック" pitchFamily="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B7DE5-7130-DC4F-AC1B-79FBC4E82FD9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112" charset="0"/>
              <a:ea typeface="+mn-ea"/>
              <a:cs typeface="+mn-cs"/>
            </a:endParaRPr>
          </a:p>
        </p:txBody>
      </p:sp>
      <p:pic>
        <p:nvPicPr>
          <p:cNvPr id="5" name="Picture 10" descr="balken neu grau weis for d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0"/>
            <a:ext cx="2444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lken neu grau weis deri mit or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0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lken neu grau weis for d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0"/>
            <a:ext cx="2444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DERI_Logo_4x4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08013"/>
            <a:ext cx="1143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  <a:lumOff val="25000"/>
                  </a:schemeClr>
                </a:solidFill>
                <a:latin typeface="Verdana" charset="0"/>
              </a:rPr>
              <a:t>http://</a:t>
            </a:r>
            <a:r>
              <a:rPr lang="en-US" sz="10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Verdana" charset="0"/>
              </a:rPr>
              <a:t>www.dbai.tuwien.ac.at</a:t>
            </a:r>
            <a:r>
              <a:rPr lang="en-US" sz="1000" dirty="0">
                <a:solidFill>
                  <a:schemeClr val="accent4">
                    <a:lumMod val="75000"/>
                    <a:lumOff val="25000"/>
                  </a:schemeClr>
                </a:solidFill>
                <a:latin typeface="Verdana" charset="0"/>
              </a:rPr>
              <a:t> 						http://</a:t>
            </a:r>
            <a:r>
              <a:rPr lang="en-US" sz="10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Verdana" charset="0"/>
              </a:rPr>
              <a:t>www.deri.org</a:t>
            </a:r>
            <a:endParaRPr lang="en-US" sz="1000" dirty="0">
              <a:solidFill>
                <a:schemeClr val="accent4">
                  <a:lumMod val="75000"/>
                  <a:lumOff val="25000"/>
                </a:schemeClr>
              </a:solidFill>
              <a:latin typeface="Verdana" charset="0"/>
            </a:endParaRPr>
          </a:p>
        </p:txBody>
      </p:sp>
      <p:pic>
        <p:nvPicPr>
          <p:cNvPr id="10" name="Picture 10" descr="balken neu grau weis for de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4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balken neu grau weis de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0"/>
            <a:ext cx="2484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0" y="-152400"/>
            <a:ext cx="8255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sz="1000" b="1" dirty="0">
                <a:solidFill>
                  <a:srgbClr val="7E7E7E"/>
                </a:solidFill>
                <a:latin typeface="Arial"/>
                <a:ea typeface="ＭＳ Ｐゴシック" pitchFamily="-65" charset="-128"/>
                <a:cs typeface="Arial"/>
              </a:rPr>
              <a:t>TU Vienna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982788"/>
            <a:ext cx="7772400" cy="12938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2988"/>
            <a:ext cx="7696200" cy="912812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FD8A-D282-1242-B52B-70DA88ABBFF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41F6-ADE8-944F-A416-B474C69353A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1DE3-62E1-4249-8708-EF6A981A134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26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81413"/>
            <a:ext cx="4038600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BBC1-3DE2-8846-ACBD-8A2B9772AE5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4038600" cy="226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26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81413"/>
            <a:ext cx="4038600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1413"/>
            <a:ext cx="4038600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369D-B131-F94F-B35A-03E620A7C11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DA8C-A945-1242-9735-E1233E6C999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8602-4099-DF4C-92F9-79FD888172B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3457-053C-454B-A34F-02823FB644C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B95-DDF7-EC48-B81F-44995C8F33B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6040-15F3-2449-ACB8-D54E0542C36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0DCC-1A47-7041-9D64-05F67F0A23A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926B-060D-F245-8144-440145CD6C8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F2FA-1945-C144-A9FB-FFC97709C81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19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7" name="Oval 17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sz="1800">
              <a:solidFill>
                <a:schemeClr val="bg1"/>
              </a:solidFill>
              <a:latin typeface="Arial Narrow" pitchFamily="-112" charset="0"/>
              <a:ea typeface="+mn-ea"/>
              <a:cs typeface="+mn-cs"/>
            </a:endParaRPr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112" charset="0"/>
              <a:ea typeface="+mn-ea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4A5E1E3-63F3-9743-92AA-47F12BE4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ERI_Logo_4x4c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16913" y="115888"/>
            <a:ext cx="639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0" y="836613"/>
            <a:ext cx="9147175" cy="203200"/>
            <a:chOff x="0" y="527"/>
            <a:chExt cx="5762" cy="128"/>
          </a:xfrm>
        </p:grpSpPr>
        <p:pic>
          <p:nvPicPr>
            <p:cNvPr id="1043" name="Picture 11" descr="balken neu grau weis for deri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338" y="527"/>
              <a:ext cx="154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2" descr="balken neu grau weis deri mit or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220" y="527"/>
              <a:ext cx="154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3" descr="balken neu grau weis deri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27"/>
              <a:ext cx="15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4" descr="balken neu grau weis for deri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792" y="527"/>
              <a:ext cx="154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4736" name="Oval 16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112" charset="0"/>
              <a:ea typeface="+mn-ea"/>
              <a:cs typeface="+mn-cs"/>
            </a:endParaRPr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112" charset="0"/>
              <a:ea typeface="+mn-ea"/>
              <a:cs typeface="+mn-cs"/>
            </a:endParaRPr>
          </a:p>
        </p:txBody>
      </p:sp>
      <p:grpSp>
        <p:nvGrpSpPr>
          <p:cNvPr id="1035" name="Group 23"/>
          <p:cNvGrpSpPr>
            <a:grpSpLocks/>
          </p:cNvGrpSpPr>
          <p:nvPr/>
        </p:nvGrpSpPr>
        <p:grpSpPr bwMode="auto">
          <a:xfrm>
            <a:off x="0" y="6096000"/>
            <a:ext cx="9144000" cy="115888"/>
            <a:chOff x="0" y="4246"/>
            <a:chExt cx="5760" cy="73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0" y="4246"/>
              <a:ext cx="975" cy="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 Narrow" pitchFamily="-112" charset="0"/>
                <a:ea typeface="+mn-ea"/>
                <a:cs typeface="+mn-cs"/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703" y="4246"/>
              <a:ext cx="1202" cy="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 Narrow" pitchFamily="-112" charset="0"/>
                <a:ea typeface="+mn-ea"/>
                <a:cs typeface="+mn-cs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1882" y="4246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 Narrow" pitchFamily="-112" charset="0"/>
                <a:ea typeface="+mn-ea"/>
                <a:cs typeface="+mn-cs"/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3470" y="4246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 Narrow" pitchFamily="-112" charset="0"/>
                <a:ea typeface="+mn-ea"/>
                <a:cs typeface="+mn-cs"/>
              </a:endParaRPr>
            </a:p>
          </p:txBody>
        </p:sp>
      </p:grpSp>
      <p:pic>
        <p:nvPicPr>
          <p:cNvPr id="1036" name="Picture 47" descr="sfi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4716463" y="6265863"/>
            <a:ext cx="7921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8" descr="nuigalway_white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987675" y="6237288"/>
            <a:ext cx="14398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1" descr="ppt_template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5867400" y="6249988"/>
            <a:ext cx="32099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27" charset="-128"/>
          <a:cs typeface="ＭＳ Ｐゴシック" pitchFamily="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27" charset="-128"/>
          <a:cs typeface="ＭＳ Ｐゴシック" pitchFamily="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27" charset="-128"/>
          <a:cs typeface="ＭＳ Ｐゴシック" pitchFamily="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27" charset="-128"/>
          <a:cs typeface="ＭＳ Ｐゴシック" pitchFamily="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dRDF</a:t>
            </a:r>
            <a:r>
              <a:rPr lang="de-DE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de-DE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Entailment</a:t>
            </a:r>
            <a:r>
              <a:rPr lang="de-DE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for</a:t>
            </a:r>
            <a:r>
              <a:rPr lang="de-DE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Domain-Restricted</a:t>
            </a:r>
            <a:r>
              <a:rPr lang="de-DE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 RDF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7696200" cy="912813"/>
          </a:xfrm>
        </p:spPr>
        <p:txBody>
          <a:bodyPr/>
          <a:lstStyle/>
          <a:p>
            <a:r>
              <a:rPr lang="en-GB" smtClean="0">
                <a:ea typeface="ＭＳ Ｐゴシック" charset="-128"/>
                <a:cs typeface="ＭＳ Ｐゴシック" charset="-128"/>
              </a:rPr>
              <a:t>Reinhard Pichler </a:t>
            </a:r>
            <a:r>
              <a:rPr lang="en-GB" baseline="30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GB" smtClean="0">
                <a:ea typeface="ＭＳ Ｐゴシック" charset="-128"/>
                <a:cs typeface="ＭＳ Ｐゴシック" charset="-128"/>
              </a:rPr>
              <a:t>   </a:t>
            </a:r>
            <a:r>
              <a:rPr lang="en-GB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Axel Polleres </a:t>
            </a:r>
            <a:r>
              <a:rPr lang="en-GB" baseline="3000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lang="en-GB" smtClean="0">
                <a:ea typeface="ＭＳ Ｐゴシック" charset="-128"/>
                <a:cs typeface="ＭＳ Ｐゴシック" charset="-128"/>
              </a:rPr>
              <a:t>   Fang Wei </a:t>
            </a:r>
            <a:r>
              <a:rPr lang="en-GB" baseline="30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GB" smtClean="0">
                <a:ea typeface="ＭＳ Ｐゴシック" charset="-128"/>
                <a:cs typeface="ＭＳ Ｐゴシック" charset="-128"/>
              </a:rPr>
              <a:t>    Stefan Woltran </a:t>
            </a:r>
            <a:r>
              <a:rPr lang="en-GB" baseline="30000" smtClean="0">
                <a:ea typeface="ＭＳ Ｐゴシック" charset="-128"/>
                <a:cs typeface="ＭＳ Ｐゴシック" charset="-128"/>
              </a:rPr>
              <a:t>1</a:t>
            </a:r>
          </a:p>
          <a:p>
            <a:r>
              <a:rPr lang="en-GB" baseline="30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GB" smtClean="0">
                <a:ea typeface="ＭＳ Ｐゴシック" charset="-128"/>
                <a:cs typeface="ＭＳ Ｐゴシック" charset="-128"/>
              </a:rPr>
              <a:t>Institute for Information Systems, TU Vienna, Austria</a:t>
            </a:r>
            <a:endParaRPr lang="en-GB" baseline="30000" smtClean="0">
              <a:ea typeface="ＭＳ Ｐゴシック" charset="-128"/>
              <a:cs typeface="ＭＳ Ｐゴシック" charset="-128"/>
            </a:endParaRPr>
          </a:p>
          <a:p>
            <a:r>
              <a:rPr lang="en-GB" baseline="30000" smtClean="0">
                <a:ea typeface="ＭＳ Ｐゴシック" charset="-128"/>
                <a:cs typeface="ＭＳ Ｐゴシック" charset="-128"/>
              </a:rPr>
              <a:t>2 </a:t>
            </a:r>
            <a:r>
              <a:rPr lang="en-GB" smtClean="0">
                <a:ea typeface="ＭＳ Ｐゴシック" charset="-128"/>
                <a:cs typeface="ＭＳ Ｐゴシック" charset="-128"/>
              </a:rPr>
              <a:t>DERI, National University of Ireland, Galway</a:t>
            </a:r>
          </a:p>
          <a:p>
            <a:endParaRPr lang="en-GB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36" name="Picture 4" descr="DBAI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26670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648200" y="60198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800600"/>
            <a:ext cx="81057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Blank nodes are fun (at least for theoreticians)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810125"/>
            <a:ext cx="79248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Blank nodes ain’t THAT evil! </a:t>
            </a:r>
            <a:r>
              <a:rPr lang="en-US" sz="2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</a:t>
            </a:r>
            <a:endParaRPr lang="en-US" sz="2800" b="1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162800" cy="6858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Domain-Restricted Graphs: Example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16021C-5877-ED4E-96E6-97703FE74720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6" name="Picture 5" descr="collaborationgrap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76200" y="533400"/>
            <a:ext cx="901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Fang Wei</a:t>
            </a: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3124200" y="5334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Stefan Woltran</a:t>
            </a:r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6096000" y="533400"/>
            <a:ext cx="125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Stefan Decker</a:t>
            </a:r>
          </a:p>
        </p:txBody>
      </p:sp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1430338" y="762000"/>
            <a:ext cx="931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4419600" y="758825"/>
            <a:ext cx="931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7450138" y="762000"/>
            <a:ext cx="931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5029200" y="2819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⊆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3 ,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⊆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sz="1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8684" name="Straight Connector 27"/>
          <p:cNvCxnSpPr>
            <a:cxnSpLocks noChangeShapeType="1"/>
          </p:cNvCxnSpPr>
          <p:nvPr/>
        </p:nvCxnSpPr>
        <p:spPr bwMode="auto">
          <a:xfrm rot="5400000">
            <a:off x="5448300" y="2933700"/>
            <a:ext cx="2286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8685" name="Picture 8" descr="StefanStef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1663" y="3276600"/>
            <a:ext cx="516413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6265863" y="38862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200"/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6265863" y="45720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200"/>
          </a:p>
        </p:txBody>
      </p: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3170238" y="4876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8689" name="Rectangle 32"/>
          <p:cNvSpPr>
            <a:spLocks noChangeArrowheads="1"/>
          </p:cNvSpPr>
          <p:nvPr/>
        </p:nvSpPr>
        <p:spPr bwMode="auto">
          <a:xfrm>
            <a:off x="4284663" y="482917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8690" name="Rectangle 33"/>
          <p:cNvSpPr>
            <a:spLocks noChangeArrowheads="1"/>
          </p:cNvSpPr>
          <p:nvPr/>
        </p:nvSpPr>
        <p:spPr bwMode="auto">
          <a:xfrm>
            <a:off x="3779838" y="4114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8691" name="Rectangle 34"/>
          <p:cNvSpPr>
            <a:spLocks noChangeArrowheads="1"/>
          </p:cNvSpPr>
          <p:nvPr/>
        </p:nvSpPr>
        <p:spPr bwMode="auto">
          <a:xfrm>
            <a:off x="3779838" y="3352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grpSp>
        <p:nvGrpSpPr>
          <p:cNvPr id="28692" name="Group 11"/>
          <p:cNvGrpSpPr>
            <a:grpSpLocks/>
          </p:cNvGrpSpPr>
          <p:nvPr/>
        </p:nvGrpSpPr>
        <p:grpSpPr bwMode="auto">
          <a:xfrm>
            <a:off x="5884863" y="4038600"/>
            <a:ext cx="228600" cy="381000"/>
            <a:chOff x="5410200" y="1371600"/>
            <a:chExt cx="152400" cy="304800"/>
          </a:xfrm>
        </p:grpSpPr>
        <p:grpSp>
          <p:nvGrpSpPr>
            <p:cNvPr id="28694" name="Group 6"/>
            <p:cNvGrpSpPr>
              <a:grpSpLocks/>
            </p:cNvGrpSpPr>
            <p:nvPr/>
          </p:nvGrpSpPr>
          <p:grpSpPr bwMode="auto">
            <a:xfrm>
              <a:off x="5410200" y="1371600"/>
              <a:ext cx="152400" cy="304800"/>
              <a:chOff x="6095206" y="4801394"/>
              <a:chExt cx="229394" cy="381000"/>
            </a:xfrm>
          </p:grpSpPr>
          <p:cxnSp>
            <p:nvCxnSpPr>
              <p:cNvPr id="28696" name="Straight Connector 7"/>
              <p:cNvCxnSpPr>
                <a:cxnSpLocks noChangeShapeType="1"/>
              </p:cNvCxnSpPr>
              <p:nvPr/>
            </p:nvCxnSpPr>
            <p:spPr bwMode="auto">
              <a:xfrm rot="5400000">
                <a:off x="5905500" y="4991100"/>
                <a:ext cx="3810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697" name="Straight Connector 8"/>
              <p:cNvCxnSpPr>
                <a:cxnSpLocks noChangeShapeType="1"/>
              </p:cNvCxnSpPr>
              <p:nvPr/>
            </p:nvCxnSpPr>
            <p:spPr bwMode="auto">
              <a:xfrm rot="10800000">
                <a:off x="6096000" y="4953000"/>
                <a:ext cx="2286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698" name="Straight Connector 9"/>
              <p:cNvCxnSpPr>
                <a:cxnSpLocks noChangeShapeType="1"/>
              </p:cNvCxnSpPr>
              <p:nvPr/>
            </p:nvCxnSpPr>
            <p:spPr bwMode="auto">
              <a:xfrm rot="10800000">
                <a:off x="6096000" y="5029200"/>
                <a:ext cx="2286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695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334000" y="1447800"/>
              <a:ext cx="304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8693" name="Straight Connector 27"/>
          <p:cNvCxnSpPr>
            <a:cxnSpLocks noChangeShapeType="1"/>
          </p:cNvCxnSpPr>
          <p:nvPr/>
        </p:nvCxnSpPr>
        <p:spPr bwMode="auto">
          <a:xfrm rot="5400000">
            <a:off x="6362700" y="2933700"/>
            <a:ext cx="2286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Domain-Restricted Graphs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⟨G , D⟩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: Definition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458200" cy="4675187"/>
          </a:xfrm>
        </p:spPr>
        <p:txBody>
          <a:bodyPr/>
          <a:lstStyle/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Base notion in RDF semantics: RDF interpretation for a Graph 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</a:p>
          <a:p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				I = </a:t>
            </a:r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Res, Prop, Lit, ε, IS, IL</a:t>
            </a:r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We define the D-restriction of RDF interpretations:</a:t>
            </a:r>
          </a:p>
          <a:p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000" smtClean="0">
                <a:ea typeface="ＭＳ Ｐゴシック" charset="-128"/>
                <a:cs typeface="ＭＳ Ｐゴシック" charset="-128"/>
              </a:rPr>
              <a:t>			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 I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Res ∩ D, Prop, Lit ∩ D, ε, IS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Res∩D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, IL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Res∩D </a:t>
            </a:r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/>
            <a:endParaRPr lang="en-US" sz="1800" smtClean="0"/>
          </a:p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Entailment for domain-restricted graphs, defined as wrt. D-restriction of RDF interpretations:</a:t>
            </a:r>
          </a:p>
          <a:p>
            <a:pPr>
              <a:buFontTx/>
              <a:buNone/>
            </a:pPr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</a:rPr>
              <a:t>				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⟨G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 , D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 ⟩           ⟨G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 , D</a:t>
            </a:r>
            <a:r>
              <a:rPr lang="en-US" sz="2000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i="1" smtClean="0">
                <a:latin typeface="Times New Roman" charset="0"/>
                <a:ea typeface="Times New Roman" charset="0"/>
                <a:cs typeface="Times New Roman" charset="0"/>
              </a:rPr>
              <a:t> ⟩</a:t>
            </a:r>
          </a:p>
          <a:p>
            <a:pPr lvl="1"/>
            <a:endParaRPr lang="en-US" sz="1800" smtClean="0"/>
          </a:p>
          <a:p>
            <a:pPr lvl="1">
              <a:buFontTx/>
              <a:buNone/>
            </a:pPr>
            <a:endParaRPr lang="en-US" sz="180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7B77F0-59FC-8C41-BD5A-2ECA5ED61A5B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9701" name="Group 10"/>
          <p:cNvGrpSpPr>
            <a:grpSpLocks/>
          </p:cNvGrpSpPr>
          <p:nvPr/>
        </p:nvGrpSpPr>
        <p:grpSpPr bwMode="auto">
          <a:xfrm>
            <a:off x="3656013" y="4876800"/>
            <a:ext cx="230187" cy="381000"/>
            <a:chOff x="6095206" y="4801394"/>
            <a:chExt cx="229394" cy="381000"/>
          </a:xfrm>
        </p:grpSpPr>
        <p:cxnSp>
          <p:nvCxnSpPr>
            <p:cNvPr id="29702" name="Straight Connector 5"/>
            <p:cNvCxnSpPr>
              <a:cxnSpLocks noChangeShapeType="1"/>
            </p:cNvCxnSpPr>
            <p:nvPr/>
          </p:nvCxnSpPr>
          <p:spPr bwMode="auto">
            <a:xfrm rot="5400000">
              <a:off x="5905500" y="49911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03" name="Straight Connector 7"/>
            <p:cNvCxnSpPr>
              <a:cxnSpLocks noChangeShapeType="1"/>
            </p:cNvCxnSpPr>
            <p:nvPr/>
          </p:nvCxnSpPr>
          <p:spPr bwMode="auto">
            <a:xfrm rot="10800000">
              <a:off x="6096000" y="49530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04" name="Straight Connector 8"/>
            <p:cNvCxnSpPr>
              <a:cxnSpLocks noChangeShapeType="1"/>
            </p:cNvCxnSpPr>
            <p:nvPr/>
          </p:nvCxnSpPr>
          <p:spPr bwMode="auto">
            <a:xfrm rot="10800000">
              <a:off x="6096000" y="50292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Domain-Restricted Graphs: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686800" cy="4522787"/>
          </a:xfrm>
          <a:solidFill>
            <a:schemeClr val="bg1"/>
          </a:solidFill>
        </p:spPr>
        <p:txBody>
          <a:bodyPr/>
          <a:lstStyle/>
          <a:p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i="1" baseline="-25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⊆ 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i="1" baseline="-25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       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implies      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⟨G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, D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⟩          ⟨G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, D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⟩</a:t>
            </a:r>
          </a:p>
          <a:p>
            <a:endParaRPr lang="en-US" sz="1400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      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2   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implies      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⟨G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, D⟩             ⟨G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, D⟩ </a:t>
            </a:r>
          </a:p>
          <a:p>
            <a:endParaRPr lang="en-US" sz="1400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But: Complexity of D-entailment is 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baseline="30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baseline="-25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...    Uh?</a:t>
            </a:r>
          </a:p>
          <a:p>
            <a:endParaRPr lang="en-US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Tx/>
              <a:buNone/>
            </a:pP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Example:    </a:t>
            </a:r>
          </a:p>
          <a:p>
            <a:pPr lvl="1">
              <a:buFontTx/>
              <a:buNone/>
            </a:pP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 = 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{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a,b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}</a:t>
            </a:r>
          </a:p>
          <a:p>
            <a:pPr>
              <a:buFontTx/>
              <a:buNone/>
            </a:pPr>
            <a:endParaRPr lang="en-US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Intuitively: </a:t>
            </a:r>
          </a:p>
          <a:p>
            <a:pPr lvl="1">
              <a:buFontTx/>
              <a:buNone/>
            </a:pP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	More entailments by implicit equalities if  |D| is small enough!</a:t>
            </a:r>
          </a:p>
          <a:p>
            <a:pPr lvl="1">
              <a:buFontTx/>
              <a:buNone/>
            </a:pPr>
            <a:endParaRPr lang="en-US" sz="800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57950"/>
            <a:ext cx="2133600" cy="476250"/>
          </a:xfrm>
          <a:noFill/>
        </p:spPr>
        <p:txBody>
          <a:bodyPr/>
          <a:lstStyle/>
          <a:p>
            <a:fld id="{3C98D0D2-3B47-0D41-AD37-B6EC02B87B75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0725" name="Straight Connector 4"/>
          <p:cNvCxnSpPr>
            <a:cxnSpLocks noChangeShapeType="1"/>
          </p:cNvCxnSpPr>
          <p:nvPr/>
        </p:nvCxnSpPr>
        <p:spPr bwMode="auto">
          <a:xfrm rot="5400000">
            <a:off x="1295400" y="1219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5334000" y="1143000"/>
            <a:ext cx="152400" cy="304800"/>
            <a:chOff x="5410200" y="1371600"/>
            <a:chExt cx="152400" cy="304800"/>
          </a:xfrm>
        </p:grpSpPr>
        <p:grpSp>
          <p:nvGrpSpPr>
            <p:cNvPr id="30743" name="Group 6"/>
            <p:cNvGrpSpPr>
              <a:grpSpLocks/>
            </p:cNvGrpSpPr>
            <p:nvPr/>
          </p:nvGrpSpPr>
          <p:grpSpPr bwMode="auto">
            <a:xfrm>
              <a:off x="5410200" y="1371600"/>
              <a:ext cx="152400" cy="304800"/>
              <a:chOff x="6095206" y="4801394"/>
              <a:chExt cx="229394" cy="381000"/>
            </a:xfrm>
          </p:grpSpPr>
          <p:cxnSp>
            <p:nvCxnSpPr>
              <p:cNvPr id="30745" name="Straight Connector 7"/>
              <p:cNvCxnSpPr>
                <a:cxnSpLocks noChangeShapeType="1"/>
              </p:cNvCxnSpPr>
              <p:nvPr/>
            </p:nvCxnSpPr>
            <p:spPr bwMode="auto">
              <a:xfrm rot="5400000">
                <a:off x="5905500" y="4991100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46" name="Straight Connector 8"/>
              <p:cNvCxnSpPr>
                <a:cxnSpLocks noChangeShapeType="1"/>
              </p:cNvCxnSpPr>
              <p:nvPr/>
            </p:nvCxnSpPr>
            <p:spPr bwMode="auto">
              <a:xfrm rot="10800000">
                <a:off x="6096000" y="4953000"/>
                <a:ext cx="2286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47" name="Straight Connector 9"/>
              <p:cNvCxnSpPr>
                <a:cxnSpLocks noChangeShapeType="1"/>
              </p:cNvCxnSpPr>
              <p:nvPr/>
            </p:nvCxnSpPr>
            <p:spPr bwMode="auto">
              <a:xfrm rot="10800000">
                <a:off x="6096000" y="5029200"/>
                <a:ext cx="2286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334000" y="1447800"/>
              <a:ext cx="304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0727" name="Group 12"/>
          <p:cNvGrpSpPr>
            <a:grpSpLocks/>
          </p:cNvGrpSpPr>
          <p:nvPr/>
        </p:nvGrpSpPr>
        <p:grpSpPr bwMode="auto">
          <a:xfrm>
            <a:off x="1522413" y="1828800"/>
            <a:ext cx="153987" cy="304800"/>
            <a:chOff x="6095206" y="4801394"/>
            <a:chExt cx="229394" cy="381000"/>
          </a:xfrm>
        </p:grpSpPr>
        <p:cxnSp>
          <p:nvCxnSpPr>
            <p:cNvPr id="30740" name="Straight Connector 13"/>
            <p:cNvCxnSpPr>
              <a:cxnSpLocks noChangeShapeType="1"/>
            </p:cNvCxnSpPr>
            <p:nvPr/>
          </p:nvCxnSpPr>
          <p:spPr bwMode="auto">
            <a:xfrm rot="5400000">
              <a:off x="5905500" y="49911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1" name="Straight Connector 14"/>
            <p:cNvCxnSpPr>
              <a:cxnSpLocks noChangeShapeType="1"/>
            </p:cNvCxnSpPr>
            <p:nvPr/>
          </p:nvCxnSpPr>
          <p:spPr bwMode="auto">
            <a:xfrm rot="10800000">
              <a:off x="6096000" y="49530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2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6096000" y="50292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0728" name="Group 16"/>
          <p:cNvGrpSpPr>
            <a:grpSpLocks/>
          </p:cNvGrpSpPr>
          <p:nvPr/>
        </p:nvGrpSpPr>
        <p:grpSpPr bwMode="auto">
          <a:xfrm>
            <a:off x="5332413" y="1828800"/>
            <a:ext cx="153987" cy="304800"/>
            <a:chOff x="6095206" y="4801394"/>
            <a:chExt cx="229394" cy="381000"/>
          </a:xfrm>
        </p:grpSpPr>
        <p:cxnSp>
          <p:nvCxnSpPr>
            <p:cNvPr id="30737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905500" y="49911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Straight Connector 18"/>
            <p:cNvCxnSpPr>
              <a:cxnSpLocks noChangeShapeType="1"/>
            </p:cNvCxnSpPr>
            <p:nvPr/>
          </p:nvCxnSpPr>
          <p:spPr bwMode="auto">
            <a:xfrm rot="10800000">
              <a:off x="6096000" y="49530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Straight Connector 19"/>
            <p:cNvCxnSpPr>
              <a:cxnSpLocks noChangeShapeType="1"/>
            </p:cNvCxnSpPr>
            <p:nvPr/>
          </p:nvCxnSpPr>
          <p:spPr bwMode="auto">
            <a:xfrm rot="10800000">
              <a:off x="6096000" y="50292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438400" y="3124200"/>
            <a:ext cx="4627563" cy="1600200"/>
            <a:chOff x="2743200" y="3733800"/>
            <a:chExt cx="4627852" cy="1600200"/>
          </a:xfrm>
        </p:grpSpPr>
        <p:pic>
          <p:nvPicPr>
            <p:cNvPr id="30731" name="Picture 20" descr="equalityEntail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3200" y="3733800"/>
              <a:ext cx="462785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Rectangle 21"/>
            <p:cNvSpPr>
              <a:spLocks noChangeArrowheads="1"/>
            </p:cNvSpPr>
            <p:nvPr/>
          </p:nvSpPr>
          <p:spPr bwMode="auto">
            <a:xfrm>
              <a:off x="3048000" y="4066401"/>
              <a:ext cx="4539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∈</a:t>
              </a:r>
              <a:r>
                <a:rPr lang="en-US" sz="1200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1200"/>
            </a:p>
          </p:txBody>
        </p:sp>
        <p:sp>
          <p:nvSpPr>
            <p:cNvPr id="30733" name="Rectangle 22"/>
            <p:cNvSpPr>
              <a:spLocks noChangeArrowheads="1"/>
            </p:cNvSpPr>
            <p:nvPr/>
          </p:nvSpPr>
          <p:spPr bwMode="auto">
            <a:xfrm>
              <a:off x="3965630" y="4495800"/>
              <a:ext cx="4539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∈</a:t>
              </a:r>
              <a:r>
                <a:rPr lang="en-US" sz="1200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1200"/>
            </a:p>
          </p:txBody>
        </p:sp>
        <p:sp>
          <p:nvSpPr>
            <p:cNvPr id="30734" name="Rectangle 23"/>
            <p:cNvSpPr>
              <a:spLocks noChangeArrowheads="1"/>
            </p:cNvSpPr>
            <p:nvPr/>
          </p:nvSpPr>
          <p:spPr bwMode="auto">
            <a:xfrm>
              <a:off x="5486400" y="4114800"/>
              <a:ext cx="4539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∈</a:t>
              </a:r>
              <a:r>
                <a:rPr lang="en-US" sz="1200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1200"/>
            </a:p>
          </p:txBody>
        </p:sp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6632630" y="3914001"/>
              <a:ext cx="4539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∈</a:t>
              </a:r>
              <a:r>
                <a:rPr lang="en-US" sz="1200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1200"/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6327830" y="4800600"/>
              <a:ext cx="4539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∈</a:t>
              </a:r>
              <a:r>
                <a:rPr lang="en-US" sz="1200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1200"/>
            </a:p>
          </p:txBody>
        </p:sp>
      </p:grpSp>
      <p:sp>
        <p:nvSpPr>
          <p:cNvPr id="30730" name="Rectangle 26"/>
          <p:cNvSpPr>
            <a:spLocks noChangeArrowheads="1"/>
          </p:cNvSpPr>
          <p:nvPr/>
        </p:nvSpPr>
        <p:spPr bwMode="auto">
          <a:xfrm>
            <a:off x="5386388" y="2638425"/>
            <a:ext cx="252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07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Complexity proof (Ideas)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68413"/>
            <a:ext cx="8686800" cy="4675187"/>
          </a:xfrm>
        </p:spPr>
        <p:txBody>
          <a:bodyPr/>
          <a:lstStyle/>
          <a:p>
            <a:endParaRPr lang="en-US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Membership:  non-entailment in 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baseline="30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baseline="-25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/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We can assume w.l.o.g. that G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 is ground</a:t>
            </a:r>
          </a:p>
          <a:p>
            <a:pPr lvl="1"/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 “⟨G</a:t>
            </a:r>
            <a:r>
              <a:rPr lang="en-US" baseline="-2500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, D⟩ does not d-entail ⟨G</a:t>
            </a:r>
            <a:r>
              <a:rPr lang="en-US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, D⟩” can be decided in Σ</a:t>
            </a:r>
            <a:r>
              <a:rPr lang="en-US" baseline="30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baseline="-25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</a:p>
          <a:p>
            <a:pPr marL="1371600" lvl="2" indent="-457200">
              <a:buFontTx/>
              <a:buAutoNum type="arabicPeriod"/>
            </a:pP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Guessing a D-interpretation such that G</a:t>
            </a:r>
            <a:r>
              <a:rPr lang="en-US" sz="1800" i="1" baseline="-2500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is true</a:t>
            </a:r>
          </a:p>
          <a:p>
            <a:pPr marL="1371600" lvl="2" indent="-457200">
              <a:buFontTx/>
              <a:buAutoNum type="arabicPeriod"/>
            </a:pP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Check that G</a:t>
            </a:r>
            <a:r>
              <a:rPr lang="en-US" sz="1800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 is false for all possible assignments of bnodes to elements of D</a:t>
            </a:r>
            <a:r>
              <a:rPr lang="en-US" sz="1800" i="1" baseline="-2500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800" i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endParaRPr lang="en-US" i="1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Hardness proof by a reduction from a special variant of  </a:t>
            </a:r>
          </a:p>
          <a:p>
            <a:pPr>
              <a:buFontTx/>
              <a:buNone/>
            </a:pP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	H-subsumption</a:t>
            </a:r>
            <a:r>
              <a:rPr lang="en-US" i="1" baseline="30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en-US" i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for |D| 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≥ 4 … long version.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2351DE-DC15-0D4A-A4C8-852DFFA4BCD3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929188" y="1905000"/>
            <a:ext cx="252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757988" y="2667000"/>
            <a:ext cx="252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/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66688" y="5562600"/>
            <a:ext cx="8475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“total binary H-subsumption” i.e., no constants are allowed in clauses and only binary predicates,</a:t>
            </a:r>
          </a:p>
          <a:p>
            <a:pPr algn="l"/>
            <a:r>
              <a:rPr 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fixed finite Herbrand universe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31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Now how to remedy the mess we did…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458200" cy="4675187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… we saw the first “restriction” made things more complex.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But: </a:t>
            </a:r>
            <a:r>
              <a:rPr lang="en-US" b="1" i="1" smtClean="0">
                <a:ea typeface="ＭＳ Ｐゴシック" charset="-128"/>
                <a:cs typeface="ＭＳ Ｐゴシック" charset="-128"/>
              </a:rPr>
              <a:t>bounded treewidth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helps!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3B50CF-1177-0E45-849C-1A2108E3A47D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Bounded Treewidth for RDF graphs: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029200"/>
          </a:xfrm>
        </p:spPr>
        <p:txBody>
          <a:bodyPr/>
          <a:lstStyle/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Measure of “acyclicity”</a:t>
            </a:r>
          </a:p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Roughly: </a:t>
            </a:r>
          </a:p>
          <a:p>
            <a:pPr lvl="1">
              <a:buFontTx/>
              <a:buNone/>
            </a:pP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“If I can decompose the graph to a tree of hyper-edges with at most</a:t>
            </a:r>
          </a:p>
          <a:p>
            <a:pPr lvl="1">
              <a:buFontTx/>
              <a:buNone/>
            </a:pP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 k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800" i="1" smtClean="0">
                <a:latin typeface="Times New Roman" charset="0"/>
                <a:ea typeface="Times New Roman" charset="0"/>
                <a:cs typeface="Times New Roman" charset="0"/>
              </a:rPr>
              <a:t>1 nodes per edge, then the graph has treewidth k”</a:t>
            </a:r>
            <a:r>
              <a:rPr lang="en-US" sz="1800" smtClean="0"/>
              <a:t> </a:t>
            </a:r>
          </a:p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Example: </a:t>
            </a:r>
          </a:p>
          <a:p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lvl="1">
              <a:buFontTx/>
              <a:buNone/>
            </a:pPr>
            <a:endParaRPr lang="en-US" sz="1800" smtClean="0"/>
          </a:p>
          <a:p>
            <a:pPr lvl="1">
              <a:buFontTx/>
              <a:buNone/>
            </a:pPr>
            <a:endParaRPr lang="en-US" sz="1800" smtClean="0"/>
          </a:p>
          <a:p>
            <a:pPr lvl="1">
              <a:buFontTx/>
              <a:buNone/>
            </a:pPr>
            <a:endParaRPr lang="en-US" sz="1800" i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Tx/>
              <a:buNone/>
            </a:pPr>
            <a:endParaRPr lang="en-US" sz="1800" i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Tx/>
              <a:buNone/>
            </a:pPr>
            <a:endParaRPr lang="en-US" sz="1800" i="1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A2D54B-00C1-D04A-B960-B4F197335155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 descr="boundedTW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0"/>
            <a:ext cx="537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oundedT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1650"/>
            <a:ext cx="9144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oundedTW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1650"/>
            <a:ext cx="9144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3063875"/>
            <a:ext cx="9144000" cy="3032125"/>
            <a:chOff x="0" y="3063875"/>
            <a:chExt cx="9144000" cy="3032125"/>
          </a:xfrm>
        </p:grpSpPr>
        <p:pic>
          <p:nvPicPr>
            <p:cNvPr id="33820" name="Picture 12" descr="boundedTW3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063875"/>
              <a:ext cx="9144000" cy="303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1" name="TextBox 27"/>
            <p:cNvSpPr txBox="1">
              <a:spLocks noChangeArrowheads="1"/>
            </p:cNvSpPr>
            <p:nvPr/>
          </p:nvSpPr>
          <p:spPr bwMode="auto">
            <a:xfrm>
              <a:off x="0" y="3090446"/>
              <a:ext cx="4062230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“Skeleton” relevant for tree-decomposition:</a:t>
              </a:r>
            </a:p>
          </p:txBody>
        </p:sp>
      </p:grpSp>
      <p:sp>
        <p:nvSpPr>
          <p:cNvPr id="17" name="Right Triangle 16"/>
          <p:cNvSpPr>
            <a:spLocks noChangeArrowheads="1"/>
          </p:cNvSpPr>
          <p:nvPr/>
        </p:nvSpPr>
        <p:spPr bwMode="auto">
          <a:xfrm>
            <a:off x="4953000" y="2819400"/>
            <a:ext cx="3276600" cy="1981200"/>
          </a:xfrm>
          <a:prstGeom prst="rtTriangle">
            <a:avLst/>
          </a:prstGeom>
          <a:solidFill>
            <a:schemeClr val="accent4">
              <a:lumMod val="65000"/>
              <a:lumOff val="35000"/>
              <a:alpha val="25000"/>
            </a:scheme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 flipV="1">
            <a:off x="5029200" y="3048000"/>
            <a:ext cx="3276600" cy="1905000"/>
          </a:xfrm>
          <a:prstGeom prst="rtTriangl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11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6477000" y="3124200"/>
            <a:ext cx="26670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5000"/>
              <a:lumOff val="35000"/>
              <a:alpha val="20000"/>
            </a:schemeClr>
          </a:solidFill>
          <a:ln w="38100">
            <a:solidFill>
              <a:srgbClr val="4597A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876800" y="4191000"/>
            <a:ext cx="838200" cy="1828800"/>
          </a:xfrm>
          <a:prstGeom prst="roundRect">
            <a:avLst>
              <a:gd name="adj" fmla="val 16667"/>
            </a:avLst>
          </a:prstGeom>
          <a:solidFill>
            <a:schemeClr val="accent4">
              <a:lumMod val="65000"/>
              <a:lumOff val="35000"/>
              <a:alpha val="24000"/>
            </a:schemeClr>
          </a:solidFill>
          <a:ln w="38100">
            <a:solidFill>
              <a:srgbClr val="4597A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4953000" y="5334000"/>
            <a:ext cx="2667000" cy="609600"/>
          </a:xfrm>
          <a:prstGeom prst="roundRect">
            <a:avLst>
              <a:gd name="adj" fmla="val 16667"/>
            </a:avLst>
          </a:prstGeom>
          <a:solidFill>
            <a:schemeClr val="accent4">
              <a:lumMod val="65000"/>
              <a:lumOff val="35000"/>
              <a:alpha val="25000"/>
            </a:schemeClr>
          </a:solidFill>
          <a:ln w="38100">
            <a:solidFill>
              <a:srgbClr val="4597A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Narrow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0" y="3581400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b1 b2 b3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09600" y="3962400"/>
            <a:ext cx="1333500" cy="685800"/>
            <a:chOff x="609600" y="3962400"/>
            <a:chExt cx="1333500" cy="685800"/>
          </a:xfrm>
        </p:grpSpPr>
        <p:sp>
          <p:nvSpPr>
            <p:cNvPr id="33818" name="Rectangle 23"/>
            <p:cNvSpPr>
              <a:spLocks noChangeArrowheads="1"/>
            </p:cNvSpPr>
            <p:nvPr/>
          </p:nvSpPr>
          <p:spPr bwMode="auto">
            <a:xfrm>
              <a:off x="609600" y="4267200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b1 b2 b4</a:t>
              </a:r>
            </a:p>
          </p:txBody>
        </p:sp>
        <p:cxnSp>
          <p:nvCxnSpPr>
            <p:cNvPr id="33819" name="Straight Connector 25"/>
            <p:cNvCxnSpPr>
              <a:cxnSpLocks noChangeShapeType="1"/>
              <a:stCxn id="23" idx="2"/>
            </p:cNvCxnSpPr>
            <p:nvPr/>
          </p:nvCxnSpPr>
          <p:spPr bwMode="auto">
            <a:xfrm rot="5400000">
              <a:off x="1314450" y="3638550"/>
              <a:ext cx="304800" cy="952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943100" y="3962400"/>
            <a:ext cx="1333500" cy="685800"/>
            <a:chOff x="114300" y="3962400"/>
            <a:chExt cx="1333500" cy="685800"/>
          </a:xfrm>
        </p:grpSpPr>
        <p:sp>
          <p:nvSpPr>
            <p:cNvPr id="33816" name="Rectangle 30"/>
            <p:cNvSpPr>
              <a:spLocks noChangeArrowheads="1"/>
            </p:cNvSpPr>
            <p:nvPr/>
          </p:nvSpPr>
          <p:spPr bwMode="auto">
            <a:xfrm>
              <a:off x="609600" y="4267200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b2 b5</a:t>
              </a:r>
            </a:p>
          </p:txBody>
        </p:sp>
        <p:cxnSp>
          <p:nvCxnSpPr>
            <p:cNvPr id="33817" name="Straight Connector 31"/>
            <p:cNvCxnSpPr>
              <a:cxnSpLocks noChangeShapeType="1"/>
              <a:stCxn id="23" idx="2"/>
            </p:cNvCxnSpPr>
            <p:nvPr/>
          </p:nvCxnSpPr>
          <p:spPr bwMode="auto">
            <a:xfrm rot="16200000" flipH="1">
              <a:off x="400050" y="3676650"/>
              <a:ext cx="304800" cy="876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09600" y="4649788"/>
            <a:ext cx="838200" cy="989012"/>
            <a:chOff x="685800" y="3658394"/>
            <a:chExt cx="838200" cy="989806"/>
          </a:xfrm>
        </p:grpSpPr>
        <p:sp>
          <p:nvSpPr>
            <p:cNvPr id="33814" name="Rectangle 34"/>
            <p:cNvSpPr>
              <a:spLocks noChangeArrowheads="1"/>
            </p:cNvSpPr>
            <p:nvPr/>
          </p:nvSpPr>
          <p:spPr bwMode="auto">
            <a:xfrm>
              <a:off x="685800" y="4267200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b4 b6</a:t>
              </a:r>
            </a:p>
          </p:txBody>
        </p:sp>
        <p:cxnSp>
          <p:nvCxnSpPr>
            <p:cNvPr id="33815" name="Straight Connector 35"/>
            <p:cNvCxnSpPr>
              <a:cxnSpLocks noChangeShapeType="1"/>
              <a:stCxn id="33818" idx="2"/>
              <a:endCxn id="33814" idx="0"/>
            </p:cNvCxnSpPr>
            <p:nvPr/>
          </p:nvCxnSpPr>
          <p:spPr bwMode="auto">
            <a:xfrm rot="5400000">
              <a:off x="800100" y="3962400"/>
              <a:ext cx="609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438400" y="4648200"/>
            <a:ext cx="838200" cy="989013"/>
            <a:chOff x="685800" y="3658394"/>
            <a:chExt cx="838200" cy="989806"/>
          </a:xfrm>
        </p:grpSpPr>
        <p:sp>
          <p:nvSpPr>
            <p:cNvPr id="33812" name="Rectangle 39"/>
            <p:cNvSpPr>
              <a:spLocks noChangeArrowheads="1"/>
            </p:cNvSpPr>
            <p:nvPr/>
          </p:nvSpPr>
          <p:spPr bwMode="auto">
            <a:xfrm>
              <a:off x="685800" y="4267200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b5 b7</a:t>
              </a:r>
            </a:p>
          </p:txBody>
        </p:sp>
        <p:cxnSp>
          <p:nvCxnSpPr>
            <p:cNvPr id="33813" name="Straight Connector 40"/>
            <p:cNvCxnSpPr>
              <a:cxnSpLocks noChangeShapeType="1"/>
              <a:endCxn id="33812" idx="0"/>
            </p:cNvCxnSpPr>
            <p:nvPr/>
          </p:nvCxnSpPr>
          <p:spPr bwMode="auto">
            <a:xfrm rot="5400000">
              <a:off x="800100" y="3962400"/>
              <a:ext cx="609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200400" y="36576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tw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 = 2</a:t>
            </a:r>
            <a:endParaRPr lang="en-US" sz="2400" baseline="-250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Polynomial time Algorithm for Entailment with Bounded Treewidth for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G</a:t>
            </a:r>
            <a:r>
              <a:rPr lang="en-US" i="1" baseline="-25000" smtClean="0">
                <a:ea typeface="ＭＳ Ｐゴシック" charset="-128"/>
                <a:cs typeface="ＭＳ Ｐゴシック" charset="-128"/>
              </a:rPr>
              <a:t>2   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(Idea):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686800" cy="2514600"/>
          </a:xfrm>
        </p:spPr>
        <p:txBody>
          <a:bodyPr/>
          <a:lstStyle/>
          <a:p>
            <a:r>
              <a:rPr lang="en-US" sz="1400" smtClean="0">
                <a:ea typeface="ＭＳ Ｐゴシック" charset="-128"/>
                <a:cs typeface="ＭＳ Ｐゴシック" charset="-128"/>
              </a:rPr>
              <a:t>From the decomposition, process the </a:t>
            </a:r>
            <a:r>
              <a:rPr lang="en-US" sz="1400" i="1" smtClean="0">
                <a:ea typeface="ＭＳ Ｐゴシック" charset="-128"/>
                <a:cs typeface="ＭＳ Ｐゴシック" charset="-128"/>
              </a:rPr>
              <a:t>induced subgraphs </a:t>
            </a:r>
            <a:r>
              <a:rPr lang="en-US" sz="1400" smtClean="0">
                <a:ea typeface="ＭＳ Ｐゴシック" charset="-128"/>
                <a:cs typeface="ＭＳ Ｐゴシック" charset="-128"/>
              </a:rPr>
              <a:t>“bottom-up” in a modular fashion, </a:t>
            </a:r>
          </a:p>
          <a:p>
            <a:pPr>
              <a:buFontTx/>
              <a:buNone/>
            </a:pPr>
            <a:r>
              <a:rPr lang="en-US" sz="1400" smtClean="0">
                <a:ea typeface="ＭＳ Ｐゴシック" charset="-128"/>
                <a:cs typeface="ＭＳ Ｐゴシック" charset="-128"/>
              </a:rPr>
              <a:t>	computing partial bnode assignments.</a:t>
            </a:r>
          </a:p>
          <a:p>
            <a:endParaRPr lang="en-US" sz="800" smtClean="0">
              <a:ea typeface="ＭＳ Ｐゴシック" charset="-128"/>
              <a:cs typeface="ＭＳ Ｐゴシック" charset="-128"/>
            </a:endParaRPr>
          </a:p>
          <a:p>
            <a:r>
              <a:rPr lang="en-US" sz="1400" smtClean="0">
                <a:ea typeface="ＭＳ Ｐゴシック" charset="-128"/>
                <a:cs typeface="ＭＳ Ｐゴシック" charset="-128"/>
              </a:rPr>
              <a:t>When going upwards, filter allowed assignments by semi-joins with the assignments for the child nodes.</a:t>
            </a:r>
          </a:p>
          <a:p>
            <a:endParaRPr lang="en-US" sz="800" smtClean="0">
              <a:ea typeface="ＭＳ Ｐゴシック" charset="-128"/>
              <a:cs typeface="ＭＳ Ｐゴシック" charset="-128"/>
            </a:endParaRPr>
          </a:p>
          <a:p>
            <a:r>
              <a:rPr lang="en-US" sz="1400" smtClean="0">
                <a:ea typeface="ＭＳ Ｐゴシック" charset="-128"/>
                <a:cs typeface="ＭＳ Ｐゴシック" charset="-128"/>
              </a:rPr>
              <a:t>If an assignment “survives” at the root, entailment holds.</a:t>
            </a:r>
          </a:p>
          <a:p>
            <a:endParaRPr lang="en-US" sz="600" smtClean="0">
              <a:ea typeface="ＭＳ Ｐゴシック" charset="-128"/>
              <a:cs typeface="ＭＳ Ｐゴシック" charset="-128"/>
            </a:endParaRPr>
          </a:p>
          <a:p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O(n</a:t>
            </a:r>
            <a:r>
              <a:rPr lang="en-US" sz="1400" i="1" baseline="3000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)  </a:t>
            </a:r>
            <a:r>
              <a:rPr lang="en-US" sz="1400" smtClean="0">
                <a:ea typeface="ＭＳ Ｐゴシック" charset="-128"/>
                <a:cs typeface="ＭＳ Ｐゴシック" charset="-128"/>
              </a:rPr>
              <a:t>for entailment checks per node </a:t>
            </a:r>
          </a:p>
          <a:p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O(n</a:t>
            </a:r>
            <a:r>
              <a:rPr lang="en-US" sz="1400" i="1" baseline="30000" smtClean="0">
                <a:latin typeface="Times New Roman" charset="0"/>
                <a:ea typeface="Times New Roman" charset="0"/>
                <a:cs typeface="Times New Roman" charset="0"/>
              </a:rPr>
              <a:t>2k</a:t>
            </a:r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1400" smtClean="0">
                <a:ea typeface="ＭＳ Ｐゴシック" charset="-128"/>
                <a:cs typeface="ＭＳ Ｐゴシック" charset="-128"/>
              </a:rPr>
              <a:t>per semi-join</a:t>
            </a:r>
          </a:p>
          <a:p>
            <a:r>
              <a:rPr lang="en-US" sz="1400" smtClean="0">
                <a:ea typeface="ＭＳ Ｐゴシック" charset="-128"/>
                <a:cs typeface="ＭＳ Ｐゴシック" charset="-128"/>
              </a:rPr>
              <a:t>Thus, for |</a:t>
            </a:r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1400" i="1" baseline="-2500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| = m</a:t>
            </a:r>
            <a:r>
              <a:rPr lang="en-US" sz="1400" smtClean="0">
                <a:ea typeface="ＭＳ Ｐゴシック" charset="-128"/>
                <a:cs typeface="ＭＳ Ｐゴシック" charset="-128"/>
              </a:rPr>
              <a:t>  we get as upper bound:   </a:t>
            </a:r>
            <a:r>
              <a:rPr lang="en-US" sz="140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400" i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O(m</a:t>
            </a:r>
            <a:r>
              <a:rPr lang="en-US" sz="1400" i="1" baseline="3000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400" i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+mn</a:t>
            </a:r>
            <a:r>
              <a:rPr lang="en-US" sz="1400" i="1" baseline="3000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2k</a:t>
            </a:r>
            <a:r>
              <a:rPr lang="en-US" sz="1400" i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140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14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1400" smtClean="0">
              <a:ea typeface="ＭＳ Ｐゴシック" charset="-128"/>
              <a:cs typeface="ＭＳ Ｐゴシック" charset="-128"/>
            </a:endParaRPr>
          </a:p>
          <a:p>
            <a:endParaRPr lang="en-US" sz="1400" smtClean="0">
              <a:ea typeface="ＭＳ Ｐゴシック" charset="-128"/>
              <a:cs typeface="ＭＳ Ｐゴシック" charset="-128"/>
            </a:endParaRPr>
          </a:p>
          <a:p>
            <a:endParaRPr lang="en-US" sz="14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14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734156-A862-BD40-8CCB-E79D03BBC3A3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1828800" y="1147763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b1 b2 b3</a:t>
            </a:r>
          </a:p>
        </p:txBody>
      </p:sp>
      <p:sp>
        <p:nvSpPr>
          <p:cNvPr id="34842" name="Rectangle 19"/>
          <p:cNvSpPr>
            <a:spLocks noChangeArrowheads="1"/>
          </p:cNvSpPr>
          <p:nvPr/>
        </p:nvSpPr>
        <p:spPr bwMode="auto">
          <a:xfrm>
            <a:off x="914400" y="1833563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b1 b2 b4</a:t>
            </a:r>
          </a:p>
        </p:txBody>
      </p:sp>
      <p:cxnSp>
        <p:nvCxnSpPr>
          <p:cNvPr id="34823" name="Straight Connector 20"/>
          <p:cNvCxnSpPr>
            <a:cxnSpLocks noChangeShapeType="1"/>
            <a:stCxn id="34831" idx="2"/>
          </p:cNvCxnSpPr>
          <p:nvPr/>
        </p:nvCxnSpPr>
        <p:spPr bwMode="auto">
          <a:xfrm rot="5400000">
            <a:off x="1619250" y="1204913"/>
            <a:ext cx="3048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40" name="Rectangle 22"/>
          <p:cNvSpPr>
            <a:spLocks noChangeArrowheads="1"/>
          </p:cNvSpPr>
          <p:nvPr/>
        </p:nvSpPr>
        <p:spPr bwMode="auto">
          <a:xfrm>
            <a:off x="2743200" y="1833563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b2 b5</a:t>
            </a:r>
          </a:p>
        </p:txBody>
      </p:sp>
      <p:cxnSp>
        <p:nvCxnSpPr>
          <p:cNvPr id="34825" name="Straight Connector 23"/>
          <p:cNvCxnSpPr>
            <a:cxnSpLocks noChangeShapeType="1"/>
            <a:stCxn id="34831" idx="2"/>
          </p:cNvCxnSpPr>
          <p:nvPr/>
        </p:nvCxnSpPr>
        <p:spPr bwMode="auto">
          <a:xfrm rot="16200000" flipH="1">
            <a:off x="2533650" y="1243013"/>
            <a:ext cx="3048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8" name="Rectangle 25"/>
          <p:cNvSpPr>
            <a:spLocks noChangeArrowheads="1"/>
          </p:cNvSpPr>
          <p:nvPr/>
        </p:nvSpPr>
        <p:spPr bwMode="auto">
          <a:xfrm>
            <a:off x="914400" y="2824163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b4 b6</a:t>
            </a:r>
          </a:p>
        </p:txBody>
      </p:sp>
      <p:cxnSp>
        <p:nvCxnSpPr>
          <p:cNvPr id="34827" name="Straight Connector 26"/>
          <p:cNvCxnSpPr>
            <a:cxnSpLocks noChangeShapeType="1"/>
            <a:stCxn id="34842" idx="2"/>
            <a:endCxn id="34838" idx="0"/>
          </p:cNvCxnSpPr>
          <p:nvPr/>
        </p:nvCxnSpPr>
        <p:spPr bwMode="auto">
          <a:xfrm rot="5400000">
            <a:off x="1028701" y="2517775"/>
            <a:ext cx="609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6" name="Rectangle 28"/>
          <p:cNvSpPr>
            <a:spLocks noChangeArrowheads="1"/>
          </p:cNvSpPr>
          <p:nvPr/>
        </p:nvSpPr>
        <p:spPr bwMode="auto">
          <a:xfrm>
            <a:off x="2743200" y="2822575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b5 b7</a:t>
            </a:r>
          </a:p>
        </p:txBody>
      </p:sp>
      <p:cxnSp>
        <p:nvCxnSpPr>
          <p:cNvPr id="34829" name="Straight Connector 29"/>
          <p:cNvCxnSpPr>
            <a:cxnSpLocks noChangeShapeType="1"/>
            <a:endCxn id="34836" idx="0"/>
          </p:cNvCxnSpPr>
          <p:nvPr/>
        </p:nvCxnSpPr>
        <p:spPr bwMode="auto">
          <a:xfrm rot="5400000">
            <a:off x="2857501" y="2517775"/>
            <a:ext cx="609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4800" y="2519363"/>
            <a:ext cx="762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B1  B2 </a:t>
            </a:r>
          </a:p>
          <a:p>
            <a:pPr algn="l"/>
            <a:r>
              <a:rPr lang="en-US" sz="1000" b="1"/>
              <a:t>B2  B3 </a:t>
            </a:r>
          </a:p>
          <a:p>
            <a:pPr algn="l"/>
            <a:r>
              <a:rPr lang="en-US" sz="1000" b="1"/>
              <a:t>B1  B3 </a:t>
            </a:r>
          </a:p>
          <a:p>
            <a:pPr algn="l"/>
            <a:r>
              <a:rPr lang="en-US" sz="1000" b="1"/>
              <a:t>B2  B5 </a:t>
            </a:r>
          </a:p>
          <a:p>
            <a:pPr algn="l"/>
            <a:r>
              <a:rPr lang="en-US" sz="1000" b="1"/>
              <a:t>B3  B6 </a:t>
            </a:r>
          </a:p>
          <a:p>
            <a:pPr algn="l"/>
            <a:r>
              <a:rPr lang="en-US" sz="1000" b="1"/>
              <a:t>B1  B5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1400" y="2824163"/>
            <a:ext cx="7620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B3  TUV </a:t>
            </a:r>
          </a:p>
          <a:p>
            <a:pPr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  B5  DERI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57600" y="1528763"/>
            <a:ext cx="762000" cy="1062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B1  B2 </a:t>
            </a:r>
          </a:p>
          <a:p>
            <a:pPr algn="l"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B2  B3 </a:t>
            </a:r>
          </a:p>
          <a:p>
            <a:pPr algn="l"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B1  B3 </a:t>
            </a:r>
          </a:p>
          <a:p>
            <a:pPr algn="l"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B2  B5 </a:t>
            </a:r>
          </a:p>
          <a:p>
            <a:pPr algn="l"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B3  B6 </a:t>
            </a:r>
          </a:p>
          <a:p>
            <a:pPr algn="l"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B1  B5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000" y="1223963"/>
            <a:ext cx="12954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B1  B2  B3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152400" y="1798638"/>
            <a:ext cx="12954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B1  B2  B3</a:t>
            </a:r>
          </a:p>
          <a:p>
            <a:pPr>
              <a:defRPr/>
            </a:pPr>
            <a:r>
              <a:rPr lang="en-US" sz="1050" b="1" dirty="0">
                <a:latin typeface="Arial Narrow" pitchFamily="-65" charset="0"/>
                <a:ea typeface="ＭＳ Ｐゴシック" pitchFamily="-65" charset="-128"/>
                <a:cs typeface="ＭＳ Ｐゴシック" pitchFamily="-65" charset="-128"/>
              </a:rPr>
              <a:t>B1  B2  B5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6200" y="1985963"/>
            <a:ext cx="762000" cy="2286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33800" y="1528763"/>
            <a:ext cx="762000" cy="2286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733800" y="2214563"/>
            <a:ext cx="685800" cy="1524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85800" y="1147763"/>
            <a:ext cx="358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Zapf Dingbats" charset="2"/>
                <a:ea typeface="Zapf Dingbats" charset="2"/>
                <a:cs typeface="Zapf Dingbats" charset="2"/>
              </a:rPr>
              <a:t>✔</a:t>
            </a:r>
            <a:endParaRPr lang="en-US">
              <a:solidFill>
                <a:srgbClr val="008000"/>
              </a:solidFill>
            </a:endParaRPr>
          </a:p>
        </p:txBody>
      </p:sp>
      <p:pic>
        <p:nvPicPr>
          <p:cNvPr id="28" name="Picture 27" descr="boundedT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066800"/>
            <a:ext cx="5486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boundedTW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8" y="1066800"/>
            <a:ext cx="5497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914400"/>
            <a:ext cx="5486400" cy="1990725"/>
            <a:chOff x="3657600" y="1066800"/>
            <a:chExt cx="5486400" cy="1991379"/>
          </a:xfrm>
        </p:grpSpPr>
        <p:pic>
          <p:nvPicPr>
            <p:cNvPr id="4" name="Picture 29" descr="boundedTW5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7600" y="1219202"/>
              <a:ext cx="4572000" cy="1838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3" name="Rectangle 30"/>
            <p:cNvSpPr>
              <a:spLocks noChangeArrowheads="1"/>
            </p:cNvSpPr>
            <p:nvPr/>
          </p:nvSpPr>
          <p:spPr bwMode="auto">
            <a:xfrm>
              <a:off x="8229600" y="1066800"/>
              <a:ext cx="914400" cy="1828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4" grpId="0"/>
      <p:bldP spid="35" grpId="0"/>
      <p:bldP spid="36" grpId="0"/>
      <p:bldP spid="38" grpId="0"/>
      <p:bldP spid="42" grpId="0" animBg="1"/>
      <p:bldP spid="43" grpId="0" animBg="1"/>
      <p:bldP spid="44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608887" cy="838200"/>
          </a:xfrm>
        </p:spPr>
        <p:txBody>
          <a:bodyPr/>
          <a:lstStyle/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Now what about D-entailment with bounded treewidth?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686800" cy="4675187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"/>
                <a:cs typeface=""/>
              </a:rPr>
              <a:t>Overall complexity drops from </a:t>
            </a:r>
            <a:r>
              <a:rPr lang="en-US" sz="2000" baseline="30000" dirty="0" smtClean="0">
                <a:latin typeface=""/>
                <a:cs typeface="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 pitchFamily="-65" charset="0"/>
                <a:cs typeface="Times New Roman"/>
              </a:rPr>
              <a:t>Π</a:t>
            </a:r>
            <a:r>
              <a:rPr lang="en-US" sz="2000" baseline="30000" dirty="0" err="1" smtClean="0">
                <a:solidFill>
                  <a:srgbClr val="000000"/>
                </a:solidFill>
                <a:latin typeface="Times New Roman"/>
                <a:ea typeface="Times New Roman" pitchFamily="-65" charset="0"/>
                <a:cs typeface="Times New Roman"/>
              </a:rPr>
              <a:t>p</a:t>
            </a:r>
            <a:r>
              <a:rPr lang="en-US" sz="2000" baseline="-25000" dirty="0" smtClean="0">
                <a:solidFill>
                  <a:srgbClr val="000000"/>
                </a:solidFill>
                <a:latin typeface=""/>
                <a:ea typeface="Times New Roman" pitchFamily="-65" charset="0"/>
                <a:cs typeface="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"/>
                <a:ea typeface="Times New Roman" pitchFamily="-65" charset="0"/>
                <a:cs typeface=""/>
              </a:rPr>
              <a:t>to </a:t>
            </a:r>
            <a:r>
              <a:rPr lang="en-US" sz="2000" dirty="0" err="1" smtClean="0">
                <a:latin typeface=""/>
                <a:cs typeface=""/>
              </a:rPr>
              <a:t>coNP</a:t>
            </a:r>
            <a:r>
              <a:rPr lang="en-US" sz="2000" dirty="0" smtClean="0">
                <a:latin typeface=""/>
                <a:cs typeface=""/>
              </a:rPr>
              <a:t>: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"/>
                <a:cs typeface=""/>
              </a:rPr>
              <a:t>	Recall from above:</a:t>
            </a:r>
          </a:p>
          <a:p>
            <a:pPr>
              <a:buFontTx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“⟨G</a:t>
            </a:r>
            <a:r>
              <a:rPr lang="en-US" baseline="-25000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1</a:t>
            </a:r>
            <a:r>
              <a:rPr lang="en-US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, D⟩ does not </a:t>
            </a:r>
            <a:r>
              <a:rPr lang="en-US" dirty="0" err="1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d</a:t>
            </a:r>
            <a:r>
              <a:rPr lang="en-US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-entail ⟨G</a:t>
            </a:r>
            <a:r>
              <a:rPr lang="en-US" baseline="-25000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, D⟩” can be decided in </a:t>
            </a:r>
            <a:r>
              <a:rPr lang="en-US" dirty="0" err="1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Σ</a:t>
            </a:r>
            <a:r>
              <a:rPr lang="en-US" baseline="30000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en-US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by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18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Guessing a D-interpretation such that G</a:t>
            </a:r>
            <a:r>
              <a:rPr lang="en-US" sz="1800" i="1" baseline="-25000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1 </a:t>
            </a:r>
            <a:r>
              <a:rPr lang="en-US" sz="18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is true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18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Check that G</a:t>
            </a:r>
            <a:r>
              <a:rPr lang="en-US" sz="1800" i="1" baseline="-25000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sz="18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is false for all possible assignments of </a:t>
            </a:r>
            <a:r>
              <a:rPr lang="en-US" sz="1800" i="1" dirty="0" err="1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bnodes</a:t>
            </a:r>
            <a:r>
              <a:rPr lang="en-US" sz="18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to elements of D</a:t>
            </a:r>
          </a:p>
          <a:p>
            <a:pPr marL="571500" indent="-457200">
              <a:buFontTx/>
              <a:buNone/>
              <a:defRPr/>
            </a:pPr>
            <a:endParaRPr lang="en-US" sz="1800" dirty="0" smtClean="0"/>
          </a:p>
          <a:p>
            <a:pPr marL="571500" indent="-457200">
              <a:defRPr/>
            </a:pPr>
            <a:endParaRPr lang="en-US" sz="1800" dirty="0" smtClean="0"/>
          </a:p>
          <a:p>
            <a:pPr marL="571500" indent="-457200">
              <a:defRPr/>
            </a:pPr>
            <a:r>
              <a:rPr lang="en-US" sz="2000" dirty="0" smtClean="0"/>
              <a:t>Step </a:t>
            </a:r>
            <a:r>
              <a:rPr lang="en-US" sz="2000" i="1" dirty="0" smtClean="0">
                <a:latin typeface="Times New Roman"/>
                <a:cs typeface="Times New Roman"/>
              </a:rPr>
              <a:t>2.</a:t>
            </a:r>
            <a:r>
              <a:rPr lang="en-US" sz="2000" dirty="0" smtClean="0"/>
              <a:t> can be done in polynomial time for bounded tree-width.</a:t>
            </a:r>
          </a:p>
          <a:p>
            <a:pPr marL="571500" indent="-457200">
              <a:defRPr/>
            </a:pPr>
            <a:endParaRPr lang="en-US" sz="2000" dirty="0" smtClean="0"/>
          </a:p>
          <a:p>
            <a:pPr marL="571500" indent="-457200">
              <a:defRPr/>
            </a:pPr>
            <a:r>
              <a:rPr lang="en-US" sz="2000" dirty="0" err="1" smtClean="0"/>
              <a:t>coNP</a:t>
            </a:r>
            <a:r>
              <a:rPr lang="en-US" sz="2000" dirty="0" smtClean="0"/>
              <a:t>-hardness still holds (proof by 3-colorability, see paper.)</a:t>
            </a:r>
          </a:p>
          <a:p>
            <a:pPr marL="971550" lvl="1" indent="-457200">
              <a:buFontTx/>
              <a:buNone/>
              <a:defRPr/>
            </a:pPr>
            <a:endParaRPr lang="en-US" sz="1400" i="1" dirty="0" smtClean="0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pPr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43997F-1958-7640-B826-8EEBB9BC5DDF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5" name="Rounded Rectangle 4"/>
          <p:cNvSpPr>
            <a:spLocks noChangeArrowheads="1"/>
          </p:cNvSpPr>
          <p:nvPr/>
        </p:nvSpPr>
        <p:spPr bwMode="auto">
          <a:xfrm>
            <a:off x="533400" y="2438400"/>
            <a:ext cx="84582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681788" y="2590800"/>
            <a:ext cx="252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4243388" y="1447800"/>
            <a:ext cx="252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Summary: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Some form of domain-restriction may be useful for graphs on the Web…</a:t>
            </a:r>
          </a:p>
          <a:p>
            <a:pPr lvl="1"/>
            <a:r>
              <a:rPr lang="en-US" sz="1600" smtClean="0"/>
              <a:t> … but comes at some cost!</a:t>
            </a:r>
          </a:p>
          <a:p>
            <a:pPr lvl="1"/>
            <a:r>
              <a:rPr lang="en-US" sz="1600" smtClean="0"/>
              <a:t>Things are not that bad unless we expect small domains (less elements than bnodes)</a:t>
            </a:r>
          </a:p>
          <a:p>
            <a:pPr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Similar results for </a:t>
            </a:r>
          </a:p>
          <a:p>
            <a:pPr lvl="1"/>
            <a:r>
              <a:rPr lang="en-US" sz="1800" smtClean="0"/>
              <a:t>enumerated classes in (fragments of) OWL?</a:t>
            </a:r>
          </a:p>
          <a:p>
            <a:pPr lvl="1"/>
            <a:r>
              <a:rPr lang="en-US" sz="1800" smtClean="0"/>
              <a:t>entailment with finite datatypes?, etc.  </a:t>
            </a:r>
          </a:p>
          <a:p>
            <a:pPr>
              <a:buFontTx/>
              <a:buNone/>
            </a:pPr>
            <a:r>
              <a:rPr lang="en-US" smtClean="0">
                <a:latin typeface="Wingdings" charset="2"/>
                <a:ea typeface="Wingdings" charset="2"/>
                <a:cs typeface="Wingdings" charset="2"/>
              </a:rPr>
              <a:t>	</a:t>
            </a:r>
            <a:r>
              <a:rPr lang="en-US" sz="2000" smtClean="0">
                <a:latin typeface="Wingdings" charset="2"/>
                <a:ea typeface="Wingdings" charset="2"/>
                <a:cs typeface="Wingdings" charset="2"/>
              </a:rPr>
              <a:t> </a:t>
            </a:r>
            <a:r>
              <a:rPr lang="en-US" sz="2000" smtClean="0">
                <a:ea typeface="ＭＳ Ｐゴシック" charset="-128"/>
                <a:cs typeface="ＭＳ Ｐゴシック" charset="-128"/>
              </a:rPr>
              <a:t>Future work!</a:t>
            </a:r>
          </a:p>
          <a:p>
            <a:pPr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r>
              <a:rPr lang="en-US" sz="2000" smtClean="0">
                <a:ea typeface="ＭＳ Ｐゴシック" charset="-128"/>
                <a:cs typeface="ＭＳ Ｐゴシック" charset="-128"/>
              </a:rPr>
              <a:t>Bounded treewidth is more general than acyclicity. </a:t>
            </a:r>
            <a:r>
              <a:rPr lang="en-US" sz="2000" b="1" smtClean="0">
                <a:ea typeface="ＭＳ Ｐゴシック" charset="-128"/>
                <a:cs typeface="ＭＳ Ｐゴシック" charset="-128"/>
              </a:rPr>
              <a:t>Good news!</a:t>
            </a:r>
            <a:r>
              <a:rPr lang="en-US" sz="2000" smtClean="0">
                <a:ea typeface="ＭＳ Ｐゴシック" charset="-128"/>
                <a:cs typeface="ＭＳ Ｐゴシック" charset="-128"/>
              </a:rPr>
              <a:t> (if we don’t expect graphs with large cycles among bnodes)</a:t>
            </a:r>
          </a:p>
          <a:p>
            <a:pPr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endParaRPr lang="en-US" sz="20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3574F9-C683-BE47-9EEB-C25A921A1C5D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077200" cy="838200"/>
          </a:xfrm>
        </p:spPr>
        <p:txBody>
          <a:bodyPr/>
          <a:lstStyle/>
          <a:p>
            <a:r>
              <a:rPr lang="en-US" i="1" smtClean="0">
                <a:ea typeface="ＭＳ Ｐゴシック" charset="-128"/>
                <a:cs typeface="ＭＳ Ｐゴシック" charset="-128"/>
              </a:rPr>
              <a:t>RDF Entailment:   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G</a:t>
            </a:r>
            <a:r>
              <a:rPr lang="en-US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= G</a:t>
            </a:r>
            <a:r>
              <a:rPr lang="en-US" baseline="-25000" smtClean="0">
                <a:ea typeface="ＭＳ Ｐゴシック" charset="-128"/>
                <a:cs typeface="ＭＳ Ｐゴシック" charset="-128"/>
              </a:rPr>
              <a:t>2</a:t>
            </a:r>
            <a:endParaRPr lang="en-US" i="1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4662488"/>
          </a:xfrm>
        </p:spPr>
        <p:txBody>
          <a:bodyPr/>
          <a:lstStyle/>
          <a:p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Does  graph G</a:t>
            </a:r>
            <a:r>
              <a:rPr lang="en-US" sz="18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 entail G</a:t>
            </a:r>
            <a:r>
              <a:rPr lang="en-US" sz="1800" baseline="-25000" smtClean="0">
                <a:ea typeface="ＭＳ Ｐゴシック" charset="-128"/>
                <a:cs typeface="ＭＳ Ｐゴシック" charset="-128"/>
              </a:rPr>
              <a:t>2 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? </a:t>
            </a:r>
          </a:p>
          <a:p>
            <a:pPr>
              <a:buFontTx/>
              <a:buNone/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Boils down to: </a:t>
            </a:r>
          </a:p>
          <a:p>
            <a:pPr>
              <a:buFontTx/>
              <a:buNone/>
            </a:pPr>
            <a:r>
              <a:rPr lang="en-US" sz="1800" i="1" smtClean="0">
                <a:ea typeface="ＭＳ Ｐゴシック" charset="-128"/>
                <a:cs typeface="ＭＳ Ｐゴシック" charset="-128"/>
              </a:rPr>
              <a:t>	“Is there a blank node renaming µ for blank nodes in G</a:t>
            </a:r>
            <a:r>
              <a:rPr lang="en-US" sz="1800" i="1" baseline="-2500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1800" i="1" smtClean="0">
                <a:ea typeface="ＭＳ Ｐゴシック" charset="-128"/>
                <a:cs typeface="ＭＳ Ｐゴシック" charset="-128"/>
              </a:rPr>
              <a:t> such that µ(G</a:t>
            </a:r>
            <a:r>
              <a:rPr lang="en-US" sz="1800" i="1" baseline="-2500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1800" i="1" smtClean="0">
                <a:ea typeface="ＭＳ Ｐゴシック" charset="-128"/>
                <a:cs typeface="ＭＳ Ｐゴシック" charset="-128"/>
              </a:rPr>
              <a:t>) ⊆G</a:t>
            </a:r>
            <a:r>
              <a:rPr lang="en-US" sz="1800" i="1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1800" i="1" smtClean="0">
                <a:ea typeface="ＭＳ Ｐゴシック" charset="-128"/>
                <a:cs typeface="ＭＳ Ｐゴシック" charset="-128"/>
              </a:rPr>
              <a:t>”</a:t>
            </a:r>
          </a:p>
          <a:p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“Folklore”: Well-known to be NP-complete (cf. RDF Semantics [Hayes, 2004])</a:t>
            </a:r>
            <a:endParaRPr lang="en-US" sz="1400" i="1" smtClean="0">
              <a:ea typeface="ＭＳ Ｐゴシック" charset="-128"/>
              <a:cs typeface="ＭＳ Ｐゴシック" charset="-128"/>
            </a:endParaRPr>
          </a:p>
          <a:p>
            <a:endParaRPr lang="en-US" sz="1800" baseline="-25000" smtClean="0">
              <a:ea typeface="ＭＳ Ｐゴシック" charset="-128"/>
              <a:cs typeface="ＭＳ Ｐゴシック" charset="-128"/>
            </a:endParaRPr>
          </a:p>
          <a:p>
            <a:endParaRPr lang="en-US" sz="1800" baseline="-25000" smtClean="0">
              <a:ea typeface="ＭＳ Ｐゴシック" charset="-128"/>
              <a:cs typeface="ＭＳ Ｐゴシック" charset="-128"/>
            </a:endParaRP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Observation: </a:t>
            </a:r>
            <a:r>
              <a:rPr lang="en-US" sz="1800" i="1" smtClean="0">
                <a:ea typeface="ＭＳ Ｐゴシック" charset="-128"/>
                <a:cs typeface="ＭＳ Ｐゴシック" charset="-128"/>
              </a:rPr>
              <a:t>Blank nodes 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are causing the “trouble” of making  the problem intractable… ground entailment well known to be in P.</a:t>
            </a:r>
          </a:p>
          <a:p>
            <a:pPr>
              <a:buFontTx/>
              <a:buNone/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1800" baseline="-250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50706C-4AAA-D444-B217-CCCF315C3C6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485" name="Straight Connector 5"/>
          <p:cNvCxnSpPr>
            <a:cxnSpLocks noChangeShapeType="1"/>
          </p:cNvCxnSpPr>
          <p:nvPr/>
        </p:nvCxnSpPr>
        <p:spPr bwMode="auto">
          <a:xfrm rot="5400000">
            <a:off x="3199607" y="457994"/>
            <a:ext cx="3048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4648200"/>
            <a:ext cx="7010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</a:pPr>
            <a:endParaRPr lang="en-US" sz="600" b="1" i="1">
              <a:solidFill>
                <a:srgbClr val="000000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800" b="1" i="1">
                <a:solidFill>
                  <a:srgbClr val="000000"/>
                </a:solidFill>
                <a:latin typeface="Arial" charset="0"/>
              </a:rPr>
              <a:t>Starting point for our work: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baseline="-25000">
              <a:solidFill>
                <a:srgbClr val="000000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Besides completely forbidding blank nodes…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… What else can we do to make this problem tractable?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baseline="-250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837487" cy="8382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Restrictions on RDF graphs considered in this paper: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67518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1800" b="1" i="1" smtClean="0">
                <a:ea typeface="ＭＳ Ｐゴシック" charset="-128"/>
                <a:cs typeface="ＭＳ Ｐゴシック" charset="-128"/>
              </a:rPr>
              <a:t>Domain-Restricted Graphs: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 Restrict the domain blank nodes can range over to a finite set of objects.</a:t>
            </a:r>
          </a:p>
          <a:p>
            <a:pPr marL="457200" indent="-457200">
              <a:buFontTx/>
              <a:buAutoNum type="arabicPeriod"/>
            </a:pPr>
            <a:endParaRPr lang="en-US" sz="100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AutoNum type="arabicPeriod"/>
            </a:pPr>
            <a:r>
              <a:rPr lang="en-US" sz="1800" b="1" i="1" smtClean="0">
                <a:ea typeface="ＭＳ Ｐゴシック" charset="-128"/>
                <a:cs typeface="ＭＳ Ｐゴシック" charset="-128"/>
              </a:rPr>
              <a:t>Graphs with Bounded Treewidth: 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Restrict the graph structure of RDF graphs: bounded-treewidth (a generalization of acyclicity)</a:t>
            </a:r>
          </a:p>
          <a:p>
            <a:pPr marL="457200" indent="-457200">
              <a:buFontTx/>
              <a:buAutoNum type="arabicPeriod"/>
            </a:pPr>
            <a:endParaRPr lang="en-US" sz="80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None/>
            </a:pPr>
            <a:endParaRPr lang="en-US" sz="80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None/>
            </a:pPr>
            <a:r>
              <a:rPr lang="en-US" sz="2000" smtClean="0">
                <a:ea typeface="ＭＳ Ｐゴシック" charset="-128"/>
                <a:cs typeface="ＭＳ Ｐゴシック" charset="-128"/>
              </a:rPr>
              <a:t>Effects:</a:t>
            </a:r>
          </a:p>
          <a:p>
            <a:pPr marL="457200" lvl="1" indent="-457200">
              <a:buFontTx/>
              <a:buAutoNum type="arabicPeriod"/>
            </a:pPr>
            <a:r>
              <a:rPr lang="en-US" sz="1800" smtClean="0"/>
              <a:t>…OOPS! With </a:t>
            </a:r>
            <a:r>
              <a:rPr lang="en-US" sz="1800" i="1" smtClean="0"/>
              <a:t>finite domains</a:t>
            </a:r>
            <a:r>
              <a:rPr lang="en-US" sz="1800" smtClean="0"/>
              <a:t>, complexity actually jumps from NP to coNP</a:t>
            </a:r>
            <a:r>
              <a:rPr lang="en-US" sz="1800" baseline="30000" smtClean="0"/>
              <a:t>NP =  </a:t>
            </a:r>
            <a:r>
              <a:rPr lang="en-US" sz="18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1800" baseline="30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800" baseline="-2500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sym typeface="Wingdings" charset="2"/>
              </a:rPr>
              <a:t></a:t>
            </a:r>
          </a:p>
          <a:p>
            <a:pPr marL="457200" lvl="1" indent="-457200">
              <a:buFontTx/>
              <a:buAutoNum type="arabicPeriod"/>
            </a:pPr>
            <a:r>
              <a:rPr lang="en-US" sz="1800" smtClean="0">
                <a:sym typeface="Wingdings" charset="2"/>
              </a:rPr>
              <a:t>Not all is lost: </a:t>
            </a:r>
            <a:r>
              <a:rPr lang="en-US" sz="1800" i="1" smtClean="0">
                <a:sym typeface="Wingdings" charset="2"/>
              </a:rPr>
              <a:t>bounded treewidth</a:t>
            </a:r>
            <a:r>
              <a:rPr lang="en-US" sz="1800" smtClean="0">
                <a:sym typeface="Wingdings" charset="2"/>
              </a:rPr>
              <a:t> guarantees tractability for general entailment and coNP bound for domain-restricted graphs.</a:t>
            </a:r>
          </a:p>
          <a:p>
            <a:pPr marL="457200" indent="-457200">
              <a:buFontTx/>
              <a:buAutoNum type="arabicPeriod"/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None/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Summary:</a:t>
            </a:r>
          </a:p>
          <a:p>
            <a:pPr marL="457200" indent="-457200"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None/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Tx/>
              <a:buNone/>
            </a:pPr>
            <a:endParaRPr lang="en-US" sz="2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1A5126-385B-B843-ABEB-47D609C2207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4419600"/>
          <a:ext cx="7086600" cy="1554163"/>
        </p:xfrm>
        <a:graphic>
          <a:graphicData uri="http://schemas.openxmlformats.org/drawingml/2006/table">
            <a:tbl>
              <a:tblPr/>
              <a:tblGrid>
                <a:gridCol w="2438400"/>
                <a:gridCol w="2590800"/>
                <a:gridCol w="2057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domain-restricted graphs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Unrestricted graphs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bounded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treewitdth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coNP-complete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 P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Wingdings"/>
                        </a:rPr>
                        <a:t>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unbounded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treewidth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-complete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NP-complete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1529" name="Rectangle 5"/>
          <p:cNvSpPr>
            <a:spLocks noChangeArrowheads="1"/>
          </p:cNvSpPr>
          <p:nvPr/>
        </p:nvSpPr>
        <p:spPr bwMode="auto">
          <a:xfrm>
            <a:off x="8586788" y="3300413"/>
            <a:ext cx="252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CB1535-1CD1-9546-84E7-AC9CAEDF886E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1" name="Picture 5" descr="collaborationgrap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ngStef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33700"/>
            <a:ext cx="5105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angStefan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2943225"/>
            <a:ext cx="5086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>
            <a:off x="381000" y="-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Domain-Restricted Graphs: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597EC9-89C5-4F4A-8E3F-9CC254D7E9F7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5" name="Picture 5" descr="collaborationgrap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381000" y="-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Domain-Restricted Graphs: Example</a:t>
            </a:r>
          </a:p>
        </p:txBody>
      </p:sp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3124200" y="2133600"/>
            <a:ext cx="2743200" cy="3429000"/>
            <a:chOff x="3124200" y="2133600"/>
            <a:chExt cx="2743200" cy="3429000"/>
          </a:xfrm>
        </p:grpSpPr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3124200" y="2133600"/>
              <a:ext cx="27432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0" name="Rectangle 9"/>
            <p:cNvSpPr>
              <a:spLocks noChangeArrowheads="1"/>
            </p:cNvSpPr>
            <p:nvPr/>
          </p:nvSpPr>
          <p:spPr bwMode="auto">
            <a:xfrm>
              <a:off x="3200400" y="4114800"/>
              <a:ext cx="8382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1" name="Rectangle 10"/>
            <p:cNvSpPr>
              <a:spLocks noChangeArrowheads="1"/>
            </p:cNvSpPr>
            <p:nvPr/>
          </p:nvSpPr>
          <p:spPr bwMode="auto">
            <a:xfrm>
              <a:off x="3657600" y="4953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Rectangle 11"/>
            <p:cNvSpPr>
              <a:spLocks noChangeArrowheads="1"/>
            </p:cNvSpPr>
            <p:nvPr/>
          </p:nvSpPr>
          <p:spPr bwMode="auto">
            <a:xfrm>
              <a:off x="4267200" y="3352800"/>
              <a:ext cx="9144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558" name="Picture 21" descr="FangStefan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33700"/>
            <a:ext cx="5105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162800" cy="6858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Domain-Restricted Graphs: Example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390E23-8866-7B45-98AC-1B9180A27BA6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4580" name="Picture 5" descr="collaborationgrap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StefanStef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95600"/>
            <a:ext cx="516413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efanStefan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95600"/>
            <a:ext cx="516413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162800" cy="6858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Domain-Restricted Graphs: Example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CE446A-3FE9-5642-8124-110656A9D870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604" name="Picture 5" descr="collaborationgrap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76200" y="533400"/>
            <a:ext cx="901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Fang Wei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124200" y="5334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Stefan Woltran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6096000" y="533400"/>
            <a:ext cx="125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Stefan Decker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430338" y="762000"/>
            <a:ext cx="931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4419600" y="758825"/>
            <a:ext cx="931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7450138" y="762000"/>
            <a:ext cx="931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0" y="3048000"/>
            <a:ext cx="3124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  </a:t>
            </a:r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TUV</a:t>
            </a:r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{:fangwei, :stefanwoltran, 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:reinhardpichler, :thomaseiter,  … }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3124200" y="30480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  </a:t>
            </a:r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TUV </a:t>
            </a:r>
            <a:r>
              <a:rPr lang="en-US" sz="1400" b="1"/>
              <a:t> </a:t>
            </a:r>
            <a:r>
              <a:rPr lang="en-US" sz="1400">
                <a:solidFill>
                  <a:srgbClr val="FF0000"/>
                </a:solidFill>
              </a:rPr>
              <a:t>∪</a:t>
            </a:r>
            <a:r>
              <a:rPr lang="en-US" sz="1400" b="1">
                <a:solidFill>
                  <a:srgbClr val="FF0000"/>
                </a:solidFill>
              </a:rPr>
              <a:t> Alumni</a:t>
            </a:r>
            <a:r>
              <a:rPr lang="en-US" sz="1400">
                <a:solidFill>
                  <a:srgbClr val="FF0000"/>
                </a:solidFill>
              </a:rPr>
              <a:t> = </a:t>
            </a:r>
            <a:endParaRPr lang="en-US" sz="14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{:fangwei, :stefanwoltran, 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:reinhardpichler, :thomaseiter,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:axelpolleres, :manfredhauswirth, … }</a:t>
            </a:r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6019800" y="3048000"/>
            <a:ext cx="2971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  </a:t>
            </a:r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DERI </a:t>
            </a:r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{:stefandecker,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:axelpolleres, :manfredhauswirth …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 descr="FangStef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38500"/>
            <a:ext cx="5105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162800" cy="6858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Domain-Restricted Graphs: Example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557650-7329-5D4A-9B8A-A4D3AA7EACED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629" name="Picture 5" descr="collaborationgraph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76200" y="533400"/>
            <a:ext cx="901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Fang Wei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3124200" y="5334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Stefan Woltran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6096000" y="533400"/>
            <a:ext cx="125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Stefan Decker</a:t>
            </a: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1430338" y="762000"/>
            <a:ext cx="931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4419600" y="758825"/>
            <a:ext cx="931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7450138" y="762000"/>
            <a:ext cx="931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4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400" i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2514600" y="2819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⊆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609600" y="3352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200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609600" y="4114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200"/>
          </a:p>
        </p:txBody>
      </p:sp>
      <p:sp>
        <p:nvSpPr>
          <p:cNvPr id="26639" name="Rectangle 18"/>
          <p:cNvSpPr>
            <a:spLocks noChangeArrowheads="1"/>
          </p:cNvSpPr>
          <p:nvPr/>
        </p:nvSpPr>
        <p:spPr bwMode="auto">
          <a:xfrm>
            <a:off x="609600" y="482917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200"/>
          </a:p>
        </p:txBody>
      </p:sp>
      <p:sp>
        <p:nvSpPr>
          <p:cNvPr id="26640" name="Rectangle 19"/>
          <p:cNvSpPr>
            <a:spLocks noChangeArrowheads="1"/>
          </p:cNvSpPr>
          <p:nvPr/>
        </p:nvSpPr>
        <p:spPr bwMode="auto">
          <a:xfrm>
            <a:off x="3733800" y="3352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6641" name="Rectangle 20"/>
          <p:cNvSpPr>
            <a:spLocks noChangeArrowheads="1"/>
          </p:cNvSpPr>
          <p:nvPr/>
        </p:nvSpPr>
        <p:spPr bwMode="auto">
          <a:xfrm>
            <a:off x="3733800" y="4114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6642" name="Rectangle 21"/>
          <p:cNvSpPr>
            <a:spLocks noChangeArrowheads="1"/>
          </p:cNvSpPr>
          <p:nvPr/>
        </p:nvSpPr>
        <p:spPr bwMode="auto">
          <a:xfrm>
            <a:off x="4267200" y="482917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6643" name="Rectangle 22"/>
          <p:cNvSpPr>
            <a:spLocks noChangeArrowheads="1"/>
          </p:cNvSpPr>
          <p:nvPr/>
        </p:nvSpPr>
        <p:spPr bwMode="auto">
          <a:xfrm>
            <a:off x="3124200" y="4876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6644" name="Rectangle 25"/>
          <p:cNvSpPr>
            <a:spLocks noChangeArrowheads="1"/>
          </p:cNvSpPr>
          <p:nvPr/>
        </p:nvSpPr>
        <p:spPr bwMode="auto">
          <a:xfrm>
            <a:off x="2895600" y="39624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645" name="Group 11"/>
          <p:cNvGrpSpPr>
            <a:grpSpLocks/>
          </p:cNvGrpSpPr>
          <p:nvPr/>
        </p:nvGrpSpPr>
        <p:grpSpPr bwMode="auto">
          <a:xfrm flipH="1">
            <a:off x="2895600" y="4038600"/>
            <a:ext cx="228600" cy="381000"/>
            <a:chOff x="5410200" y="1371600"/>
            <a:chExt cx="152400" cy="304800"/>
          </a:xfrm>
        </p:grpSpPr>
        <p:grpSp>
          <p:nvGrpSpPr>
            <p:cNvPr id="26646" name="Group 6"/>
            <p:cNvGrpSpPr>
              <a:grpSpLocks/>
            </p:cNvGrpSpPr>
            <p:nvPr/>
          </p:nvGrpSpPr>
          <p:grpSpPr bwMode="auto">
            <a:xfrm>
              <a:off x="5410200" y="1371600"/>
              <a:ext cx="152400" cy="304800"/>
              <a:chOff x="6095206" y="4801394"/>
              <a:chExt cx="229394" cy="381000"/>
            </a:xfrm>
          </p:grpSpPr>
          <p:cxnSp>
            <p:nvCxnSpPr>
              <p:cNvPr id="26648" name="Straight Connector 7"/>
              <p:cNvCxnSpPr>
                <a:cxnSpLocks noChangeShapeType="1"/>
              </p:cNvCxnSpPr>
              <p:nvPr/>
            </p:nvCxnSpPr>
            <p:spPr bwMode="auto">
              <a:xfrm rot="5400000">
                <a:off x="5905500" y="4991100"/>
                <a:ext cx="3810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6649" name="Straight Connector 8"/>
              <p:cNvCxnSpPr>
                <a:cxnSpLocks noChangeShapeType="1"/>
              </p:cNvCxnSpPr>
              <p:nvPr/>
            </p:nvCxnSpPr>
            <p:spPr bwMode="auto">
              <a:xfrm rot="10800000">
                <a:off x="6096000" y="4953000"/>
                <a:ext cx="2286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6650" name="Straight Connector 9"/>
              <p:cNvCxnSpPr>
                <a:cxnSpLocks noChangeShapeType="1"/>
              </p:cNvCxnSpPr>
              <p:nvPr/>
            </p:nvCxnSpPr>
            <p:spPr bwMode="auto">
              <a:xfrm rot="10800000">
                <a:off x="6096000" y="5029200"/>
                <a:ext cx="2286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6647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334000" y="1447800"/>
              <a:ext cx="304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ECA93C-33FF-A844-95E2-E8B7A9E745C7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651" name="Picture 5" descr="collaborationgrap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le 1"/>
          <p:cNvSpPr txBox="1">
            <a:spLocks/>
          </p:cNvSpPr>
          <p:nvPr/>
        </p:nvSpPr>
        <p:spPr bwMode="auto">
          <a:xfrm>
            <a:off x="381000" y="-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Domain-Restricted Graphs: Example</a:t>
            </a:r>
          </a:p>
        </p:txBody>
      </p:sp>
      <p:grpSp>
        <p:nvGrpSpPr>
          <p:cNvPr id="27653" name="Group 12"/>
          <p:cNvGrpSpPr>
            <a:grpSpLocks/>
          </p:cNvGrpSpPr>
          <p:nvPr/>
        </p:nvGrpSpPr>
        <p:grpSpPr bwMode="auto">
          <a:xfrm>
            <a:off x="3124200" y="2133600"/>
            <a:ext cx="2743200" cy="3429000"/>
            <a:chOff x="3124200" y="2133600"/>
            <a:chExt cx="2743200" cy="3429000"/>
          </a:xfrm>
        </p:grpSpPr>
        <p:sp>
          <p:nvSpPr>
            <p:cNvPr id="27662" name="Rectangle 8"/>
            <p:cNvSpPr>
              <a:spLocks noChangeArrowheads="1"/>
            </p:cNvSpPr>
            <p:nvPr/>
          </p:nvSpPr>
          <p:spPr bwMode="auto">
            <a:xfrm>
              <a:off x="3124200" y="2133600"/>
              <a:ext cx="27432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9"/>
            <p:cNvSpPr>
              <a:spLocks noChangeArrowheads="1"/>
            </p:cNvSpPr>
            <p:nvPr/>
          </p:nvSpPr>
          <p:spPr bwMode="auto">
            <a:xfrm>
              <a:off x="3200400" y="4114800"/>
              <a:ext cx="8382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Rectangle 10"/>
            <p:cNvSpPr>
              <a:spLocks noChangeArrowheads="1"/>
            </p:cNvSpPr>
            <p:nvPr/>
          </p:nvSpPr>
          <p:spPr bwMode="auto">
            <a:xfrm>
              <a:off x="3657600" y="4953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4267200" y="3352800"/>
              <a:ext cx="9144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654" name="Picture 21" descr="FangStefan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38500"/>
            <a:ext cx="5105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2514600" y="2819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⊆ 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609600" y="3352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200"/>
          </a:p>
        </p:txBody>
      </p:sp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609600" y="4114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200"/>
          </a:p>
        </p:txBody>
      </p:sp>
      <p:sp>
        <p:nvSpPr>
          <p:cNvPr id="27658" name="Rectangle 18"/>
          <p:cNvSpPr>
            <a:spLocks noChangeArrowheads="1"/>
          </p:cNvSpPr>
          <p:nvPr/>
        </p:nvSpPr>
        <p:spPr bwMode="auto">
          <a:xfrm>
            <a:off x="609600" y="482917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200"/>
          </a:p>
        </p:txBody>
      </p:sp>
      <p:sp>
        <p:nvSpPr>
          <p:cNvPr id="27659" name="Rectangle 19"/>
          <p:cNvSpPr>
            <a:spLocks noChangeArrowheads="1"/>
          </p:cNvSpPr>
          <p:nvPr/>
        </p:nvSpPr>
        <p:spPr bwMode="auto">
          <a:xfrm>
            <a:off x="3733800" y="3352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7660" name="Rectangle 20"/>
          <p:cNvSpPr>
            <a:spLocks noChangeArrowheads="1"/>
          </p:cNvSpPr>
          <p:nvPr/>
        </p:nvSpPr>
        <p:spPr bwMode="auto">
          <a:xfrm>
            <a:off x="3733800" y="4114800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4267200" y="482917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∈</a:t>
            </a:r>
            <a:r>
              <a:rPr lang="en-US" sz="12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200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1280</Words>
  <PresentationFormat>On-screen Show (4:3)</PresentationFormat>
  <Paragraphs>248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Narrow</vt:lpstr>
      <vt:lpstr>ＭＳ Ｐゴシック</vt:lpstr>
      <vt:lpstr>Arial</vt:lpstr>
      <vt:lpstr>Times New Roman</vt:lpstr>
      <vt:lpstr>Verdana</vt:lpstr>
      <vt:lpstr>Wingdings</vt:lpstr>
      <vt:lpstr>Zapf Dingbats</vt:lpstr>
      <vt:lpstr>Default Design</vt:lpstr>
      <vt:lpstr>dRDF: Entailment for Domain-Restricted RDF</vt:lpstr>
      <vt:lpstr>RDF Entailment:    G1 = G2</vt:lpstr>
      <vt:lpstr>Restrictions on RDF graphs considered in this paper:</vt:lpstr>
      <vt:lpstr>Slide 4</vt:lpstr>
      <vt:lpstr>Slide 5</vt:lpstr>
      <vt:lpstr>Domain-Restricted Graphs: Example</vt:lpstr>
      <vt:lpstr>Domain-Restricted Graphs: Example</vt:lpstr>
      <vt:lpstr>Domain-Restricted Graphs: Example</vt:lpstr>
      <vt:lpstr>Slide 9</vt:lpstr>
      <vt:lpstr>Domain-Restricted Graphs: Example</vt:lpstr>
      <vt:lpstr>Domain-Restricted Graphs ⟨G , D⟩ : Definition</vt:lpstr>
      <vt:lpstr>Domain-Restricted Graphs: Properties</vt:lpstr>
      <vt:lpstr>Complexity proof (Ideas)</vt:lpstr>
      <vt:lpstr>Now how to remedy the mess we did…</vt:lpstr>
      <vt:lpstr>Bounded Treewidth for RDF graphs:</vt:lpstr>
      <vt:lpstr>Polynomial time Algorithm for Entailment with Bounded Treewidth for G2    (Idea):</vt:lpstr>
      <vt:lpstr>Now what about D-entailment with bounded treewidth?</vt:lpstr>
      <vt:lpstr>Summary:</vt:lpstr>
    </vt:vector>
  </TitlesOfParts>
  <Manager/>
  <Company>DERI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dRDF</dc:title>
  <dc:subject/>
  <dc:creator>Axel Polleres</dc:creator>
  <cp:keywords/>
  <dc:description/>
  <cp:lastModifiedBy>Axel Polleres</cp:lastModifiedBy>
  <cp:revision>193</cp:revision>
  <cp:lastPrinted>2008-06-07T14:36:42Z</cp:lastPrinted>
  <dcterms:created xsi:type="dcterms:W3CDTF">2008-06-07T11:56:21Z</dcterms:created>
  <dcterms:modified xsi:type="dcterms:W3CDTF">2008-06-07T14:39:04Z</dcterms:modified>
  <cp:category/>
</cp:coreProperties>
</file>