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429" r:id="rId2"/>
    <p:sldId id="525" r:id="rId3"/>
    <p:sldId id="526" r:id="rId4"/>
    <p:sldId id="527" r:id="rId5"/>
    <p:sldId id="528" r:id="rId6"/>
    <p:sldId id="530" r:id="rId7"/>
    <p:sldId id="532" r:id="rId8"/>
    <p:sldId id="531" r:id="rId9"/>
    <p:sldId id="533" r:id="rId10"/>
    <p:sldId id="536" r:id="rId11"/>
    <p:sldId id="538" r:id="rId12"/>
    <p:sldId id="534" r:id="rId13"/>
    <p:sldId id="539" r:id="rId14"/>
    <p:sldId id="542" r:id="rId15"/>
    <p:sldId id="541" r:id="rId16"/>
    <p:sldId id="543" r:id="rId17"/>
    <p:sldId id="544" r:id="rId18"/>
    <p:sldId id="552" r:id="rId19"/>
    <p:sldId id="546" r:id="rId20"/>
    <p:sldId id="548" r:id="rId21"/>
    <p:sldId id="549" r:id="rId22"/>
    <p:sldId id="553" r:id="rId23"/>
    <p:sldId id="550" r:id="rId24"/>
    <p:sldId id="587" r:id="rId25"/>
    <p:sldId id="545" r:id="rId26"/>
    <p:sldId id="529" r:id="rId27"/>
    <p:sldId id="555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  <p:sldId id="564" r:id="rId37"/>
    <p:sldId id="565" r:id="rId38"/>
    <p:sldId id="566" r:id="rId39"/>
    <p:sldId id="568" r:id="rId40"/>
    <p:sldId id="569" r:id="rId41"/>
    <p:sldId id="570" r:id="rId42"/>
    <p:sldId id="572" r:id="rId43"/>
    <p:sldId id="584" r:id="rId44"/>
    <p:sldId id="573" r:id="rId45"/>
    <p:sldId id="574" r:id="rId46"/>
    <p:sldId id="575" r:id="rId47"/>
    <p:sldId id="576" r:id="rId48"/>
    <p:sldId id="577" r:id="rId49"/>
    <p:sldId id="578" r:id="rId50"/>
    <p:sldId id="579" r:id="rId51"/>
    <p:sldId id="580" r:id="rId52"/>
    <p:sldId id="581" r:id="rId53"/>
    <p:sldId id="554" r:id="rId54"/>
    <p:sldId id="586" r:id="rId55"/>
    <p:sldId id="585" r:id="rId56"/>
    <p:sldId id="588" r:id="rId57"/>
  </p:sldIdLst>
  <p:sldSz cx="9144000" cy="6858000" type="screen4x3"/>
  <p:notesSz cx="7315200" cy="9601200"/>
  <p:defaultTextStyle>
    <a:defPPr>
      <a:defRPr lang="fr-FR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E0000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AECD2-CD5F-4685-85B6-3C11CD0B0A04}" type="datetimeFigureOut">
              <a:rPr lang="en-US" smtClean="0"/>
              <a:pPr/>
              <a:t>6/12/10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9098D-6A47-44AE-A2B0-65930D567C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defTabSz="483282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fld id="{59256DF6-1843-4E45-94E9-63EEBCB9DECE}" type="datetime1">
              <a:rPr lang="fr-FR"/>
              <a:pPr/>
              <a:t>6/12/10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fr-F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fr-F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defTabSz="483282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charset="0"/>
              </a:defRPr>
            </a:lvl1pPr>
          </a:lstStyle>
          <a:p>
            <a:fld id="{186A735C-33E4-427C-847C-74E7BBB9561D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Reaching outside the RDF community</a:t>
            </a:r>
          </a:p>
          <a:p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data from people who never heard of RDF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3A7FF2-7703-FD40-9BCC-17ADD952DD35}" type="slidenum">
              <a:rPr lang="en-GB"/>
              <a:pPr/>
              <a:t>51</a:t>
            </a:fld>
            <a:endParaRPr lang="en-GB"/>
          </a:p>
        </p:txBody>
      </p:sp>
      <p:sp>
        <p:nvSpPr>
          <p:cNvPr id="39939" name="Rectangle 2"/>
          <p:cNvSpPr>
            <a:spLocks noGrp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Akami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FDE99-7734-424B-9DD4-3CC21990ED33}" type="slidenum">
              <a:rPr lang="en-US">
                <a:latin typeface="Arial" charset="0"/>
                <a:ea typeface="Arial" charset="0"/>
                <a:cs typeface="Arial" charset="0"/>
              </a:rPr>
              <a:pPr/>
              <a:t>15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C8AD0-A11D-E443-B9AF-F0BABCA887E6}" type="slidenum">
              <a:rPr lang="en-US"/>
              <a:pPr/>
              <a:t>19</a:t>
            </a:fld>
            <a:endParaRPr lang="en-US"/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5C78D-C292-DE40-98C7-5C88BB8D3321}" type="slidenum">
              <a:rPr lang="en-US"/>
              <a:pPr/>
              <a:t>20</a:t>
            </a:fld>
            <a:endParaRPr lang="en-US"/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8888" y="719138"/>
            <a:ext cx="4802187" cy="360203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73" y="4561974"/>
            <a:ext cx="5366657" cy="4319838"/>
          </a:xfrm>
          <a:noFill/>
          <a:ln/>
        </p:spPr>
        <p:txBody>
          <a:bodyPr/>
          <a:lstStyle/>
          <a:p>
            <a:pPr eaLnBrk="1" hangingPunct="1"/>
            <a:endParaRPr lang="en-I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9CDD2-1041-A041-8E5D-A59F00D4DFF9}" type="slidenum">
              <a:rPr lang="en-US"/>
              <a:pPr/>
              <a:t>21</a:t>
            </a:fld>
            <a:endParaRPr lang="en-US"/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19138"/>
            <a:ext cx="4803775" cy="360203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73" y="4561974"/>
            <a:ext cx="5366657" cy="4319838"/>
          </a:xfrm>
          <a:noFill/>
          <a:ln/>
        </p:spPr>
        <p:txBody>
          <a:bodyPr/>
          <a:lstStyle/>
          <a:p>
            <a:pPr eaLnBrk="1" hangingPunct="1"/>
            <a:endParaRPr lang="en-I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EAF923-7570-2046-8129-C6600B0735CA}" type="slidenum">
              <a:rPr lang="en-US"/>
              <a:pPr/>
              <a:t>22</a:t>
            </a:fld>
            <a:endParaRPr lang="en-US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8888" y="719138"/>
            <a:ext cx="4802187" cy="360203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273" y="4561974"/>
            <a:ext cx="5366657" cy="4319838"/>
          </a:xfrm>
          <a:noFill/>
          <a:ln/>
        </p:spPr>
        <p:txBody>
          <a:bodyPr/>
          <a:lstStyle/>
          <a:p>
            <a:pPr eaLnBrk="1" hangingPunct="1"/>
            <a:endParaRPr lang="en-I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AAB43-0661-3444-992D-3F2AFE3417E9}" type="slidenum">
              <a:rPr lang="en-GB"/>
              <a:pPr/>
              <a:t>23</a:t>
            </a:fld>
            <a:endParaRPr lang="en-GB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986971" y="719388"/>
            <a:ext cx="5343072" cy="36022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506" tIns="46253" rIns="92506" bIns="4625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Text Box 2"/>
          <p:cNvSpPr>
            <a:spLocks noChangeArrowheads="1"/>
          </p:cNvSpPr>
          <p:nvPr>
            <p:ph type="body"/>
          </p:nvPr>
        </p:nvSpPr>
        <p:spPr>
          <a:xfrm>
            <a:off x="974272" y="4561974"/>
            <a:ext cx="5368471" cy="4321593"/>
          </a:xfrm>
          <a:noFill/>
          <a:ln/>
        </p:spPr>
        <p:txBody>
          <a:bodyPr wrap="none" anchor="ctr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419100" y="1905000"/>
            <a:ext cx="8305800" cy="2667000"/>
          </a:xfrm>
          <a:prstGeom prst="rect">
            <a:avLst/>
          </a:prstGeom>
          <a:solidFill>
            <a:srgbClr val="000000">
              <a:alpha val="59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0" y="5335588"/>
            <a:ext cx="9144000" cy="15224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0" y="6397625"/>
            <a:ext cx="377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/>
          <a:lstStyle/>
          <a:p>
            <a:r>
              <a:rPr lang="en-IE" sz="800">
                <a:solidFill>
                  <a:schemeClr val="bg2"/>
                </a:solidFill>
                <a:sym typeface="Symbol" charset="2"/>
              </a:rPr>
              <a:t> Copyright 2009 Digital Enterprise Research Institute. All rights reserved.</a:t>
            </a:r>
            <a:endParaRPr lang="en-IE" sz="800">
              <a:solidFill>
                <a:schemeClr val="bg2"/>
              </a:solidFill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0" y="5335588"/>
            <a:ext cx="9144000" cy="74612"/>
            <a:chOff x="0" y="3361"/>
            <a:chExt cx="5760" cy="47"/>
          </a:xfrm>
        </p:grpSpPr>
        <p:sp>
          <p:nvSpPr>
            <p:cNvPr id="8" name="Rectangle 30"/>
            <p:cNvSpPr>
              <a:spLocks noChangeArrowheads="1"/>
            </p:cNvSpPr>
            <p:nvPr/>
          </p:nvSpPr>
          <p:spPr bwMode="auto">
            <a:xfrm>
              <a:off x="0" y="3361"/>
              <a:ext cx="975" cy="4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703" y="3361"/>
              <a:ext cx="1202" cy="4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10" name="Rectangle 32"/>
            <p:cNvSpPr>
              <a:spLocks noChangeArrowheads="1"/>
            </p:cNvSpPr>
            <p:nvPr/>
          </p:nvSpPr>
          <p:spPr bwMode="auto">
            <a:xfrm>
              <a:off x="1882" y="3361"/>
              <a:ext cx="1905" cy="47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3470" y="3361"/>
              <a:ext cx="2290" cy="47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0" y="-26988"/>
            <a:ext cx="9144000" cy="247651"/>
            <a:chOff x="0" y="509"/>
            <a:chExt cx="5760" cy="156"/>
          </a:xfrm>
        </p:grpSpPr>
        <p:sp>
          <p:nvSpPr>
            <p:cNvPr id="13" name="Rectangle 42"/>
            <p:cNvSpPr>
              <a:spLocks noChangeArrowheads="1"/>
            </p:cNvSpPr>
            <p:nvPr/>
          </p:nvSpPr>
          <p:spPr bwMode="auto">
            <a:xfrm>
              <a:off x="0" y="528"/>
              <a:ext cx="5758" cy="12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14" name="Line 43"/>
            <p:cNvSpPr>
              <a:spLocks noChangeShapeType="1"/>
            </p:cNvSpPr>
            <p:nvPr/>
          </p:nvSpPr>
          <p:spPr bwMode="auto">
            <a:xfrm>
              <a:off x="0" y="664"/>
              <a:ext cx="5760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ucida Sans" pitchFamily="34" charset="0"/>
                <a:ea typeface="+mn-ea"/>
              </a:endParaRPr>
            </a:p>
          </p:txBody>
        </p:sp>
        <p:sp>
          <p:nvSpPr>
            <p:cNvPr id="15" name="Line 44"/>
            <p:cNvSpPr>
              <a:spLocks noChangeShapeType="1"/>
            </p:cNvSpPr>
            <p:nvPr/>
          </p:nvSpPr>
          <p:spPr bwMode="auto">
            <a:xfrm>
              <a:off x="0" y="656"/>
              <a:ext cx="5760" cy="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ucida Sans" pitchFamily="34" charset="0"/>
                <a:ea typeface="+mn-ea"/>
              </a:endParaRPr>
            </a:p>
          </p:txBody>
        </p:sp>
        <p:sp>
          <p:nvSpPr>
            <p:cNvPr id="16" name="Text Box 45"/>
            <p:cNvSpPr txBox="1">
              <a:spLocks noChangeArrowheads="1"/>
            </p:cNvSpPr>
            <p:nvPr/>
          </p:nvSpPr>
          <p:spPr bwMode="auto">
            <a:xfrm>
              <a:off x="0" y="509"/>
              <a:ext cx="188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 dirty="0">
                  <a:solidFill>
                    <a:srgbClr val="808080"/>
                  </a:solidFill>
                  <a:latin typeface="+mn-lt"/>
                  <a:ea typeface="+mn-ea"/>
                </a:rPr>
                <a:t>Digital Enterprise Research Institute</a:t>
              </a:r>
            </a:p>
          </p:txBody>
        </p:sp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5143" y="510"/>
              <a:ext cx="61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 dirty="0">
                  <a:solidFill>
                    <a:srgbClr val="808080"/>
                  </a:solidFill>
                  <a:latin typeface="+mn-lt"/>
                  <a:ea typeface="+mn-ea"/>
                </a:rPr>
                <a:t>www.deri.ie</a:t>
              </a:r>
            </a:p>
          </p:txBody>
        </p:sp>
        <p:sp>
          <p:nvSpPr>
            <p:cNvPr id="18" name="Line 47"/>
            <p:cNvSpPr>
              <a:spLocks noChangeShapeType="1"/>
            </p:cNvSpPr>
            <p:nvPr/>
          </p:nvSpPr>
          <p:spPr bwMode="auto">
            <a:xfrm>
              <a:off x="0" y="527"/>
              <a:ext cx="5758" cy="0"/>
            </a:xfrm>
            <a:prstGeom prst="line">
              <a:avLst/>
            </a:prstGeom>
            <a:noFill/>
            <a:ln w="635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ucida Sans" pitchFamily="34" charset="0"/>
                <a:ea typeface="+mn-ea"/>
              </a:endParaRPr>
            </a:p>
          </p:txBody>
        </p:sp>
      </p:grpSp>
      <p:pic>
        <p:nvPicPr>
          <p:cNvPr id="19" name="Picture 49" descr="deri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5075" y="620713"/>
            <a:ext cx="114458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4" descr="sf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8750" y="5791200"/>
            <a:ext cx="10795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9113" y="5892800"/>
            <a:ext cx="1901825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1982788"/>
            <a:ext cx="7772400" cy="12938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Click to edit Master title style</a:t>
            </a:r>
            <a:endParaRPr lang="en-IE"/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0438"/>
            <a:ext cx="7696200" cy="91281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Click to edit Master subtitle style</a:t>
            </a:r>
            <a:endParaRPr lang="en-IE"/>
          </a:p>
        </p:txBody>
      </p:sp>
      <p:sp>
        <p:nvSpPr>
          <p:cNvPr id="2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8A87C9B-4D8A-44D1-93EF-568E7B113DC3}" type="datetime1">
              <a:rPr lang="fr-FR"/>
              <a:pPr/>
              <a:t>6/12/10</a:t>
            </a:fld>
            <a:endParaRPr lang="fr-FR"/>
          </a:p>
        </p:txBody>
      </p:sp>
      <p:sp>
        <p:nvSpPr>
          <p:cNvPr id="2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defTabSz="457177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fld id="{C1F77FDC-2D19-4561-8A09-BCFDB7976CD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818CE-7389-482E-A586-8410572E047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9436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943600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140BE-A57E-4CDE-A760-BFE79D158F31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9D9B0B-7EDE-48DA-99AF-5DB2BABAA98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6901F-C4D6-4D3C-B455-95C0E0E1392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414"/>
            <a:ext cx="4038600" cy="4675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4"/>
            <a:ext cx="4038600" cy="4675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33067-88DB-4B1D-8162-08C21D13357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5EEF5-AFF8-43A0-BDFE-BC72B8626D4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D656C-FCAE-41D6-9905-5852D45F22D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BB21A-BE5C-4FD4-9CF0-DDB38FD21AE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F23FD-4838-4EB5-9DC5-5AEADAFAAE4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r>
              <a:rPr lang="fr-FR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1D8B7-DC3E-4466-8770-45E0A30692CA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57" name="Rectangle 37"/>
          <p:cNvSpPr>
            <a:spLocks noChangeArrowheads="1"/>
          </p:cNvSpPr>
          <p:nvPr/>
        </p:nvSpPr>
        <p:spPr bwMode="auto">
          <a:xfrm>
            <a:off x="0" y="0"/>
            <a:ext cx="9140825" cy="8366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</a:endParaRPr>
          </a:p>
        </p:txBody>
      </p:sp>
      <p:sp>
        <p:nvSpPr>
          <p:cNvPr id="414737" name="Oval 17"/>
          <p:cNvSpPr>
            <a:spLocks noChangeArrowheads="1"/>
          </p:cNvSpPr>
          <p:nvPr/>
        </p:nvSpPr>
        <p:spPr bwMode="auto">
          <a:xfrm>
            <a:off x="5218113" y="5486400"/>
            <a:ext cx="1296987" cy="1296988"/>
          </a:xfrm>
          <a:prstGeom prst="ellips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Arial Narrow" pitchFamily="-107" charset="0"/>
              <a:ea typeface="+mn-ea"/>
            </a:endParaRPr>
          </a:p>
        </p:txBody>
      </p:sp>
      <p:sp>
        <p:nvSpPr>
          <p:cNvPr id="414744" name="Rectangle 24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7755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  <a:endParaRPr lang="en-IE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 smtClean="0"/>
              <a:t>First Level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41775" y="6405563"/>
            <a:ext cx="10604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Lucida Sans" charset="0"/>
              </a:defRPr>
            </a:lvl1pPr>
          </a:lstStyle>
          <a:p>
            <a:fld id="{2A89972C-C6DD-41EC-BF83-84930E715FEF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414736" name="Oval 16"/>
          <p:cNvSpPr>
            <a:spLocks noChangeArrowheads="1"/>
          </p:cNvSpPr>
          <p:nvPr/>
        </p:nvSpPr>
        <p:spPr bwMode="auto">
          <a:xfrm>
            <a:off x="6911975" y="4364038"/>
            <a:ext cx="1296988" cy="1296987"/>
          </a:xfrm>
          <a:prstGeom prst="ellips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</a:endParaRPr>
          </a:p>
        </p:txBody>
      </p:sp>
      <p:sp>
        <p:nvSpPr>
          <p:cNvPr id="414738" name="Oval 18"/>
          <p:cNvSpPr>
            <a:spLocks noChangeArrowheads="1"/>
          </p:cNvSpPr>
          <p:nvPr/>
        </p:nvSpPr>
        <p:spPr bwMode="auto">
          <a:xfrm>
            <a:off x="7847013" y="2635250"/>
            <a:ext cx="1296987" cy="1296988"/>
          </a:xfrm>
          <a:prstGeom prst="ellips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177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  <a:ea typeface="+mn-ea"/>
            </a:endParaRPr>
          </a:p>
        </p:txBody>
      </p:sp>
      <p:grpSp>
        <p:nvGrpSpPr>
          <p:cNvPr id="1034" name="Group 23"/>
          <p:cNvGrpSpPr>
            <a:grpSpLocks/>
          </p:cNvGrpSpPr>
          <p:nvPr/>
        </p:nvGrpSpPr>
        <p:grpSpPr bwMode="auto">
          <a:xfrm>
            <a:off x="0" y="6096000"/>
            <a:ext cx="9144000" cy="115888"/>
            <a:chOff x="0" y="4246"/>
            <a:chExt cx="5760" cy="73"/>
          </a:xfrm>
        </p:grpSpPr>
        <p:sp>
          <p:nvSpPr>
            <p:cNvPr id="414739" name="Rectangle 19"/>
            <p:cNvSpPr>
              <a:spLocks noChangeArrowheads="1"/>
            </p:cNvSpPr>
            <p:nvPr/>
          </p:nvSpPr>
          <p:spPr bwMode="auto">
            <a:xfrm>
              <a:off x="0" y="4246"/>
              <a:ext cx="975" cy="7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414740" name="Rectangle 20"/>
            <p:cNvSpPr>
              <a:spLocks noChangeArrowheads="1"/>
            </p:cNvSpPr>
            <p:nvPr/>
          </p:nvSpPr>
          <p:spPr bwMode="auto">
            <a:xfrm>
              <a:off x="703" y="4246"/>
              <a:ext cx="1202" cy="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414741" name="Rectangle 21"/>
            <p:cNvSpPr>
              <a:spLocks noChangeArrowheads="1"/>
            </p:cNvSpPr>
            <p:nvPr/>
          </p:nvSpPr>
          <p:spPr bwMode="auto">
            <a:xfrm>
              <a:off x="1882" y="4246"/>
              <a:ext cx="1905" cy="73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414742" name="Rectangle 22"/>
            <p:cNvSpPr>
              <a:spLocks noChangeArrowheads="1"/>
            </p:cNvSpPr>
            <p:nvPr/>
          </p:nvSpPr>
          <p:spPr bwMode="auto">
            <a:xfrm>
              <a:off x="3470" y="4246"/>
              <a:ext cx="2290" cy="73"/>
            </a:xfrm>
            <a:prstGeom prst="rect">
              <a:avLst/>
            </a:prstGeom>
            <a:solidFill>
              <a:srgbClr val="3399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</p:grpSp>
      <p:grpSp>
        <p:nvGrpSpPr>
          <p:cNvPr id="1035" name="Group 40"/>
          <p:cNvGrpSpPr>
            <a:grpSpLocks/>
          </p:cNvGrpSpPr>
          <p:nvPr/>
        </p:nvGrpSpPr>
        <p:grpSpPr bwMode="auto">
          <a:xfrm>
            <a:off x="0" y="808038"/>
            <a:ext cx="9144000" cy="247650"/>
            <a:chOff x="0" y="509"/>
            <a:chExt cx="5760" cy="156"/>
          </a:xfrm>
        </p:grpSpPr>
        <p:sp>
          <p:nvSpPr>
            <p:cNvPr id="414749" name="Rectangle 29"/>
            <p:cNvSpPr>
              <a:spLocks noChangeArrowheads="1"/>
            </p:cNvSpPr>
            <p:nvPr/>
          </p:nvSpPr>
          <p:spPr bwMode="auto">
            <a:xfrm>
              <a:off x="0" y="528"/>
              <a:ext cx="5758" cy="12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414750" name="Line 30"/>
            <p:cNvSpPr>
              <a:spLocks noChangeShapeType="1"/>
            </p:cNvSpPr>
            <p:nvPr/>
          </p:nvSpPr>
          <p:spPr bwMode="auto">
            <a:xfrm>
              <a:off x="0" y="664"/>
              <a:ext cx="5760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ucida Sans" pitchFamily="34" charset="0"/>
                <a:ea typeface="+mn-ea"/>
              </a:endParaRPr>
            </a:p>
          </p:txBody>
        </p:sp>
        <p:sp>
          <p:nvSpPr>
            <p:cNvPr id="414751" name="Line 31"/>
            <p:cNvSpPr>
              <a:spLocks noChangeShapeType="1"/>
            </p:cNvSpPr>
            <p:nvPr/>
          </p:nvSpPr>
          <p:spPr bwMode="auto">
            <a:xfrm>
              <a:off x="0" y="656"/>
              <a:ext cx="5760" cy="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ucida Sans" pitchFamily="34" charset="0"/>
                <a:ea typeface="+mn-ea"/>
              </a:endParaRPr>
            </a:p>
          </p:txBody>
        </p:sp>
        <p:sp>
          <p:nvSpPr>
            <p:cNvPr id="414752" name="Text Box 32"/>
            <p:cNvSpPr txBox="1">
              <a:spLocks noChangeArrowheads="1"/>
            </p:cNvSpPr>
            <p:nvPr/>
          </p:nvSpPr>
          <p:spPr bwMode="auto">
            <a:xfrm>
              <a:off x="0" y="509"/>
              <a:ext cx="188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 dirty="0">
                  <a:solidFill>
                    <a:srgbClr val="808080"/>
                  </a:solidFill>
                  <a:latin typeface="+mn-lt"/>
                  <a:ea typeface="+mn-ea"/>
                </a:rPr>
                <a:t>Digital Enterprise Research Institute</a:t>
              </a:r>
            </a:p>
          </p:txBody>
        </p:sp>
        <p:sp>
          <p:nvSpPr>
            <p:cNvPr id="414755" name="Text Box 35"/>
            <p:cNvSpPr txBox="1">
              <a:spLocks noChangeArrowheads="1"/>
            </p:cNvSpPr>
            <p:nvPr/>
          </p:nvSpPr>
          <p:spPr bwMode="auto">
            <a:xfrm>
              <a:off x="5143" y="510"/>
              <a:ext cx="61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E" sz="1000" b="1" dirty="0">
                  <a:solidFill>
                    <a:srgbClr val="808080"/>
                  </a:solidFill>
                  <a:latin typeface="+mn-lt"/>
                  <a:ea typeface="+mn-ea"/>
                </a:rPr>
                <a:t>www.deri.ie</a:t>
              </a:r>
            </a:p>
          </p:txBody>
        </p:sp>
        <p:sp>
          <p:nvSpPr>
            <p:cNvPr id="414759" name="Line 39"/>
            <p:cNvSpPr>
              <a:spLocks noChangeShapeType="1"/>
            </p:cNvSpPr>
            <p:nvPr/>
          </p:nvSpPr>
          <p:spPr bwMode="auto">
            <a:xfrm>
              <a:off x="0" y="527"/>
              <a:ext cx="5758" cy="0"/>
            </a:xfrm>
            <a:prstGeom prst="line">
              <a:avLst/>
            </a:prstGeom>
            <a:noFill/>
            <a:ln w="635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4571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ucida Sans" pitchFamily="34" charset="0"/>
                <a:ea typeface="+mn-ea"/>
              </a:endParaRPr>
            </a:p>
          </p:txBody>
        </p:sp>
      </p:grpSp>
      <p:pic>
        <p:nvPicPr>
          <p:cNvPr id="1036" name="Picture 41" descr="deri_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35963" y="106363"/>
            <a:ext cx="698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47" descr="sf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6525" y="6237288"/>
            <a:ext cx="792163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51" descr="ppt_templat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6249988"/>
            <a:ext cx="32099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5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43000" y="6373813"/>
            <a:ext cx="1143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  <a:ea typeface="ＭＳ Ｐゴシック" charset="-128"/>
          <a:cs typeface="ＭＳ Ｐゴシック" charset="-128"/>
        </a:defRPr>
      </a:lvl5pPr>
      <a:lvl6pPr marL="457177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6pPr>
      <a:lvl7pPr marL="914353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7pPr>
      <a:lvl8pPr marL="137153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8pPr>
      <a:lvl9pPr marL="1828706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2"/>
        <a:buChar char="n"/>
        <a:defRPr sz="2400">
          <a:solidFill>
            <a:srgbClr val="008000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30000"/>
        </a:spcBef>
        <a:spcAft>
          <a:spcPct val="0"/>
        </a:spcAft>
        <a:buClr>
          <a:srgbClr val="008000"/>
        </a:buClr>
        <a:buSzPct val="80000"/>
        <a:buFont typeface="Wingdings" charset="2"/>
        <a:buChar char="¨"/>
        <a:defRPr sz="20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  <a:ea typeface="ＭＳ Ｐゴシック" pitchFamily="-107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  <a:ea typeface="ＭＳ Ｐゴシック" pitchFamily="-107" charset="-128"/>
        </a:defRPr>
      </a:lvl5pPr>
      <a:lvl6pPr marL="2514471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6pPr>
      <a:lvl7pPr marL="2971648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7pPr>
      <a:lvl8pPr marL="3428825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8pPr>
      <a:lvl9pPr marL="3886001" indent="-228588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hyperlink" Target="http://www.stembook.org" TargetMode="External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rupal.org/project/rdfcc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hyperlink" Target="http://ftp.drupal.org/files/projects/drupal-7.x-dev.tar.gz" TargetMode="External"/><Relationship Id="rId9" Type="http://schemas.openxmlformats.org/officeDocument/2006/relationships/hyperlink" Target="http://drupal.org/project/usage/drupal" TargetMode="External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20" Type="http://schemas.openxmlformats.org/officeDocument/2006/relationships/image" Target="../media/image81.png"/><Relationship Id="rId21" Type="http://schemas.openxmlformats.org/officeDocument/2006/relationships/image" Target="../media/image82.png"/><Relationship Id="rId22" Type="http://schemas.openxmlformats.org/officeDocument/2006/relationships/image" Target="../media/image83.png"/><Relationship Id="rId23" Type="http://schemas.openxmlformats.org/officeDocument/2006/relationships/image" Target="../media/image84.png"/><Relationship Id="rId24" Type="http://schemas.openxmlformats.org/officeDocument/2006/relationships/image" Target="../media/image85.png"/><Relationship Id="rId25" Type="http://schemas.openxmlformats.org/officeDocument/2006/relationships/image" Target="../media/image86.png"/><Relationship Id="rId26" Type="http://schemas.openxmlformats.org/officeDocument/2006/relationships/image" Target="../media/image87.png"/><Relationship Id="rId27" Type="http://schemas.openxmlformats.org/officeDocument/2006/relationships/image" Target="../media/image88.png"/><Relationship Id="rId28" Type="http://schemas.openxmlformats.org/officeDocument/2006/relationships/image" Target="../media/image89.png"/><Relationship Id="rId29" Type="http://schemas.openxmlformats.org/officeDocument/2006/relationships/image" Target="../media/image90.png"/><Relationship Id="rId30" Type="http://schemas.openxmlformats.org/officeDocument/2006/relationships/image" Target="../media/image91.png"/><Relationship Id="rId31" Type="http://schemas.openxmlformats.org/officeDocument/2006/relationships/image" Target="../media/image92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8" Type="http://schemas.openxmlformats.org/officeDocument/2006/relationships/image" Target="../media/image79.png"/><Relationship Id="rId1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://vocab.deri.ie/" TargetMode="External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ologism.deri.i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hyperlink" Target="http://blog.dbtune.org/post/2008/04/02/DBTune-is-providing-131-billion-triple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google.com/search?q=08445a31a78661b5c746feff39a9db6e4e2cc5c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hyperlink" Target="http://blog.dbtune.org/post/2008/04/02/DBTune-is-providing-131-billion-triple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eiao.net/rdf/1.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8039100" cy="2438399"/>
          </a:xfrm>
        </p:spPr>
        <p:txBody>
          <a:bodyPr/>
          <a:lstStyle/>
          <a:p>
            <a:pPr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Can Semantics catch up with the Web?</a:t>
            </a:r>
            <a:r>
              <a:rPr lang="en-US" sz="2000" dirty="0" smtClean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400" b="0" dirty="0" smtClean="0"/>
              <a:t/>
            </a:r>
            <a:br>
              <a:rPr lang="en-US" sz="1400" b="0" dirty="0" smtClean="0"/>
            </a:br>
            <a:r>
              <a:rPr lang="en-US" sz="1400" b="0" dirty="0" smtClean="0"/>
              <a:t/>
            </a:r>
            <a:br>
              <a:rPr lang="en-US" sz="1400" b="0" dirty="0" smtClean="0"/>
            </a:br>
            <a:r>
              <a:rPr lang="en-US" sz="2000" b="0" dirty="0" smtClean="0"/>
              <a:t>Axel </a:t>
            </a:r>
            <a:r>
              <a:rPr lang="en-US" sz="2000" b="0" dirty="0" smtClean="0"/>
              <a:t>Polleres</a:t>
            </a:r>
            <a:endParaRPr lang="en-US" sz="1400" b="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8100" y="5603875"/>
            <a:ext cx="40767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ctr"/>
          <a:lstStyle/>
          <a:p>
            <a:pPr defTabSz="914353">
              <a:defRPr/>
            </a:pPr>
            <a:r>
              <a:rPr lang="en-US" sz="1600" kern="0" dirty="0" smtClean="0">
                <a:solidFill>
                  <a:schemeClr val="bg1"/>
                </a:solidFill>
                <a:cs typeface="ＭＳ Ｐゴシック" charset="-128"/>
              </a:rPr>
              <a:t>ISWSA2010</a:t>
            </a:r>
          </a:p>
          <a:p>
            <a:pPr defTabSz="914353">
              <a:defRPr/>
            </a:pPr>
            <a:r>
              <a:rPr lang="en-US" sz="1600" kern="0" dirty="0" smtClean="0">
                <a:solidFill>
                  <a:schemeClr val="bg1"/>
                </a:solidFill>
                <a:cs typeface="ＭＳ Ｐゴシック" charset="-128"/>
              </a:rPr>
              <a:t>Monday, 14/06/2010</a:t>
            </a:r>
          </a:p>
          <a:p>
            <a:pPr defTabSz="914353">
              <a:defRPr/>
            </a:pPr>
            <a:r>
              <a:rPr lang="en-US" sz="1600" kern="0" dirty="0" smtClean="0">
                <a:solidFill>
                  <a:schemeClr val="bg1"/>
                </a:solidFill>
                <a:cs typeface="ＭＳ Ｐゴシック" charset="-128"/>
              </a:rPr>
              <a:t>Amman, Jordan</a:t>
            </a:r>
            <a:endParaRPr lang="en-US" sz="1600" kern="0" dirty="0">
              <a:solidFill>
                <a:schemeClr val="bg1"/>
              </a:solidFill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6EE00-C742-074E-AC87-EE54789D72C1}" type="slidenum">
              <a:rPr lang="en-US"/>
              <a:pPr/>
              <a:t>10</a:t>
            </a:fld>
            <a:endParaRPr lang="en-US"/>
          </a:p>
        </p:txBody>
      </p:sp>
      <p:sp>
        <p:nvSpPr>
          <p:cNvPr id="36865" name="Oval 1"/>
          <p:cNvSpPr>
            <a:spLocks/>
          </p:cNvSpPr>
          <p:nvPr/>
        </p:nvSpPr>
        <p:spPr bwMode="auto">
          <a:xfrm>
            <a:off x="6911579" y="4363269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7170" y="5482828"/>
            <a:ext cx="1297037" cy="1295921"/>
            <a:chOff x="0" y="0"/>
            <a:chExt cx="1161" cy="1161"/>
          </a:xfrm>
        </p:grpSpPr>
        <p:sp>
          <p:nvSpPr>
            <p:cNvPr id="36867" name="Oval 3"/>
            <p:cNvSpPr>
              <a:spLocks/>
            </p:cNvSpPr>
            <p:nvPr/>
          </p:nvSpPr>
          <p:spPr bwMode="auto">
            <a:xfrm>
              <a:off x="0" y="0"/>
              <a:ext cx="1161" cy="1161"/>
            </a:xfrm>
            <a:prstGeom prst="ellips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68" name="Rectangle 4"/>
            <p:cNvSpPr>
              <a:spLocks/>
            </p:cNvSpPr>
            <p:nvPr/>
          </p:nvSpPr>
          <p:spPr bwMode="auto">
            <a:xfrm>
              <a:off x="170" y="173"/>
              <a:ext cx="0" cy="24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6869" name="Oval 5"/>
          <p:cNvSpPr>
            <a:spLocks/>
          </p:cNvSpPr>
          <p:nvPr/>
        </p:nvSpPr>
        <p:spPr bwMode="auto">
          <a:xfrm>
            <a:off x="7846963" y="2634258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Rectangle 7"/>
          <p:cNvSpPr>
            <a:spLocks/>
          </p:cNvSpPr>
          <p:nvPr/>
        </p:nvSpPr>
        <p:spPr bwMode="auto">
          <a:xfrm>
            <a:off x="0" y="6170414"/>
            <a:ext cx="9144000" cy="68758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098977"/>
            <a:ext cx="9144000" cy="114970"/>
            <a:chOff x="0" y="0"/>
            <a:chExt cx="8192" cy="103"/>
          </a:xfrm>
        </p:grpSpPr>
        <p:sp>
          <p:nvSpPr>
            <p:cNvPr id="36873" name="Rectangle 9"/>
            <p:cNvSpPr>
              <a:spLocks/>
            </p:cNvSpPr>
            <p:nvPr/>
          </p:nvSpPr>
          <p:spPr bwMode="auto">
            <a:xfrm>
              <a:off x="0" y="0"/>
              <a:ext cx="1386" cy="103"/>
            </a:xfrm>
            <a:prstGeom prst="rect">
              <a:avLst/>
            </a:prstGeom>
            <a:solidFill>
              <a:srgbClr val="80808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74" name="Rectangle 10"/>
            <p:cNvSpPr>
              <a:spLocks/>
            </p:cNvSpPr>
            <p:nvPr/>
          </p:nvSpPr>
          <p:spPr bwMode="auto">
            <a:xfrm>
              <a:off x="999" y="0"/>
              <a:ext cx="1710" cy="10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75" name="Rectangle 11"/>
            <p:cNvSpPr>
              <a:spLocks/>
            </p:cNvSpPr>
            <p:nvPr/>
          </p:nvSpPr>
          <p:spPr bwMode="auto">
            <a:xfrm>
              <a:off x="2676" y="0"/>
              <a:ext cx="2709" cy="103"/>
            </a:xfrm>
            <a:prstGeom prst="rect">
              <a:avLst/>
            </a:prstGeom>
            <a:solidFill>
              <a:srgbClr val="99CC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76" name="Rectangle 12"/>
            <p:cNvSpPr>
              <a:spLocks/>
            </p:cNvSpPr>
            <p:nvPr/>
          </p:nvSpPr>
          <p:spPr bwMode="auto">
            <a:xfrm>
              <a:off x="4935" y="0"/>
              <a:ext cx="3257" cy="103"/>
            </a:xfrm>
            <a:prstGeom prst="rect">
              <a:avLst/>
            </a:prstGeom>
            <a:solidFill>
              <a:srgbClr val="33996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6877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6070" y="6215062"/>
            <a:ext cx="3156645" cy="607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807021"/>
            <a:ext cx="9144000" cy="247799"/>
            <a:chOff x="0" y="0"/>
            <a:chExt cx="8192" cy="221"/>
          </a:xfrm>
        </p:grpSpPr>
        <p:sp>
          <p:nvSpPr>
            <p:cNvPr id="36879" name="Rectangle 15"/>
            <p:cNvSpPr>
              <a:spLocks/>
            </p:cNvSpPr>
            <p:nvPr/>
          </p:nvSpPr>
          <p:spPr bwMode="auto">
            <a:xfrm>
              <a:off x="0" y="28"/>
              <a:ext cx="8189" cy="180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FFFFF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0" name="Line 16"/>
            <p:cNvSpPr>
              <a:spLocks noChangeShapeType="1"/>
            </p:cNvSpPr>
            <p:nvPr/>
          </p:nvSpPr>
          <p:spPr bwMode="auto">
            <a:xfrm>
              <a:off x="0" y="220"/>
              <a:ext cx="8192" cy="1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1" name="Line 17"/>
            <p:cNvSpPr>
              <a:spLocks noChangeShapeType="1"/>
            </p:cNvSpPr>
            <p:nvPr/>
          </p:nvSpPr>
          <p:spPr bwMode="auto">
            <a:xfrm>
              <a:off x="0" y="212"/>
              <a:ext cx="8192" cy="1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2" name="Rectangle 18"/>
            <p:cNvSpPr>
              <a:spLocks/>
            </p:cNvSpPr>
            <p:nvPr/>
          </p:nvSpPr>
          <p:spPr bwMode="auto">
            <a:xfrm>
              <a:off x="0" y="0"/>
              <a:ext cx="2672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Digital Enterprise Research Institute</a:t>
              </a:r>
            </a:p>
          </p:txBody>
        </p:sp>
        <p:sp>
          <p:nvSpPr>
            <p:cNvPr id="36883" name="Rectangle 19"/>
            <p:cNvSpPr>
              <a:spLocks/>
            </p:cNvSpPr>
            <p:nvPr/>
          </p:nvSpPr>
          <p:spPr bwMode="auto">
            <a:xfrm>
              <a:off x="7314" y="1"/>
              <a:ext cx="864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 err="1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www.deri.ie</a:t>
              </a:r>
              <a:endParaRPr lang="en-US" sz="1000" b="1" dirty="0">
                <a:solidFill>
                  <a:srgbClr val="808080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endParaRPr>
            </a:p>
          </p:txBody>
        </p:sp>
        <p:sp>
          <p:nvSpPr>
            <p:cNvPr id="36884" name="Line 20"/>
            <p:cNvSpPr>
              <a:spLocks noChangeShapeType="1"/>
            </p:cNvSpPr>
            <p:nvPr/>
          </p:nvSpPr>
          <p:spPr bwMode="auto">
            <a:xfrm>
              <a:off x="0" y="25"/>
              <a:ext cx="8189" cy="2"/>
            </a:xfrm>
            <a:prstGeom prst="line">
              <a:avLst/>
            </a:prstGeom>
            <a:noFill/>
            <a:ln w="12700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6885" name="Picture 2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5863" y="106040"/>
            <a:ext cx="696516" cy="651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86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611" y="6389191"/>
            <a:ext cx="3375422" cy="24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9453" y="6322219"/>
            <a:ext cx="1204392" cy="39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88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151" y="6227341"/>
            <a:ext cx="7701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89" name="Rectangle 2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dirty="0" smtClean="0"/>
              <a:t>Where is it used?</a:t>
            </a:r>
            <a:br>
              <a:rPr lang="en-US" dirty="0" smtClean="0"/>
            </a:br>
            <a:r>
              <a:rPr lang="en-US" dirty="0" smtClean="0"/>
              <a:t>Science Collaboration Framework:</a:t>
            </a:r>
            <a:endParaRPr lang="en-US" dirty="0"/>
          </a:p>
        </p:txBody>
      </p:sp>
      <p:sp>
        <p:nvSpPr>
          <p:cNvPr id="36890" name="Rectangle 26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16994"/>
          <a:lstStyle/>
          <a:p>
            <a:pPr marL="550273" lvl="1"/>
            <a:r>
              <a:rPr lang="en-US" dirty="0" err="1"/>
              <a:t>Stembook</a:t>
            </a:r>
            <a:r>
              <a:rPr lang="en-US" dirty="0"/>
              <a:t> (Stem Cell articles and reviews)</a:t>
            </a:r>
          </a:p>
          <a:p>
            <a:pPr marL="831548" lvl="2"/>
            <a:r>
              <a:rPr lang="en-US" u="sng" dirty="0">
                <a:hlinkClick r:id="rId7"/>
              </a:rPr>
              <a:t>http://www.stembook.org</a:t>
            </a:r>
            <a:r>
              <a:rPr lang="en-US" dirty="0"/>
              <a:t>/</a:t>
            </a:r>
          </a:p>
        </p:txBody>
      </p:sp>
      <p:sp>
        <p:nvSpPr>
          <p:cNvPr id="36891" name="Text Box 27"/>
          <p:cNvSpPr txBox="1">
            <a:spLocks noChangeArrowheads="1"/>
          </p:cNvSpPr>
          <p:nvPr/>
        </p:nvSpPr>
        <p:spPr bwMode="auto">
          <a:xfrm>
            <a:off x="3904506" y="6381378"/>
            <a:ext cx="283518" cy="258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</a:bodyPr>
          <a:lstStyle/>
          <a:p>
            <a:pPr algn="ctr"/>
            <a:fld id="{CDEDE284-B291-A246-BB2D-38ECD90F914C}" type="slidenum">
              <a:rPr lang="en-US" sz="1300">
                <a:solidFill>
                  <a:srgbClr val="FFFFFF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pPr algn="ctr"/>
              <a:t>10</a:t>
            </a:fld>
            <a:endParaRPr lang="en-US" sz="1300" dirty="0">
              <a:solidFill>
                <a:srgbClr val="FFFFFF"/>
              </a:solidFill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pic>
        <p:nvPicPr>
          <p:cNvPr id="36892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859" y="1979042"/>
            <a:ext cx="9099352" cy="78346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38ECE-B07B-EA43-98CF-0F147C6061D1}" type="slidenum">
              <a:rPr lang="en-US"/>
              <a:pPr/>
              <a:t>11</a:t>
            </a:fld>
            <a:endParaRPr lang="en-US"/>
          </a:p>
        </p:txBody>
      </p:sp>
      <p:sp>
        <p:nvSpPr>
          <p:cNvPr id="39937" name="Oval 1"/>
          <p:cNvSpPr>
            <a:spLocks/>
          </p:cNvSpPr>
          <p:nvPr/>
        </p:nvSpPr>
        <p:spPr bwMode="auto">
          <a:xfrm>
            <a:off x="6911579" y="4363269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7170" y="5482828"/>
            <a:ext cx="1297037" cy="1295921"/>
            <a:chOff x="0" y="0"/>
            <a:chExt cx="1161" cy="1161"/>
          </a:xfrm>
        </p:grpSpPr>
        <p:sp>
          <p:nvSpPr>
            <p:cNvPr id="39939" name="Oval 3"/>
            <p:cNvSpPr>
              <a:spLocks/>
            </p:cNvSpPr>
            <p:nvPr/>
          </p:nvSpPr>
          <p:spPr bwMode="auto">
            <a:xfrm>
              <a:off x="0" y="0"/>
              <a:ext cx="1161" cy="1161"/>
            </a:xfrm>
            <a:prstGeom prst="ellips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0" name="Rectangle 4"/>
            <p:cNvSpPr>
              <a:spLocks/>
            </p:cNvSpPr>
            <p:nvPr/>
          </p:nvSpPr>
          <p:spPr bwMode="auto">
            <a:xfrm>
              <a:off x="170" y="173"/>
              <a:ext cx="0" cy="24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9941" name="Oval 5"/>
          <p:cNvSpPr>
            <a:spLocks/>
          </p:cNvSpPr>
          <p:nvPr/>
        </p:nvSpPr>
        <p:spPr bwMode="auto">
          <a:xfrm>
            <a:off x="7846963" y="2634258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3" name="Rectangle 7"/>
          <p:cNvSpPr>
            <a:spLocks/>
          </p:cNvSpPr>
          <p:nvPr/>
        </p:nvSpPr>
        <p:spPr bwMode="auto">
          <a:xfrm>
            <a:off x="0" y="6170414"/>
            <a:ext cx="9144000" cy="68758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098977"/>
            <a:ext cx="9144000" cy="114970"/>
            <a:chOff x="0" y="0"/>
            <a:chExt cx="8192" cy="103"/>
          </a:xfrm>
        </p:grpSpPr>
        <p:sp>
          <p:nvSpPr>
            <p:cNvPr id="39945" name="Rectangle 9"/>
            <p:cNvSpPr>
              <a:spLocks/>
            </p:cNvSpPr>
            <p:nvPr/>
          </p:nvSpPr>
          <p:spPr bwMode="auto">
            <a:xfrm>
              <a:off x="0" y="0"/>
              <a:ext cx="1386" cy="103"/>
            </a:xfrm>
            <a:prstGeom prst="rect">
              <a:avLst/>
            </a:prstGeom>
            <a:solidFill>
              <a:srgbClr val="80808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6" name="Rectangle 10"/>
            <p:cNvSpPr>
              <a:spLocks/>
            </p:cNvSpPr>
            <p:nvPr/>
          </p:nvSpPr>
          <p:spPr bwMode="auto">
            <a:xfrm>
              <a:off x="999" y="0"/>
              <a:ext cx="1710" cy="10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7" name="Rectangle 11"/>
            <p:cNvSpPr>
              <a:spLocks/>
            </p:cNvSpPr>
            <p:nvPr/>
          </p:nvSpPr>
          <p:spPr bwMode="auto">
            <a:xfrm>
              <a:off x="2676" y="0"/>
              <a:ext cx="2709" cy="103"/>
            </a:xfrm>
            <a:prstGeom prst="rect">
              <a:avLst/>
            </a:prstGeom>
            <a:solidFill>
              <a:srgbClr val="99CC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8" name="Rectangle 12"/>
            <p:cNvSpPr>
              <a:spLocks/>
            </p:cNvSpPr>
            <p:nvPr/>
          </p:nvSpPr>
          <p:spPr bwMode="auto">
            <a:xfrm>
              <a:off x="4935" y="0"/>
              <a:ext cx="3257" cy="103"/>
            </a:xfrm>
            <a:prstGeom prst="rect">
              <a:avLst/>
            </a:prstGeom>
            <a:solidFill>
              <a:srgbClr val="33996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9949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6070" y="6215062"/>
            <a:ext cx="3156645" cy="607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807021"/>
            <a:ext cx="9144000" cy="247799"/>
            <a:chOff x="0" y="0"/>
            <a:chExt cx="8192" cy="221"/>
          </a:xfrm>
        </p:grpSpPr>
        <p:sp>
          <p:nvSpPr>
            <p:cNvPr id="39951" name="Rectangle 15"/>
            <p:cNvSpPr>
              <a:spLocks/>
            </p:cNvSpPr>
            <p:nvPr/>
          </p:nvSpPr>
          <p:spPr bwMode="auto">
            <a:xfrm>
              <a:off x="0" y="28"/>
              <a:ext cx="8189" cy="180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FFFFF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>
              <a:off x="0" y="220"/>
              <a:ext cx="8192" cy="1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3" name="Line 17"/>
            <p:cNvSpPr>
              <a:spLocks noChangeShapeType="1"/>
            </p:cNvSpPr>
            <p:nvPr/>
          </p:nvSpPr>
          <p:spPr bwMode="auto">
            <a:xfrm>
              <a:off x="0" y="212"/>
              <a:ext cx="8192" cy="1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4" name="Rectangle 18"/>
            <p:cNvSpPr>
              <a:spLocks/>
            </p:cNvSpPr>
            <p:nvPr/>
          </p:nvSpPr>
          <p:spPr bwMode="auto">
            <a:xfrm>
              <a:off x="0" y="0"/>
              <a:ext cx="2672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Digital Enterprise Research Institute</a:t>
              </a:r>
            </a:p>
          </p:txBody>
        </p:sp>
        <p:sp>
          <p:nvSpPr>
            <p:cNvPr id="39955" name="Rectangle 19"/>
            <p:cNvSpPr>
              <a:spLocks/>
            </p:cNvSpPr>
            <p:nvPr/>
          </p:nvSpPr>
          <p:spPr bwMode="auto">
            <a:xfrm>
              <a:off x="7314" y="1"/>
              <a:ext cx="864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 err="1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www.deri.ie</a:t>
              </a:r>
              <a:endParaRPr lang="en-US" sz="1000" b="1" dirty="0">
                <a:solidFill>
                  <a:srgbClr val="808080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endParaRPr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>
              <a:off x="0" y="25"/>
              <a:ext cx="8189" cy="2"/>
            </a:xfrm>
            <a:prstGeom prst="line">
              <a:avLst/>
            </a:prstGeom>
            <a:noFill/>
            <a:ln w="12700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9957" name="Picture 2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5863" y="106040"/>
            <a:ext cx="696516" cy="651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58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611" y="6389191"/>
            <a:ext cx="3375422" cy="24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59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9453" y="6322219"/>
            <a:ext cx="1204392" cy="39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60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151" y="6227341"/>
            <a:ext cx="7701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61" name="Rectangle 2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dirty="0"/>
              <a:t>ISWC2010</a:t>
            </a:r>
          </a:p>
        </p:txBody>
      </p:sp>
      <p:sp>
        <p:nvSpPr>
          <p:cNvPr id="39962" name="Rectangle 26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16994"/>
          <a:lstStyle/>
          <a:p>
            <a:endParaRPr lang="en-US"/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3904506" y="6381378"/>
            <a:ext cx="283518" cy="258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</a:bodyPr>
          <a:lstStyle/>
          <a:p>
            <a:pPr algn="ctr"/>
            <a:fld id="{F3389E51-3B2D-854B-B6DC-8ED5CFD1CCE6}" type="slidenum">
              <a:rPr lang="en-US" sz="1300">
                <a:solidFill>
                  <a:srgbClr val="FFFFFF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pPr algn="ctr"/>
              <a:t>11</a:t>
            </a:fld>
            <a:endParaRPr lang="en-US" sz="1300" dirty="0">
              <a:solidFill>
                <a:srgbClr val="FFFFFF"/>
              </a:solidFill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pic>
        <p:nvPicPr>
          <p:cNvPr id="39964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945" y="866180"/>
            <a:ext cx="8581430" cy="6054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</a:t>
            </a:r>
            <a:r>
              <a:rPr lang="en-US" dirty="0" err="1" smtClean="0"/>
              <a:t>Drupal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Out-of-the-box</a:t>
            </a:r>
            <a:r>
              <a:rPr lang="en-US" dirty="0" smtClean="0"/>
              <a:t> Linked Data from any </a:t>
            </a:r>
            <a:r>
              <a:rPr lang="en-US" dirty="0" err="1" smtClean="0"/>
              <a:t>Drupal</a:t>
            </a:r>
            <a:r>
              <a:rPr lang="en-US" dirty="0" smtClean="0"/>
              <a:t> site</a:t>
            </a:r>
          </a:p>
          <a:p>
            <a:r>
              <a:rPr lang="en-US" dirty="0" smtClean="0"/>
              <a:t>Out-of-the-box “site ontology”</a:t>
            </a:r>
          </a:p>
          <a:p>
            <a:r>
              <a:rPr lang="en-US" dirty="0" smtClean="0"/>
              <a:t>Out-of-the-box</a:t>
            </a:r>
            <a:r>
              <a:rPr lang="en-US" dirty="0" smtClean="0"/>
              <a:t> SPARQL endpoint</a:t>
            </a:r>
          </a:p>
          <a:p>
            <a:r>
              <a:rPr lang="en-US" dirty="0" smtClean="0"/>
              <a:t>Advanced: tie to existing vocabularies</a:t>
            </a:r>
          </a:p>
          <a:p>
            <a:r>
              <a:rPr lang="en-US" dirty="0" smtClean="0"/>
              <a:t>Advanced:</a:t>
            </a:r>
            <a:r>
              <a:rPr lang="en-US" dirty="0" smtClean="0"/>
              <a:t> import Data via SPARQL</a:t>
            </a:r>
          </a:p>
          <a:p>
            <a:endParaRPr lang="en-US" dirty="0" smtClean="0"/>
          </a:p>
          <a:p>
            <a:r>
              <a:rPr lang="en-US" dirty="0" err="1" smtClean="0"/>
              <a:t>Drupal</a:t>
            </a:r>
            <a:r>
              <a:rPr lang="en-US" dirty="0" smtClean="0"/>
              <a:t> 6 modules:</a:t>
            </a:r>
          </a:p>
          <a:p>
            <a:pPr marL="1182688" lvl="2"/>
            <a:r>
              <a:rPr lang="en-US" u="sng" dirty="0" smtClean="0">
                <a:hlinkClick r:id="rId2"/>
              </a:rPr>
              <a:t>http://drupal.org/project/rdfcck</a:t>
            </a:r>
            <a:endParaRPr lang="en-US" u="sng" dirty="0" smtClean="0"/>
          </a:p>
          <a:p>
            <a:pPr marL="1182688" lvl="2"/>
            <a:r>
              <a:rPr lang="en-US" u="sng" dirty="0" smtClean="0">
                <a:hlinkClick r:id="rId2"/>
              </a:rPr>
              <a:t>http://drupal.org/project/evoc</a:t>
            </a:r>
            <a:endParaRPr lang="en-US" u="sng" dirty="0" smtClean="0"/>
          </a:p>
          <a:p>
            <a:pPr marL="1182688" lvl="2"/>
            <a:r>
              <a:rPr lang="en-US" u="sng" dirty="0" smtClean="0">
                <a:hlinkClick r:id="rId2"/>
              </a:rPr>
              <a:t>http://drupal.org/project/sparql_ep</a:t>
            </a:r>
            <a:endParaRPr lang="en-US" u="sng" dirty="0" smtClean="0"/>
          </a:p>
          <a:p>
            <a:pPr marL="1182688" lvl="2"/>
            <a:r>
              <a:rPr lang="en-US" u="sng" dirty="0" smtClean="0">
                <a:hlinkClick r:id="rId2"/>
              </a:rPr>
              <a:t>http://drupal.org/project/rdfproxy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12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0D9D6-9C5D-DE42-AFF5-180BBEC63A33}" type="slidenum">
              <a:rPr lang="en-US"/>
              <a:pPr/>
              <a:t>13</a:t>
            </a:fld>
            <a:endParaRPr lang="en-US"/>
          </a:p>
        </p:txBody>
      </p:sp>
      <p:sp>
        <p:nvSpPr>
          <p:cNvPr id="46081" name="Oval 1"/>
          <p:cNvSpPr>
            <a:spLocks/>
          </p:cNvSpPr>
          <p:nvPr/>
        </p:nvSpPr>
        <p:spPr bwMode="auto">
          <a:xfrm>
            <a:off x="6911579" y="4363269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7170" y="5482828"/>
            <a:ext cx="1297037" cy="1295921"/>
            <a:chOff x="0" y="0"/>
            <a:chExt cx="1161" cy="1161"/>
          </a:xfrm>
        </p:grpSpPr>
        <p:sp>
          <p:nvSpPr>
            <p:cNvPr id="46083" name="Oval 3"/>
            <p:cNvSpPr>
              <a:spLocks/>
            </p:cNvSpPr>
            <p:nvPr/>
          </p:nvSpPr>
          <p:spPr bwMode="auto">
            <a:xfrm>
              <a:off x="0" y="0"/>
              <a:ext cx="1161" cy="1161"/>
            </a:xfrm>
            <a:prstGeom prst="ellips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4" name="Rectangle 4"/>
            <p:cNvSpPr>
              <a:spLocks/>
            </p:cNvSpPr>
            <p:nvPr/>
          </p:nvSpPr>
          <p:spPr bwMode="auto">
            <a:xfrm>
              <a:off x="170" y="173"/>
              <a:ext cx="0" cy="24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6085" name="Oval 5"/>
          <p:cNvSpPr>
            <a:spLocks/>
          </p:cNvSpPr>
          <p:nvPr/>
        </p:nvSpPr>
        <p:spPr bwMode="auto">
          <a:xfrm>
            <a:off x="7846963" y="2634258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0" y="6170414"/>
            <a:ext cx="9144000" cy="68758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098977"/>
            <a:ext cx="9144000" cy="114970"/>
            <a:chOff x="0" y="0"/>
            <a:chExt cx="8192" cy="103"/>
          </a:xfrm>
        </p:grpSpPr>
        <p:sp>
          <p:nvSpPr>
            <p:cNvPr id="46089" name="Rectangle 9"/>
            <p:cNvSpPr>
              <a:spLocks/>
            </p:cNvSpPr>
            <p:nvPr/>
          </p:nvSpPr>
          <p:spPr bwMode="auto">
            <a:xfrm>
              <a:off x="0" y="0"/>
              <a:ext cx="1386" cy="103"/>
            </a:xfrm>
            <a:prstGeom prst="rect">
              <a:avLst/>
            </a:prstGeom>
            <a:solidFill>
              <a:srgbClr val="80808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0" name="Rectangle 10"/>
            <p:cNvSpPr>
              <a:spLocks/>
            </p:cNvSpPr>
            <p:nvPr/>
          </p:nvSpPr>
          <p:spPr bwMode="auto">
            <a:xfrm>
              <a:off x="999" y="0"/>
              <a:ext cx="1710" cy="10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1" name="Rectangle 11"/>
            <p:cNvSpPr>
              <a:spLocks/>
            </p:cNvSpPr>
            <p:nvPr/>
          </p:nvSpPr>
          <p:spPr bwMode="auto">
            <a:xfrm>
              <a:off x="2676" y="0"/>
              <a:ext cx="2709" cy="103"/>
            </a:xfrm>
            <a:prstGeom prst="rect">
              <a:avLst/>
            </a:prstGeom>
            <a:solidFill>
              <a:srgbClr val="99CC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2" name="Rectangle 12"/>
            <p:cNvSpPr>
              <a:spLocks/>
            </p:cNvSpPr>
            <p:nvPr/>
          </p:nvSpPr>
          <p:spPr bwMode="auto">
            <a:xfrm>
              <a:off x="4935" y="0"/>
              <a:ext cx="3257" cy="103"/>
            </a:xfrm>
            <a:prstGeom prst="rect">
              <a:avLst/>
            </a:prstGeom>
            <a:solidFill>
              <a:srgbClr val="33996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6093" name="Picture 1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6070" y="6215062"/>
            <a:ext cx="3156645" cy="607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807021"/>
            <a:ext cx="9144000" cy="247799"/>
            <a:chOff x="0" y="0"/>
            <a:chExt cx="8192" cy="221"/>
          </a:xfrm>
        </p:grpSpPr>
        <p:sp>
          <p:nvSpPr>
            <p:cNvPr id="46095" name="Rectangle 15"/>
            <p:cNvSpPr>
              <a:spLocks/>
            </p:cNvSpPr>
            <p:nvPr/>
          </p:nvSpPr>
          <p:spPr bwMode="auto">
            <a:xfrm>
              <a:off x="0" y="28"/>
              <a:ext cx="8189" cy="180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FFFFF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6" name="Line 16"/>
            <p:cNvSpPr>
              <a:spLocks noChangeShapeType="1"/>
            </p:cNvSpPr>
            <p:nvPr/>
          </p:nvSpPr>
          <p:spPr bwMode="auto">
            <a:xfrm>
              <a:off x="0" y="220"/>
              <a:ext cx="8192" cy="1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7" name="Line 17"/>
            <p:cNvSpPr>
              <a:spLocks noChangeShapeType="1"/>
            </p:cNvSpPr>
            <p:nvPr/>
          </p:nvSpPr>
          <p:spPr bwMode="auto">
            <a:xfrm>
              <a:off x="0" y="212"/>
              <a:ext cx="8192" cy="1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8" name="Rectangle 18"/>
            <p:cNvSpPr>
              <a:spLocks/>
            </p:cNvSpPr>
            <p:nvPr/>
          </p:nvSpPr>
          <p:spPr bwMode="auto">
            <a:xfrm>
              <a:off x="0" y="0"/>
              <a:ext cx="2672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Digital Enterprise Research Institute</a:t>
              </a:r>
            </a:p>
          </p:txBody>
        </p:sp>
        <p:sp>
          <p:nvSpPr>
            <p:cNvPr id="46099" name="Rectangle 19"/>
            <p:cNvSpPr>
              <a:spLocks/>
            </p:cNvSpPr>
            <p:nvPr/>
          </p:nvSpPr>
          <p:spPr bwMode="auto">
            <a:xfrm>
              <a:off x="7314" y="1"/>
              <a:ext cx="864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 err="1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www.deri.ie</a:t>
              </a:r>
              <a:endParaRPr lang="en-US" sz="1000" b="1" dirty="0">
                <a:solidFill>
                  <a:srgbClr val="808080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endParaRPr>
            </a:p>
          </p:txBody>
        </p:sp>
        <p:sp>
          <p:nvSpPr>
            <p:cNvPr id="46100" name="Line 20"/>
            <p:cNvSpPr>
              <a:spLocks noChangeShapeType="1"/>
            </p:cNvSpPr>
            <p:nvPr/>
          </p:nvSpPr>
          <p:spPr bwMode="auto">
            <a:xfrm>
              <a:off x="0" y="25"/>
              <a:ext cx="8189" cy="2"/>
            </a:xfrm>
            <a:prstGeom prst="line">
              <a:avLst/>
            </a:prstGeom>
            <a:noFill/>
            <a:ln w="12700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6101" name="Picture 2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5863" y="106040"/>
            <a:ext cx="696516" cy="651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102" name="Picture 2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0611" y="6389191"/>
            <a:ext cx="3375422" cy="24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9453" y="6322219"/>
            <a:ext cx="1204392" cy="39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104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151" y="6227341"/>
            <a:ext cx="7701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105" name="Rectangle 2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sz="2700" dirty="0"/>
              <a:t>Good news from </a:t>
            </a:r>
            <a:r>
              <a:rPr lang="en-US" sz="2700" dirty="0" err="1"/>
              <a:t>Drupal</a:t>
            </a:r>
            <a:r>
              <a:rPr lang="en-US" sz="2700" dirty="0"/>
              <a:t> 7:</a:t>
            </a:r>
          </a:p>
        </p:txBody>
      </p:sp>
      <p:sp>
        <p:nvSpPr>
          <p:cNvPr id="46106" name="Rectangle 26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 rIns="116994"/>
          <a:lstStyle/>
          <a:p>
            <a:r>
              <a:rPr lang="en-US" dirty="0"/>
              <a:t>RDF mapping feature committed to </a:t>
            </a:r>
            <a:r>
              <a:rPr lang="en-US" dirty="0" err="1"/>
              <a:t>Drupal</a:t>
            </a:r>
            <a:r>
              <a:rPr lang="en-US" dirty="0"/>
              <a:t> 7 </a:t>
            </a:r>
            <a:r>
              <a:rPr lang="en-US" b="1" dirty="0"/>
              <a:t>core</a:t>
            </a:r>
            <a:endParaRPr lang="en-US" dirty="0"/>
          </a:p>
          <a:p>
            <a:pPr marL="550273" lvl="1"/>
            <a:r>
              <a:rPr lang="en-US" dirty="0" err="1"/>
              <a:t>RDFa</a:t>
            </a:r>
            <a:r>
              <a:rPr lang="en-US" dirty="0"/>
              <a:t> output by default (blogs, forums, comments, etc.)</a:t>
            </a:r>
            <a:br>
              <a:rPr lang="en-US" dirty="0"/>
            </a:br>
            <a:r>
              <a:rPr lang="en-US" dirty="0"/>
              <a:t>using FOAF, SIOC, DC, SKOS.</a:t>
            </a:r>
          </a:p>
          <a:p>
            <a:pPr marL="550273" lvl="1"/>
            <a:r>
              <a:rPr lang="en-US" dirty="0"/>
              <a:t>Download development snapshot </a:t>
            </a:r>
          </a:p>
          <a:p>
            <a:pPr marL="1153005" lvl="3"/>
            <a:r>
              <a:rPr lang="en-US" u="sng" dirty="0">
                <a:hlinkClick r:id="rId8"/>
              </a:rPr>
              <a:t>http://ftp.drupal.org/files/projects/drupal-7.x-dev.tar.gz</a:t>
            </a:r>
            <a:endParaRPr lang="en-US" sz="2000" dirty="0"/>
          </a:p>
          <a:p>
            <a:r>
              <a:rPr lang="en-US" dirty="0"/>
              <a:t>Currently more than 200.000</a:t>
            </a:r>
            <a:r>
              <a:rPr lang="en-US" baseline="32000" dirty="0"/>
              <a:t>*</a:t>
            </a:r>
            <a:r>
              <a:rPr lang="en-US" dirty="0"/>
              <a:t> sites on </a:t>
            </a:r>
            <a:r>
              <a:rPr lang="en-US" dirty="0" err="1"/>
              <a:t>Drupal</a:t>
            </a:r>
            <a:r>
              <a:rPr lang="en-US" dirty="0"/>
              <a:t> 6</a:t>
            </a:r>
          </a:p>
          <a:p>
            <a:pPr marL="550273" lvl="1"/>
            <a:r>
              <a:rPr lang="en-US" dirty="0"/>
              <a:t>waiting to make the switch to </a:t>
            </a:r>
            <a:r>
              <a:rPr lang="en-US" dirty="0" err="1"/>
              <a:t>Drupal</a:t>
            </a:r>
            <a:r>
              <a:rPr lang="en-US" dirty="0"/>
              <a:t> 7</a:t>
            </a:r>
          </a:p>
          <a:p>
            <a:pPr marL="550273" lvl="1"/>
            <a:r>
              <a:rPr lang="en-US" dirty="0"/>
              <a:t>waiting to massively increase the amount of RDF data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 smtClean="0"/>
              <a:t>Web</a:t>
            </a:r>
          </a:p>
          <a:p>
            <a:pPr marL="550273" lvl="1"/>
            <a:endParaRPr lang="en-US" dirty="0" smtClean="0"/>
          </a:p>
          <a:p>
            <a:pPr marL="550273" lvl="1"/>
            <a:r>
              <a:rPr lang="en-US" dirty="0" smtClean="0"/>
              <a:t>Huge boost for RDF on the Web!</a:t>
            </a:r>
            <a:endParaRPr lang="en-US" dirty="0"/>
          </a:p>
        </p:txBody>
      </p:sp>
      <p:sp>
        <p:nvSpPr>
          <p:cNvPr id="46107" name="Text Box 27"/>
          <p:cNvSpPr txBox="1">
            <a:spLocks noChangeArrowheads="1"/>
          </p:cNvSpPr>
          <p:nvPr/>
        </p:nvSpPr>
        <p:spPr bwMode="auto">
          <a:xfrm>
            <a:off x="3904506" y="6381378"/>
            <a:ext cx="283518" cy="258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</a:bodyPr>
          <a:lstStyle/>
          <a:p>
            <a:pPr algn="ctr"/>
            <a:fld id="{C3893DAB-357B-5A4D-8CA4-B4CB7C5F40CE}" type="slidenum">
              <a:rPr lang="en-US" sz="1300">
                <a:solidFill>
                  <a:srgbClr val="FFFFFF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pPr algn="ctr"/>
              <a:t>13</a:t>
            </a:fld>
            <a:endParaRPr lang="en-US" sz="1300" dirty="0">
              <a:solidFill>
                <a:srgbClr val="FFFFFF"/>
              </a:solidFill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sp>
        <p:nvSpPr>
          <p:cNvPr id="46108" name="Rectangle 28"/>
          <p:cNvSpPr>
            <a:spLocks/>
          </p:cNvSpPr>
          <p:nvPr/>
        </p:nvSpPr>
        <p:spPr bwMode="auto">
          <a:xfrm>
            <a:off x="5536406" y="5804297"/>
            <a:ext cx="3589734" cy="25896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t>* </a:t>
            </a:r>
            <a:r>
              <a:rPr lang="en-US" sz="1300" u="sng" dirty="0">
                <a:latin typeface="Lucida Sans" charset="0"/>
                <a:ea typeface="Lucida Sans" charset="0"/>
                <a:cs typeface="Lucida Sans" charset="0"/>
                <a:sym typeface="Lucida Sans" charset="0"/>
                <a:hlinkClick r:id="rId9"/>
              </a:rPr>
              <a:t>http://drupal.org/project/usage/drupal</a:t>
            </a:r>
            <a:endParaRPr lang="en-US" sz="1300" u="sng" dirty="0"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pic>
        <p:nvPicPr>
          <p:cNvPr id="46109" name="Picture 2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1658" y="1787054"/>
            <a:ext cx="992311" cy="11340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Picture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1138" y="962025"/>
            <a:ext cx="2811462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DC2174-D9A7-4048-A642-D1C5DC2A0850}" type="slidenum">
              <a:rPr lang="en-IE" smtClean="0"/>
              <a:pPr/>
              <a:t>14</a:t>
            </a:fld>
            <a:endParaRPr lang="en-IE" smtClean="0"/>
          </a:p>
        </p:txBody>
      </p:sp>
      <p:pic>
        <p:nvPicPr>
          <p:cNvPr id="10245" name="Picture 5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3429000"/>
            <a:ext cx="20240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5334000"/>
            <a:ext cx="538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275" y="5334000"/>
            <a:ext cx="5270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2895600"/>
            <a:ext cx="927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2819400"/>
            <a:ext cx="9556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024563" y="2971800"/>
            <a:ext cx="2205037" cy="92392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&lt;XML/&gt;</a:t>
            </a:r>
            <a:endParaRPr lang="en-US" sz="440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025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1200" y="1752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943600" y="3962400"/>
            <a:ext cx="1685925" cy="461963"/>
          </a:xfrm>
          <a:prstGeom prst="rect">
            <a:avLst/>
          </a:prstGeom>
          <a:solidFill>
            <a:srgbClr val="333399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 Narrow" charset="0"/>
                <a:ea typeface="Arial Narrow" charset="0"/>
                <a:cs typeface="Arial Narrow" charset="0"/>
              </a:rPr>
              <a:t>SOAP/WSDL</a:t>
            </a:r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253" name="TextBox 14"/>
          <p:cNvSpPr txBox="1">
            <a:spLocks noChangeArrowheads="1"/>
          </p:cNvSpPr>
          <p:nvPr/>
        </p:nvSpPr>
        <p:spPr bwMode="auto">
          <a:xfrm>
            <a:off x="5899150" y="2514600"/>
            <a:ext cx="65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RSS</a:t>
            </a:r>
          </a:p>
        </p:txBody>
      </p:sp>
      <p:pic>
        <p:nvPicPr>
          <p:cNvPr id="10254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24800" y="388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TextBox 17"/>
          <p:cNvSpPr txBox="1">
            <a:spLocks noChangeArrowheads="1"/>
          </p:cNvSpPr>
          <p:nvPr/>
        </p:nvSpPr>
        <p:spPr bwMode="auto">
          <a:xfrm>
            <a:off x="7924800" y="2133600"/>
            <a:ext cx="954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HTML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3352800"/>
            <a:ext cx="2286000" cy="1905000"/>
            <a:chOff x="2743200" y="3352800"/>
            <a:chExt cx="2286000" cy="1905000"/>
          </a:xfrm>
        </p:grpSpPr>
        <p:sp>
          <p:nvSpPr>
            <p:cNvPr id="19" name="Bent Arrow 18"/>
            <p:cNvSpPr/>
            <p:nvPr/>
          </p:nvSpPr>
          <p:spPr bwMode="auto">
            <a:xfrm rot="16200000" flipV="1">
              <a:off x="2705100" y="3390900"/>
              <a:ext cx="1905000" cy="1828800"/>
            </a:xfrm>
            <a:prstGeom prst="bentArrow">
              <a:avLst>
                <a:gd name="adj1" fmla="val 12060"/>
                <a:gd name="adj2" fmla="val 16750"/>
                <a:gd name="adj3" fmla="val 26406"/>
                <a:gd name="adj4" fmla="val 24998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02013" y="4038600"/>
              <a:ext cx="1627187" cy="52387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262673"/>
                  </a:solidFill>
                </a:rPr>
                <a:t>SPARQL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124200" y="1447800"/>
            <a:ext cx="2514600" cy="1676400"/>
            <a:chOff x="3124200" y="1447800"/>
            <a:chExt cx="2514600" cy="1676400"/>
          </a:xfrm>
        </p:grpSpPr>
        <p:sp>
          <p:nvSpPr>
            <p:cNvPr id="21" name="Bent Arrow 20"/>
            <p:cNvSpPr/>
            <p:nvPr/>
          </p:nvSpPr>
          <p:spPr bwMode="auto">
            <a:xfrm rot="5400000" flipV="1">
              <a:off x="3962400" y="1447800"/>
              <a:ext cx="1676400" cy="1676400"/>
            </a:xfrm>
            <a:prstGeom prst="bentArrow">
              <a:avLst>
                <a:gd name="adj1" fmla="val 12060"/>
                <a:gd name="adj2" fmla="val 16750"/>
                <a:gd name="adj3" fmla="val 26406"/>
                <a:gd name="adj4" fmla="val 24998"/>
              </a:avLst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24200" y="1981200"/>
              <a:ext cx="2312988" cy="461963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262673"/>
                  </a:solidFill>
                </a:rPr>
                <a:t>XSLT/XQuery</a:t>
              </a:r>
            </a:p>
          </p:txBody>
        </p:sp>
      </p:grpSp>
      <p:sp>
        <p:nvSpPr>
          <p:cNvPr id="23" name="Explosion 2 22"/>
          <p:cNvSpPr>
            <a:spLocks noChangeArrowheads="1"/>
          </p:cNvSpPr>
          <p:nvPr/>
        </p:nvSpPr>
        <p:spPr bwMode="auto">
          <a:xfrm>
            <a:off x="3657600" y="2895600"/>
            <a:ext cx="1219200" cy="609600"/>
          </a:xfrm>
          <a:prstGeom prst="irregularSeal2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743200" y="1295400"/>
            <a:ext cx="2971800" cy="4191000"/>
            <a:chOff x="2743200" y="1295400"/>
            <a:chExt cx="2971800" cy="4191000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2743200" y="1295400"/>
              <a:ext cx="2971800" cy="4191000"/>
              <a:chOff x="2743200" y="1295400"/>
              <a:chExt cx="2971800" cy="4191000"/>
            </a:xfrm>
          </p:grpSpPr>
          <p:sp>
            <p:nvSpPr>
              <p:cNvPr id="26" name="Bent Arrow 25"/>
              <p:cNvSpPr/>
              <p:nvPr/>
            </p:nvSpPr>
            <p:spPr bwMode="auto">
              <a:xfrm rot="10800000">
                <a:off x="2743200" y="3048000"/>
                <a:ext cx="1600200" cy="2438400"/>
              </a:xfrm>
              <a:prstGeom prst="bentArrow">
                <a:avLst>
                  <a:gd name="adj1" fmla="val 12060"/>
                  <a:gd name="adj2" fmla="val 16750"/>
                  <a:gd name="adj3" fmla="val 26406"/>
                  <a:gd name="adj4" fmla="val 24998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Bent Arrow 26"/>
              <p:cNvSpPr/>
              <p:nvPr/>
            </p:nvSpPr>
            <p:spPr bwMode="auto">
              <a:xfrm>
                <a:off x="4114800" y="1295400"/>
                <a:ext cx="1600200" cy="1981200"/>
              </a:xfrm>
              <a:prstGeom prst="bentArrow">
                <a:avLst>
                  <a:gd name="adj1" fmla="val 12060"/>
                  <a:gd name="adj2" fmla="val 16750"/>
                  <a:gd name="adj3" fmla="val 26406"/>
                  <a:gd name="adj4" fmla="val 24998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 rot="16200000">
              <a:off x="3271838" y="2976562"/>
              <a:ext cx="1905000" cy="523875"/>
            </a:xfrm>
            <a:prstGeom prst="rect">
              <a:avLst/>
            </a:prstGeom>
            <a:solidFill>
              <a:schemeClr val="accent3"/>
            </a:solidFill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rgbClr val="262673"/>
                  </a:solidFill>
                </a:rPr>
                <a:t>XSPARQL</a:t>
              </a:r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83820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How to lift Web Data, how to reuse Semantic Web Data?</a:t>
            </a:r>
            <a:endParaRPr lang="en-US" sz="2400" dirty="0"/>
          </a:p>
        </p:txBody>
      </p:sp>
      <p:sp>
        <p:nvSpPr>
          <p:cNvPr id="33" name="Slide Number Placeholder 3"/>
          <p:cNvSpPr txBox="1">
            <a:spLocks noGrp="1"/>
          </p:cNvSpPr>
          <p:nvPr/>
        </p:nvSpPr>
        <p:spPr bwMode="auto">
          <a:xfrm>
            <a:off x="3200400" y="6324600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14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F879422-603E-1944-82A7-F125F3A536A4}" type="slidenum">
              <a:rPr lang="en-US"/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195" name="Rectangle 17"/>
          <p:cNvSpPr>
            <a:spLocks noChangeArrowheads="1"/>
          </p:cNvSpPr>
          <p:nvPr/>
        </p:nvSpPr>
        <p:spPr bwMode="auto">
          <a:xfrm>
            <a:off x="152400" y="4495800"/>
            <a:ext cx="88614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8196" name="Title 12"/>
          <p:cNvSpPr>
            <a:spLocks noGrp="1"/>
          </p:cNvSpPr>
          <p:nvPr>
            <p:ph type="title"/>
          </p:nvPr>
        </p:nvSpPr>
        <p:spPr>
          <a:xfrm>
            <a:off x="228600" y="0"/>
            <a:ext cx="8015288" cy="83820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XQuery</a:t>
            </a:r>
            <a:r>
              <a:rPr lang="en-US" sz="2800" dirty="0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 + SPARQL = XSPARQL </a:t>
            </a:r>
            <a:endParaRPr lang="en-US" sz="2800" dirty="0" smtClean="0">
              <a:solidFill>
                <a:srgbClr val="8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37772"/>
            <a:ext cx="7620000" cy="732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Example: SIOC-2-RSS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75188"/>
          </a:xfrm>
        </p:spPr>
        <p:txBody>
          <a:bodyPr/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XSPARQL+SIOC enables </a:t>
            </a:r>
            <a:r>
              <a:rPr lang="en-US" b="1" smtClean="0">
                <a:latin typeface="Arial" charset="0"/>
                <a:ea typeface="Arial" charset="0"/>
                <a:cs typeface="Arial" charset="0"/>
              </a:rPr>
              <a:t>customised RSS export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0A28AA0-EE5B-CA49-A273-31EA2D29F1C3}" type="slidenum">
              <a:rPr lang="en-IE" smtClean="0"/>
              <a:pPr/>
              <a:t>16</a:t>
            </a:fld>
            <a:endParaRPr lang="en-IE" smtClean="0"/>
          </a:p>
        </p:txBody>
      </p:sp>
      <p:sp>
        <p:nvSpPr>
          <p:cNvPr id="5" name="TextBox 4"/>
          <p:cNvSpPr txBox="1"/>
          <p:nvPr/>
        </p:nvSpPr>
        <p:spPr>
          <a:xfrm>
            <a:off x="1828800" y="1573213"/>
            <a:ext cx="5257800" cy="2740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&lt;channel&gt;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&lt;title&gt;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{for $name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from &lt;http://www.johnbreslin.com/blog/index.php?sioc_type=site&gt;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where { [a sioc:Forum] sioc:name $name }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return $name}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&lt;/title&gt;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{for $seeAlso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from &lt;http://www.johnbreslin.com/blog/index.php?sioc_type=site&gt;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where { [a sioc:Forum] sioc:container_of [rdfs:seeAlso $seeAlso] }         return &lt;item&gt;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{for $title $descr $date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from $seeAlso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where { [a sioc:Post] dc:title $title 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                      sioc:content $descr;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                      dcterms:created $date }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return &lt;title&gt;$title&lt;/title&gt;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       &lt;description&gt;$descr&lt;/description&gt;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       &lt;pubDate&gt;$date&lt;/pubDate&gt;}</a:t>
            </a:r>
          </a:p>
          <a:p>
            <a:r>
              <a:rPr lang="en-US" sz="900" b="1">
                <a:solidFill>
                  <a:srgbClr val="000000"/>
                </a:solidFill>
                <a:latin typeface="Courier New" charset="0"/>
                <a:ea typeface="Courier New" charset="0"/>
                <a:cs typeface="Courier New" charset="0"/>
              </a:rPr>
              <a:t>                 &lt;/item&gt;</a:t>
            </a:r>
          </a:p>
        </p:txBody>
      </p:sp>
      <p:pic>
        <p:nvPicPr>
          <p:cNvPr id="11270" name="Picture 5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6225" y="4038600"/>
            <a:ext cx="50768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rss_log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8413" y="1447800"/>
            <a:ext cx="152558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ent Arrow 8"/>
          <p:cNvSpPr/>
          <p:nvPr/>
        </p:nvSpPr>
        <p:spPr bwMode="auto">
          <a:xfrm>
            <a:off x="914400" y="3429000"/>
            <a:ext cx="1066800" cy="1295400"/>
          </a:xfrm>
          <a:prstGeom prst="bentArrow">
            <a:avLst>
              <a:gd name="adj1" fmla="val 18991"/>
              <a:gd name="adj2" fmla="val 18490"/>
              <a:gd name="adj3" fmla="val 35016"/>
              <a:gd name="adj4" fmla="val 53766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Bent Arrow 9"/>
          <p:cNvSpPr/>
          <p:nvPr/>
        </p:nvSpPr>
        <p:spPr bwMode="auto">
          <a:xfrm rot="5400000" flipH="1">
            <a:off x="7010400" y="2667000"/>
            <a:ext cx="1143000" cy="1143000"/>
          </a:xfrm>
          <a:prstGeom prst="bentArrow">
            <a:avLst>
              <a:gd name="adj1" fmla="val 18991"/>
              <a:gd name="adj2" fmla="val 18490"/>
              <a:gd name="adj3" fmla="val 35016"/>
              <a:gd name="adj4" fmla="val 53766"/>
            </a:avLst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4" name="Picture 10" descr="XSPARQL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657600"/>
            <a:ext cx="10064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5562600" y="5257800"/>
            <a:ext cx="3429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“Great stuff,... I have not seen any SIOC to RSS </a:t>
            </a:r>
            <a:r>
              <a:rPr lang="en-US" sz="1400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xslt</a:t>
            </a:r>
            <a:r>
              <a:rPr lang="en-US" sz="14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examples or vice versa” (John </a:t>
            </a:r>
            <a:r>
              <a:rPr lang="en-US" sz="1400" i="1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Breslin</a:t>
            </a:r>
            <a:r>
              <a:rPr lang="en-US" sz="14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creator of SIOC)</a:t>
            </a:r>
          </a:p>
        </p:txBody>
      </p:sp>
      <p:pic>
        <p:nvPicPr>
          <p:cNvPr id="11276" name="Picture 12" descr="sioc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4360863"/>
            <a:ext cx="71913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Box 12"/>
          <p:cNvSpPr txBox="1">
            <a:spLocks noChangeArrowheads="1"/>
          </p:cNvSpPr>
          <p:nvPr/>
        </p:nvSpPr>
        <p:spPr bwMode="auto">
          <a:xfrm>
            <a:off x="8077200" y="28194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RSS2.0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81FDC-3635-DB41-9A5A-00D2487A8DBF}" type="slidenum">
              <a:rPr lang="en-IE" smtClean="0"/>
              <a:pPr>
                <a:defRPr/>
              </a:pPr>
              <a:t>17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52400"/>
            <a:ext cx="83024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Problem1: Too little Data… </a:t>
            </a:r>
            <a:r>
              <a:rPr lang="en-US" sz="3200" b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more details…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1" y="1905000"/>
            <a:ext cx="830247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HTML Web grows much faster… How to inject SW technology cleverly?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tabLst/>
              <a:defRPr/>
            </a:pPr>
            <a:r>
              <a:rPr lang="en-US" kern="0" dirty="0" smtClean="0">
                <a:cs typeface="Arial" charset="0"/>
              </a:rPr>
              <a:t>	</a:t>
            </a: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… How to lift Web Data, how to reuse Semantic Web Data?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endParaRPr lang="en-US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b="1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Too little “agreed” vocabularies… How to build lightweight vocabularies?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endParaRPr lang="en-US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Too little links/reuse … Reasoning </a:t>
            </a:r>
            <a:r>
              <a:rPr lang="en-US" kern="0" dirty="0" smtClean="0">
                <a:cs typeface="Arial" charset="0"/>
              </a:rPr>
              <a:t>to the rescue?</a:t>
            </a:r>
            <a:endParaRPr lang="en-US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17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762000" y="1143000"/>
            <a:ext cx="7620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IE" sz="3600" dirty="0">
                <a:solidFill>
                  <a:schemeClr val="tx1"/>
                </a:solidFill>
              </a:rPr>
              <a:t>Semantic Interlinking of Online Community Sites (SIOC) –</a:t>
            </a:r>
            <a:br>
              <a:rPr lang="en-IE" sz="3600" dirty="0">
                <a:solidFill>
                  <a:schemeClr val="tx1"/>
                </a:solidFill>
              </a:rPr>
            </a:br>
            <a:r>
              <a:rPr lang="en-IE" sz="3600" dirty="0">
                <a:solidFill>
                  <a:schemeClr val="tx1"/>
                </a:solidFill>
              </a:rPr>
              <a:t>Seeding a Standard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124200"/>
            <a:ext cx="25908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147935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 smtClean="0">
                <a:cs typeface="Arial" charset="0"/>
              </a:rPr>
              <a:t>… How to build lightweight vocabularies</a:t>
            </a:r>
            <a:r>
              <a:rPr lang="en-US" sz="2400" b="1" kern="0" dirty="0" smtClean="0">
                <a:cs typeface="Arial" charset="0"/>
              </a:rPr>
              <a:t>? An example:</a:t>
            </a:r>
            <a:endParaRPr lang="en-US" sz="2400" dirty="0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18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8AB82CBF-7F82-7145-AF4E-CA3DA063BF22}" type="slidenum">
              <a:rPr lang="en-IE"/>
              <a:pPr/>
              <a:t>19</a:t>
            </a:fld>
            <a:r>
              <a:rPr lang="en-IE"/>
              <a:t> of 46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8243888" y="44450"/>
            <a:ext cx="792162" cy="7207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2" descr="stag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675187"/>
          </a:xfrm>
        </p:spPr>
        <p:txBody>
          <a:bodyPr/>
          <a:lstStyle/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endParaRPr lang="en-US" sz="1400" smtClean="0">
              <a:latin typeface="Arial" charset="0"/>
            </a:endParaRPr>
          </a:p>
          <a:p>
            <a:r>
              <a:rPr lang="en-US" sz="1400" smtClean="0">
                <a:latin typeface="Arial" charset="0"/>
              </a:rPr>
              <a:t> </a:t>
            </a:r>
            <a:r>
              <a:rPr lang="en-US" sz="1400" smtClean="0">
                <a:solidFill>
                  <a:srgbClr val="111111"/>
                </a:solidFill>
                <a:latin typeface="Arial" charset="0"/>
              </a:rPr>
              <a:t>Excellent tutorial here</a:t>
            </a:r>
            <a:r>
              <a:rPr lang="en-US" sz="1400" smtClean="0">
                <a:latin typeface="Arial" charset="0"/>
              </a:rPr>
              <a:t>: http://www4.wiwiss.fu- berlin.de/bizer/pub/LinkedDataTutorial/ </a:t>
            </a:r>
          </a:p>
        </p:txBody>
      </p:sp>
      <p:pic>
        <p:nvPicPr>
          <p:cNvPr id="36868" name="Picture 4" descr="lod-datasets_2008richar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371600"/>
            <a:ext cx="52578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6" descr="lod-datasets_2009-03-05_color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219200"/>
            <a:ext cx="590093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/>
          <p:nvPr/>
        </p:nvGrpSpPr>
        <p:grpSpPr>
          <a:xfrm>
            <a:off x="228600" y="2209800"/>
            <a:ext cx="9420023" cy="3448179"/>
            <a:chOff x="228600" y="2209800"/>
            <a:chExt cx="9420023" cy="3448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00" y="2209800"/>
              <a:ext cx="2333423" cy="22925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209800"/>
              <a:ext cx="1677581" cy="9017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6600" y="5098142"/>
              <a:ext cx="2057400" cy="559837"/>
            </a:xfrm>
            <a:prstGeom prst="rect">
              <a:avLst/>
            </a:prstGeom>
          </p:spPr>
        </p:pic>
      </p:grpSp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Linked Open Data</a:t>
            </a:r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1066800"/>
            <a:ext cx="10668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 6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1196975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43800" y="4419600"/>
            <a:ext cx="1600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9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505200"/>
            <a:ext cx="177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4191000"/>
            <a:ext cx="2590800" cy="1262063"/>
            <a:chOff x="0" y="4191000"/>
            <a:chExt cx="2590800" cy="1262270"/>
          </a:xfrm>
        </p:grpSpPr>
        <p:pic>
          <p:nvPicPr>
            <p:cNvPr id="36880" name="Picture 11" descr="Picture 7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5029200"/>
              <a:ext cx="2590800" cy="424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1" name="TextBox 14"/>
            <p:cNvSpPr txBox="1">
              <a:spLocks noChangeArrowheads="1"/>
            </p:cNvSpPr>
            <p:nvPr/>
          </p:nvSpPr>
          <p:spPr bwMode="auto">
            <a:xfrm>
              <a:off x="152400" y="4191000"/>
              <a:ext cx="69762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4000">
                  <a:solidFill>
                    <a:srgbClr val="000000"/>
                  </a:solidFill>
                  <a:latin typeface="Lucida Sans" pitchFamily="34" charset="0"/>
                </a:rPr>
                <a:t>…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724400" y="117475"/>
            <a:ext cx="3282950" cy="527050"/>
            <a:chOff x="4724400" y="117475"/>
            <a:chExt cx="3282691" cy="527050"/>
          </a:xfrm>
        </p:grpSpPr>
        <p:pic>
          <p:nvPicPr>
            <p:cNvPr id="36878" name="Picture 16" descr="Picture 12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24400" y="117475"/>
              <a:ext cx="19050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9" name="Picture 17" descr="Picture 11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781800" y="152400"/>
              <a:ext cx="1225291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CAFED-3A59-4074-A191-0048F5E38D30}" type="slidenum">
              <a:rPr lang="en-IE" smtClean="0"/>
              <a:pPr>
                <a:defRPr/>
              </a:pPr>
              <a:t>2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1460480"/>
            <a:ext cx="5410200" cy="323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Great!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So, Can we go home and declare success?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Not yet</a:t>
            </a:r>
            <a:r>
              <a:rPr lang="en-US" sz="2400" dirty="0" smtClean="0">
                <a:solidFill>
                  <a:srgbClr val="000000"/>
                </a:solidFill>
              </a:rPr>
              <a:t>…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smtClean="0">
                <a:ea typeface="ＭＳ Ｐゴシック" charset="-128"/>
                <a:cs typeface="ＭＳ Ｐゴシック" charset="-128"/>
              </a:rPr>
              <a:t>The SIOC ontology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IE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main classes and properties are:</a:t>
            </a:r>
          </a:p>
        </p:txBody>
      </p:sp>
      <p:pic>
        <p:nvPicPr>
          <p:cNvPr id="44036" name="Picture 4" descr="sioc_spec_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825" y="1847850"/>
            <a:ext cx="6862763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20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>
                <a:ea typeface="ＭＳ Ｐゴシック" charset="-128"/>
                <a:cs typeface="ＭＳ Ｐゴシック" charset="-128"/>
              </a:rPr>
              <a:t>The SIOC food chain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IE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6084" name="Picture 4" descr="foodch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" y="1114425"/>
            <a:ext cx="7637463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21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lum bright="50000" contrast="-70000"/>
          </a:blip>
          <a:srcRect/>
          <a:stretch>
            <a:fillRect/>
          </a:stretch>
        </p:blipFill>
        <p:spPr bwMode="auto">
          <a:xfrm>
            <a:off x="1692275" y="1773238"/>
            <a:ext cx="28575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49750"/>
            <a:ext cx="38100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2" name="Picture 4" descr="20061108a"/>
          <p:cNvPicPr>
            <a:picLocks noChangeAspect="1" noChangeArrowheads="1"/>
          </p:cNvPicPr>
          <p:nvPr/>
        </p:nvPicPr>
        <p:blipFill>
          <a:blip r:embed="rId5"/>
          <a:srcRect l="10849" t="9981" r="43910" b="67909"/>
          <a:stretch>
            <a:fillRect/>
          </a:stretch>
        </p:blipFill>
        <p:spPr bwMode="auto">
          <a:xfrm>
            <a:off x="2376488" y="1052513"/>
            <a:ext cx="442753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>
                <a:ea typeface="ＭＳ Ｐゴシック" charset="-128"/>
                <a:cs typeface="ＭＳ Ｐゴシック" charset="-128"/>
              </a:rPr>
              <a:t>Adoption of SIOC</a:t>
            </a:r>
          </a:p>
        </p:txBody>
      </p:sp>
      <p:pic>
        <p:nvPicPr>
          <p:cNvPr id="1737734" name="Picture 6"/>
          <p:cNvPicPr>
            <a:picLocks noChangeAspect="1" noChangeArrowheads="1"/>
          </p:cNvPicPr>
          <p:nvPr/>
        </p:nvPicPr>
        <p:blipFill>
          <a:blip r:embed="rId6"/>
          <a:srcRect r="43523" b="84843"/>
          <a:stretch>
            <a:fillRect/>
          </a:stretch>
        </p:blipFill>
        <p:spPr bwMode="auto">
          <a:xfrm>
            <a:off x="3635375" y="2708275"/>
            <a:ext cx="55086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5" name="Picture 7"/>
          <p:cNvPicPr>
            <a:picLocks noChangeAspect="1" noChangeArrowheads="1"/>
          </p:cNvPicPr>
          <p:nvPr/>
        </p:nvPicPr>
        <p:blipFill>
          <a:blip r:embed="rId7"/>
          <a:srcRect l="33578" t="3217" r="15852" b="82018"/>
          <a:stretch>
            <a:fillRect/>
          </a:stretch>
        </p:blipFill>
        <p:spPr bwMode="auto">
          <a:xfrm>
            <a:off x="4211638" y="1052513"/>
            <a:ext cx="4932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6" name="Picture 8"/>
          <p:cNvPicPr>
            <a:picLocks noChangeAspect="1" noChangeArrowheads="1"/>
          </p:cNvPicPr>
          <p:nvPr/>
        </p:nvPicPr>
        <p:blipFill>
          <a:blip r:embed="rId8"/>
          <a:srcRect r="44270" b="87799"/>
          <a:stretch>
            <a:fillRect/>
          </a:stretch>
        </p:blipFill>
        <p:spPr bwMode="auto">
          <a:xfrm>
            <a:off x="3708400" y="4581525"/>
            <a:ext cx="543560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7" name="Picture 9"/>
          <p:cNvPicPr>
            <a:picLocks noChangeAspect="1" noChangeArrowheads="1"/>
          </p:cNvPicPr>
          <p:nvPr/>
        </p:nvPicPr>
        <p:blipFill>
          <a:blip r:embed="rId9"/>
          <a:srcRect r="83025" b="83464"/>
          <a:stretch>
            <a:fillRect/>
          </a:stretch>
        </p:blipFill>
        <p:spPr bwMode="auto">
          <a:xfrm>
            <a:off x="7488238" y="2852738"/>
            <a:ext cx="16557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8" name="Picture 10" descr="SWAML process descrip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628775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39" name="Picture 11"/>
          <p:cNvPicPr>
            <a:picLocks noChangeAspect="1" noChangeArrowheads="1"/>
          </p:cNvPicPr>
          <p:nvPr/>
        </p:nvPicPr>
        <p:blipFill>
          <a:blip r:embed="rId11"/>
          <a:srcRect r="74527" b="95871"/>
          <a:stretch>
            <a:fillRect/>
          </a:stretch>
        </p:blipFill>
        <p:spPr bwMode="auto">
          <a:xfrm>
            <a:off x="0" y="2492375"/>
            <a:ext cx="24844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0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58888" y="5516563"/>
            <a:ext cx="1190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1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005263"/>
            <a:ext cx="1190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2" name="Picture 14" descr="logo10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3429000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3" name="Picture 15" descr="rdf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87900" y="4652963"/>
            <a:ext cx="4953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4" name="Picture 16" descr="ikewiki_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328988" y="4437063"/>
            <a:ext cx="1243012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5" name="Picture 17" descr="mle-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72000" y="5510213"/>
            <a:ext cx="16224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6" name="Picture 1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57625" y="3000375"/>
            <a:ext cx="142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7" name="Picture 19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63938" y="3879850"/>
            <a:ext cx="2720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8" name="Picture 20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084888" y="3933825"/>
            <a:ext cx="1428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49" name="Picture 2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610350" y="5300663"/>
            <a:ext cx="2533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0" name="Picture 22" descr="logo-triplify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1196975"/>
            <a:ext cx="27622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1" name="Picture 23" descr="memoq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484438" y="5734050"/>
            <a:ext cx="1152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2" name="Picture 24" descr="Image1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555875" y="2636838"/>
            <a:ext cx="11953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3" name="Picture 25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027988" y="1989138"/>
            <a:ext cx="95408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4" name="Picture 26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948488" y="2924175"/>
            <a:ext cx="47942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5" name="Picture 27"/>
          <p:cNvPicPr>
            <a:picLocks noChangeAspect="1" noChangeArrowheads="1"/>
          </p:cNvPicPr>
          <p:nvPr/>
        </p:nvPicPr>
        <p:blipFill>
          <a:blip r:embed="rId27"/>
          <a:srcRect l="11630" r="11630"/>
          <a:stretch>
            <a:fillRect/>
          </a:stretch>
        </p:blipFill>
        <p:spPr bwMode="auto">
          <a:xfrm>
            <a:off x="1331913" y="3213100"/>
            <a:ext cx="23812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6" name="Picture 28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0" y="2997200"/>
            <a:ext cx="3619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7" name="Picture 29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0" y="4724400"/>
            <a:ext cx="1562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7758" name="Picture 30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0" y="5516563"/>
            <a:ext cx="11906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62000" y="2743200"/>
            <a:ext cx="7927975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22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7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3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3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3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3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3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3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3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3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37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37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3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3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3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3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3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3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73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37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3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3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737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737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73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73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73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73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73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" y="6381750"/>
            <a:ext cx="2132013" cy="4746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2C5F8C85-EFA4-474D-A612-13D1DA552A06}" type="slidenum">
              <a:rPr lang="en-GB"/>
              <a:pPr/>
              <a:t>23</a:t>
            </a:fld>
            <a:endParaRPr lang="en-GB"/>
          </a:p>
        </p:txBody>
      </p:sp>
      <p:pic>
        <p:nvPicPr>
          <p:cNvPr id="4813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7162800" cy="838200"/>
          </a:xfrm>
        </p:spPr>
        <p:txBody>
          <a:bodyPr/>
          <a:lstStyle/>
          <a:p>
            <a:pPr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Dissemination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243888" cy="838200"/>
          </a:xfrm>
        </p:spPr>
        <p:txBody>
          <a:bodyPr/>
          <a:lstStyle/>
          <a:p>
            <a:r>
              <a:rPr lang="en-US" sz="2400" dirty="0" smtClean="0"/>
              <a:t>Another example of leveraging SW Data: SMOB</a:t>
            </a:r>
            <a:endParaRPr lang="en-US" sz="2400" dirty="0"/>
          </a:p>
        </p:txBody>
      </p:sp>
      <p:pic>
        <p:nvPicPr>
          <p:cNvPr id="4" name="Picture 3" descr="Screen shot 2010-06-13 at 02.18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999"/>
            <a:ext cx="9144000" cy="611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414"/>
            <a:ext cx="6248400" cy="4675187"/>
          </a:xfrm>
        </p:spPr>
        <p:txBody>
          <a:bodyPr wrap="none"/>
          <a:lstStyle/>
          <a:p>
            <a:pPr>
              <a:spcAft>
                <a:spcPts val="1200"/>
              </a:spcAft>
            </a:pPr>
            <a:r>
              <a:rPr lang="en-US" i="1" dirty="0" smtClean="0"/>
              <a:t>Neologism </a:t>
            </a:r>
            <a:r>
              <a:rPr lang="en-US" dirty="0" smtClean="0"/>
              <a:t>is a </a:t>
            </a:r>
            <a:r>
              <a:rPr lang="en-US" b="1" dirty="0" smtClean="0"/>
              <a:t>web-based editor </a:t>
            </a:r>
            <a:r>
              <a:rPr lang="en-US" dirty="0" smtClean="0"/>
              <a:t>for </a:t>
            </a:r>
            <a:br>
              <a:rPr lang="en-US" dirty="0" smtClean="0"/>
            </a:br>
            <a:r>
              <a:rPr lang="en-US" dirty="0" smtClean="0"/>
              <a:t>RDF Schema </a:t>
            </a:r>
            <a:r>
              <a:rPr lang="en-US" b="1" dirty="0" smtClean="0"/>
              <a:t>vocabularies </a:t>
            </a: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lightweight OWL </a:t>
            </a:r>
            <a:r>
              <a:rPr lang="en-US" b="1" dirty="0" smtClean="0"/>
              <a:t>ontologies</a:t>
            </a:r>
            <a:r>
              <a:rPr lang="en-US" dirty="0" smtClean="0"/>
              <a:t>.</a:t>
            </a:r>
          </a:p>
          <a:p>
            <a:pPr lvl="1"/>
            <a:r>
              <a:rPr lang="en-US" sz="1700" b="1" dirty="0" smtClean="0"/>
              <a:t>Collaborate </a:t>
            </a:r>
            <a:r>
              <a:rPr lang="en-US" sz="1700" dirty="0" smtClean="0"/>
              <a:t>to create and maintain </a:t>
            </a:r>
            <a:br>
              <a:rPr lang="en-US" sz="1700" dirty="0" smtClean="0"/>
            </a:br>
            <a:r>
              <a:rPr lang="en-US" sz="1700" dirty="0" smtClean="0"/>
              <a:t>vocabularies and ontologies</a:t>
            </a:r>
          </a:p>
          <a:p>
            <a:pPr lvl="1"/>
            <a:r>
              <a:rPr lang="en-US" sz="1700" b="1" dirty="0" smtClean="0"/>
              <a:t>Publish </a:t>
            </a:r>
            <a:r>
              <a:rPr lang="en-US" sz="1700" dirty="0" smtClean="0"/>
              <a:t>the vocabulary on the Web </a:t>
            </a:r>
            <a:br>
              <a:rPr lang="en-US" sz="1700" dirty="0" smtClean="0"/>
            </a:br>
            <a:r>
              <a:rPr lang="en-US" sz="1700" dirty="0" smtClean="0"/>
              <a:t>according to W3C and Linked Data </a:t>
            </a:r>
            <a:br>
              <a:rPr lang="en-US" sz="1700" dirty="0" smtClean="0"/>
            </a:br>
            <a:r>
              <a:rPr lang="en-US" sz="1700" b="1" dirty="0" smtClean="0"/>
              <a:t>best practices</a:t>
            </a:r>
            <a:r>
              <a:rPr lang="en-US" sz="1700" dirty="0" smtClean="0"/>
              <a:t>, with views for </a:t>
            </a:r>
            <a:r>
              <a:rPr lang="en-US" sz="1700" b="1" dirty="0" smtClean="0"/>
              <a:t>humans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(HTML, graph) and </a:t>
            </a:r>
            <a:r>
              <a:rPr lang="en-US" sz="1700" b="1" dirty="0" smtClean="0"/>
              <a:t>machines</a:t>
            </a:r>
            <a:r>
              <a:rPr lang="en-US" sz="1700" dirty="0" smtClean="0"/>
              <a:t> (RDF/XML, Turtle) </a:t>
            </a:r>
          </a:p>
          <a:p>
            <a:pPr lvl="1"/>
            <a:r>
              <a:rPr lang="en-US" sz="1700" b="1" dirty="0" smtClean="0"/>
              <a:t>Import </a:t>
            </a:r>
            <a:r>
              <a:rPr lang="en-US" sz="1700" dirty="0" smtClean="0"/>
              <a:t>existing vocabularies</a:t>
            </a:r>
          </a:p>
          <a:p>
            <a:pPr lvl="1"/>
            <a:r>
              <a:rPr lang="en-US" sz="1700" dirty="0" smtClean="0"/>
              <a:t>Also works with </a:t>
            </a:r>
            <a:r>
              <a:rPr lang="en-US" sz="1700" b="1" dirty="0" smtClean="0"/>
              <a:t>external namespaces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(e.g., via </a:t>
            </a:r>
            <a:r>
              <a:rPr lang="en-US" sz="1700" dirty="0" err="1" smtClean="0"/>
              <a:t>PURL.org</a:t>
            </a:r>
            <a:r>
              <a:rPr lang="en-US" sz="1700" dirty="0" smtClean="0"/>
              <a:t>)</a:t>
            </a:r>
          </a:p>
          <a:p>
            <a:pPr lvl="1"/>
            <a:r>
              <a:rPr lang="en-US" sz="1700" dirty="0" smtClean="0"/>
              <a:t>Based on the popular </a:t>
            </a:r>
            <a:r>
              <a:rPr lang="en-US" sz="1700" b="1" dirty="0" smtClean="0"/>
              <a:t>Drupal CMS</a:t>
            </a:r>
          </a:p>
          <a:p>
            <a:pPr lvl="1"/>
            <a:r>
              <a:rPr lang="en-US" sz="1700" dirty="0" smtClean="0"/>
              <a:t>More at </a:t>
            </a:r>
            <a:r>
              <a:rPr lang="en-US" sz="1700" dirty="0" smtClean="0">
                <a:hlinkClick r:id="rId2"/>
              </a:rPr>
              <a:t>http://</a:t>
            </a:r>
            <a:r>
              <a:rPr lang="en-US" sz="1700" dirty="0" err="1" smtClean="0">
                <a:hlinkClick r:id="rId2"/>
              </a:rPr>
              <a:t>neologism.deri.ie</a:t>
            </a:r>
            <a:r>
              <a:rPr lang="en-US" sz="1700" dirty="0" smtClean="0">
                <a:hlinkClick r:id="rId2"/>
              </a:rPr>
              <a:t>/</a:t>
            </a:r>
            <a:endParaRPr lang="en-US" sz="17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E0081D-8AED-5742-92CB-CA7D26712FDA}" type="slidenum">
              <a:rPr lang="en-IE" smtClean="0"/>
              <a:pPr>
                <a:defRPr/>
              </a:pPr>
              <a:t>25</a:t>
            </a:fld>
            <a:r>
              <a:rPr lang="en-IE" smtClean="0"/>
              <a:t> of XYZ</a:t>
            </a:r>
            <a:endParaRPr lang="en-IE">
              <a:solidFill>
                <a:schemeClr val="tx1"/>
              </a:solidFill>
            </a:endParaRPr>
          </a:p>
        </p:txBody>
      </p:sp>
      <p:pic>
        <p:nvPicPr>
          <p:cNvPr id="5" name="Picture 4" descr="neologism-logo-30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281940"/>
            <a:ext cx="3429000" cy="708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0" y="1066801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hlinkClick r:id="rId4"/>
              </a:rPr>
              <a:t>http://vocab.deri.ie/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r="15082"/>
          <a:stretch>
            <a:fillRect/>
          </a:stretch>
        </p:blipFill>
        <p:spPr>
          <a:xfrm>
            <a:off x="6705600" y="1371601"/>
            <a:ext cx="2209800" cy="4664029"/>
          </a:xfrm>
          <a:prstGeom prst="rect">
            <a:avLst/>
          </a:prstGeom>
        </p:spPr>
      </p:pic>
      <p:pic>
        <p:nvPicPr>
          <p:cNvPr id="8" name="Content Placeholder 6" descr="lidrc-logo-transparent-300.png"/>
          <p:cNvPicPr>
            <a:picLocks noChangeAspect="1"/>
          </p:cNvPicPr>
          <p:nvPr/>
        </p:nvPicPr>
        <p:blipFill>
          <a:blip r:embed="rId6"/>
          <a:srcRect t="-110782" b="-110782"/>
          <a:stretch>
            <a:fillRect/>
          </a:stretch>
        </p:blipFill>
        <p:spPr bwMode="auto">
          <a:xfrm>
            <a:off x="7315200" y="5410201"/>
            <a:ext cx="1447800" cy="8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25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" y="-76200"/>
            <a:ext cx="8243888" cy="4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Making ontology building more Web-user-friendly: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81FDC-3635-DB41-9A5A-00D2487A8DBF}" type="slidenum">
              <a:rPr lang="en-IE" smtClean="0"/>
              <a:pPr>
                <a:defRPr/>
              </a:pPr>
              <a:t>26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2400"/>
            <a:ext cx="703009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Problem2: We’re overwhelmed…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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24000"/>
            <a:ext cx="1016000" cy="1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343400"/>
            <a:ext cx="996950" cy="1142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114800"/>
            <a:ext cx="990600" cy="99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1219200"/>
            <a:ext cx="7086600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After a rough estimation, it looks like the services hosted on </a:t>
            </a:r>
            <a:r>
              <a:rPr lang="en-US" dirty="0" err="1" smtClean="0">
                <a:solidFill>
                  <a:srgbClr val="000000"/>
                </a:solidFill>
              </a:rPr>
              <a:t>DBTune</a:t>
            </a:r>
            <a:r>
              <a:rPr lang="en-US" dirty="0" smtClean="0">
                <a:solidFill>
                  <a:srgbClr val="000000"/>
                </a:solidFill>
              </a:rPr>
              <a:t> provide access to </a:t>
            </a:r>
            <a:r>
              <a:rPr lang="en-US" b="1" dirty="0" smtClean="0">
                <a:solidFill>
                  <a:srgbClr val="000000"/>
                </a:solidFill>
              </a:rPr>
              <a:t>13.1 billion </a:t>
            </a:r>
            <a:r>
              <a:rPr lang="en-US" dirty="0" smtClean="0">
                <a:solidFill>
                  <a:srgbClr val="000000"/>
                </a:solidFill>
              </a:rPr>
              <a:t>triples, therefore making a significant addition to the data web!</a:t>
            </a:r>
          </a:p>
          <a:p>
            <a:r>
              <a:rPr lang="en-US" sz="1200" dirty="0" smtClean="0">
                <a:solidFill>
                  <a:srgbClr val="000000"/>
                </a:solidFill>
                <a:hlinkClick r:id="rId5"/>
              </a:rPr>
              <a:t>http://blog.dbtune.org/post/</a:t>
            </a:r>
            <a:r>
              <a:rPr lang="en-US" sz="1200" b="1" dirty="0" smtClean="0">
                <a:solidFill>
                  <a:srgbClr val="000000"/>
                </a:solidFill>
                <a:hlinkClick r:id="rId5"/>
              </a:rPr>
              <a:t>2008</a:t>
            </a:r>
            <a:r>
              <a:rPr lang="en-US" sz="1200" dirty="0" smtClean="0">
                <a:solidFill>
                  <a:srgbClr val="000000"/>
                </a:solidFill>
                <a:hlinkClick r:id="rId5"/>
              </a:rPr>
              <a:t>/04/02/DBTune-is-providing-131-billion-triples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…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05200" y="2057400"/>
            <a:ext cx="762000" cy="3048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47800" y="2819400"/>
            <a:ext cx="670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Full DL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Reasoners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choke on far less…</a:t>
            </a:r>
            <a:endParaRPr lang="en-US" kern="0" dirty="0" smtClean="0">
              <a:solidFill>
                <a:srgbClr val="008000"/>
              </a:solidFill>
              <a:latin typeface="Arial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000" kern="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… they’re not made for Web Data</a:t>
            </a:r>
            <a:endParaRPr lang="en-US" sz="2000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26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63490" y="3962400"/>
            <a:ext cx="1428110" cy="1371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73150" y="1143000"/>
            <a:ext cx="7689850" cy="2057400"/>
          </a:xfrm>
          <a:prstGeom prst="rect">
            <a:avLst/>
          </a:prstGeom>
          <a:solidFill>
            <a:schemeClr val="bg1">
              <a:alpha val="6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66800" y="3200400"/>
            <a:ext cx="1676400" cy="304800"/>
          </a:xfrm>
          <a:prstGeom prst="rect">
            <a:avLst/>
          </a:prstGeom>
          <a:solidFill>
            <a:schemeClr val="bg1">
              <a:alpha val="6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962400" y="3048000"/>
            <a:ext cx="2209800" cy="533400"/>
          </a:xfrm>
          <a:prstGeom prst="rect">
            <a:avLst/>
          </a:prstGeom>
          <a:solidFill>
            <a:schemeClr val="bg1">
              <a:alpha val="6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3505200"/>
            <a:ext cx="1981200" cy="914400"/>
          </a:xfrm>
          <a:prstGeom prst="rect">
            <a:avLst/>
          </a:prstGeom>
          <a:solidFill>
            <a:schemeClr val="bg1">
              <a:alpha val="6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8751CA-D5A2-754B-8A16-05D595386F9F}" type="slidenum">
              <a:rPr lang="en-GB"/>
              <a:pPr/>
              <a:t>27</a:t>
            </a:fld>
            <a:endParaRPr lang="en-GB"/>
          </a:p>
        </p:txBody>
      </p:sp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223125" cy="836613"/>
          </a:xfrm>
        </p:spPr>
        <p:txBody>
          <a:bodyPr/>
          <a:lstStyle/>
          <a:p>
            <a:pPr eaLnBrk="1" hangingPunct="1"/>
            <a:r>
              <a:rPr lang="en-US" sz="2800" smtClean="0"/>
              <a:t>Simplified “added value” proposition of Semantic Search…</a:t>
            </a:r>
          </a:p>
        </p:txBody>
      </p:sp>
      <p:sp>
        <p:nvSpPr>
          <p:cNvPr id="22532" name="Slide Number Placeholder 5"/>
          <p:cNvSpPr txBox="1">
            <a:spLocks noGrp="1"/>
          </p:cNvSpPr>
          <p:nvPr/>
        </p:nvSpPr>
        <p:spPr bwMode="auto">
          <a:xfrm>
            <a:off x="468313" y="6391275"/>
            <a:ext cx="2132012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>
              <a:buClr>
                <a:srgbClr val="FFFFFF"/>
              </a:buClr>
              <a:buFont typeface="Lucida San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7A6B156-57C3-6F46-BD2B-C36AE58907F3}" type="slidenum">
              <a:rPr lang="en-GB" sz="1400">
                <a:solidFill>
                  <a:srgbClr val="FFFFFF"/>
                </a:solidFill>
              </a:rPr>
              <a:pPr>
                <a:buClr>
                  <a:srgbClr val="FFFFFF"/>
                </a:buClr>
                <a:buFont typeface="Lucida Sans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en-GB" sz="1400">
              <a:solidFill>
                <a:srgbClr val="FFFFFF"/>
              </a:solidFill>
            </a:endParaRPr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125538"/>
            <a:ext cx="37528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1258888" y="5627688"/>
            <a:ext cx="38163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solidFill>
                  <a:schemeClr val="tx1"/>
                </a:solidFill>
                <a:latin typeface="Arial" charset="0"/>
              </a:rPr>
              <a:t>Fig 1: RDF Web Dataset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5292725" y="1773238"/>
            <a:ext cx="21605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solidFill>
                  <a:schemeClr val="tx1"/>
                </a:solidFill>
                <a:latin typeface="Arial" charset="0"/>
              </a:rPr>
              <a:t>“explicit” data</a:t>
            </a:r>
          </a:p>
          <a:p>
            <a:pPr>
              <a:spcBef>
                <a:spcPct val="50000"/>
              </a:spcBef>
            </a:pPr>
            <a:r>
              <a:rPr lang="en-IE" b="1" i="1">
                <a:solidFill>
                  <a:srgbClr val="008000"/>
                </a:solidFill>
                <a:latin typeface="Arial" charset="0"/>
              </a:rPr>
              <a:t>RDF</a:t>
            </a:r>
            <a:endParaRPr lang="en-US" b="1" i="1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218113" y="2963863"/>
            <a:ext cx="2706687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solidFill>
                  <a:schemeClr val="tx1"/>
                </a:solidFill>
                <a:latin typeface="Arial" charset="0"/>
              </a:rPr>
              <a:t>“implicit” data? Via inference  using</a:t>
            </a:r>
          </a:p>
          <a:p>
            <a:pPr>
              <a:spcBef>
                <a:spcPct val="50000"/>
              </a:spcBef>
            </a:pPr>
            <a:r>
              <a:rPr lang="en-IE" b="1" i="1">
                <a:solidFill>
                  <a:srgbClr val="0000FF"/>
                </a:solidFill>
                <a:latin typeface="Arial" charset="0"/>
              </a:rPr>
              <a:t>OWL2, RDF Schema!</a:t>
            </a:r>
            <a:endParaRPr lang="en-US" b="1" i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30775" y="2565400"/>
            <a:ext cx="4033838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6" descr="lod-datasets_2009-03-05_color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295400"/>
            <a:ext cx="17541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27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  <p:bldP spid="307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Example: Finding experts/reviewers?	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68413"/>
            <a:ext cx="8686800" cy="4675187"/>
          </a:xfrm>
        </p:spPr>
        <p:txBody>
          <a:bodyPr/>
          <a:lstStyle/>
          <a:p>
            <a:pPr marL="457200" indent="-457200">
              <a:buFont typeface="Wingdings" pitchFamily="2" charset="2"/>
              <a:buNone/>
            </a:pP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sz="1600" b="1" i="1" dirty="0" smtClean="0">
                <a:solidFill>
                  <a:schemeClr val="tx1"/>
                </a:solidFill>
                <a:latin typeface="Arial" charset="0"/>
              </a:rPr>
              <a:t>Tim Berners-Lee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, Dan Connolly, </a:t>
            </a:r>
            <a:r>
              <a:rPr lang="en-US" sz="1600" i="1" dirty="0" err="1" smtClean="0">
                <a:solidFill>
                  <a:schemeClr val="tx1"/>
                </a:solidFill>
                <a:latin typeface="Arial" charset="0"/>
              </a:rPr>
              <a:t>Lalana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Arial" charset="0"/>
              </a:rPr>
              <a:t>Kagal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600" i="1" dirty="0" err="1" smtClean="0">
                <a:solidFill>
                  <a:schemeClr val="tx1"/>
                </a:solidFill>
                <a:latin typeface="Arial" charset="0"/>
              </a:rPr>
              <a:t>Yosi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Arial" charset="0"/>
              </a:rPr>
              <a:t>Scharf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, Jim </a:t>
            </a:r>
            <a:r>
              <a:rPr lang="en-US" sz="1600" i="1" dirty="0" err="1" smtClean="0">
                <a:solidFill>
                  <a:schemeClr val="tx1"/>
                </a:solidFill>
                <a:latin typeface="Arial" charset="0"/>
              </a:rPr>
              <a:t>Hendler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: </a:t>
            </a:r>
            <a:r>
              <a:rPr lang="en-US" sz="1600" b="1" i="1" dirty="0" smtClean="0">
                <a:solidFill>
                  <a:schemeClr val="tx1"/>
                </a:solidFill>
                <a:latin typeface="Arial" charset="0"/>
              </a:rPr>
              <a:t>N3Logic: A logical framework for the World Wide Web</a:t>
            </a:r>
            <a:r>
              <a:rPr lang="en-US" sz="1600" i="1" dirty="0" smtClean="0">
                <a:solidFill>
                  <a:schemeClr val="tx1"/>
                </a:solidFill>
                <a:latin typeface="Arial" charset="0"/>
              </a:rPr>
              <a:t>. Theory and Practice of Logic Programming (TPLP), Volume 8, p249-269</a:t>
            </a:r>
          </a:p>
          <a:p>
            <a:pPr marL="457200" indent="-457200">
              <a:buFont typeface="Wingdings" pitchFamily="2" charset="2"/>
              <a:buNone/>
            </a:pPr>
            <a:endParaRPr lang="en-US" sz="1600" i="1" dirty="0" smtClean="0">
              <a:solidFill>
                <a:schemeClr val="tx1"/>
              </a:solidFill>
              <a:latin typeface="Arial" charset="0"/>
            </a:endParaRPr>
          </a:p>
          <a:p>
            <a:pPr marL="457200" indent="-457200"/>
            <a:r>
              <a:rPr lang="en-US" sz="1800" dirty="0" smtClean="0">
                <a:latin typeface="Arial" charset="0"/>
              </a:rPr>
              <a:t>Who are the right reviewers? Who has the right expertise?</a:t>
            </a:r>
          </a:p>
          <a:p>
            <a:pPr marL="457200" indent="-457200"/>
            <a:r>
              <a:rPr lang="en-US" sz="1800" dirty="0" smtClean="0">
                <a:latin typeface="Arial" charset="0"/>
              </a:rPr>
              <a:t>Which reviewers are in conflict? </a:t>
            </a:r>
            <a:endParaRPr lang="en-US" sz="1800" dirty="0" smtClean="0">
              <a:latin typeface="Arial" charset="0"/>
            </a:endParaRPr>
          </a:p>
          <a:p>
            <a:pPr marL="457200" indent="-457200"/>
            <a:r>
              <a:rPr lang="en-US" sz="1800" dirty="0" smtClean="0">
                <a:latin typeface="Arial" charset="0"/>
              </a:rPr>
              <a:t>Most </a:t>
            </a:r>
            <a:r>
              <a:rPr lang="en-US" sz="1800" dirty="0" smtClean="0">
                <a:latin typeface="Arial" charset="0"/>
              </a:rPr>
              <a:t>of the necessary data already on the Web, even as </a:t>
            </a:r>
            <a:r>
              <a:rPr lang="en-US" sz="1800" b="1" dirty="0" smtClean="0">
                <a:latin typeface="Arial" charset="0"/>
              </a:rPr>
              <a:t>RDF</a:t>
            </a:r>
            <a:r>
              <a:rPr lang="en-US" sz="1800" dirty="0" smtClean="0">
                <a:latin typeface="Arial" charset="0"/>
              </a:rPr>
              <a:t>! </a:t>
            </a:r>
            <a:endParaRPr lang="en-US" sz="1800" dirty="0" smtClean="0">
              <a:latin typeface="Arial" charset="0"/>
            </a:endParaRPr>
          </a:p>
          <a:p>
            <a:pPr marL="457200" indent="-457200">
              <a:buNone/>
            </a:pPr>
            <a:endParaRPr lang="en-US" sz="18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5974F-3E74-4EFA-9CBF-9BE55F5FD3EA}" type="slidenum">
              <a:rPr lang="en-IE" smtClean="0"/>
              <a:pPr>
                <a:defRPr/>
              </a:pPr>
              <a:t>28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28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Tim BL’s FOAF file…</a:t>
            </a:r>
            <a:endParaRPr lang="en-US" dirty="0" smtClean="0">
              <a:latin typeface="Arial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1752600"/>
            <a:ext cx="8712200" cy="3302000"/>
            <a:chOff x="203200" y="2963863"/>
            <a:chExt cx="8712200" cy="3302000"/>
          </a:xfrm>
        </p:grpSpPr>
        <p:pic>
          <p:nvPicPr>
            <p:cNvPr id="33798" name="Picture 4" descr="Picture 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14800" y="3200400"/>
              <a:ext cx="4800600" cy="306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5" descr="Picture 2.png"/>
            <p:cNvPicPr>
              <a:picLocks noChangeAspect="1"/>
            </p:cNvPicPr>
            <p:nvPr/>
          </p:nvPicPr>
          <p:blipFill>
            <a:blip r:embed="rId3"/>
            <a:srcRect b="14012"/>
            <a:stretch>
              <a:fillRect/>
            </a:stretch>
          </p:blipFill>
          <p:spPr bwMode="auto">
            <a:xfrm>
              <a:off x="203200" y="2963863"/>
              <a:ext cx="3835400" cy="3132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Right Arrow 10"/>
            <p:cNvSpPr>
              <a:spLocks noChangeArrowheads="1"/>
            </p:cNvSpPr>
            <p:nvPr/>
          </p:nvSpPr>
          <p:spPr bwMode="auto">
            <a:xfrm>
              <a:off x="3733800" y="4267200"/>
              <a:ext cx="685800" cy="228600"/>
            </a:xfrm>
            <a:prstGeom prst="rightArrow">
              <a:avLst>
                <a:gd name="adj1" fmla="val 29704"/>
                <a:gd name="adj2" fmla="val 68361"/>
              </a:avLst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>
                <a:solidFill>
                  <a:schemeClr val="bg1"/>
                </a:solidFill>
                <a:latin typeface="Lucida Sans" pitchFamily="34" charset="0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580129-1456-4581-A376-B7F0143D2DB9}" type="slidenum">
              <a:rPr lang="en-IE" smtClean="0"/>
              <a:pPr>
                <a:defRPr/>
              </a:pPr>
              <a:t>29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29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81FDC-3635-DB41-9A5A-00D2487A8DBF}" type="slidenum">
              <a:rPr lang="en-IE" smtClean="0"/>
              <a:pPr>
                <a:defRPr/>
              </a:pPr>
              <a:t>3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pic>
        <p:nvPicPr>
          <p:cNvPr id="3" name="Picture 2" descr="Screen shot 2010-06-12 at 23.06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6168076" cy="42668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52400"/>
            <a:ext cx="732524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Problem1: We’re lagging behind…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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5486400"/>
            <a:ext cx="60959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>
                <a:solidFill>
                  <a:schemeClr val="tx1"/>
                </a:solidFill>
              </a:rPr>
              <a:t>From: </a:t>
            </a:r>
            <a:r>
              <a:rPr lang="en-US" sz="1600" i="1" dirty="0" err="1" smtClean="0">
                <a:solidFill>
                  <a:schemeClr val="tx1"/>
                </a:solidFill>
              </a:rPr>
              <a:t>S.Auer</a:t>
            </a:r>
            <a:r>
              <a:rPr lang="en-US" sz="1600" i="1" dirty="0" smtClean="0">
                <a:solidFill>
                  <a:schemeClr val="tx1"/>
                </a:solidFill>
              </a:rPr>
              <a:t> et al. </a:t>
            </a:r>
            <a:r>
              <a:rPr lang="en-US" sz="1600" i="1" dirty="0" err="1">
                <a:solidFill>
                  <a:schemeClr val="tx1"/>
                </a:solidFill>
              </a:rPr>
              <a:t>Triplify</a:t>
            </a:r>
            <a:r>
              <a:rPr lang="en-US" sz="1600" i="1" dirty="0">
                <a:solidFill>
                  <a:schemeClr val="tx1"/>
                </a:solidFill>
              </a:rPr>
              <a:t> - lightweight linked data </a:t>
            </a:r>
            <a:r>
              <a:rPr lang="en-US" sz="1600" i="1" dirty="0" smtClean="0">
                <a:solidFill>
                  <a:schemeClr val="tx1"/>
                </a:solidFill>
              </a:rPr>
              <a:t>publication from relational </a:t>
            </a:r>
            <a:r>
              <a:rPr lang="en-US" sz="1600" i="1" dirty="0">
                <a:solidFill>
                  <a:schemeClr val="tx1"/>
                </a:solidFill>
              </a:rPr>
              <a:t>databases.</a:t>
            </a:r>
            <a:r>
              <a:rPr lang="en-US" sz="1600" i="1" dirty="0" smtClean="0">
                <a:solidFill>
                  <a:schemeClr val="tx1"/>
                </a:solidFill>
              </a:rPr>
              <a:t> WWW 2009.</a:t>
            </a:r>
            <a:endParaRPr lang="en-US" sz="1600" i="1" dirty="0" smtClean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800" y="1295400"/>
            <a:ext cx="9093200" cy="4190636"/>
            <a:chOff x="50800" y="1295400"/>
            <a:chExt cx="9093200" cy="41906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" y="1524000"/>
              <a:ext cx="1016000" cy="1016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4343400"/>
              <a:ext cx="996950" cy="11426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6406" y="1295400"/>
              <a:ext cx="1557594" cy="9657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2400" y="2590800"/>
              <a:ext cx="893832" cy="889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2400" y="4114800"/>
              <a:ext cx="990600" cy="990600"/>
            </a:xfrm>
            <a:prstGeom prst="rect">
              <a:avLst/>
            </a:prstGeom>
          </p:spPr>
        </p:pic>
      </p:grpSp>
      <p:sp>
        <p:nvSpPr>
          <p:cNvPr id="12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DBLP as Linked Date</a:t>
            </a:r>
            <a:endParaRPr lang="en-US" dirty="0" smtClean="0">
              <a:latin typeface="Arial" charset="0"/>
            </a:endParaRPr>
          </a:p>
        </p:txBody>
      </p:sp>
      <p:sp>
        <p:nvSpPr>
          <p:cNvPr id="3481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66800"/>
            <a:ext cx="8991600" cy="4675188"/>
          </a:xfrm>
        </p:spPr>
        <p:txBody>
          <a:bodyPr/>
          <a:lstStyle/>
          <a:p>
            <a:endParaRPr lang="en-US" sz="16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4820" name="Picture 5" descr="Picture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425" y="1600200"/>
            <a:ext cx="32639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Picture 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0713" y="1649413"/>
            <a:ext cx="334168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ight Arrow 10"/>
          <p:cNvSpPr>
            <a:spLocks noChangeArrowheads="1"/>
          </p:cNvSpPr>
          <p:nvPr/>
        </p:nvSpPr>
        <p:spPr bwMode="auto">
          <a:xfrm>
            <a:off x="3902075" y="2971800"/>
            <a:ext cx="685800" cy="228600"/>
          </a:xfrm>
          <a:prstGeom prst="rightArrow">
            <a:avLst>
              <a:gd name="adj1" fmla="val 29704"/>
              <a:gd name="adj2" fmla="val 68361"/>
            </a:avLst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609600" y="5303838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</a:rPr>
              <a:t>Gives unique URIs to authors, documents, etc. on DBLP! E.g., </a:t>
            </a:r>
          </a:p>
          <a:p>
            <a:pPr eaLnBrk="0" hangingPunct="0"/>
            <a:r>
              <a:rPr lang="en-US" sz="1200">
                <a:solidFill>
                  <a:srgbClr val="000000"/>
                </a:solidFill>
              </a:rPr>
              <a:t>	</a:t>
            </a:r>
            <a:r>
              <a:rPr lang="en-US" sz="1200" b="1">
                <a:solidFill>
                  <a:srgbClr val="FF0000"/>
                </a:solidFill>
              </a:rPr>
              <a:t>http://dblp.l3s.de/d2r/resource/authors/Tim_Berners-Lee, </a:t>
            </a:r>
          </a:p>
          <a:p>
            <a:pPr eaLnBrk="0" hangingPunct="0"/>
            <a:r>
              <a:rPr lang="en-US" sz="1200" b="1">
                <a:solidFill>
                  <a:srgbClr val="FF0000"/>
                </a:solidFill>
              </a:rPr>
              <a:t>	http://dblp.l3s.de/d2r/resource/publications/journals/tplp/Berners-LeeCKSH08</a:t>
            </a:r>
          </a:p>
          <a:p>
            <a:pPr eaLnBrk="0" hangingPunct="0"/>
            <a:r>
              <a:rPr lang="en-US" sz="1200">
                <a:solidFill>
                  <a:srgbClr val="000000"/>
                </a:solidFill>
              </a:rPr>
              <a:t>Provides RDF version of all DBLP data + query interface!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FEFB2-0143-4E0B-B416-1414DD1AF051}" type="slidenum">
              <a:rPr lang="en-IE" smtClean="0"/>
              <a:pPr>
                <a:defRPr/>
              </a:pPr>
              <a:t>30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30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039813"/>
            <a:ext cx="9601200" cy="4675187"/>
          </a:xfrm>
        </p:spPr>
        <p:txBody>
          <a:bodyPr/>
          <a:lstStyle/>
          <a:p>
            <a:r>
              <a:rPr lang="en-US" sz="2000" smtClean="0"/>
              <a:t>Data in RDF: </a:t>
            </a:r>
            <a:r>
              <a:rPr lang="en-US" sz="2000" b="1" smtClean="0"/>
              <a:t>Triples</a:t>
            </a:r>
          </a:p>
          <a:p>
            <a:pPr lvl="1"/>
            <a:r>
              <a:rPr lang="en-US" sz="1800" smtClean="0"/>
              <a:t>DBLP: 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&lt;http://dblp.l3s.de/…/journals/tplp/Berners-LeeCKSH08&gt; 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rdf:type swrc:Article.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&lt;http://dblp.l3s.de/…/journals/tplp/Berners-LeeCKSH08&gt;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dc:creator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  &lt;http://dblp.l3s.de/d2r/…/Tim_Berners-Lee&gt; .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  …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&lt;http://dblp.l3s.de/d2r/…/Tim_Berners-Lee&gt; </a:t>
            </a:r>
            <a:r>
              <a:rPr lang="en-US" sz="1400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foaf:homepage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      &lt;http://www.w3.org/People/Berners-Lee/&gt; .</a:t>
            </a:r>
            <a:endParaRPr lang="en-US" sz="1400" smtClean="0">
              <a:latin typeface="Courier New" pitchFamily="49" charset="0"/>
              <a:cs typeface="Courier New" pitchFamily="49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800" smtClean="0"/>
              <a:t>…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&lt;http://dblp.l3s.de/d2r/…/Dan_Brickley&gt; </a:t>
            </a:r>
            <a:r>
              <a:rPr lang="en-US" sz="1400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foaf:name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smtClean="0">
                <a:solidFill>
                  <a:srgbClr val="660066"/>
                </a:solidFill>
                <a:latin typeface="Courier New" pitchFamily="49" charset="0"/>
                <a:cs typeface="Courier New" pitchFamily="49" charset="0"/>
              </a:rPr>
              <a:t>“Dan Brickley”^^xsd:string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1400" smtClean="0"/>
          </a:p>
          <a:p>
            <a:pPr lvl="1"/>
            <a:r>
              <a:rPr lang="en-US" sz="1800" smtClean="0"/>
              <a:t>Tim Berners-Lee’s FOAF file: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&lt;http://www.w3.org/People/Berners-Lee/card#i&gt;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foaf:knows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	&lt;http://dblp.l3s.de/d2r/…/Dan_Brickley&gt; .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&lt;http://www.w3.org/People/Berners-Lee/card#i&gt;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rdf:type </a:t>
            </a:r>
            <a:r>
              <a:rPr lang="en-US" sz="1400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foaf:Person 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1400" smtClean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&lt;http://www.w3.org/People/Berners-Lee/card#i&gt;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foaf:homepage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&lt;http://www.w3.org/People/Berners-Lee/&gt; .</a:t>
            </a:r>
          </a:p>
          <a:p>
            <a:pPr lvl="1">
              <a:buFont typeface="Wingdings" pitchFamily="2" charset="2"/>
              <a:buNone/>
            </a:pPr>
            <a:endParaRPr lang="en-US" sz="1400" smtClean="0">
              <a:solidFill>
                <a:srgbClr val="0000FF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584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RDF Data online: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C751A-A52C-41E7-8917-CB912F2ED68E}" type="slidenum">
              <a:rPr lang="en-IE" smtClean="0"/>
              <a:pPr>
                <a:defRPr/>
              </a:pPr>
              <a:t>31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31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</a:rPr>
              <a:t>An example in SPARQL</a:t>
            </a:r>
            <a:endParaRPr lang="en-US" sz="2400" dirty="0" smtClean="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4675188"/>
          </a:xfrm>
        </p:spPr>
        <p:txBody>
          <a:bodyPr/>
          <a:lstStyle/>
          <a:p>
            <a:pPr marL="342900" lvl="2" indent="-342900">
              <a:buClr>
                <a:schemeClr val="tx1"/>
              </a:buClr>
              <a:buSzPct val="80000"/>
              <a:buFont typeface="Wingdings" pitchFamily="2" charset="2"/>
              <a:buChar char="n"/>
            </a:pPr>
            <a:r>
              <a:rPr lang="en-US" smtClean="0">
                <a:latin typeface="Arial" charset="0"/>
                <a:cs typeface="Arial" charset="0"/>
              </a:rPr>
              <a:t>“Names </a:t>
            </a:r>
            <a:r>
              <a:rPr lang="en-US" i="1" smtClean="0">
                <a:latin typeface="Arial" charset="0"/>
                <a:cs typeface="Arial" charset="0"/>
              </a:rPr>
              <a:t>of all persons who </a:t>
            </a:r>
            <a:r>
              <a:rPr lang="en-US" b="1" i="1" smtClean="0">
                <a:solidFill>
                  <a:srgbClr val="FF0000"/>
                </a:solidFill>
                <a:latin typeface="Arial" charset="0"/>
                <a:cs typeface="Arial" charset="0"/>
              </a:rPr>
              <a:t>co-authored</a:t>
            </a:r>
            <a:r>
              <a:rPr lang="en-US" i="1" smtClean="0">
                <a:latin typeface="Arial" charset="0"/>
                <a:cs typeface="Arial" charset="0"/>
              </a:rPr>
              <a:t> with authors of  http://dblp.l3s.de/d2r/…/Berners-LeeCKSH08</a:t>
            </a:r>
            <a:r>
              <a:rPr lang="en-US" b="1" i="1" smtClean="0">
                <a:latin typeface="Arial" charset="0"/>
                <a:cs typeface="Arial" charset="0"/>
              </a:rPr>
              <a:t> </a:t>
            </a:r>
            <a:r>
              <a:rPr lang="en-US" b="1" i="1" smtClean="0">
                <a:solidFill>
                  <a:srgbClr val="0000FF"/>
                </a:solidFill>
                <a:latin typeface="Arial" charset="0"/>
                <a:cs typeface="Arial" charset="0"/>
              </a:rPr>
              <a:t>or </a:t>
            </a:r>
            <a:r>
              <a:rPr lang="en-US" b="1" i="1" smtClean="0">
                <a:solidFill>
                  <a:srgbClr val="FF0000"/>
                </a:solidFill>
                <a:latin typeface="Arial" charset="0"/>
                <a:cs typeface="Arial" charset="0"/>
              </a:rPr>
              <a:t>known by co-authors</a:t>
            </a:r>
            <a:r>
              <a:rPr lang="en-US" smtClean="0">
                <a:latin typeface="Arial" charset="0"/>
                <a:cs typeface="Arial" charset="0"/>
              </a:rPr>
              <a:t>”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endParaRPr lang="en-US" smtClean="0">
              <a:latin typeface="Arial" charset="0"/>
              <a:cs typeface="Arial" charset="0"/>
            </a:endParaRP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SELECT ?Name WHERE 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	{ </a:t>
            </a:r>
            <a:r>
              <a:rPr lang="en-US" sz="1100" b="1" smtClean="0">
                <a:latin typeface="Courier New" pitchFamily="49" charset="0"/>
                <a:cs typeface="Arial" charset="0"/>
              </a:rPr>
              <a:t>&lt;http://dblp.l3s.de/d2r/resource/publications/journals/tplp/Berners-LeeCKSH08&gt; 	</a:t>
            </a:r>
            <a:r>
              <a:rPr lang="en-US" sz="1600" b="1" smtClean="0">
                <a:latin typeface="Courier New" pitchFamily="49" charset="0"/>
                <a:cs typeface="Arial" charset="0"/>
              </a:rPr>
              <a:t>dc:creator ?Author. 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		?D dc:creator ?Author. 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		?D dc:creator ?CoAuthor.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		</a:t>
            </a: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{  ?CoAuthor foaf:name ?Name . }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       </a:t>
            </a:r>
            <a:r>
              <a:rPr lang="en-US" sz="1600" b="1" smtClean="0">
                <a:solidFill>
                  <a:srgbClr val="0000FF"/>
                </a:solidFill>
                <a:latin typeface="Courier New" pitchFamily="49" charset="0"/>
                <a:cs typeface="Arial" charset="0"/>
              </a:rPr>
              <a:t>UNION 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   </a:t>
            </a: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    { ?CoAuthor </a:t>
            </a:r>
            <a:r>
              <a:rPr lang="en-US" sz="1600" b="1" smtClean="0">
                <a:solidFill>
                  <a:srgbClr val="008000"/>
                </a:solidFill>
                <a:latin typeface="Courier New" pitchFamily="49" charset="0"/>
                <a:cs typeface="Arial" charset="0"/>
              </a:rPr>
              <a:t>foaf:knows</a:t>
            </a: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?Person.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         ?Person </a:t>
            </a:r>
            <a:r>
              <a:rPr lang="en-US" sz="1600" b="1" smtClean="0">
                <a:latin typeface="Courier New" pitchFamily="49" charset="0"/>
                <a:cs typeface="Arial" charset="0"/>
              </a:rPr>
              <a:t>rdf:type</a:t>
            </a: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</a:t>
            </a:r>
            <a:r>
              <a:rPr lang="en-US" sz="1600" b="1" smtClean="0">
                <a:solidFill>
                  <a:srgbClr val="008000"/>
                </a:solidFill>
                <a:latin typeface="Courier New" pitchFamily="49" charset="0"/>
                <a:cs typeface="Arial" charset="0"/>
              </a:rPr>
              <a:t>foaf:Person</a:t>
            </a: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.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     	  ?Person </a:t>
            </a:r>
            <a:r>
              <a:rPr lang="en-US" sz="1600" b="1" smtClean="0">
                <a:solidFill>
                  <a:srgbClr val="008000"/>
                </a:solidFill>
                <a:latin typeface="Courier New" pitchFamily="49" charset="0"/>
                <a:cs typeface="Arial" charset="0"/>
              </a:rPr>
              <a:t>foaf:name </a:t>
            </a: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  <a:cs typeface="Arial" charset="0"/>
              </a:rPr>
              <a:t>?Name }</a:t>
            </a:r>
          </a:p>
          <a:p>
            <a:pPr marL="342900" lvl="2" indent="-342900">
              <a:buClr>
                <a:schemeClr val="tx1"/>
              </a:buClr>
              <a:buSzPct val="80000"/>
              <a:buFont typeface="Arial" charset="0"/>
              <a:buNone/>
            </a:pPr>
            <a:r>
              <a:rPr lang="en-US" sz="1600" b="1" smtClean="0">
                <a:latin typeface="Courier New" pitchFamily="49" charset="0"/>
                <a:cs typeface="Arial" charset="0"/>
              </a:rPr>
              <a:t>	}</a:t>
            </a:r>
            <a:endParaRPr lang="en-US" b="1" smtClean="0">
              <a:latin typeface="Courier New" pitchFamily="49" charset="0"/>
            </a:endParaRPr>
          </a:p>
          <a:p>
            <a:r>
              <a:rPr lang="en-US" smtClean="0">
                <a:latin typeface="Arial" charset="0"/>
              </a:rPr>
              <a:t>Doesn’t work… no foaf:knows relations in DBLP </a:t>
            </a:r>
            <a:r>
              <a:rPr lang="en-US" smtClean="0">
                <a:latin typeface="Arial" charset="0"/>
                <a:sym typeface="Wingdings" pitchFamily="2" charset="2"/>
              </a:rPr>
              <a:t></a:t>
            </a:r>
          </a:p>
          <a:p>
            <a:r>
              <a:rPr lang="en-US" smtClean="0">
                <a:latin typeface="Arial" charset="0"/>
                <a:sym typeface="Wingdings" pitchFamily="2" charset="2"/>
              </a:rPr>
              <a:t>Needs </a:t>
            </a:r>
            <a:r>
              <a:rPr lang="en-US" b="1" smtClean="0">
                <a:latin typeface="Arial" charset="0"/>
                <a:sym typeface="Wingdings" pitchFamily="2" charset="2"/>
              </a:rPr>
              <a:t>Linked Data</a:t>
            </a:r>
            <a:r>
              <a:rPr lang="en-US" smtClean="0">
                <a:latin typeface="Arial" charset="0"/>
                <a:sym typeface="Wingdings" pitchFamily="2" charset="2"/>
              </a:rPr>
              <a:t>! E.g. TimBL’s FOAF file!</a:t>
            </a:r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smtClean="0"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81000" y="1474788"/>
            <a:ext cx="10617200" cy="5459412"/>
            <a:chOff x="-228600" y="1904998"/>
            <a:chExt cx="10617200" cy="5459707"/>
          </a:xfrm>
        </p:grpSpPr>
        <p:pic>
          <p:nvPicPr>
            <p:cNvPr id="39942" name="Picture 4" descr="Picture 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28600" y="1904998"/>
              <a:ext cx="5715000" cy="5459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3" name="Oval 5"/>
            <p:cNvSpPr>
              <a:spLocks noChangeArrowheads="1"/>
            </p:cNvSpPr>
            <p:nvPr/>
          </p:nvSpPr>
          <p:spPr bwMode="auto">
            <a:xfrm>
              <a:off x="76200" y="4953000"/>
              <a:ext cx="1066800" cy="457200"/>
            </a:xfrm>
            <a:prstGeom prst="ellips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>
                <a:solidFill>
                  <a:schemeClr val="bg1"/>
                </a:solidFill>
                <a:latin typeface="Lucida Sans" pitchFamily="34" charset="0"/>
              </a:endParaRPr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676400" y="3733799"/>
              <a:ext cx="8712200" cy="3302000"/>
              <a:chOff x="203200" y="2963862"/>
              <a:chExt cx="8712200" cy="3302000"/>
            </a:xfrm>
          </p:grpSpPr>
          <p:pic>
            <p:nvPicPr>
              <p:cNvPr id="39946" name="Picture 4" descr="Picture 3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114800" y="3200399"/>
                <a:ext cx="4800600" cy="3065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47" name="Picture 5" descr="Picture 2.png"/>
              <p:cNvPicPr>
                <a:picLocks noChangeAspect="1"/>
              </p:cNvPicPr>
              <p:nvPr/>
            </p:nvPicPr>
            <p:blipFill>
              <a:blip r:embed="rId4"/>
              <a:srcRect b="14012"/>
              <a:stretch>
                <a:fillRect/>
              </a:stretch>
            </p:blipFill>
            <p:spPr bwMode="auto">
              <a:xfrm>
                <a:off x="203200" y="2963862"/>
                <a:ext cx="3835400" cy="3132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948" name="Right Arrow 10"/>
              <p:cNvSpPr>
                <a:spLocks noChangeArrowheads="1"/>
              </p:cNvSpPr>
              <p:nvPr/>
            </p:nvSpPr>
            <p:spPr bwMode="auto">
              <a:xfrm>
                <a:off x="3733800" y="4267200"/>
                <a:ext cx="685800" cy="228600"/>
              </a:xfrm>
              <a:prstGeom prst="rightArrow">
                <a:avLst>
                  <a:gd name="adj1" fmla="val 29704"/>
                  <a:gd name="adj2" fmla="val 6836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GB">
                  <a:solidFill>
                    <a:schemeClr val="bg1"/>
                  </a:solidFill>
                  <a:latin typeface="Lucida Sans" pitchFamily="34" charset="0"/>
                </a:endParaRPr>
              </a:p>
            </p:txBody>
          </p:sp>
        </p:grpSp>
        <p:sp>
          <p:nvSpPr>
            <p:cNvPr id="39945" name="Right Arrow 10"/>
            <p:cNvSpPr>
              <a:spLocks noChangeArrowheads="1"/>
            </p:cNvSpPr>
            <p:nvPr/>
          </p:nvSpPr>
          <p:spPr bwMode="auto">
            <a:xfrm>
              <a:off x="1143000" y="5029200"/>
              <a:ext cx="914400" cy="304800"/>
            </a:xfrm>
            <a:prstGeom prst="rightArrow">
              <a:avLst>
                <a:gd name="adj1" fmla="val 29704"/>
                <a:gd name="adj2" fmla="val 68361"/>
              </a:avLst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>
                <a:solidFill>
                  <a:schemeClr val="bg1"/>
                </a:solidFill>
                <a:latin typeface="Lucida Sans" pitchFamily="34" charset="0"/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FC9F6C-B62F-4869-9DD7-1F50C285981C}" type="slidenum">
              <a:rPr lang="en-IE" smtClean="0"/>
              <a:pPr>
                <a:defRPr/>
              </a:pPr>
              <a:t>32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32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ontent Placeholder 2"/>
          <p:cNvSpPr>
            <a:spLocks noGrp="1"/>
          </p:cNvSpPr>
          <p:nvPr>
            <p:ph idx="4294967295"/>
          </p:nvPr>
        </p:nvSpPr>
        <p:spPr>
          <a:xfrm>
            <a:off x="228600" y="963613"/>
            <a:ext cx="9601200" cy="4675187"/>
          </a:xfrm>
        </p:spPr>
        <p:txBody>
          <a:bodyPr/>
          <a:lstStyle/>
          <a:p>
            <a:pPr lvl="1"/>
            <a:r>
              <a:rPr lang="en-US" sz="1800" smtClean="0"/>
              <a:t>DBLP: 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&lt;http://dblp.l3s.de/…/journals/tplp/Berners-LeeCKSH08&gt; rdf:type swrc:Article.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&lt;http://dblp.l3s.de/…/journals/tplp/Berners-LeeCKSH08&gt; dc:creator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  &lt;http://dblp.l3s.de/d2r/…/Tim_Berners-Lee&gt; .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  …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&lt;http://dblp.l3s.de/d2r/…/Tim_Berners-Lee&gt; 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foaf:homepage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      &lt;http://www.w3.org/People/Berners-Lee/&gt; .</a:t>
            </a:r>
            <a:endParaRPr lang="en-US" sz="1400" smtClean="0">
              <a:latin typeface="Courier New" pitchFamily="49" charset="0"/>
              <a:cs typeface="Courier New" pitchFamily="49" charset="0"/>
            </a:endParaRPr>
          </a:p>
          <a:p>
            <a:pPr lvl="1">
              <a:buFont typeface="Wingdings" pitchFamily="2" charset="2"/>
              <a:buNone/>
            </a:pPr>
            <a:endParaRPr lang="en-US" sz="600" smtClean="0"/>
          </a:p>
          <a:p>
            <a:pPr lvl="1"/>
            <a:r>
              <a:rPr lang="en-US" sz="1800" smtClean="0"/>
              <a:t>Tim Berners-Lee’s FOAF file: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&lt;http://www.w3.org/People/Berners-Lee/card#i&gt;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foaf:knows 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	&lt;http://dblp.l3s.de/d2r/…/Dan_Brickley&gt; .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&lt;http://www.w3.org/People/Berners-Lee/card#i&gt;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foaf:homepage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&lt;http://www.w3.org/People/Berners-Lee/&gt; .</a:t>
            </a:r>
          </a:p>
        </p:txBody>
      </p:sp>
      <p:sp>
        <p:nvSpPr>
          <p:cNvPr id="40962" name="Slide Number Placeholder 3"/>
          <p:cNvSpPr txBox="1">
            <a:spLocks noGrp="1"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F5359FBE-91D3-4C79-A327-E4FE477F3AA7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33</a:t>
            </a:fld>
            <a:endParaRPr lang="en-IE" sz="140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Back to the Data: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81000" y="4572000"/>
            <a:ext cx="83820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lang="en-US" sz="2400">
                <a:solidFill>
                  <a:srgbClr val="008000"/>
                </a:solidFill>
              </a:rPr>
              <a:t>Even if I have the FOAF data, I cannot answer the query: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lang="en-US">
                <a:solidFill>
                  <a:srgbClr val="008000"/>
                </a:solidFill>
                <a:sym typeface="Wingdings" pitchFamily="2" charset="2"/>
              </a:rPr>
              <a:t>Different identifiers used for Tim Berners-Lee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lang="en-US" sz="1600">
                <a:solidFill>
                  <a:srgbClr val="008000"/>
                </a:solidFill>
                <a:sym typeface="Wingdings" pitchFamily="2" charset="2"/>
              </a:rPr>
              <a:t>Who tells me that Dan Brickley is a foaf:Person?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lang="en-US" sz="2400">
                <a:solidFill>
                  <a:srgbClr val="008000"/>
                </a:solidFill>
                <a:sym typeface="Wingdings" pitchFamily="2" charset="2"/>
              </a:rPr>
              <a:t>Linked Data needs </a:t>
            </a:r>
            <a:r>
              <a:rPr lang="en-US" sz="2400" b="1">
                <a:solidFill>
                  <a:srgbClr val="008000"/>
                </a:solidFill>
                <a:sym typeface="Wingdings" pitchFamily="2" charset="2"/>
              </a:rPr>
              <a:t>Reasoning</a:t>
            </a:r>
            <a:r>
              <a:rPr lang="en-US" sz="2400">
                <a:solidFill>
                  <a:srgbClr val="008000"/>
                </a:solidFill>
                <a:sym typeface="Wingdings" pitchFamily="2" charset="2"/>
              </a:rPr>
              <a:t>!</a:t>
            </a:r>
            <a:endParaRPr lang="en-US" sz="240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A79AB-5300-4A40-953C-621B079CD999}" type="slidenum">
              <a:rPr lang="en-IE" smtClean="0"/>
              <a:pPr>
                <a:defRPr/>
              </a:pPr>
              <a:t>33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33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FOAF </a:t>
            </a:r>
            <a:r>
              <a:rPr lang="en-US" dirty="0" smtClean="0"/>
              <a:t>ontology…</a:t>
            </a:r>
            <a:endParaRPr lang="en-US" dirty="0" smtClean="0"/>
          </a:p>
        </p:txBody>
      </p:sp>
      <p:sp>
        <p:nvSpPr>
          <p:cNvPr id="43010" name="Content Placeholder 2"/>
          <p:cNvSpPr>
            <a:spLocks noGrp="1"/>
          </p:cNvSpPr>
          <p:nvPr>
            <p:ph idx="4294967295"/>
          </p:nvPr>
        </p:nvSpPr>
        <p:spPr>
          <a:xfrm>
            <a:off x="381000" y="1828800"/>
            <a:ext cx="8229600" cy="4675188"/>
          </a:xfrm>
        </p:spPr>
        <p:txBody>
          <a:bodyPr/>
          <a:lstStyle/>
          <a:p>
            <a:pPr>
              <a:buClr>
                <a:srgbClr val="000000"/>
              </a:buClr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Courier New" pitchFamily="49" charset="0"/>
              </a:rPr>
              <a:t>	  foaf:knows rdfs:domain foaf:Person</a:t>
            </a:r>
          </a:p>
          <a:p>
            <a:pPr lvl="1">
              <a:buFont typeface="Wingdings" pitchFamily="2" charset="2"/>
              <a:buNone/>
            </a:pPr>
            <a:r>
              <a:rPr lang="en-US" sz="1600" i="1" smtClean="0">
                <a:solidFill>
                  <a:srgbClr val="000000"/>
                </a:solidFill>
              </a:rPr>
              <a:t>  			Everybody who knows someone is a Person</a:t>
            </a:r>
          </a:p>
          <a:p>
            <a:pPr lvl="1"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Courier New" pitchFamily="49" charset="0"/>
              </a:rPr>
              <a:t> foaf:knows rdfs:range foaf:Person</a:t>
            </a:r>
          </a:p>
          <a:p>
            <a:pPr lvl="1">
              <a:buFont typeface="Wingdings" pitchFamily="2" charset="2"/>
              <a:buNone/>
            </a:pPr>
            <a:r>
              <a:rPr lang="en-US" sz="1600" i="1" smtClean="0">
                <a:solidFill>
                  <a:srgbClr val="000000"/>
                </a:solidFill>
              </a:rPr>
              <a:t> 			Everybody who is known is a Person</a:t>
            </a:r>
          </a:p>
          <a:p>
            <a:pPr lvl="1">
              <a:buFont typeface="Wingdings" pitchFamily="2" charset="2"/>
              <a:buNone/>
            </a:pPr>
            <a:endParaRPr lang="en-US" sz="1600" b="1" i="1" smtClean="0">
              <a:solidFill>
                <a:srgbClr val="000000"/>
              </a:solidFill>
              <a:latin typeface="Courier New" pitchFamily="49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Courier New" pitchFamily="49" charset="0"/>
              </a:rPr>
              <a:t> foaf:Person rdfs:subclassOf foaf:Agent</a:t>
            </a:r>
          </a:p>
          <a:p>
            <a:pPr lvl="1">
              <a:buFont typeface="Wingdings" pitchFamily="2" charset="2"/>
              <a:buNone/>
            </a:pPr>
            <a:r>
              <a:rPr lang="en-US" sz="1600" i="1" smtClean="0">
                <a:solidFill>
                  <a:srgbClr val="000000"/>
                </a:solidFill>
              </a:rPr>
              <a:t> 			Everybody Person is an Agent.</a:t>
            </a:r>
          </a:p>
          <a:p>
            <a:pPr lvl="1">
              <a:buFont typeface="Wingdings" pitchFamily="2" charset="2"/>
              <a:buNone/>
            </a:pPr>
            <a:r>
              <a:rPr lang="en-US" sz="1600" b="1" i="1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endParaRPr lang="en-US" sz="1600" b="1" smtClean="0">
              <a:solidFill>
                <a:srgbClr val="000000"/>
              </a:solidFill>
              <a:latin typeface="Courier New" pitchFamily="49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Courier New" pitchFamily="49" charset="0"/>
              </a:rPr>
              <a:t> foaf:homepage rdf:type owl:inverseFunctionalProperty .</a:t>
            </a:r>
          </a:p>
          <a:p>
            <a:pPr lvl="1">
              <a:buFont typeface="Wingdings" pitchFamily="2" charset="2"/>
              <a:buNone/>
            </a:pPr>
            <a:r>
              <a:rPr lang="en-US" sz="1600" i="1" smtClean="0">
                <a:solidFill>
                  <a:srgbClr val="000000"/>
                </a:solidFill>
              </a:rPr>
              <a:t> 			A homepage uniquely identifies its owner (“key” property)</a:t>
            </a:r>
            <a:endParaRPr lang="en-US" sz="1600" b="1" smtClean="0">
              <a:solidFill>
                <a:srgbClr val="000000"/>
              </a:solidFill>
              <a:latin typeface="Courier New" pitchFamily="49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Courier New" pitchFamily="49" charset="0"/>
              </a:rPr>
              <a:t>			</a:t>
            </a:r>
          </a:p>
          <a:p>
            <a:pPr lvl="1"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Courier New" pitchFamily="49" charset="0"/>
              </a:rPr>
              <a:t>…	</a:t>
            </a:r>
          </a:p>
        </p:txBody>
      </p:sp>
      <p:sp>
        <p:nvSpPr>
          <p:cNvPr id="43011" name="Slide Number Placeholder 3"/>
          <p:cNvSpPr txBox="1">
            <a:spLocks noGrp="1"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635568E-F327-4931-B33F-613082C1F5BD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34</a:t>
            </a:fld>
            <a:r>
              <a:rPr lang="en-IE" sz="1400">
                <a:solidFill>
                  <a:schemeClr val="bg1"/>
                </a:solidFill>
                <a:latin typeface="Lucida Sans" pitchFamily="34" charset="0"/>
              </a:rPr>
              <a:t> </a:t>
            </a:r>
            <a:endParaRPr lang="en-IE" sz="1400">
              <a:latin typeface="Lucida Sans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19200" y="2133600"/>
            <a:ext cx="6019800" cy="381000"/>
            <a:chOff x="1219200" y="2133600"/>
            <a:chExt cx="6019800" cy="381000"/>
          </a:xfrm>
        </p:grpSpPr>
        <p:sp>
          <p:nvSpPr>
            <p:cNvPr id="43023" name="Rectangle 5"/>
            <p:cNvSpPr>
              <a:spLocks noChangeArrowheads="1"/>
            </p:cNvSpPr>
            <p:nvPr/>
          </p:nvSpPr>
          <p:spPr bwMode="auto">
            <a:xfrm>
              <a:off x="1219200" y="2133600"/>
              <a:ext cx="60198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en-GB">
                <a:latin typeface="Lucida Sans" pitchFamily="34" charset="0"/>
              </a:endParaRPr>
            </a:p>
          </p:txBody>
        </p:sp>
        <p:pic>
          <p:nvPicPr>
            <p:cNvPr id="43024" name="Picture 4" descr="latex-image-1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4200" y="2209800"/>
              <a:ext cx="2362200" cy="232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295400" y="2743200"/>
            <a:ext cx="6019800" cy="381000"/>
            <a:chOff x="1295400" y="2743200"/>
            <a:chExt cx="6019800" cy="381000"/>
          </a:xfrm>
        </p:grpSpPr>
        <p:sp>
          <p:nvSpPr>
            <p:cNvPr id="43021" name="Rectangle 8"/>
            <p:cNvSpPr>
              <a:spLocks noChangeArrowheads="1"/>
            </p:cNvSpPr>
            <p:nvPr/>
          </p:nvSpPr>
          <p:spPr bwMode="auto">
            <a:xfrm>
              <a:off x="1295400" y="2743200"/>
              <a:ext cx="60198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en-GB">
                <a:latin typeface="Lucida Sans" pitchFamily="34" charset="0"/>
              </a:endParaRPr>
            </a:p>
          </p:txBody>
        </p:sp>
        <p:pic>
          <p:nvPicPr>
            <p:cNvPr id="43022" name="Picture 10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4200" y="2886648"/>
              <a:ext cx="2590800" cy="237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295400" y="3733800"/>
            <a:ext cx="6019800" cy="381000"/>
            <a:chOff x="1295400" y="3733800"/>
            <a:chExt cx="6019800" cy="381000"/>
          </a:xfrm>
        </p:grpSpPr>
        <p:sp>
          <p:nvSpPr>
            <p:cNvPr id="43019" name="Rectangle 12"/>
            <p:cNvSpPr>
              <a:spLocks noChangeArrowheads="1"/>
            </p:cNvSpPr>
            <p:nvPr/>
          </p:nvSpPr>
          <p:spPr bwMode="auto">
            <a:xfrm>
              <a:off x="1295400" y="3733800"/>
              <a:ext cx="60198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en-GB">
                <a:latin typeface="Lucida Sans" pitchFamily="34" charset="0"/>
              </a:endParaRPr>
            </a:p>
          </p:txBody>
        </p:sp>
        <p:pic>
          <p:nvPicPr>
            <p:cNvPr id="43020" name="Picture 11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4200" y="3810001"/>
              <a:ext cx="1905000" cy="254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133600" y="4724400"/>
            <a:ext cx="6019800" cy="381000"/>
            <a:chOff x="2133600" y="4724400"/>
            <a:chExt cx="6019800" cy="381000"/>
          </a:xfrm>
        </p:grpSpPr>
        <p:sp>
          <p:nvSpPr>
            <p:cNvPr id="43017" name="Rectangle 13"/>
            <p:cNvSpPr>
              <a:spLocks noChangeArrowheads="1"/>
            </p:cNvSpPr>
            <p:nvPr/>
          </p:nvSpPr>
          <p:spPr bwMode="auto">
            <a:xfrm>
              <a:off x="2133600" y="4724400"/>
              <a:ext cx="60198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en-GB">
                <a:latin typeface="Lucida Sans" pitchFamily="34" charset="0"/>
              </a:endParaRPr>
            </a:p>
          </p:txBody>
        </p:sp>
        <p:pic>
          <p:nvPicPr>
            <p:cNvPr id="43018" name="Picture 14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0400" y="4800600"/>
              <a:ext cx="2155825" cy="243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72127A-4A36-4EF3-B203-D16CC956C2BA}" type="slidenum">
              <a:rPr lang="en-IE" smtClean="0"/>
              <a:pPr>
                <a:defRPr/>
              </a:pPr>
              <a:t>34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18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34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RDFS+OWL inference by rules 1/2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686800" cy="4675188"/>
          </a:xfrm>
        </p:spPr>
        <p:txBody>
          <a:bodyPr/>
          <a:lstStyle/>
          <a:p>
            <a:endParaRPr lang="en-US" sz="1600" smtClean="0">
              <a:solidFill>
                <a:srgbClr val="000000"/>
              </a:solidFill>
              <a:latin typeface="Arial" charset="0"/>
            </a:endParaRPr>
          </a:p>
          <a:p>
            <a:endParaRPr lang="en-US" sz="160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Semantics of RDFS can be partially expressed as (Datalog like) rules:</a:t>
            </a:r>
          </a:p>
          <a:p>
            <a:endParaRPr lang="en-US" sz="160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	rdfs1: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rdf:type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?C 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} :-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?P ?O . ?P rdfs:domain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?C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. }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	rdfs2: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?O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rdf:type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?C 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} :- { </a:t>
            </a:r>
            <a:r>
              <a:rPr lang="en-US" sz="1400" b="1" smtClean="0">
                <a:solidFill>
                  <a:schemeClr val="tx1"/>
                </a:solidFill>
                <a:latin typeface="Courier New" pitchFamily="49" charset="0"/>
              </a:rPr>
              <a:t>?S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?P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?O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. ?P rdfs:range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?C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. }</a:t>
            </a: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  rdfs3: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 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rdf:type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?C2 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} :- {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rdf:type ?C1 . ?C1 rdfs:subclassOf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?C2 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. }</a:t>
            </a: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Arial" charset="0"/>
                <a:cs typeface="Arial" charset="0"/>
              </a:rPr>
              <a:t>cf. informative Entailment rules in [RDF-Semantics, W3C, 2004], [Muñoz et al. 2007]</a:t>
            </a: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600" b="1" smtClean="0">
              <a:latin typeface="Courier New" pitchFamily="49" charset="0"/>
            </a:endParaRPr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DBC3F36C-998B-4818-A5AB-182F6F988011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35</a:t>
            </a:fld>
            <a:endParaRPr lang="en-IE" sz="140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BFDEBD-0871-487F-A4DA-2BD0F8233E1B}" type="slidenum">
              <a:rPr lang="en-IE" smtClean="0"/>
              <a:pPr>
                <a:defRPr/>
              </a:pPr>
              <a:t>35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35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RDFS+OWL inference by rules 2/2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497013"/>
            <a:ext cx="9144000" cy="4675187"/>
          </a:xfrm>
        </p:spPr>
        <p:txBody>
          <a:bodyPr/>
          <a:lstStyle/>
          <a:p>
            <a:endParaRPr lang="en-US" sz="1600" smtClean="0">
              <a:solidFill>
                <a:srgbClr val="000000"/>
              </a:solidFill>
              <a:latin typeface="Arial" charset="0"/>
            </a:endParaRPr>
          </a:p>
          <a:p>
            <a:endParaRPr lang="en-US" sz="160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OWL Reasoning  e.g. </a:t>
            </a:r>
            <a:r>
              <a:rPr lang="en-US" sz="1600" smtClean="0">
                <a:latin typeface="Arial" charset="0"/>
              </a:rPr>
              <a:t>inverseFunctionalProperty</a:t>
            </a:r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 can also (partially) be expressed by Rules:</a:t>
            </a:r>
          </a:p>
          <a:p>
            <a:endParaRPr lang="en-US" sz="160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owl1: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?S1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owl:SameAs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?S2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} :-  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         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?S1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?P ?O .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?S2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?P ?O . ?P rdf:type owl:InverseFunctionalProperty }</a:t>
            </a: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owl2: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?Y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?P ?O } :-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?X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</a:t>
            </a:r>
            <a:r>
              <a:rPr lang="en-US" sz="1400" b="1" smtClean="0">
                <a:latin typeface="Courier New" pitchFamily="49" charset="0"/>
              </a:rPr>
              <a:t>owl:SameAs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?Y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.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?X 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?P ?O }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owl3: { ?S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?Y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?O } :-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?X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</a:t>
            </a:r>
            <a:r>
              <a:rPr lang="en-US" sz="1400" b="1" smtClean="0">
                <a:latin typeface="Courier New" pitchFamily="49" charset="0"/>
              </a:rPr>
              <a:t>owl:SameAs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?Y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. ?S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?X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?O }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owl4: { ?S ?P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?Y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} :- {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?X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</a:t>
            </a:r>
            <a:r>
              <a:rPr lang="en-US" sz="1400" b="1" smtClean="0">
                <a:latin typeface="Courier New" pitchFamily="49" charset="0"/>
              </a:rPr>
              <a:t>owl:SameAs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?Y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. ?S ?P </a:t>
            </a:r>
            <a:r>
              <a:rPr lang="en-US" sz="1400" b="1" smtClean="0">
                <a:solidFill>
                  <a:srgbClr val="0000FF"/>
                </a:solidFill>
                <a:latin typeface="Courier New" pitchFamily="49" charset="0"/>
              </a:rPr>
              <a:t>?X</a:t>
            </a: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}</a:t>
            </a: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Arial" charset="0"/>
                <a:cs typeface="Arial" charset="0"/>
              </a:rPr>
              <a:t>cf.  pD* fragment of OWL, [ter Horst, 2005], or, more recent: OWL2 RL</a:t>
            </a: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600" b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endParaRPr lang="en-US" sz="1600" b="1" smtClean="0">
              <a:solidFill>
                <a:srgbClr val="111111"/>
              </a:solidFill>
              <a:latin typeface="Courier New" pitchFamily="49" charset="0"/>
            </a:endParaRPr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DF4386EA-3C5D-4115-9FD1-9C06E5767DF7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36</a:t>
            </a:fld>
            <a:endParaRPr lang="en-IE" sz="140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96A56-9EA4-4FFD-9C87-02C9EFC4F235}" type="slidenum">
              <a:rPr lang="en-IE" smtClean="0"/>
              <a:pPr>
                <a:defRPr/>
              </a:pPr>
              <a:t>36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36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43888" cy="838200"/>
          </a:xfrm>
        </p:spPr>
        <p:txBody>
          <a:bodyPr/>
          <a:lstStyle/>
          <a:p>
            <a:r>
              <a:rPr lang="en-US" smtClean="0">
                <a:latin typeface="Arial" charset="0"/>
              </a:rPr>
              <a:t>RDFS+OWL inference by rules: Example: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68413"/>
            <a:ext cx="8686800" cy="4675187"/>
          </a:xfrm>
        </p:spPr>
        <p:txBody>
          <a:bodyPr/>
          <a:lstStyle/>
          <a:p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By rules of the previous slides we can infer additional information needed, e.g.</a:t>
            </a:r>
          </a:p>
          <a:p>
            <a:endParaRPr lang="en-US" sz="16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1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US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TimBL’s FOAF:          </a:t>
            </a:r>
            <a:r>
              <a:rPr lang="en-US" sz="14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&lt;…/Berners-Lee/card#i&gt; foaf:knows &lt;…/Dan_Brickley&gt; .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	FOAF Ontology: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400" smtClean="0">
                <a:solidFill>
                  <a:srgbClr val="000000"/>
                </a:solidFill>
                <a:latin typeface="Courier New" pitchFamily="49" charset="0"/>
              </a:rPr>
              <a:t>foaf:knows rdfs:range foaf:Person</a:t>
            </a:r>
            <a:endParaRPr lang="en-US" sz="140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111111"/>
              </a:solidFill>
              <a:latin typeface="Courier New" pitchFamily="49" charset="0"/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  <a:sym typeface="Wingdings" pitchFamily="2" charset="2"/>
              </a:rPr>
              <a:t>by rdfs2             </a:t>
            </a:r>
            <a:r>
              <a:rPr lang="en-US" sz="14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&lt;…/Dan_Brickley&gt; rdf:type   foaf:Person.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	TimBL’s FOAF: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   </a:t>
            </a: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&lt;…/Berners-Lee/card#i&gt;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 foaf:homepage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latin typeface="Courier New" pitchFamily="49" charset="0"/>
                <a:cs typeface="Courier New" pitchFamily="49" charset="0"/>
              </a:rPr>
              <a:t>				       </a:t>
            </a:r>
            <a:r>
              <a:rPr lang="en-US" sz="140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&lt;http://www.w3.org/People/Berners-Lee/&gt; .</a:t>
            </a: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	DBLP:		</a:t>
            </a: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&lt;…/dblp.l3s.de/d2r/…/Tim_Berners-Lee&gt; </a:t>
            </a:r>
            <a:r>
              <a:rPr lang="en-US" sz="1400" smtClean="0">
                <a:latin typeface="Courier New" pitchFamily="49" charset="0"/>
                <a:cs typeface="Courier New" pitchFamily="49" charset="0"/>
              </a:rPr>
              <a:t>foaf:homepage</a:t>
            </a:r>
          </a:p>
          <a:p>
            <a:pPr lvl="1">
              <a:buFont typeface="Wingdings" pitchFamily="2" charset="2"/>
              <a:buNone/>
            </a:pPr>
            <a:r>
              <a:rPr lang="en-US" sz="1400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       		&lt;http://www.w3.org/People/Berners-Lee/&gt; .</a:t>
            </a:r>
            <a:endParaRPr lang="en-US" sz="140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	FOAF Ontology: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400" smtClean="0">
                <a:solidFill>
                  <a:srgbClr val="000000"/>
                </a:solidFill>
                <a:latin typeface="Courier New" pitchFamily="49" charset="0"/>
              </a:rPr>
              <a:t>foaf:homepage rdfs:type owl:InverseFunctionalProperty.</a:t>
            </a:r>
          </a:p>
          <a:p>
            <a:pPr>
              <a:buFont typeface="Wingdings" pitchFamily="2" charset="2"/>
              <a:buNone/>
            </a:pPr>
            <a:endParaRPr lang="en-US" sz="1400" smtClean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  <a:sym typeface="Wingdings" pitchFamily="2" charset="2"/>
              </a:rPr>
              <a:t>by owl1          </a:t>
            </a: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&lt;…/Berners-Lee/card#i&gt;</a:t>
            </a:r>
            <a:r>
              <a:rPr lang="en-US" sz="14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owl:sameAs </a:t>
            </a:r>
            <a:r>
              <a:rPr lang="en-US" sz="140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&lt;…/Tim_Berners-Lee&gt;</a:t>
            </a:r>
            <a:r>
              <a:rPr lang="en-US" sz="140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</a:t>
            </a:r>
          </a:p>
          <a:p>
            <a:pPr>
              <a:buFont typeface="Wingdings" pitchFamily="2" charset="2"/>
              <a:buNone/>
            </a:pPr>
            <a:endParaRPr lang="en-US" sz="1400" smtClean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sz="1400" b="1" smtClean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en-US" sz="1400" b="1" smtClean="0">
                <a:solidFill>
                  <a:srgbClr val="111111"/>
                </a:solidFill>
                <a:latin typeface="Courier New" pitchFamily="49" charset="0"/>
              </a:rPr>
              <a:t>          </a:t>
            </a:r>
          </a:p>
          <a:p>
            <a:pPr>
              <a:buFont typeface="Wingdings" pitchFamily="2" charset="2"/>
              <a:buNone/>
            </a:pPr>
            <a:endParaRPr lang="en-US" sz="1600" b="1" smtClean="0">
              <a:solidFill>
                <a:srgbClr val="111111"/>
              </a:solidFill>
              <a:latin typeface="Courier New" pitchFamily="49" charset="0"/>
            </a:endParaRPr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EB0EA088-7211-4586-AB48-E4A3AF63E7A9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37</a:t>
            </a:fld>
            <a:endParaRPr lang="en-IE" sz="140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4400" y="5334000"/>
            <a:ext cx="64008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lang="en-US" sz="1600">
                <a:solidFill>
                  <a:srgbClr val="008000"/>
                </a:solidFill>
                <a:sym typeface="Wingdings" pitchFamily="2" charset="2"/>
              </a:rPr>
              <a:t>Who tells me that Dan Brickley is a foaf:Person?  solved!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Char char="n"/>
            </a:pPr>
            <a:r>
              <a:rPr lang="en-US" sz="1600">
                <a:solidFill>
                  <a:srgbClr val="008000"/>
                </a:solidFill>
                <a:sym typeface="Wingdings" pitchFamily="2" charset="2"/>
              </a:rPr>
              <a:t>Different identifiers used for Tim Berners-Lee  solved!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38A67-FFF2-4F02-B23F-0D807E38AF3B}" type="slidenum">
              <a:rPr lang="en-IE" smtClean="0"/>
              <a:pPr>
                <a:defRPr/>
              </a:pPr>
              <a:t>37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37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A45F57CE-B298-4244-9ABA-65D08426D1EA}" type="slidenum">
              <a:rPr lang="en-IE"/>
              <a:pPr/>
              <a:t>38</a:t>
            </a:fld>
            <a:r>
              <a:rPr lang="en-IE"/>
              <a:t> </a:t>
            </a: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6408737" cy="836613"/>
          </a:xfrm>
        </p:spPr>
        <p:txBody>
          <a:bodyPr lIns="90000" tIns="46800" rIns="90000" bIns="46800"/>
          <a:lstStyle/>
          <a:p>
            <a:r>
              <a:rPr lang="en-IE" sz="2800"/>
              <a:t>Web</a:t>
            </a:r>
            <a:r>
              <a:rPr lang="en-IE" sz="2800" b="0"/>
              <a:t> Reasoning: Challenges</a:t>
            </a:r>
            <a:endParaRPr lang="en-US" sz="2800" b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25538"/>
            <a:ext cx="3097212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125538"/>
            <a:ext cx="3097213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468313" y="3429000"/>
            <a:ext cx="8228012" cy="172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400" b="1">
                <a:solidFill>
                  <a:srgbClr val="008000"/>
                </a:solidFill>
              </a:rPr>
              <a:t>Scalability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r>
              <a:rPr lang="en-IE">
                <a:solidFill>
                  <a:schemeClr val="tx1"/>
                </a:solidFill>
                <a:ea typeface="ＭＳ Ｐゴシック" charset="-128"/>
              </a:rPr>
              <a:t>Billions or tens of billions of statements (for the moment)</a:t>
            </a:r>
          </a:p>
          <a:p>
            <a:pPr marL="1143000" lvl="2" indent="-228600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IE" sz="1600">
                <a:solidFill>
                  <a:schemeClr val="tx1"/>
                </a:solidFill>
                <a:ea typeface="ＭＳ Ｐゴシック" charset="-128"/>
              </a:rPr>
              <a:t>Near linear scale!!!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400" b="1">
                <a:solidFill>
                  <a:srgbClr val="008000"/>
                </a:solidFill>
              </a:rPr>
              <a:t>Noisy data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r>
              <a:rPr lang="en-IE">
                <a:solidFill>
                  <a:schemeClr val="tx1"/>
                </a:solidFill>
                <a:ea typeface="ＭＳ Ｐゴシック" charset="-128"/>
              </a:rPr>
              <a:t>Inconsistencies galore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r>
              <a:rPr lang="en-IE">
                <a:solidFill>
                  <a:schemeClr val="tx1"/>
                </a:solidFill>
                <a:ea typeface="ＭＳ Ｐゴシック" charset="-128"/>
              </a:rPr>
              <a:t>Publishing errors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r>
              <a:rPr lang="en-IE">
                <a:solidFill>
                  <a:schemeClr val="tx1"/>
                </a:solidFill>
                <a:ea typeface="ＭＳ Ｐゴシック" charset="-128"/>
              </a:rPr>
              <a:t>“Ontology hijacking”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endParaRPr lang="en-IE">
              <a:solidFill>
                <a:schemeClr val="tx1"/>
              </a:solidFill>
              <a:ea typeface="ＭＳ Ｐゴシック" charset="-128"/>
            </a:endParaRP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endParaRPr lang="en-IE" sz="20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38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F6981D2-67F5-984C-A685-9790C6AFE7D5}" type="slidenum">
              <a:rPr lang="en-IE"/>
              <a:pPr/>
              <a:t>39</a:t>
            </a:fld>
            <a:r>
              <a:rPr lang="en-IE"/>
              <a:t> 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6408737" cy="836613"/>
          </a:xfrm>
        </p:spPr>
        <p:txBody>
          <a:bodyPr lIns="90000" tIns="46800" rIns="90000" bIns="46800"/>
          <a:lstStyle/>
          <a:p>
            <a:r>
              <a:rPr lang="en-IE" sz="2800" b="0"/>
              <a:t>Noisy Data: Omnipotent Being</a:t>
            </a:r>
            <a:endParaRPr lang="en-US" sz="2800" b="0"/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95288" y="1268413"/>
            <a:ext cx="8228012" cy="367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 b="1">
                <a:solidFill>
                  <a:schemeClr val="tx1"/>
                </a:solidFill>
              </a:rPr>
              <a:t>Proposition 1</a:t>
            </a:r>
            <a:r>
              <a:rPr lang="en-IE" sz="2000" b="1">
                <a:solidFill>
                  <a:srgbClr val="008000"/>
                </a:solidFill>
              </a:rPr>
              <a:t> 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>
                <a:solidFill>
                  <a:schemeClr val="tx1"/>
                </a:solidFill>
              </a:rPr>
              <a:t>Web data is noisy.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2000" b="1" i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 b="1" i="1">
                <a:solidFill>
                  <a:schemeClr val="tx1"/>
                </a:solidFill>
              </a:rPr>
              <a:t>Proof:</a:t>
            </a:r>
            <a:r>
              <a:rPr lang="en-US" sz="2000" b="1" i="1">
                <a:solidFill>
                  <a:schemeClr val="tx1"/>
                </a:solidFill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US" sz="2000" b="1">
                <a:solidFill>
                  <a:srgbClr val="008000"/>
                </a:solidFill>
                <a:hlinkClick r:id="rId3"/>
              </a:rPr>
              <a:t>08445a31a78661b5c746feff39a9db6e4e2cc5cf</a:t>
            </a:r>
            <a:endParaRPr lang="en-US" sz="2000" b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US" sz="2000" b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sz="2400">
                <a:solidFill>
                  <a:srgbClr val="008000"/>
                </a:solidFill>
              </a:rPr>
              <a:t>sha1-sum of </a:t>
            </a:r>
            <a:r>
              <a:rPr lang="en-IE" sz="2400">
                <a:solidFill>
                  <a:srgbClr val="008000"/>
                </a:solidFill>
                <a:latin typeface="Courier New" charset="0"/>
              </a:rPr>
              <a:t>‘</a:t>
            </a:r>
            <a:r>
              <a:rPr lang="en-IE" sz="2400" b="1">
                <a:solidFill>
                  <a:srgbClr val="008000"/>
                </a:solidFill>
                <a:latin typeface="Courier New" charset="0"/>
              </a:rPr>
              <a:t>mailto</a:t>
            </a:r>
            <a:r>
              <a:rPr lang="en-IE" sz="2400">
                <a:solidFill>
                  <a:srgbClr val="008000"/>
                </a:solidFill>
                <a:latin typeface="Courier New" charset="0"/>
              </a:rPr>
              <a:t>:’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sz="2400">
                <a:solidFill>
                  <a:srgbClr val="008000"/>
                </a:solidFill>
              </a:rPr>
              <a:t>common value for </a:t>
            </a:r>
            <a:r>
              <a:rPr lang="en-IE" sz="2400" b="1">
                <a:solidFill>
                  <a:srgbClr val="008000"/>
                </a:solidFill>
                <a:latin typeface="Courier New" charset="0"/>
              </a:rPr>
              <a:t>foaf:mbox_sha1sum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r>
              <a:rPr lang="en-IE" sz="2000">
                <a:solidFill>
                  <a:schemeClr val="tx1"/>
                </a:solidFill>
                <a:ea typeface="ＭＳ Ｐゴシック" charset="-128"/>
              </a:rPr>
              <a:t>An inverse-functional (uniquely identifying) property!!!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r>
              <a:rPr lang="en-IE" sz="2000">
                <a:solidFill>
                  <a:schemeClr val="tx1"/>
                </a:solidFill>
                <a:ea typeface="ＭＳ Ｐゴシック" charset="-128"/>
              </a:rPr>
              <a:t>Any person who shares the same value will be considered the same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>
                <a:solidFill>
                  <a:schemeClr val="tx1"/>
                </a:solidFill>
              </a:rPr>
              <a:t>Q.E.D.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endParaRPr lang="en-IE" sz="20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39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81FDC-3635-DB41-9A5A-00D2487A8DBF}" type="slidenum">
              <a:rPr lang="en-IE" smtClean="0"/>
              <a:pPr>
                <a:defRPr/>
              </a:pPr>
              <a:t>4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2400"/>
            <a:ext cx="703009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Problem2: We’re overwhelmed…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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524000"/>
            <a:ext cx="1016000" cy="1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343400"/>
            <a:ext cx="996950" cy="1142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114800"/>
            <a:ext cx="990600" cy="99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1219200"/>
            <a:ext cx="7086600" cy="166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After a rough estimation, it looks like the services hosted on </a:t>
            </a:r>
            <a:r>
              <a:rPr lang="en-US" dirty="0" err="1" smtClean="0">
                <a:solidFill>
                  <a:srgbClr val="000000"/>
                </a:solidFill>
              </a:rPr>
              <a:t>DBTune</a:t>
            </a:r>
            <a:r>
              <a:rPr lang="en-US" dirty="0" smtClean="0">
                <a:solidFill>
                  <a:srgbClr val="000000"/>
                </a:solidFill>
              </a:rPr>
              <a:t> provide access to </a:t>
            </a:r>
            <a:r>
              <a:rPr lang="en-US" b="1" dirty="0" smtClean="0">
                <a:solidFill>
                  <a:srgbClr val="000000"/>
                </a:solidFill>
              </a:rPr>
              <a:t>13.1 billion </a:t>
            </a:r>
            <a:r>
              <a:rPr lang="en-US" dirty="0" smtClean="0">
                <a:solidFill>
                  <a:srgbClr val="000000"/>
                </a:solidFill>
              </a:rPr>
              <a:t>triples, therefore making a significant addition to the data web!</a:t>
            </a:r>
          </a:p>
          <a:p>
            <a:r>
              <a:rPr lang="en-US" sz="1200" dirty="0" smtClean="0">
                <a:solidFill>
                  <a:srgbClr val="000000"/>
                </a:solidFill>
                <a:hlinkClick r:id="rId5"/>
              </a:rPr>
              <a:t>http://blog.dbtune.org/post/</a:t>
            </a:r>
            <a:r>
              <a:rPr lang="en-US" sz="1200" b="1" dirty="0" smtClean="0">
                <a:solidFill>
                  <a:srgbClr val="000000"/>
                </a:solidFill>
                <a:hlinkClick r:id="rId5"/>
              </a:rPr>
              <a:t>2008</a:t>
            </a:r>
            <a:r>
              <a:rPr lang="en-US" sz="1200" dirty="0" smtClean="0">
                <a:solidFill>
                  <a:srgbClr val="000000"/>
                </a:solidFill>
                <a:hlinkClick r:id="rId5"/>
              </a:rPr>
              <a:t>/04/02/DBTune-is-providing-131-billion-triples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…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05200" y="2057400"/>
            <a:ext cx="762000" cy="3048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47800" y="2819400"/>
            <a:ext cx="670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Full DL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Reasoners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choke on far less…</a:t>
            </a:r>
            <a:endParaRPr lang="en-US" kern="0" dirty="0" smtClean="0">
              <a:solidFill>
                <a:srgbClr val="008000"/>
              </a:solidFill>
              <a:latin typeface="Arial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000" kern="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… they’re not made for Web Data</a:t>
            </a:r>
            <a:endParaRPr lang="en-US" sz="2000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63490" y="3962400"/>
            <a:ext cx="1428110" cy="13716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1A870B6F-0792-9249-88D1-30683EFB20FE}" type="slidenum">
              <a:rPr lang="en-IE"/>
              <a:pPr/>
              <a:t>40</a:t>
            </a:fld>
            <a:r>
              <a:rPr lang="en-IE"/>
              <a:t> 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395288" y="1268413"/>
            <a:ext cx="8228012" cy="367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 b="1" i="1">
                <a:solidFill>
                  <a:schemeClr val="tx1"/>
                </a:solidFill>
              </a:rPr>
              <a:t>More Proof:</a:t>
            </a:r>
            <a:r>
              <a:rPr lang="en-US" sz="2000" b="1" i="1">
                <a:solidFill>
                  <a:schemeClr val="tx1"/>
                </a:solidFill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800" b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 b="1">
                <a:solidFill>
                  <a:srgbClr val="008000"/>
                </a:solidFill>
              </a:rPr>
              <a:t>From </a:t>
            </a:r>
            <a:r>
              <a:rPr lang="en-US" b="1">
                <a:solidFill>
                  <a:srgbClr val="008000"/>
                </a:solidFill>
                <a:hlinkClick r:id="rId3"/>
              </a:rPr>
              <a:t>http://www.eiao.net/rdf/1.0</a:t>
            </a:r>
            <a:endParaRPr lang="en-US" b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&lt;owl:Property rdf:about="http://www.w3.org/1999/02/22-rdf-syntax-ns#type"&gt;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&lt;rdfs:label xml:lang="en"&gt;type&lt;/rdfs:label&gt;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&lt;rdfs:comment xml:lang="en"&gt;Type of resource&lt;/rdfs:comment&gt;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rdf:resource="http://www.eiao.net/rdf/1.0#testRun"/&gt;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rdf:resource="http://www.eiao.net/rdf/1.0#pageSurvey"/&gt;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rdf:resource="http://www.eiao.net/rdf/1.0#siteSurvey"/&gt;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rdf:resource="http://www.eiao.net/rdf/1.0#scenario"/&gt;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rdf:resource="http://www.eiao.net/rdf/1.0#rangeLocation"/&gt;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rdf:resource="http://www.eiao.net/rdf/1.0#startPointer"/&gt;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rdf:resource="http://www.eiao.net/rdf/1.0#endPointer"/&gt;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rdf:resource="http://www.eiao.net/rdf/1.0#header"/&gt;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	&lt;rdfs:domain rdf:resource="http://www.eiao.net/rdf/1.0#runs"/&gt;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200" b="1">
                <a:solidFill>
                  <a:srgbClr val="008000"/>
                </a:solidFill>
              </a:rPr>
              <a:t>&lt;/owl:Property&gt;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800" b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000" b="1">
                <a:solidFill>
                  <a:srgbClr val="FF0000"/>
                </a:solidFill>
              </a:rPr>
              <a:t>Ontology hijacking!!</a:t>
            </a:r>
          </a:p>
          <a:p>
            <a:pPr marL="742950" lvl="1" indent="-285750" eaLnBrk="1" hangingPunct="1">
              <a:spcBef>
                <a:spcPct val="30000"/>
              </a:spcBef>
              <a:buClr>
                <a:srgbClr val="008000"/>
              </a:buClr>
              <a:buSzPct val="80000"/>
              <a:buFont typeface="Wingdings" charset="2"/>
              <a:buChar char="¨"/>
            </a:pPr>
            <a:endParaRPr lang="en-IE" sz="12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32101" name="Rectangle 2"/>
          <p:cNvSpPr>
            <a:spLocks noChangeArrowheads="1"/>
          </p:cNvSpPr>
          <p:nvPr/>
        </p:nvSpPr>
        <p:spPr bwMode="auto">
          <a:xfrm>
            <a:off x="1331913" y="0"/>
            <a:ext cx="7056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1" hangingPunct="1"/>
            <a:r>
              <a:rPr lang="en-IE" sz="2800">
                <a:solidFill>
                  <a:schemeClr val="tx2"/>
                </a:solidFill>
              </a:rPr>
              <a:t>Noisy Data: Redefining Everything</a:t>
            </a:r>
            <a:r>
              <a:rPr lang="en-IE" sz="2800" b="1">
                <a:solidFill>
                  <a:schemeClr val="tx2"/>
                </a:solidFill>
              </a:rPr>
              <a:t/>
            </a:r>
            <a:br>
              <a:rPr lang="en-IE" sz="2800" b="1">
                <a:solidFill>
                  <a:schemeClr val="tx2"/>
                </a:solidFill>
              </a:rPr>
            </a:br>
            <a:r>
              <a:rPr lang="en-IE" sz="2800" b="1">
                <a:solidFill>
                  <a:schemeClr val="tx2"/>
                </a:solidFill>
              </a:rPr>
              <a:t>	   </a:t>
            </a:r>
            <a:r>
              <a:rPr lang="en-IE" sz="2400">
                <a:solidFill>
                  <a:schemeClr val="tx2"/>
                </a:solidFill>
              </a:rPr>
              <a:t>…and home in time for tea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40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1FBA378-7A43-774B-B86E-F3C8B18E84D9}" type="slidenum">
              <a:rPr lang="en-IE"/>
              <a:pPr/>
              <a:t>41</a:t>
            </a:fld>
            <a:r>
              <a:rPr lang="en-IE"/>
              <a:t> </a:t>
            </a:r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341438"/>
            <a:ext cx="59769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5" name="Rectangle 2"/>
          <p:cNvSpPr>
            <a:spLocks noChangeArrowheads="1"/>
          </p:cNvSpPr>
          <p:nvPr/>
        </p:nvSpPr>
        <p:spPr bwMode="auto">
          <a:xfrm>
            <a:off x="1331913" y="0"/>
            <a:ext cx="72723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1" hangingPunct="1"/>
            <a:r>
              <a:rPr lang="en-IE" sz="2800">
                <a:solidFill>
                  <a:schemeClr val="tx2"/>
                </a:solidFill>
              </a:rPr>
              <a:t>The Web…</a:t>
            </a:r>
            <a:br>
              <a:rPr lang="en-IE" sz="2800">
                <a:solidFill>
                  <a:schemeClr val="tx2"/>
                </a:solidFill>
              </a:rPr>
            </a:br>
            <a:r>
              <a:rPr lang="en-IE" sz="2800">
                <a:solidFill>
                  <a:schemeClr val="tx2"/>
                </a:solidFill>
              </a:rPr>
              <a:t>	…forecast is for muck</a:t>
            </a:r>
            <a:endParaRPr lang="en-US" sz="2800">
              <a:solidFill>
                <a:schemeClr val="tx2"/>
              </a:solidFill>
            </a:endParaRPr>
          </a:p>
        </p:txBody>
      </p:sp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1196975"/>
            <a:ext cx="619283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41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charRg st="8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011ACB88-5FD6-A44E-B968-66BBD0FC6908}" type="slidenum">
              <a:rPr lang="en-IE"/>
              <a:pPr/>
              <a:t>42</a:t>
            </a:fld>
            <a:r>
              <a:rPr lang="en-IE"/>
              <a:t> 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6408737" cy="836613"/>
          </a:xfrm>
        </p:spPr>
        <p:txBody>
          <a:bodyPr lIns="90000" tIns="46800" rIns="90000" bIns="46800"/>
          <a:lstStyle/>
          <a:p>
            <a:r>
              <a:rPr lang="en-IE" sz="2000" b="0"/>
              <a:t>Okay, so let’s do forward-chaining OWL 2 RL on billions of triples collected from the Web…</a:t>
            </a:r>
            <a:endParaRPr lang="en-US" sz="2000" b="0"/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107950" y="1412875"/>
            <a:ext cx="8228013" cy="403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foaf:mbox_sha1sum a owl:InverseFunctionalProperty 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?x</a:t>
            </a:r>
            <a:r>
              <a:rPr lang="en-IE" sz="1600" b="1">
                <a:solidFill>
                  <a:schemeClr val="tx1"/>
                </a:solidFill>
              </a:rPr>
              <a:t> 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foaf:mbox_sha1sum </a:t>
            </a:r>
            <a:r>
              <a:rPr lang="en-US" sz="1600" b="1">
                <a:solidFill>
                  <a:schemeClr val="tx1"/>
                </a:solidFill>
                <a:latin typeface="Courier New" charset="0"/>
              </a:rPr>
              <a:t>08445a31a78661b5c746feff39a9db6e4e2cc5cf 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US" sz="1600" b="1">
              <a:solidFill>
                <a:schemeClr val="tx1"/>
              </a:solidFill>
              <a:latin typeface="Courier New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b="1">
                <a:solidFill>
                  <a:srgbClr val="008000"/>
                </a:solidFill>
              </a:rPr>
              <a:t>OWL 2 RL rule prp-ifp: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?p a owl:InverseFunctionalProperty . ?x</a:t>
            </a:r>
            <a:r>
              <a:rPr lang="en-IE" sz="1600" b="1" baseline="-15000">
                <a:solidFill>
                  <a:schemeClr val="tx1"/>
                </a:solidFill>
                <a:latin typeface="Courier New" charset="0"/>
              </a:rPr>
              <a:t>1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 ?p ?z . ?x</a:t>
            </a:r>
            <a:r>
              <a:rPr lang="en-IE" sz="1600" b="1" baseline="-15000">
                <a:solidFill>
                  <a:schemeClr val="tx1"/>
                </a:solidFill>
                <a:latin typeface="Courier New" charset="0"/>
              </a:rPr>
              <a:t>2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 ?p ?z 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US" sz="1600" b="1">
                <a:solidFill>
                  <a:srgbClr val="000000"/>
                </a:solidFill>
                <a:latin typeface="Courier New" charset="0"/>
              </a:rPr>
              <a:t>⇒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 ?x</a:t>
            </a:r>
            <a:r>
              <a:rPr lang="en-IE" sz="1600" b="1" baseline="-15000">
                <a:solidFill>
                  <a:schemeClr val="tx1"/>
                </a:solidFill>
                <a:latin typeface="Courier New" charset="0"/>
              </a:rPr>
              <a:t>1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 owl:sameAs ?x</a:t>
            </a:r>
            <a:r>
              <a:rPr lang="en-IE" sz="1600" b="1" baseline="-15000">
                <a:solidFill>
                  <a:schemeClr val="tx1"/>
                </a:solidFill>
                <a:latin typeface="Courier New" charset="0"/>
              </a:rPr>
              <a:t>2 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1600" b="1" baseline="-15000">
              <a:solidFill>
                <a:schemeClr val="tx1"/>
              </a:solidFill>
              <a:latin typeface="Courier New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1300" b="1" baseline="-15000">
              <a:solidFill>
                <a:schemeClr val="tx1"/>
              </a:solidFill>
              <a:latin typeface="Courier New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b="1">
                <a:solidFill>
                  <a:srgbClr val="008000"/>
                </a:solidFill>
              </a:rPr>
              <a:t>10</a:t>
            </a:r>
            <a:r>
              <a:rPr lang="en-IE" b="1" baseline="30000">
                <a:solidFill>
                  <a:srgbClr val="008000"/>
                </a:solidFill>
              </a:rPr>
              <a:t>4</a:t>
            </a:r>
            <a:r>
              <a:rPr lang="en-IE" sz="1400" b="1">
                <a:solidFill>
                  <a:srgbClr val="008000"/>
                </a:solidFill>
                <a:latin typeface="Courier New" charset="0"/>
              </a:rPr>
              <a:t> </a:t>
            </a:r>
            <a:r>
              <a:rPr lang="en-IE" sz="1400" b="1">
                <a:solidFill>
                  <a:schemeClr val="tx1"/>
                </a:solidFill>
                <a:latin typeface="Courier New" charset="0"/>
              </a:rPr>
              <a:t>?x</a:t>
            </a:r>
            <a:r>
              <a:rPr lang="en-IE" sz="1300" b="1" baseline="-15000">
                <a:solidFill>
                  <a:schemeClr val="tx1"/>
                </a:solidFill>
                <a:latin typeface="Courier New" charset="0"/>
              </a:rPr>
              <a:t>1</a:t>
            </a:r>
            <a:r>
              <a:rPr lang="en-IE" b="1">
                <a:solidFill>
                  <a:srgbClr val="008000"/>
                </a:solidFill>
                <a:latin typeface="Courier New" charset="0"/>
              </a:rPr>
              <a:t>/</a:t>
            </a:r>
            <a:r>
              <a:rPr lang="en-IE" sz="1400" b="1">
                <a:solidFill>
                  <a:schemeClr val="tx1"/>
                </a:solidFill>
                <a:latin typeface="Courier New" charset="0"/>
              </a:rPr>
              <a:t>?x</a:t>
            </a:r>
            <a:r>
              <a:rPr lang="en-IE" sz="1400" b="1" baseline="-25000">
                <a:solidFill>
                  <a:schemeClr val="tx1"/>
                </a:solidFill>
                <a:latin typeface="Courier New" charset="0"/>
              </a:rPr>
              <a:t>2</a:t>
            </a:r>
            <a:r>
              <a:rPr lang="en-IE" sz="1400" b="1" baseline="-25000">
                <a:solidFill>
                  <a:srgbClr val="008000"/>
                </a:solidFill>
                <a:latin typeface="Courier New" charset="0"/>
              </a:rPr>
              <a:t> </a:t>
            </a:r>
            <a:r>
              <a:rPr lang="en-IE" b="1">
                <a:solidFill>
                  <a:srgbClr val="008000"/>
                </a:solidFill>
              </a:rPr>
              <a:t>bindings in body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Symbol" charset="2"/>
              <a:buChar char="Þ"/>
            </a:pPr>
            <a:r>
              <a:rPr lang="en-IE" b="1">
                <a:solidFill>
                  <a:srgbClr val="008000"/>
                </a:solidFill>
              </a:rPr>
              <a:t>10</a:t>
            </a:r>
            <a:r>
              <a:rPr lang="en-IE" b="1" baseline="30000">
                <a:solidFill>
                  <a:srgbClr val="008000"/>
                </a:solidFill>
              </a:rPr>
              <a:t>8</a:t>
            </a:r>
            <a:r>
              <a:rPr lang="en-IE" b="1">
                <a:solidFill>
                  <a:srgbClr val="008000"/>
                </a:solidFill>
              </a:rPr>
              <a:t> inferred pair-wise and reflexive</a:t>
            </a:r>
            <a:r>
              <a:rPr lang="en-IE" sz="1400" b="1">
                <a:solidFill>
                  <a:srgbClr val="008000"/>
                </a:solidFill>
              </a:rPr>
              <a:t> </a:t>
            </a:r>
            <a:r>
              <a:rPr lang="en-IE" sz="1600" b="1">
                <a:solidFill>
                  <a:schemeClr val="tx1"/>
                </a:solidFill>
                <a:latin typeface="Courier New" charset="0"/>
              </a:rPr>
              <a:t>owl:sameAs</a:t>
            </a:r>
            <a:r>
              <a:rPr lang="en-IE" sz="1300" b="1">
                <a:solidFill>
                  <a:schemeClr val="tx1"/>
                </a:solidFill>
              </a:rPr>
              <a:t> </a:t>
            </a:r>
            <a:r>
              <a:rPr lang="en-IE" b="1">
                <a:solidFill>
                  <a:srgbClr val="009900"/>
                </a:solidFill>
              </a:rPr>
              <a:t>statements</a:t>
            </a:r>
            <a:endParaRPr lang="en-IE" b="1">
              <a:solidFill>
                <a:schemeClr val="tx1"/>
              </a:solidFill>
              <a:latin typeface="Courier New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1400" b="1">
              <a:solidFill>
                <a:schemeClr val="tx1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endParaRPr lang="en-IE" sz="2400" b="1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400" b="1">
                <a:solidFill>
                  <a:srgbClr val="008000"/>
                </a:solidFill>
              </a:rPr>
              <a:t>				       </a:t>
            </a:r>
            <a:r>
              <a:rPr lang="en-IE" sz="2000" b="1">
                <a:solidFill>
                  <a:srgbClr val="008000"/>
                </a:solidFill>
              </a:rPr>
              <a:t>…or in simpler terms: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None/>
            </a:pPr>
            <a:r>
              <a:rPr lang="en-IE" sz="2400" b="1">
                <a:solidFill>
                  <a:srgbClr val="008000"/>
                </a:solidFill>
              </a:rPr>
              <a:t>	</a:t>
            </a:r>
            <a:endParaRPr lang="en-IE" sz="2000">
              <a:solidFill>
                <a:srgbClr val="008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sz="2000">
              <a:solidFill>
                <a:srgbClr val="008000"/>
              </a:solidFill>
            </a:endParaRPr>
          </a:p>
        </p:txBody>
      </p:sp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1838" y="4430713"/>
            <a:ext cx="118745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222" name="AutoShape 6"/>
          <p:cNvSpPr>
            <a:spLocks noChangeArrowheads="1"/>
          </p:cNvSpPr>
          <p:nvPr/>
        </p:nvSpPr>
        <p:spPr bwMode="auto">
          <a:xfrm>
            <a:off x="6650038" y="4365625"/>
            <a:ext cx="2471737" cy="1504950"/>
          </a:xfrm>
          <a:prstGeom prst="irregularSeal2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3" name="AutoShape 7"/>
          <p:cNvSpPr>
            <a:spLocks noChangeArrowheads="1"/>
          </p:cNvSpPr>
          <p:nvPr/>
        </p:nvSpPr>
        <p:spPr bwMode="auto">
          <a:xfrm rot="-2297356">
            <a:off x="6443663" y="4583113"/>
            <a:ext cx="2879725" cy="121285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7308850" y="522922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solidFill>
                  <a:srgbClr val="FF0000"/>
                </a:solidFill>
              </a:rPr>
              <a:t>pow!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42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37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372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 build="p"/>
      <p:bldP spid="137222" grpId="0" animBg="1"/>
      <p:bldP spid="137222" grpId="1" animBg="1"/>
      <p:bldP spid="137222" grpId="2" animBg="1"/>
      <p:bldP spid="137223" grpId="0" animBg="1"/>
      <p:bldP spid="137223" grpId="1" animBg="1"/>
      <p:bldP spid="137223" grpId="2" animBg="1"/>
      <p:bldP spid="1372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43A4B7A-32C7-9044-8960-49387CFFCA65}" type="slidenum">
              <a:rPr lang="en-IE"/>
              <a:pPr/>
              <a:t>43</a:t>
            </a:fld>
            <a:r>
              <a:rPr lang="en-IE"/>
              <a:t> </a:t>
            </a:r>
          </a:p>
        </p:txBody>
      </p:sp>
      <p:sp>
        <p:nvSpPr>
          <p:cNvPr id="243714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68413"/>
            <a:ext cx="8380413" cy="4675187"/>
          </a:xfrm>
        </p:spPr>
        <p:txBody>
          <a:bodyPr lIns="90000" tIns="46800" rIns="90000" bIns="46800"/>
          <a:lstStyle/>
          <a:p>
            <a:pPr>
              <a:buFont typeface="Wingdings" charset="2"/>
              <a:buNone/>
            </a:pPr>
            <a:endParaRPr lang="en-IE" sz="1800" dirty="0"/>
          </a:p>
          <a:p>
            <a:pPr>
              <a:buFont typeface="Wingdings" charset="2"/>
              <a:buNone/>
            </a:pPr>
            <a:endParaRPr lang="en-IE" sz="1800" dirty="0"/>
          </a:p>
          <a:p>
            <a:pPr>
              <a:buFont typeface="Wingdings" charset="2"/>
              <a:buNone/>
            </a:pPr>
            <a:endParaRPr lang="en-IE" sz="1800" dirty="0"/>
          </a:p>
          <a:p>
            <a:pPr>
              <a:buFont typeface="Wingdings" charset="2"/>
              <a:buNone/>
            </a:pPr>
            <a:endParaRPr lang="en-US" sz="1800" dirty="0" smtClean="0"/>
          </a:p>
          <a:p>
            <a:pPr>
              <a:buFont typeface="Wingdings" charset="2"/>
              <a:buNone/>
            </a:pPr>
            <a:r>
              <a:rPr lang="en-IE" b="1" dirty="0" smtClean="0"/>
              <a:t>	</a:t>
            </a:r>
            <a:r>
              <a:rPr lang="en-IE" b="1" dirty="0"/>
              <a:t>Our Approach…</a:t>
            </a:r>
          </a:p>
          <a:p>
            <a:pPr>
              <a:buFont typeface="Wingdings" charset="2"/>
              <a:buNone/>
            </a:pPr>
            <a:endParaRPr lang="en-IE" b="1" dirty="0"/>
          </a:p>
          <a:p>
            <a:pPr>
              <a:buFont typeface="Wingdings" charset="2"/>
              <a:buNone/>
            </a:pPr>
            <a:endParaRPr lang="en-IE" dirty="0"/>
          </a:p>
          <a:p>
            <a:pPr>
              <a:buFont typeface="Wingdings" charset="2"/>
              <a:buNone/>
            </a:pPr>
            <a:r>
              <a:rPr lang="en-IE" dirty="0"/>
              <a:t>…pragmatic approach, making the necessary compromises… </a:t>
            </a:r>
          </a:p>
          <a:p>
            <a:pPr>
              <a:buFont typeface="Wingdings" charset="2"/>
              <a:buNone/>
            </a:pPr>
            <a:r>
              <a:rPr lang="en-IE" dirty="0"/>
              <a:t>	</a:t>
            </a:r>
            <a:r>
              <a:rPr lang="en-IE" sz="1800" dirty="0"/>
              <a:t>…(and some more besides)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43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04800" y="1268413"/>
            <a:ext cx="8839200" cy="4675187"/>
          </a:xfrm>
        </p:spPr>
        <p:txBody>
          <a:bodyPr/>
          <a:lstStyle/>
          <a:p>
            <a:pPr eaLnBrk="1" hangingPunct="1"/>
            <a:r>
              <a:rPr lang="en-IE" sz="2000" dirty="0"/>
              <a:t>Apply a subset of OWL reasoning to the billion triple challenge dataset</a:t>
            </a:r>
          </a:p>
          <a:p>
            <a:pPr eaLnBrk="1" hangingPunct="1"/>
            <a:r>
              <a:rPr lang="en-IE" sz="2000" dirty="0"/>
              <a:t>Forward-chaining rule based approach, e.g.[ter Horst, 2005]</a:t>
            </a:r>
          </a:p>
          <a:p>
            <a:pPr eaLnBrk="1" hangingPunct="1"/>
            <a:endParaRPr lang="en-IE" sz="2000" dirty="0"/>
          </a:p>
          <a:p>
            <a:pPr eaLnBrk="1" hangingPunct="1"/>
            <a:r>
              <a:rPr lang="en-IE" sz="2000" dirty="0"/>
              <a:t>Reduced output statements for the SWSE use case</a:t>
            </a:r>
            <a:r>
              <a:rPr lang="en-US" sz="2000" dirty="0"/>
              <a:t>…</a:t>
            </a:r>
            <a:endParaRPr lang="en-IE" sz="2000" dirty="0"/>
          </a:p>
          <a:p>
            <a:pPr lvl="1" eaLnBrk="1" hangingPunct="1"/>
            <a:r>
              <a:rPr lang="en-IE" sz="1600" dirty="0"/>
              <a:t>Must be </a:t>
            </a:r>
            <a:r>
              <a:rPr lang="en-IE" sz="1600" i="1" dirty="0"/>
              <a:t>scalable</a:t>
            </a:r>
            <a:r>
              <a:rPr lang="en-IE" sz="1600" dirty="0"/>
              <a:t>, must be </a:t>
            </a:r>
            <a:r>
              <a:rPr lang="en-IE" sz="1600" i="1" dirty="0"/>
              <a:t>reasonable</a:t>
            </a:r>
          </a:p>
          <a:p>
            <a:pPr eaLnBrk="1" hangingPunct="1"/>
            <a:r>
              <a:rPr lang="en-US" sz="2000" dirty="0"/>
              <a:t>… </a:t>
            </a:r>
            <a:r>
              <a:rPr lang="en-IE" sz="2000" dirty="0"/>
              <a:t>incomplete w.r.t. OWL </a:t>
            </a:r>
            <a:r>
              <a:rPr lang="en-IE" sz="2000" b="1" dirty="0"/>
              <a:t>BY DESIGN!</a:t>
            </a:r>
          </a:p>
          <a:p>
            <a:pPr lvl="1" eaLnBrk="1" hangingPunct="1"/>
            <a:r>
              <a:rPr lang="en-US" sz="1800" b="1" dirty="0"/>
              <a:t>SCALABLE: </a:t>
            </a:r>
            <a:r>
              <a:rPr lang="en-US" sz="1800" dirty="0"/>
              <a:t>Tailored </a:t>
            </a:r>
            <a:r>
              <a:rPr lang="en-US" sz="1800" dirty="0" err="1"/>
              <a:t>ruleset</a:t>
            </a:r>
            <a:endParaRPr lang="en-US" sz="1800" dirty="0"/>
          </a:p>
          <a:p>
            <a:pPr lvl="2" eaLnBrk="1" hangingPunct="1"/>
            <a:r>
              <a:rPr lang="en-US" sz="1600" dirty="0"/>
              <a:t>file-scan processing</a:t>
            </a:r>
          </a:p>
          <a:p>
            <a:pPr lvl="2" eaLnBrk="1" hangingPunct="1"/>
            <a:r>
              <a:rPr lang="en-US" sz="1600" dirty="0"/>
              <a:t>avoid joins</a:t>
            </a:r>
            <a:endParaRPr lang="en-IE" sz="1600" dirty="0"/>
          </a:p>
          <a:p>
            <a:pPr lvl="1" eaLnBrk="1" hangingPunct="1"/>
            <a:r>
              <a:rPr lang="en-US" sz="1800" b="1" dirty="0"/>
              <a:t>AUTHORITATIVE: </a:t>
            </a:r>
            <a:r>
              <a:rPr lang="en-US" sz="1800" dirty="0"/>
              <a:t>Avoid N</a:t>
            </a:r>
            <a:r>
              <a:rPr lang="en-IE" sz="1800" dirty="0"/>
              <a:t>on-Authoritative inference</a:t>
            </a:r>
          </a:p>
          <a:p>
            <a:pPr lvl="2" eaLnBrk="1" hangingPunct="1">
              <a:buFont typeface="Arial" charset="0"/>
              <a:buNone/>
            </a:pPr>
            <a:r>
              <a:rPr lang="en-IE" sz="1600" dirty="0"/>
              <a:t>(“hijacking”, “non-standard vocabulary use”)</a:t>
            </a:r>
          </a:p>
          <a:p>
            <a:pPr lvl="2" eaLnBrk="1" hangingPunct="1">
              <a:buFont typeface="Arial" charset="0"/>
              <a:buNone/>
            </a:pPr>
            <a:endParaRPr lang="en-US" sz="1600" dirty="0"/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733F484-9BA9-8844-AC5D-44D530EE2971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44</a:t>
            </a:fld>
            <a:endParaRPr lang="en-GB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92100" y="0"/>
            <a:ext cx="76327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SAOR: </a:t>
            </a:r>
            <a:b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 </a:t>
            </a:r>
            <a: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Scalable</a:t>
            </a:r>
            <a: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Authoritative</a:t>
            </a:r>
            <a:r>
              <a:rPr kumimoji="0" lang="en-I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OWL Reasoner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44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6477000" cy="836613"/>
          </a:xfrm>
        </p:spPr>
        <p:txBody>
          <a:bodyPr/>
          <a:lstStyle/>
          <a:p>
            <a:pPr eaLnBrk="1" hangingPunct="1"/>
            <a:r>
              <a:rPr lang="en-IE" smtClean="0">
                <a:solidFill>
                  <a:srgbClr val="FF0000"/>
                </a:solidFill>
              </a:rPr>
              <a:t>Scalable </a:t>
            </a:r>
            <a:r>
              <a:rPr lang="en-IE" smtClean="0"/>
              <a:t>Reasoning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8413"/>
            <a:ext cx="8915400" cy="4675187"/>
          </a:xfrm>
        </p:spPr>
        <p:txBody>
          <a:bodyPr/>
          <a:lstStyle/>
          <a:p>
            <a:pPr eaLnBrk="1" hangingPunct="1"/>
            <a:r>
              <a:rPr lang="en-IE" b="1"/>
              <a:t>Scan 1: </a:t>
            </a:r>
          </a:p>
          <a:p>
            <a:pPr eaLnBrk="1" hangingPunct="1">
              <a:buFont typeface="Wingdings" charset="2"/>
              <a:buNone/>
            </a:pPr>
            <a:r>
              <a:rPr lang="en-IE" b="1"/>
              <a:t>	</a:t>
            </a:r>
            <a:r>
              <a:rPr lang="en-IE" sz="2200"/>
              <a:t>Scan all data (1.1b statements), separate T-Box statements, load T-Box statements (8.5m) into memory, perform authoritative analysis.</a:t>
            </a:r>
          </a:p>
          <a:p>
            <a:pPr eaLnBrk="1" hangingPunct="1"/>
            <a:endParaRPr lang="en-IE"/>
          </a:p>
          <a:p>
            <a:pPr eaLnBrk="1" hangingPunct="1"/>
            <a:r>
              <a:rPr lang="en-IE" b="1"/>
              <a:t>Scan 2: </a:t>
            </a:r>
          </a:p>
          <a:p>
            <a:pPr eaLnBrk="1" hangingPunct="1">
              <a:buFont typeface="Wingdings" charset="2"/>
              <a:buNone/>
            </a:pPr>
            <a:r>
              <a:rPr lang="en-IE"/>
              <a:t>	</a:t>
            </a:r>
            <a:r>
              <a:rPr lang="en-IE" sz="2200"/>
              <a:t>Scan all data and join all statements with in-memory T-Box .</a:t>
            </a:r>
          </a:p>
          <a:p>
            <a:pPr eaLnBrk="1" hangingPunct="1"/>
            <a:endParaRPr lang="en-IE"/>
          </a:p>
          <a:p>
            <a:pPr lvl="1" eaLnBrk="1" hangingPunct="1"/>
            <a:r>
              <a:rPr lang="en-IE"/>
              <a:t>Only works for inference rules with 0-1 A-Box patterns</a:t>
            </a:r>
          </a:p>
          <a:p>
            <a:pPr lvl="1" eaLnBrk="1" hangingPunct="1"/>
            <a:r>
              <a:rPr lang="en-IE"/>
              <a:t>No T-Box expansion by inference</a:t>
            </a:r>
          </a:p>
          <a:p>
            <a:pPr lvl="1" eaLnBrk="1" hangingPunct="1">
              <a:buFont typeface="Wingdings" charset="2"/>
              <a:buNone/>
            </a:pPr>
            <a:r>
              <a:rPr lang="en-US">
                <a:sym typeface="Wingdings" charset="2"/>
              </a:rPr>
              <a:t> </a:t>
            </a:r>
            <a:r>
              <a:rPr lang="en-US"/>
              <a:t>N</a:t>
            </a:r>
            <a:r>
              <a:rPr lang="en-IE"/>
              <a:t>eeds “tailored” ruleset</a:t>
            </a:r>
          </a:p>
          <a:p>
            <a:pPr lvl="1" eaLnBrk="1" hangingPunct="1"/>
            <a:endParaRPr lang="en-IE"/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0B69AD2-1EBF-0F41-A0D3-AD3067057B5F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45</a:t>
            </a:fld>
            <a:endParaRPr lang="en-GB"/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45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6096000" cy="836613"/>
          </a:xfrm>
        </p:spPr>
        <p:txBody>
          <a:bodyPr/>
          <a:lstStyle/>
          <a:p>
            <a:pPr eaLnBrk="1" hangingPunct="1"/>
            <a:r>
              <a:rPr lang="en-IE"/>
              <a:t>Rules Applied: </a:t>
            </a:r>
            <a:br>
              <a:rPr lang="en-IE"/>
            </a:br>
            <a:r>
              <a:rPr lang="en-IE" sz="2400"/>
              <a:t>Tailored version of [ter Horst, 2005]</a:t>
            </a:r>
            <a:endParaRPr lang="en-US" sz="2400"/>
          </a:p>
        </p:txBody>
      </p:sp>
      <p:pic>
        <p:nvPicPr>
          <p:cNvPr id="33795" name="Picture 4" descr="tabl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93788"/>
            <a:ext cx="7618413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4517E34-5C81-084F-BAE7-FF1EC3CE6DB8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46</a:t>
            </a:fld>
            <a:endParaRPr lang="en-GB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85800" y="2209800"/>
            <a:ext cx="7924800" cy="68580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324600" cy="836613"/>
          </a:xfrm>
        </p:spPr>
        <p:txBody>
          <a:bodyPr/>
          <a:lstStyle/>
          <a:p>
            <a:pPr eaLnBrk="1" hangingPunct="1"/>
            <a:r>
              <a:rPr lang="en-US" sz="2800" smtClean="0"/>
              <a:t>Good “excuses” to avoid G2 rules</a:t>
            </a:r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The obvious:</a:t>
            </a:r>
          </a:p>
          <a:p>
            <a:pPr lvl="1" eaLnBrk="1" hangingPunct="1"/>
            <a:r>
              <a:rPr lang="en-US" dirty="0" smtClean="0">
                <a:latin typeface="Lucida Calligraphy" charset="0"/>
                <a:ea typeface="Lucida Calligraphy" charset="0"/>
                <a:cs typeface="Lucida Calligraphy" charset="0"/>
              </a:rPr>
              <a:t>G</a:t>
            </a:r>
            <a:r>
              <a:rPr lang="en-US" i="1" dirty="0" smtClean="0"/>
              <a:t>2 </a:t>
            </a:r>
            <a:r>
              <a:rPr lang="en-US" dirty="0" smtClean="0"/>
              <a:t>rules would need joins, i.e. to trigger restart of file-scan</a:t>
            </a:r>
          </a:p>
          <a:p>
            <a:pPr lvl="1" eaLnBrk="1" hangingPunct="1"/>
            <a:endParaRPr lang="en-US" sz="300" dirty="0" smtClean="0"/>
          </a:p>
          <a:p>
            <a:pPr eaLnBrk="1" hangingPunct="1"/>
            <a:r>
              <a:rPr lang="en-US" dirty="0" smtClean="0"/>
              <a:t>The interesting one:</a:t>
            </a:r>
          </a:p>
          <a:p>
            <a:pPr lvl="1" eaLnBrk="1" hangingPunct="1"/>
            <a:r>
              <a:rPr lang="en-US" dirty="0" smtClean="0"/>
              <a:t>Take for instance IFP rule:</a:t>
            </a:r>
          </a:p>
          <a:p>
            <a:pPr lvl="1" eaLnBrk="1" hangingPunct="1"/>
            <a:endParaRPr lang="en-US" sz="1000" dirty="0" smtClean="0"/>
          </a:p>
          <a:p>
            <a:pPr lvl="1" eaLnBrk="1" hangingPunct="1"/>
            <a:r>
              <a:rPr lang="en-US" dirty="0" smtClean="0"/>
              <a:t>Maybe not such a good idea on real Web data</a:t>
            </a:r>
          </a:p>
          <a:p>
            <a:pPr lvl="1" eaLnBrk="1" hangingPunct="1">
              <a:buFont typeface="Wingdings" charset="2"/>
              <a:buNone/>
            </a:pPr>
            <a:endParaRPr lang="en-US" dirty="0" smtClean="0"/>
          </a:p>
          <a:p>
            <a:pPr lvl="1" eaLnBrk="1" hangingPunct="1">
              <a:buFont typeface="Wingdings" charset="2"/>
              <a:buNone/>
            </a:pPr>
            <a:endParaRPr lang="en-US" dirty="0" smtClean="0"/>
          </a:p>
          <a:p>
            <a:pPr lvl="1" eaLnBrk="1" hangingPunct="1">
              <a:buFont typeface="Wingdings" charset="2"/>
              <a:buNone/>
            </a:pPr>
            <a:endParaRPr lang="en-US" dirty="0" smtClean="0"/>
          </a:p>
          <a:p>
            <a:pPr lvl="1" eaLnBrk="1" hangingPunct="1">
              <a:buFont typeface="Wingdings" charset="2"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sz="1600" dirty="0" smtClean="0"/>
              <a:t>More experiments including </a:t>
            </a:r>
            <a:r>
              <a:rPr lang="en-US" sz="1600" dirty="0" smtClean="0">
                <a:latin typeface="Lucida Calligraphy" charset="0"/>
                <a:ea typeface="Lucida Calligraphy" charset="0"/>
                <a:cs typeface="Lucida Calligraphy" charset="0"/>
              </a:rPr>
              <a:t>G</a:t>
            </a:r>
            <a:r>
              <a:rPr lang="en-US" sz="1600" dirty="0" smtClean="0"/>
              <a:t>2, </a:t>
            </a:r>
            <a:r>
              <a:rPr lang="en-US" sz="1600" dirty="0" smtClean="0">
                <a:latin typeface="Lucida Calligraphy" charset="0"/>
                <a:ea typeface="Lucida Calligraphy" charset="0"/>
                <a:cs typeface="Lucida Calligraphy" charset="0"/>
              </a:rPr>
              <a:t>G</a:t>
            </a:r>
            <a:r>
              <a:rPr lang="en-US" sz="1600" dirty="0" smtClean="0"/>
              <a:t>3 rules in  [Hogan, Harth, </a:t>
            </a:r>
            <a:r>
              <a:rPr lang="en-US" sz="1600" dirty="0" smtClean="0"/>
              <a:t>Polleres, IJSWIS 2009]</a:t>
            </a:r>
            <a:endParaRPr lang="en-US" sz="1600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34820" name="Picture 3" descr="Picture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2895600"/>
            <a:ext cx="8029575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pic>
      <p:pic>
        <p:nvPicPr>
          <p:cNvPr id="34821" name="Picture 4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6977063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4267200"/>
            <a:ext cx="7827963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Slide Number Placeholder 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0C1EA33-65D4-3A46-AAB3-8893F37ADFAD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en-GB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47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0"/>
            <a:ext cx="5905500" cy="836613"/>
          </a:xfrm>
        </p:spPr>
        <p:txBody>
          <a:bodyPr/>
          <a:lstStyle/>
          <a:p>
            <a:pPr eaLnBrk="1" hangingPunct="1"/>
            <a:r>
              <a:rPr lang="en-IE">
                <a:solidFill>
                  <a:srgbClr val="FF0000"/>
                </a:solidFill>
              </a:rPr>
              <a:t>Authoritative </a:t>
            </a:r>
            <a:r>
              <a:rPr lang="en-IE"/>
              <a:t>Reasoning</a:t>
            </a:r>
            <a:endParaRPr lang="en-US"/>
          </a:p>
        </p:txBody>
      </p:sp>
      <p:sp>
        <p:nvSpPr>
          <p:cNvPr id="35843" name="Rectangle 6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7000"/>
              </a:lnSpc>
            </a:pPr>
            <a:r>
              <a:rPr lang="en-IE" sz="1800">
                <a:solidFill>
                  <a:schemeClr val="tx1"/>
                </a:solidFill>
              </a:rPr>
              <a:t>Document </a:t>
            </a:r>
            <a:r>
              <a:rPr lang="en-IE" sz="1800" b="1">
                <a:solidFill>
                  <a:schemeClr val="tx1"/>
                </a:solidFill>
              </a:rPr>
              <a:t>D</a:t>
            </a:r>
            <a:r>
              <a:rPr lang="en-IE" sz="1800">
                <a:solidFill>
                  <a:schemeClr val="tx1"/>
                </a:solidFill>
              </a:rPr>
              <a:t> authoritative for concept </a:t>
            </a:r>
            <a:r>
              <a:rPr lang="en-IE" sz="1800" b="1">
                <a:solidFill>
                  <a:schemeClr val="tx1"/>
                </a:solidFill>
              </a:rPr>
              <a:t>C</a:t>
            </a:r>
            <a:r>
              <a:rPr lang="en-IE" sz="1800">
                <a:solidFill>
                  <a:schemeClr val="tx1"/>
                </a:solidFill>
              </a:rPr>
              <a:t> iff:</a:t>
            </a:r>
          </a:p>
          <a:p>
            <a:pPr lvl="1" eaLnBrk="1" hangingPunct="1">
              <a:lnSpc>
                <a:spcPct val="77000"/>
              </a:lnSpc>
            </a:pPr>
            <a:r>
              <a:rPr lang="en-IE" sz="1600" b="1"/>
              <a:t>C</a:t>
            </a:r>
            <a:r>
              <a:rPr lang="en-IE" sz="1600"/>
              <a:t> not identified by URI</a:t>
            </a:r>
          </a:p>
          <a:p>
            <a:pPr lvl="2" eaLnBrk="1" hangingPunct="1">
              <a:lnSpc>
                <a:spcPct val="77000"/>
              </a:lnSpc>
            </a:pPr>
            <a:r>
              <a:rPr lang="en-IE" sz="1400"/>
              <a:t>OR</a:t>
            </a:r>
          </a:p>
          <a:p>
            <a:pPr lvl="1" eaLnBrk="1" hangingPunct="1">
              <a:lnSpc>
                <a:spcPct val="77000"/>
              </a:lnSpc>
            </a:pPr>
            <a:r>
              <a:rPr lang="en-IE" sz="1600"/>
              <a:t>De-referenced URI of </a:t>
            </a:r>
            <a:r>
              <a:rPr lang="en-IE" sz="1600" b="1"/>
              <a:t>C</a:t>
            </a:r>
            <a:r>
              <a:rPr lang="en-IE" sz="1600"/>
              <a:t> coincides with or redirects to </a:t>
            </a:r>
            <a:r>
              <a:rPr lang="en-IE" sz="1600" b="1"/>
              <a:t>D</a:t>
            </a:r>
          </a:p>
          <a:p>
            <a:pPr lvl="1" eaLnBrk="1" hangingPunct="1">
              <a:lnSpc>
                <a:spcPct val="77000"/>
              </a:lnSpc>
            </a:pPr>
            <a:r>
              <a:rPr lang="en-IE" sz="1600">
                <a:solidFill>
                  <a:srgbClr val="008000"/>
                </a:solidFill>
              </a:rPr>
              <a:t>FOAF spec authoritative for </a:t>
            </a:r>
            <a:r>
              <a:rPr lang="en-IE" sz="1600">
                <a:solidFill>
                  <a:srgbClr val="008000"/>
                </a:solidFill>
                <a:latin typeface="Courier New" charset="0"/>
              </a:rPr>
              <a:t>foaf:Person</a:t>
            </a:r>
            <a:r>
              <a:rPr lang="en-IE" sz="1600">
                <a:solidFill>
                  <a:srgbClr val="008000"/>
                </a:solidFill>
              </a:rPr>
              <a:t> </a:t>
            </a:r>
            <a:r>
              <a:rPr lang="en-US" sz="1600">
                <a:solidFill>
                  <a:srgbClr val="008000"/>
                </a:solidFill>
              </a:rPr>
              <a:t>✓ </a:t>
            </a:r>
            <a:endParaRPr lang="en-IE" sz="1600">
              <a:solidFill>
                <a:srgbClr val="008000"/>
              </a:solidFill>
            </a:endParaRPr>
          </a:p>
          <a:p>
            <a:pPr lvl="1" eaLnBrk="1" hangingPunct="1">
              <a:lnSpc>
                <a:spcPct val="77000"/>
              </a:lnSpc>
            </a:pPr>
            <a:r>
              <a:rPr lang="en-IE" sz="1600">
                <a:solidFill>
                  <a:srgbClr val="FF0000"/>
                </a:solidFill>
              </a:rPr>
              <a:t>MY spec not authoritative for </a:t>
            </a:r>
            <a:r>
              <a:rPr lang="en-IE" sz="1600">
                <a:solidFill>
                  <a:srgbClr val="FF0000"/>
                </a:solidFill>
                <a:latin typeface="Courier New" charset="0"/>
              </a:rPr>
              <a:t>foaf:Person</a:t>
            </a:r>
            <a:r>
              <a:rPr lang="en-IE" sz="160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rgbClr val="FF0000"/>
                </a:solidFill>
              </a:rPr>
              <a:t>✘</a:t>
            </a:r>
            <a:endParaRPr lang="en-IE" sz="1600" b="1"/>
          </a:p>
          <a:p>
            <a:pPr eaLnBrk="1" hangingPunct="1">
              <a:lnSpc>
                <a:spcPct val="77000"/>
              </a:lnSpc>
            </a:pPr>
            <a:endParaRPr lang="en-IE" sz="1800">
              <a:solidFill>
                <a:schemeClr val="tx1"/>
              </a:solidFill>
            </a:endParaRPr>
          </a:p>
          <a:p>
            <a:pPr eaLnBrk="1" hangingPunct="1">
              <a:lnSpc>
                <a:spcPct val="77000"/>
              </a:lnSpc>
            </a:pPr>
            <a:r>
              <a:rPr lang="en-IE" sz="1800">
                <a:solidFill>
                  <a:schemeClr val="tx1"/>
                </a:solidFill>
              </a:rPr>
              <a:t>Only </a:t>
            </a:r>
            <a:r>
              <a:rPr lang="en-IE" sz="1800"/>
              <a:t>allow </a:t>
            </a:r>
            <a:r>
              <a:rPr lang="en-IE" sz="1800">
                <a:solidFill>
                  <a:schemeClr val="tx1"/>
                </a:solidFill>
              </a:rPr>
              <a:t>extension in authoritative documents</a:t>
            </a:r>
          </a:p>
          <a:p>
            <a:pPr lvl="1" eaLnBrk="1" hangingPunct="1">
              <a:lnSpc>
                <a:spcPct val="77000"/>
              </a:lnSpc>
            </a:pPr>
            <a:r>
              <a:rPr lang="en-IE" sz="1600">
                <a:solidFill>
                  <a:srgbClr val="008000"/>
                </a:solidFill>
                <a:latin typeface="Courier New" charset="0"/>
              </a:rPr>
              <a:t>my:Person rdfs:subClassOf foaf:Person .</a:t>
            </a:r>
            <a:r>
              <a:rPr lang="en-IE" sz="1600">
                <a:solidFill>
                  <a:srgbClr val="008000"/>
                </a:solidFill>
              </a:rPr>
              <a:t> (MY spec) </a:t>
            </a:r>
            <a:r>
              <a:rPr lang="en-US" sz="1600">
                <a:solidFill>
                  <a:srgbClr val="008000"/>
                </a:solidFill>
              </a:rPr>
              <a:t>✓</a:t>
            </a:r>
          </a:p>
          <a:p>
            <a:pPr eaLnBrk="1" hangingPunct="1">
              <a:lnSpc>
                <a:spcPct val="77000"/>
              </a:lnSpc>
            </a:pPr>
            <a:endParaRPr lang="en-IE" sz="1800">
              <a:solidFill>
                <a:srgbClr val="FF0000"/>
              </a:solidFill>
            </a:endParaRPr>
          </a:p>
          <a:p>
            <a:pPr eaLnBrk="1" hangingPunct="1">
              <a:lnSpc>
                <a:spcPct val="77000"/>
              </a:lnSpc>
            </a:pPr>
            <a:r>
              <a:rPr lang="en-IE" sz="1800">
                <a:solidFill>
                  <a:srgbClr val="FF0000"/>
                </a:solidFill>
              </a:rPr>
              <a:t>BUT: </a:t>
            </a:r>
            <a:r>
              <a:rPr lang="en-IE" sz="1800">
                <a:solidFill>
                  <a:srgbClr val="000000"/>
                </a:solidFill>
              </a:rPr>
              <a:t>Reduce obscure memberships</a:t>
            </a:r>
          </a:p>
          <a:p>
            <a:pPr lvl="1" eaLnBrk="1" hangingPunct="1">
              <a:lnSpc>
                <a:spcPct val="77000"/>
              </a:lnSpc>
            </a:pPr>
            <a:r>
              <a:rPr lang="en-IE" sz="1600">
                <a:solidFill>
                  <a:srgbClr val="FF0000"/>
                </a:solidFill>
                <a:latin typeface="Courier New" charset="0"/>
              </a:rPr>
              <a:t>foaf:Person rdfs:subClassOf my:Person .</a:t>
            </a:r>
            <a:r>
              <a:rPr lang="en-IE" sz="1600">
                <a:solidFill>
                  <a:srgbClr val="FF0000"/>
                </a:solidFill>
              </a:rPr>
              <a:t> (MY spec) </a:t>
            </a:r>
            <a:r>
              <a:rPr lang="en-US" sz="1600">
                <a:solidFill>
                  <a:srgbClr val="FF0000"/>
                </a:solidFill>
              </a:rPr>
              <a:t>✘</a:t>
            </a:r>
          </a:p>
          <a:p>
            <a:pPr eaLnBrk="1" hangingPunct="1">
              <a:lnSpc>
                <a:spcPct val="77000"/>
              </a:lnSpc>
            </a:pPr>
            <a:endParaRPr lang="en-IE" sz="1800"/>
          </a:p>
          <a:p>
            <a:pPr eaLnBrk="1" hangingPunct="1">
              <a:lnSpc>
                <a:spcPct val="77000"/>
              </a:lnSpc>
            </a:pPr>
            <a:r>
              <a:rPr lang="en-US" sz="1800">
                <a:solidFill>
                  <a:schemeClr val="tx1"/>
                </a:solidFill>
              </a:rPr>
              <a:t>S</a:t>
            </a:r>
            <a:r>
              <a:rPr lang="en-IE" sz="1800">
                <a:solidFill>
                  <a:schemeClr val="tx1"/>
                </a:solidFill>
              </a:rPr>
              <a:t>imilarly for other T-Box statements.</a:t>
            </a:r>
          </a:p>
          <a:p>
            <a:pPr eaLnBrk="1" hangingPunct="1">
              <a:lnSpc>
                <a:spcPct val="77000"/>
              </a:lnSpc>
            </a:pPr>
            <a:endParaRPr lang="en-IE" sz="1800"/>
          </a:p>
          <a:p>
            <a:pPr eaLnBrk="1" hangingPunct="1">
              <a:lnSpc>
                <a:spcPct val="77000"/>
              </a:lnSpc>
            </a:pPr>
            <a:r>
              <a:rPr lang="en-IE" sz="1800"/>
              <a:t>In-memory T-Box stores authoritative values for rule execution</a:t>
            </a:r>
          </a:p>
          <a:p>
            <a:pPr lvl="1" eaLnBrk="1" hangingPunct="1">
              <a:lnSpc>
                <a:spcPct val="77000"/>
              </a:lnSpc>
            </a:pPr>
            <a:endParaRPr lang="en-IE" sz="1600"/>
          </a:p>
          <a:p>
            <a:pPr eaLnBrk="1" hangingPunct="1">
              <a:lnSpc>
                <a:spcPct val="77000"/>
              </a:lnSpc>
            </a:pPr>
            <a:endParaRPr lang="en-IE" sz="1800"/>
          </a:p>
          <a:p>
            <a:pPr eaLnBrk="1" hangingPunct="1">
              <a:lnSpc>
                <a:spcPct val="77000"/>
              </a:lnSpc>
            </a:pPr>
            <a:endParaRPr lang="en-IE" sz="1800"/>
          </a:p>
          <a:p>
            <a:pPr eaLnBrk="1" hangingPunct="1">
              <a:lnSpc>
                <a:spcPct val="77000"/>
              </a:lnSpc>
            </a:pPr>
            <a:endParaRPr lang="en-US" sz="18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315200" y="1219200"/>
            <a:ext cx="1917700" cy="3429000"/>
            <a:chOff x="7315200" y="1219200"/>
            <a:chExt cx="1917412" cy="3429000"/>
          </a:xfrm>
        </p:grpSpPr>
        <p:pic>
          <p:nvPicPr>
            <p:cNvPr id="5" name="Picture 4" descr="Picture 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8214" y="1219200"/>
              <a:ext cx="1679323" cy="12954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Bent Arrow 5"/>
            <p:cNvSpPr/>
            <p:nvPr/>
          </p:nvSpPr>
          <p:spPr bwMode="auto">
            <a:xfrm flipH="1" flipV="1">
              <a:off x="7696143" y="2895600"/>
              <a:ext cx="1066640" cy="1752600"/>
            </a:xfrm>
            <a:prstGeom prst="bentArrow">
              <a:avLst>
                <a:gd name="adj1" fmla="val 9921"/>
                <a:gd name="adj2" fmla="val 13492"/>
                <a:gd name="adj3" fmla="val 21825"/>
                <a:gd name="adj4" fmla="val 43750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8" name="TextBox 6"/>
            <p:cNvSpPr txBox="1">
              <a:spLocks noChangeArrowheads="1"/>
            </p:cNvSpPr>
            <p:nvPr/>
          </p:nvSpPr>
          <p:spPr bwMode="auto">
            <a:xfrm>
              <a:off x="7315200" y="2514600"/>
              <a:ext cx="1917412" cy="342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Lucida Blackletter" charset="0"/>
                  <a:ea typeface="Lucida Blackletter" charset="0"/>
                  <a:cs typeface="Lucida Blackletter" charset="0"/>
                </a:rPr>
                <a:t>Ontology Hijacking</a:t>
              </a:r>
            </a:p>
          </p:txBody>
        </p:sp>
      </p:grpSp>
      <p:sp>
        <p:nvSpPr>
          <p:cNvPr id="35845" name="Slide Number Placeholder 8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D0E7DFE-6037-AA4B-BF43-8E8CB09F1E2B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48</a:t>
            </a:fld>
            <a:endParaRPr lang="en-GB"/>
          </a:p>
        </p:txBody>
      </p:sp>
      <p:sp>
        <p:nvSpPr>
          <p:cNvPr id="9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48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/>
              <a:t>Rules Applied</a:t>
            </a:r>
            <a:endParaRPr lang="en-US"/>
          </a:p>
        </p:txBody>
      </p:sp>
      <p:pic>
        <p:nvPicPr>
          <p:cNvPr id="36867" name="Picture 4" descr="tabl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3" y="1196975"/>
            <a:ext cx="666115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323850" y="5589588"/>
            <a:ext cx="860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175125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IE" sz="12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17 rules applied including statements considered to be </a:t>
            </a:r>
            <a:r>
              <a:rPr lang="en-IE" sz="1200" i="1" u="sng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T-Box</a:t>
            </a:r>
            <a:r>
              <a:rPr lang="en-IE" sz="12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elements which must be </a:t>
            </a:r>
            <a:r>
              <a:rPr lang="en-IE" sz="1200" b="1" i="1">
                <a:solidFill>
                  <a:srgbClr val="00FF00"/>
                </a:solidFill>
                <a:latin typeface="Arial" charset="0"/>
                <a:ea typeface="Arial" charset="0"/>
                <a:cs typeface="Arial" charset="0"/>
              </a:rPr>
              <a:t>authoritatively</a:t>
            </a:r>
            <a:r>
              <a:rPr lang="en-IE" sz="12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spoken for (including for </a:t>
            </a:r>
            <a:r>
              <a:rPr lang="en-IE" sz="1200" i="1">
                <a:solidFill>
                  <a:srgbClr val="FF9900"/>
                </a:solidFill>
                <a:latin typeface="Arial" charset="0"/>
                <a:ea typeface="Arial" charset="0"/>
                <a:cs typeface="Arial" charset="0"/>
              </a:rPr>
              <a:t>bnode OWL abstract syntax</a:t>
            </a:r>
            <a:r>
              <a:rPr lang="en-IE" sz="1200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), and output count</a:t>
            </a:r>
            <a:endParaRPr lang="en-US" sz="1200" i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5DE87B8-4773-6141-B4D7-EBAF3B5AFF6B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49</a:t>
            </a:fld>
            <a:endParaRPr lang="en-GB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438400" y="2133600"/>
            <a:ext cx="304800" cy="30480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49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81FDC-3635-DB41-9A5A-00D2487A8DBF}" type="slidenum">
              <a:rPr lang="en-IE" smtClean="0"/>
              <a:pPr>
                <a:defRPr/>
              </a:pPr>
              <a:t>5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52400"/>
            <a:ext cx="83024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Problem1: Too little Data… </a:t>
            </a:r>
            <a:r>
              <a:rPr lang="en-US" sz="3200" b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more details…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1" y="1905000"/>
            <a:ext cx="830247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HTML Web grows much faster… How to inject SW technology cleverly?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tabLst/>
              <a:defRPr/>
            </a:pPr>
            <a:r>
              <a:rPr lang="en-US" kern="0" dirty="0" smtClean="0">
                <a:cs typeface="Arial" charset="0"/>
              </a:rPr>
              <a:t>	</a:t>
            </a: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… How to lift Web Data, how to reuse Semantic Web Data?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endParaRPr lang="en-US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Too little “agreed” vocabularies… How to build them?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endParaRPr lang="en-US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Too little links/reuse … Reasoning </a:t>
            </a:r>
            <a:r>
              <a:rPr lang="en-US" kern="0" dirty="0" smtClean="0">
                <a:cs typeface="Arial" charset="0"/>
              </a:rPr>
              <a:t>to the rescue?</a:t>
            </a:r>
            <a:endParaRPr lang="en-US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5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6477000" cy="836613"/>
          </a:xfrm>
        </p:spPr>
        <p:txBody>
          <a:bodyPr/>
          <a:lstStyle/>
          <a:p>
            <a:pPr eaLnBrk="1" hangingPunct="1"/>
            <a:r>
              <a:rPr lang="en-US" sz="2800" smtClean="0"/>
              <a:t>Authoritative Resoning covers</a:t>
            </a:r>
            <a:br>
              <a:rPr lang="en-US" sz="2800" smtClean="0"/>
            </a:br>
            <a:r>
              <a:rPr lang="en-US" sz="2800" smtClean="0"/>
              <a:t> rdfs: owl: vocabulary misuse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76200" y="1649413"/>
            <a:ext cx="8228013" cy="4675187"/>
          </a:xfrm>
        </p:spPr>
        <p:txBody>
          <a:bodyPr/>
          <a:lstStyle/>
          <a:p>
            <a:pPr eaLnBrk="1" hangingPunct="1"/>
            <a:r>
              <a:rPr lang="en-US" smtClean="0"/>
              <a:t>http://www.polleres.net/nasty.rdf:</a:t>
            </a:r>
          </a:p>
          <a:p>
            <a:pPr eaLnBrk="1" hangingPunct="1"/>
            <a:endParaRPr lang="en-US" smtClean="0"/>
          </a:p>
          <a:p>
            <a:pPr eaLnBrk="1" hangingPunct="1">
              <a:buFont typeface="Wingdings" charset="2"/>
              <a:buNone/>
            </a:pPr>
            <a:r>
              <a:rPr lang="en-US" sz="1600" smtClean="0">
                <a:latin typeface="Courier New" charset="0"/>
                <a:ea typeface="Courier New" charset="0"/>
                <a:cs typeface="Courier New" charset="0"/>
              </a:rPr>
              <a:t>		</a:t>
            </a:r>
            <a:r>
              <a:rPr lang="en-US" sz="160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rdfs:subClassOf rdfs:subPropertyOf rdfs:Resource. </a:t>
            </a:r>
          </a:p>
          <a:p>
            <a:pPr eaLnBrk="1" hangingPunct="1">
              <a:buFont typeface="Wingdings" charset="2"/>
              <a:buNone/>
            </a:pPr>
            <a:r>
              <a:rPr lang="en-US" sz="160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		rdfs:subClassOf rdfs:subPropertyOf rdfs:subPropertyOf. </a:t>
            </a:r>
          </a:p>
          <a:p>
            <a:pPr eaLnBrk="1" hangingPunct="1">
              <a:buFont typeface="Wingdings" charset="2"/>
              <a:buNone/>
            </a:pPr>
            <a:r>
              <a:rPr lang="en-US" sz="160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		rdf:type rdfs:subPropertyOf rdfs:subClassOf. </a:t>
            </a:r>
          </a:p>
          <a:p>
            <a:pPr eaLnBrk="1" hangingPunct="1">
              <a:buFont typeface="Wingdings" charset="2"/>
              <a:buNone/>
            </a:pPr>
            <a:r>
              <a:rPr lang="en-US" sz="160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		rdfs:subClassOf rdf:type owl:SymmetricProperty.</a:t>
            </a:r>
          </a:p>
          <a:p>
            <a:pPr eaLnBrk="1" hangingPunct="1">
              <a:buFont typeface="Wingdings" charset="2"/>
              <a:buNone/>
            </a:pPr>
            <a:endParaRPr lang="en-US" sz="160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eaLnBrk="1" hangingPunct="1">
              <a:buFont typeface="Wingdings" charset="2"/>
              <a:buNone/>
            </a:pPr>
            <a:endParaRPr lang="en-US" sz="160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Naïve rules application would infer O(n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 triples </a:t>
            </a:r>
          </a:p>
          <a:p>
            <a:pPr eaLnBrk="1" hangingPunct="1"/>
            <a:endParaRPr 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smtClean="0"/>
              <a:t>By use of authoritative reasoning SAOR/SWSE doesn’t stumble over these </a:t>
            </a:r>
            <a:r>
              <a:rPr lang="en-US" smtClean="0">
                <a:sym typeface="Wingdings" charset="2"/>
              </a:rPr>
              <a:t></a:t>
            </a:r>
            <a:endParaRPr lang="en-US" smtClean="0"/>
          </a:p>
          <a:p>
            <a:pPr eaLnBrk="1" hangingPunct="1">
              <a:buFont typeface="Wingdings" charset="2"/>
              <a:buNone/>
            </a:pPr>
            <a:endParaRPr lang="en-US" sz="160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15200" y="1104900"/>
            <a:ext cx="1839913" cy="1485900"/>
            <a:chOff x="7315200" y="1219200"/>
            <a:chExt cx="1915909" cy="1638058"/>
          </a:xfrm>
        </p:grpSpPr>
        <p:pic>
          <p:nvPicPr>
            <p:cNvPr id="5" name="Picture 4" descr="Picture 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7935" y="1219200"/>
              <a:ext cx="1679519" cy="129504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7895" name="TextBox 6"/>
            <p:cNvSpPr txBox="1">
              <a:spLocks noChangeArrowheads="1"/>
            </p:cNvSpPr>
            <p:nvPr/>
          </p:nvSpPr>
          <p:spPr bwMode="auto">
            <a:xfrm>
              <a:off x="7315200" y="2514600"/>
              <a:ext cx="1915909" cy="342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Lucida Blackletter" charset="0"/>
                  <a:ea typeface="Lucida Blackletter" charset="0"/>
                  <a:cs typeface="Lucida Blackletter" charset="0"/>
                </a:rPr>
                <a:t>:rdfs :owl Hijacking</a:t>
              </a:r>
            </a:p>
          </p:txBody>
        </p:sp>
      </p:grpSp>
      <p:sp>
        <p:nvSpPr>
          <p:cNvPr id="37893" name="Slide Number Placeholder 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6A6BABD-B57E-9040-B89D-A8AB3C64E737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50</a:t>
            </a:fld>
            <a:endParaRPr lang="en-GB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50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/>
              <a:t>Performance</a:t>
            </a:r>
            <a:endParaRPr lang="en-US"/>
          </a:p>
        </p:txBody>
      </p:sp>
      <p:pic>
        <p:nvPicPr>
          <p:cNvPr id="38915" name="Picture 322" descr="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575" y="1196975"/>
            <a:ext cx="58324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323"/>
          <p:cNvSpPr txBox="1">
            <a:spLocks noChangeArrowheads="1"/>
          </p:cNvSpPr>
          <p:nvPr/>
        </p:nvSpPr>
        <p:spPr bwMode="auto">
          <a:xfrm>
            <a:off x="107950" y="5368925"/>
            <a:ext cx="8783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175125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IE" sz="1600" b="1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Graph showing SAOR’s rate of input/output statements per minute for reasoning on 1.1b statements: reduced input rate correlates with increased output rate and vice-versa</a:t>
            </a:r>
            <a:endParaRPr lang="en-IE" sz="1600" b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C0F55D3-DC75-E543-A744-BF6EE2FA926D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51</a:t>
            </a:fld>
            <a:endParaRPr lang="en-GB"/>
          </a:p>
        </p:txBody>
      </p:sp>
      <p:sp>
        <p:nvSpPr>
          <p:cNvPr id="6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51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dirty="0"/>
              <a:t>Results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4675187"/>
          </a:xfrm>
        </p:spPr>
        <p:txBody>
          <a:bodyPr/>
          <a:lstStyle/>
          <a:p>
            <a:pPr eaLnBrk="1" hangingPunct="1"/>
            <a:r>
              <a:rPr lang="en-IE" sz="2000" b="1" dirty="0"/>
              <a:t>SCAN 1:</a:t>
            </a:r>
            <a:r>
              <a:rPr lang="en-IE" sz="2000" dirty="0"/>
              <a:t>    </a:t>
            </a:r>
            <a:r>
              <a:rPr lang="en-IE" sz="2000" b="1" dirty="0"/>
              <a:t>6.47 hrs</a:t>
            </a:r>
          </a:p>
          <a:p>
            <a:pPr lvl="1" eaLnBrk="1" hangingPunct="1"/>
            <a:r>
              <a:rPr lang="en-IE" sz="1800" dirty="0"/>
              <a:t>In-mem T-Box creation, authoritative analysis:</a:t>
            </a:r>
            <a:endParaRPr lang="en-IE" sz="1800" b="1" dirty="0"/>
          </a:p>
          <a:p>
            <a:pPr eaLnBrk="1" hangingPunct="1"/>
            <a:endParaRPr lang="en-IE" sz="1200" b="1" dirty="0"/>
          </a:p>
          <a:p>
            <a:pPr eaLnBrk="1" hangingPunct="1"/>
            <a:r>
              <a:rPr lang="en-IE" sz="2000" b="1" dirty="0"/>
              <a:t>SCAN 2:</a:t>
            </a:r>
            <a:r>
              <a:rPr lang="en-IE" sz="2000" dirty="0"/>
              <a:t>    </a:t>
            </a:r>
            <a:r>
              <a:rPr lang="en-IE" sz="2000" b="1" dirty="0"/>
              <a:t>9.82 hrs</a:t>
            </a:r>
            <a:endParaRPr lang="en-IE" sz="2000" dirty="0"/>
          </a:p>
          <a:p>
            <a:pPr lvl="1" eaLnBrk="1" hangingPunct="1"/>
            <a:r>
              <a:rPr lang="en-IE" sz="1800" dirty="0"/>
              <a:t>Scan reasoning – join A-Box with in-mem authoritative T-Box:</a:t>
            </a:r>
            <a:endParaRPr lang="en-IE" sz="1800" b="1" dirty="0"/>
          </a:p>
          <a:p>
            <a:pPr eaLnBrk="1" hangingPunct="1"/>
            <a:endParaRPr lang="en-IE" sz="1100" dirty="0"/>
          </a:p>
          <a:p>
            <a:pPr eaLnBrk="1" hangingPunct="1"/>
            <a:r>
              <a:rPr lang="en-IE" sz="2000" b="1" dirty="0"/>
              <a:t>1.925b new statements inferred in 16.29 hrs</a:t>
            </a:r>
          </a:p>
          <a:p>
            <a:pPr eaLnBrk="1" hangingPunct="1">
              <a:buFont typeface="Wingdings" charset="2"/>
              <a:buNone/>
            </a:pPr>
            <a:r>
              <a:rPr lang="en-IE" sz="2000" b="1" dirty="0"/>
              <a:t>								</a:t>
            </a:r>
          </a:p>
          <a:p>
            <a:pPr eaLnBrk="1" hangingPunct="1"/>
            <a:endParaRPr lang="en-IE" sz="900" b="1" dirty="0"/>
          </a:p>
          <a:p>
            <a:pPr eaLnBrk="1" hangingPunct="1"/>
            <a:endParaRPr lang="en-IE" sz="900" b="1" dirty="0"/>
          </a:p>
          <a:p>
            <a:pPr eaLnBrk="1" hangingPunct="1"/>
            <a:r>
              <a:rPr lang="en-IE" sz="2000" b="1" dirty="0"/>
              <a:t>On our agenda:</a:t>
            </a:r>
          </a:p>
          <a:p>
            <a:pPr lvl="1" eaLnBrk="1" hangingPunct="1"/>
            <a:r>
              <a:rPr lang="en-IE" sz="1800" b="1" dirty="0"/>
              <a:t>More valuable insights on our experiences from Web </a:t>
            </a:r>
            <a:r>
              <a:rPr lang="en-IE" sz="1800" b="1" dirty="0" smtClean="0"/>
              <a:t>data</a:t>
            </a:r>
          </a:p>
          <a:p>
            <a:pPr lvl="1" eaLnBrk="1" hangingPunct="1"/>
            <a:r>
              <a:rPr lang="en-IE" sz="1800" b="1" dirty="0" smtClean="0"/>
              <a:t>G2 and G3 rules still difficult</a:t>
            </a:r>
          </a:p>
          <a:p>
            <a:pPr lvl="1" eaLnBrk="1" hangingPunct="1">
              <a:buNone/>
            </a:pPr>
            <a:endParaRPr lang="en-US" sz="1800" b="1" dirty="0"/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AF7ABC3-FCC6-9049-BB42-CC6AF0A32755}" type="slidenum">
              <a:rPr lang="en-GB"/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52</a:t>
            </a:fld>
            <a:endParaRPr lang="en-GB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3581400"/>
            <a:ext cx="737393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IE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1.1b + 1.9b inferred  = </a:t>
            </a:r>
            <a:r>
              <a:rPr lang="en-IE" sz="32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 billion </a:t>
            </a:r>
            <a:r>
              <a:rPr lang="en-IE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triples in SWSE</a:t>
            </a:r>
            <a:endParaRPr lang="en-US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52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8313" y="0"/>
            <a:ext cx="77755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Is that enough?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17"/>
          <p:cNvSpPr txBox="1">
            <a:spLocks noChangeArrowheads="1"/>
          </p:cNvSpPr>
          <p:nvPr/>
        </p:nvSpPr>
        <p:spPr bwMode="auto">
          <a:xfrm>
            <a:off x="0" y="1066800"/>
            <a:ext cx="914400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2"/>
              <a:buChar char="n"/>
              <a:tabLst/>
              <a:defRPr/>
            </a:pPr>
            <a:r>
              <a:rPr lang="en-IE" sz="2000" kern="0" dirty="0" smtClean="0">
                <a:solidFill>
                  <a:srgbClr val="008000"/>
                </a:solidFill>
                <a:latin typeface="+mn-lt"/>
                <a:cs typeface="ＭＳ Ｐゴシック" charset="-128"/>
              </a:rPr>
              <a:t>Well, good starting points, we believe…</a:t>
            </a:r>
          </a:p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2"/>
              <a:buChar char="n"/>
              <a:tabLst/>
              <a:defRPr/>
            </a:pPr>
            <a:r>
              <a:rPr kumimoji="0" lang="en-I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charset="-128"/>
              </a:rPr>
              <a:t>… but still many open challenges… </a:t>
            </a:r>
          </a:p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2"/>
              <a:buChar char="n"/>
              <a:tabLst/>
              <a:defRPr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kumimoji="0" lang="en-I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charset="-128"/>
              </a:rPr>
              <a:t>Parallelise</a:t>
            </a:r>
            <a:r>
              <a:rPr kumimoji="0" lang="en-IE" sz="2000" b="0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charset="-128"/>
              </a:rPr>
              <a:t> Reasoning [Wevaer, Hendler ISWC2009, Urbani et al. ESWC2010] … still only for RDFS or synthetic data.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kumimoji="0" lang="en-IE" sz="2000" b="0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charset="-128"/>
              </a:rPr>
              <a:t>Alternative approaches for Object consolidation needed, e.g. [Hogan et al. NeFoRS2010]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sz="2000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Query live data [Harth et al. WWW2010]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US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US" sz="2000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Full </a:t>
            </a:r>
            <a:r>
              <a:rPr lang="en-US" sz="2000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SPARQL querying (SPARQL 1.1)</a:t>
            </a: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sz="2000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More on Data Quality on the Web [Hogan et al. LDOW2010]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2"/>
              <a:buChar char="n"/>
              <a:tabLst/>
              <a:defRPr/>
            </a:pPr>
            <a:endParaRPr lang="en-IE" sz="2000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53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Visit: http://pedantic-web.org/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D4E3EA2-E063-8441-8D8C-8D1C098CB8FA}" type="slidenum">
              <a:rPr lang="en-IE" smtClean="0"/>
              <a:pPr/>
              <a:t>54</a:t>
            </a:fld>
            <a:r>
              <a:rPr lang="en-IE" smtClean="0"/>
              <a:t> </a:t>
            </a:r>
            <a:endParaRPr lang="en-IE" smtClean="0">
              <a:solidFill>
                <a:schemeClr val="tx1"/>
              </a:solidFill>
            </a:endParaRPr>
          </a:p>
        </p:txBody>
      </p:sp>
      <p:pic>
        <p:nvPicPr>
          <p:cNvPr id="99332" name="Picture 4" descr="Screen shot 2009-11-24 at 22.09.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066800"/>
            <a:ext cx="72263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704850" y="5221288"/>
            <a:ext cx="7905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Already several successes in finding/fixing: FOAF, dbpedia, NYtimes, </a:t>
            </a:r>
          </a:p>
          <a:p>
            <a:r>
              <a:rPr lang="en-US">
                <a:solidFill>
                  <a:srgbClr val="000000"/>
                </a:solidFill>
              </a:rPr>
              <a:t>even W3C specs… 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lod-datasets_2008richar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371600"/>
            <a:ext cx="52578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6" descr="lod-datasets_2009-03-05_color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219200"/>
            <a:ext cx="590093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/>
          <p:nvPr/>
        </p:nvGrpSpPr>
        <p:grpSpPr>
          <a:xfrm>
            <a:off x="228600" y="2209800"/>
            <a:ext cx="9420023" cy="3448179"/>
            <a:chOff x="228600" y="2209800"/>
            <a:chExt cx="9420023" cy="3448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00" y="2209800"/>
              <a:ext cx="2333423" cy="229256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209800"/>
              <a:ext cx="1677581" cy="9017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6600" y="5098142"/>
              <a:ext cx="2057400" cy="559837"/>
            </a:xfrm>
            <a:prstGeom prst="rect">
              <a:avLst/>
            </a:prstGeom>
          </p:spPr>
        </p:pic>
      </p:grpSp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Linked Open Data</a:t>
            </a:r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55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1066800"/>
            <a:ext cx="10668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 6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1196975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43800" y="4419600"/>
            <a:ext cx="1600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9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505200"/>
            <a:ext cx="177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4191000"/>
            <a:ext cx="2590800" cy="1262063"/>
            <a:chOff x="0" y="4191000"/>
            <a:chExt cx="2590800" cy="1262270"/>
          </a:xfrm>
        </p:grpSpPr>
        <p:pic>
          <p:nvPicPr>
            <p:cNvPr id="36880" name="Picture 11" descr="Picture 7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5029200"/>
              <a:ext cx="2590800" cy="424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1" name="TextBox 14"/>
            <p:cNvSpPr txBox="1">
              <a:spLocks noChangeArrowheads="1"/>
            </p:cNvSpPr>
            <p:nvPr/>
          </p:nvSpPr>
          <p:spPr bwMode="auto">
            <a:xfrm>
              <a:off x="152400" y="4191000"/>
              <a:ext cx="69762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4000">
                  <a:solidFill>
                    <a:srgbClr val="000000"/>
                  </a:solidFill>
                  <a:latin typeface="Lucida Sans" pitchFamily="34" charset="0"/>
                </a:rPr>
                <a:t>…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724400" y="117475"/>
            <a:ext cx="3282950" cy="527050"/>
            <a:chOff x="4724400" y="117475"/>
            <a:chExt cx="3282691" cy="527050"/>
          </a:xfrm>
        </p:grpSpPr>
        <p:pic>
          <p:nvPicPr>
            <p:cNvPr id="36878" name="Picture 16" descr="Picture 12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24400" y="117475"/>
              <a:ext cx="19050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9" name="Picture 17" descr="Picture 11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781800" y="152400"/>
              <a:ext cx="1225291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CAFED-3A59-4074-A191-0048F5E38D30}" type="slidenum">
              <a:rPr lang="en-IE" smtClean="0"/>
              <a:pPr>
                <a:defRPr/>
              </a:pPr>
              <a:t>55</a:t>
            </a:fld>
            <a:r>
              <a:rPr lang="en-IE" smtClean="0"/>
              <a:t> </a:t>
            </a:r>
            <a:endParaRPr lang="en-IE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78000" y="1460480"/>
            <a:ext cx="5918200" cy="3447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So, Can we go home and declare success?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3200" b="1" dirty="0" smtClean="0">
                <a:solidFill>
                  <a:srgbClr val="EE0000"/>
                </a:solidFill>
              </a:rPr>
              <a:t>Not yet</a:t>
            </a:r>
            <a:r>
              <a:rPr lang="en-US" sz="3200" b="1" dirty="0" smtClean="0">
                <a:solidFill>
                  <a:srgbClr val="EE0000"/>
                </a:solidFill>
              </a:rPr>
              <a:t>…  </a:t>
            </a:r>
          </a:p>
          <a:p>
            <a:r>
              <a:rPr lang="en-US" b="1" dirty="0" smtClean="0"/>
              <a:t>But a lot of work in the right direction ongoing! …</a:t>
            </a:r>
          </a:p>
          <a:p>
            <a:endParaRPr lang="en-US" sz="3200" b="1" dirty="0" smtClean="0">
              <a:solidFill>
                <a:srgbClr val="EE0000"/>
              </a:solidFill>
            </a:endParaRPr>
          </a:p>
          <a:p>
            <a:endParaRPr lang="en-US" sz="3200" b="1" dirty="0" smtClean="0">
              <a:solidFill>
                <a:srgbClr val="EE0000"/>
              </a:solidFill>
            </a:endParaRPr>
          </a:p>
          <a:p>
            <a:endParaRPr lang="en-US" sz="3200" b="1" dirty="0" smtClean="0">
              <a:solidFill>
                <a:srgbClr val="EE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7400" y="4234934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Good: leaves us some more research to do ;-)</a:t>
            </a:r>
            <a:endParaRPr lang="en-US" sz="1100" i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8313" y="0"/>
            <a:ext cx="77755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Acknowledgements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ectangle 17"/>
          <p:cNvSpPr txBox="1">
            <a:spLocks noChangeArrowheads="1"/>
          </p:cNvSpPr>
          <p:nvPr/>
        </p:nvSpPr>
        <p:spPr bwMode="auto">
          <a:xfrm>
            <a:off x="0" y="1066800"/>
            <a:ext cx="9144000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This talk had a lot of work from different research groups in DERI: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Unit for Social Software (SIOC - John Breslin, SMOB - Alexandre Passant and their students)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Unit for Reasoning and Querying (SAOR – Aidan Hogan, XSPARQL – Nuno Lopes, Semantic Drupal – Stephane Corlosquet, Lin Clark)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kern="0" dirty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Other people involved: Stefan Decker, Andreas Harth, Thomas Krennwallner, …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r>
              <a:rPr lang="en-IE" kern="0" smtClean="0">
                <a:solidFill>
                  <a:srgbClr val="008000"/>
                </a:solidFill>
                <a:latin typeface="+mn-lt"/>
                <a:ea typeface="ＭＳ Ｐゴシック" pitchFamily="-107" charset="-128"/>
                <a:cs typeface="ＭＳ Ｐゴシック" charset="-128"/>
              </a:rPr>
              <a:t>Thanks to all!</a:t>
            </a:r>
          </a:p>
          <a:p>
            <a:pPr marL="796926" lvl="1" indent="-341313" defTabSz="914400">
              <a:spcBef>
                <a:spcPct val="20000"/>
              </a:spcBef>
              <a:buClr>
                <a:schemeClr val="tx1"/>
              </a:buClr>
              <a:buSzPct val="80000"/>
              <a:buFont typeface="Wingdings" charset="2"/>
              <a:buChar char="n"/>
            </a:pPr>
            <a:endParaRPr lang="en-IE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2"/>
              <a:buChar char="n"/>
              <a:tabLst/>
              <a:defRPr/>
            </a:pPr>
            <a:endParaRPr lang="en-IE" kern="0" dirty="0" smtClean="0">
              <a:solidFill>
                <a:srgbClr val="008000"/>
              </a:solidFill>
              <a:latin typeface="+mn-lt"/>
              <a:ea typeface="ＭＳ Ｐゴシック" pitchFamily="-107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716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cs typeface="Arial" charset="0"/>
              </a:rPr>
              <a:t>How </a:t>
            </a:r>
            <a:r>
              <a:rPr lang="en-US" sz="2800" b="1" kern="0" dirty="0" smtClean="0">
                <a:cs typeface="Arial" charset="0"/>
              </a:rPr>
              <a:t>to inject SW technology cleverly?</a:t>
            </a:r>
            <a:endParaRPr lang="en-US" sz="28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04801" y="1905000"/>
            <a:ext cx="830247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Example: Injecting SW Technology in </a:t>
            </a:r>
            <a:r>
              <a:rPr lang="en-US" sz="2800" kern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Drupal</a:t>
            </a:r>
            <a:endParaRPr lang="en-US" sz="2800" kern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438400"/>
            <a:ext cx="2578100" cy="2828911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3200400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7A547031-E134-4905-9A76-DB7029194EF4}" type="slidenum">
              <a:rPr lang="en-IE" sz="1400">
                <a:solidFill>
                  <a:schemeClr val="bg1"/>
                </a:solidFill>
                <a:latin typeface="Lucida Sans" pitchFamily="34" charset="0"/>
              </a:rPr>
              <a:pPr/>
              <a:t>6</a:t>
            </a:fld>
            <a:endParaRPr lang="en-IE" sz="1400" dirty="0">
              <a:solidFill>
                <a:schemeClr val="bg1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070FC-D8DC-0742-9D43-5D39C74F362F}" type="slidenum">
              <a:rPr lang="en-US"/>
              <a:pPr/>
              <a:t>7</a:t>
            </a:fld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97" y="1160860"/>
            <a:ext cx="3670102" cy="2589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849" y="2678906"/>
            <a:ext cx="3512715" cy="27324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099" name="Oval 3"/>
          <p:cNvSpPr>
            <a:spLocks/>
          </p:cNvSpPr>
          <p:nvPr/>
        </p:nvSpPr>
        <p:spPr bwMode="auto">
          <a:xfrm>
            <a:off x="6911579" y="4363269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17170" y="5482828"/>
            <a:ext cx="1297037" cy="1295921"/>
            <a:chOff x="0" y="0"/>
            <a:chExt cx="1161" cy="1161"/>
          </a:xfrm>
        </p:grpSpPr>
        <p:sp>
          <p:nvSpPr>
            <p:cNvPr id="4101" name="Oval 5"/>
            <p:cNvSpPr>
              <a:spLocks/>
            </p:cNvSpPr>
            <p:nvPr/>
          </p:nvSpPr>
          <p:spPr bwMode="auto">
            <a:xfrm>
              <a:off x="0" y="0"/>
              <a:ext cx="1161" cy="1161"/>
            </a:xfrm>
            <a:prstGeom prst="ellips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2" name="Rectangle 6"/>
            <p:cNvSpPr>
              <a:spLocks/>
            </p:cNvSpPr>
            <p:nvPr/>
          </p:nvSpPr>
          <p:spPr bwMode="auto">
            <a:xfrm>
              <a:off x="170" y="173"/>
              <a:ext cx="0" cy="24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4103" name="Oval 7"/>
          <p:cNvSpPr>
            <a:spLocks/>
          </p:cNvSpPr>
          <p:nvPr/>
        </p:nvSpPr>
        <p:spPr bwMode="auto">
          <a:xfrm>
            <a:off x="7846963" y="2634258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" name="Rectangle 9"/>
          <p:cNvSpPr>
            <a:spLocks/>
          </p:cNvSpPr>
          <p:nvPr/>
        </p:nvSpPr>
        <p:spPr bwMode="auto">
          <a:xfrm>
            <a:off x="0" y="6170414"/>
            <a:ext cx="9144000" cy="68758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098977"/>
            <a:ext cx="9144000" cy="114970"/>
            <a:chOff x="0" y="0"/>
            <a:chExt cx="8192" cy="103"/>
          </a:xfrm>
        </p:grpSpPr>
        <p:sp>
          <p:nvSpPr>
            <p:cNvPr id="4107" name="Rectangle 11"/>
            <p:cNvSpPr>
              <a:spLocks/>
            </p:cNvSpPr>
            <p:nvPr/>
          </p:nvSpPr>
          <p:spPr bwMode="auto">
            <a:xfrm>
              <a:off x="0" y="0"/>
              <a:ext cx="1386" cy="103"/>
            </a:xfrm>
            <a:prstGeom prst="rect">
              <a:avLst/>
            </a:prstGeom>
            <a:solidFill>
              <a:srgbClr val="80808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8" name="Rectangle 12"/>
            <p:cNvSpPr>
              <a:spLocks/>
            </p:cNvSpPr>
            <p:nvPr/>
          </p:nvSpPr>
          <p:spPr bwMode="auto">
            <a:xfrm>
              <a:off x="999" y="0"/>
              <a:ext cx="1710" cy="10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9" name="Rectangle 13"/>
            <p:cNvSpPr>
              <a:spLocks/>
            </p:cNvSpPr>
            <p:nvPr/>
          </p:nvSpPr>
          <p:spPr bwMode="auto">
            <a:xfrm>
              <a:off x="2676" y="0"/>
              <a:ext cx="2709" cy="103"/>
            </a:xfrm>
            <a:prstGeom prst="rect">
              <a:avLst/>
            </a:prstGeom>
            <a:solidFill>
              <a:srgbClr val="99CC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Rectangle 14"/>
            <p:cNvSpPr>
              <a:spLocks/>
            </p:cNvSpPr>
            <p:nvPr/>
          </p:nvSpPr>
          <p:spPr bwMode="auto">
            <a:xfrm>
              <a:off x="4935" y="0"/>
              <a:ext cx="3257" cy="103"/>
            </a:xfrm>
            <a:prstGeom prst="rect">
              <a:avLst/>
            </a:prstGeom>
            <a:solidFill>
              <a:srgbClr val="33996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111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6070" y="6215062"/>
            <a:ext cx="3156645" cy="607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807021"/>
            <a:ext cx="9144000" cy="247799"/>
            <a:chOff x="0" y="0"/>
            <a:chExt cx="8192" cy="221"/>
          </a:xfrm>
        </p:grpSpPr>
        <p:sp>
          <p:nvSpPr>
            <p:cNvPr id="4113" name="Rectangle 17"/>
            <p:cNvSpPr>
              <a:spLocks/>
            </p:cNvSpPr>
            <p:nvPr/>
          </p:nvSpPr>
          <p:spPr bwMode="auto">
            <a:xfrm>
              <a:off x="0" y="28"/>
              <a:ext cx="8189" cy="180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FFFFF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>
              <a:off x="0" y="220"/>
              <a:ext cx="8192" cy="1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19"/>
            <p:cNvSpPr>
              <a:spLocks noChangeShapeType="1"/>
            </p:cNvSpPr>
            <p:nvPr/>
          </p:nvSpPr>
          <p:spPr bwMode="auto">
            <a:xfrm>
              <a:off x="0" y="212"/>
              <a:ext cx="8192" cy="1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Rectangle 20"/>
            <p:cNvSpPr>
              <a:spLocks/>
            </p:cNvSpPr>
            <p:nvPr/>
          </p:nvSpPr>
          <p:spPr bwMode="auto">
            <a:xfrm>
              <a:off x="0" y="0"/>
              <a:ext cx="2672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Digital Enterprise Research Institute</a:t>
              </a:r>
            </a:p>
          </p:txBody>
        </p:sp>
        <p:sp>
          <p:nvSpPr>
            <p:cNvPr id="4117" name="Rectangle 21"/>
            <p:cNvSpPr>
              <a:spLocks/>
            </p:cNvSpPr>
            <p:nvPr/>
          </p:nvSpPr>
          <p:spPr bwMode="auto">
            <a:xfrm>
              <a:off x="7314" y="1"/>
              <a:ext cx="864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 err="1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www.deri.ie</a:t>
              </a:r>
              <a:endParaRPr lang="en-US" sz="1000" b="1" dirty="0">
                <a:solidFill>
                  <a:srgbClr val="808080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endParaRPr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>
              <a:off x="0" y="25"/>
              <a:ext cx="8189" cy="2"/>
            </a:xfrm>
            <a:prstGeom prst="line">
              <a:avLst/>
            </a:prstGeom>
            <a:noFill/>
            <a:ln w="12700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119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5863" y="106040"/>
            <a:ext cx="696516" cy="651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0" name="Picture 2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0611" y="6389191"/>
            <a:ext cx="3375422" cy="24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1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9453" y="6322219"/>
            <a:ext cx="1204392" cy="39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151" y="6227341"/>
            <a:ext cx="7701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23" name="Rectangle 27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sz="2700" dirty="0"/>
              <a:t>Loads of Data on the Web in CMS...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904506" y="6381378"/>
            <a:ext cx="283518" cy="258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</a:bodyPr>
          <a:lstStyle/>
          <a:p>
            <a:pPr algn="ctr"/>
            <a:fld id="{9DB32C1C-76BF-C74C-A9B6-5F5CE986450D}" type="slidenum">
              <a:rPr lang="en-US" sz="1300">
                <a:solidFill>
                  <a:srgbClr val="FFFFFF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pPr algn="ctr"/>
              <a:t>7</a:t>
            </a:fld>
            <a:endParaRPr lang="en-US" sz="1300" dirty="0">
              <a:solidFill>
                <a:srgbClr val="FFFFFF"/>
              </a:solidFill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62" y="2911078"/>
            <a:ext cx="3364260" cy="2955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07844" y="844972"/>
            <a:ext cx="3562945" cy="29144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04558" y="3679031"/>
            <a:ext cx="2994794" cy="2509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30711" y="1088306"/>
            <a:ext cx="2991445" cy="27246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66430" y="3069581"/>
            <a:ext cx="3402211" cy="3288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 shot 2010-06-13 at 00.32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68" y="1143001"/>
            <a:ext cx="6082261" cy="4761756"/>
          </a:xfrm>
          <a:prstGeom prst="rect">
            <a:avLst/>
          </a:prstGeom>
        </p:spPr>
      </p:pic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621D6-18DF-714C-A952-39F43D034A5D}" type="slidenum">
              <a:rPr lang="en-US"/>
              <a:pPr/>
              <a:t>8</a:t>
            </a:fld>
            <a:endParaRPr lang="en-US"/>
          </a:p>
        </p:txBody>
      </p:sp>
      <p:sp>
        <p:nvSpPr>
          <p:cNvPr id="7169" name="Oval 1"/>
          <p:cNvSpPr>
            <a:spLocks/>
          </p:cNvSpPr>
          <p:nvPr/>
        </p:nvSpPr>
        <p:spPr bwMode="auto">
          <a:xfrm>
            <a:off x="6911579" y="4363269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17170" y="5482828"/>
            <a:ext cx="1297037" cy="1295921"/>
            <a:chOff x="0" y="0"/>
            <a:chExt cx="1161" cy="1161"/>
          </a:xfrm>
        </p:grpSpPr>
        <p:sp>
          <p:nvSpPr>
            <p:cNvPr id="7171" name="Oval 3"/>
            <p:cNvSpPr>
              <a:spLocks/>
            </p:cNvSpPr>
            <p:nvPr/>
          </p:nvSpPr>
          <p:spPr bwMode="auto">
            <a:xfrm>
              <a:off x="0" y="0"/>
              <a:ext cx="1161" cy="1161"/>
            </a:xfrm>
            <a:prstGeom prst="ellips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2" name="Rectangle 4"/>
            <p:cNvSpPr>
              <a:spLocks/>
            </p:cNvSpPr>
            <p:nvPr/>
          </p:nvSpPr>
          <p:spPr bwMode="auto">
            <a:xfrm>
              <a:off x="170" y="173"/>
              <a:ext cx="0" cy="248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173" name="Oval 5"/>
          <p:cNvSpPr>
            <a:spLocks/>
          </p:cNvSpPr>
          <p:nvPr/>
        </p:nvSpPr>
        <p:spPr bwMode="auto">
          <a:xfrm>
            <a:off x="7846963" y="2634258"/>
            <a:ext cx="1297037" cy="1297037"/>
          </a:xfrm>
          <a:prstGeom prst="ellipse">
            <a:avLst/>
          </a:prstGeom>
          <a:noFill/>
          <a:ln w="12700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5" name="Rectangle 7"/>
          <p:cNvSpPr>
            <a:spLocks/>
          </p:cNvSpPr>
          <p:nvPr/>
        </p:nvSpPr>
        <p:spPr bwMode="auto">
          <a:xfrm>
            <a:off x="0" y="6170414"/>
            <a:ext cx="9144000" cy="68758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098977"/>
            <a:ext cx="9144000" cy="114970"/>
            <a:chOff x="0" y="0"/>
            <a:chExt cx="8192" cy="103"/>
          </a:xfrm>
        </p:grpSpPr>
        <p:sp>
          <p:nvSpPr>
            <p:cNvPr id="7177" name="Rectangle 9"/>
            <p:cNvSpPr>
              <a:spLocks/>
            </p:cNvSpPr>
            <p:nvPr/>
          </p:nvSpPr>
          <p:spPr bwMode="auto">
            <a:xfrm>
              <a:off x="0" y="0"/>
              <a:ext cx="1386" cy="103"/>
            </a:xfrm>
            <a:prstGeom prst="rect">
              <a:avLst/>
            </a:prstGeom>
            <a:solidFill>
              <a:srgbClr val="80808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8" name="Rectangle 10"/>
            <p:cNvSpPr>
              <a:spLocks/>
            </p:cNvSpPr>
            <p:nvPr/>
          </p:nvSpPr>
          <p:spPr bwMode="auto">
            <a:xfrm>
              <a:off x="999" y="0"/>
              <a:ext cx="1710" cy="103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9" name="Rectangle 11"/>
            <p:cNvSpPr>
              <a:spLocks/>
            </p:cNvSpPr>
            <p:nvPr/>
          </p:nvSpPr>
          <p:spPr bwMode="auto">
            <a:xfrm>
              <a:off x="2676" y="0"/>
              <a:ext cx="2709" cy="103"/>
            </a:xfrm>
            <a:prstGeom prst="rect">
              <a:avLst/>
            </a:prstGeom>
            <a:solidFill>
              <a:srgbClr val="99CC00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0" name="Rectangle 12"/>
            <p:cNvSpPr>
              <a:spLocks/>
            </p:cNvSpPr>
            <p:nvPr/>
          </p:nvSpPr>
          <p:spPr bwMode="auto">
            <a:xfrm>
              <a:off x="4935" y="0"/>
              <a:ext cx="3257" cy="103"/>
            </a:xfrm>
            <a:prstGeom prst="rect">
              <a:avLst/>
            </a:prstGeom>
            <a:solidFill>
              <a:srgbClr val="33996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81" name="Picture 1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6070" y="6215062"/>
            <a:ext cx="3156645" cy="6072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807021"/>
            <a:ext cx="9144000" cy="247799"/>
            <a:chOff x="0" y="0"/>
            <a:chExt cx="8192" cy="221"/>
          </a:xfrm>
        </p:grpSpPr>
        <p:sp>
          <p:nvSpPr>
            <p:cNvPr id="7183" name="Rectangle 15"/>
            <p:cNvSpPr>
              <a:spLocks/>
            </p:cNvSpPr>
            <p:nvPr/>
          </p:nvSpPr>
          <p:spPr bwMode="auto">
            <a:xfrm>
              <a:off x="0" y="28"/>
              <a:ext cx="8189" cy="180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FFFFF"/>
                </a:gs>
              </a:gsLst>
              <a:lin ang="5400000" scaled="1"/>
            </a:gra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>
              <a:off x="0" y="220"/>
              <a:ext cx="8192" cy="1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5" name="Line 17"/>
            <p:cNvSpPr>
              <a:spLocks noChangeShapeType="1"/>
            </p:cNvSpPr>
            <p:nvPr/>
          </p:nvSpPr>
          <p:spPr bwMode="auto">
            <a:xfrm>
              <a:off x="0" y="212"/>
              <a:ext cx="8192" cy="1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/>
            </p:cNvSpPr>
            <p:nvPr/>
          </p:nvSpPr>
          <p:spPr bwMode="auto">
            <a:xfrm>
              <a:off x="0" y="0"/>
              <a:ext cx="2672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Digital Enterprise Research Institute</a:t>
              </a:r>
            </a:p>
          </p:txBody>
        </p:sp>
        <p:sp>
          <p:nvSpPr>
            <p:cNvPr id="7187" name="Rectangle 19"/>
            <p:cNvSpPr>
              <a:spLocks/>
            </p:cNvSpPr>
            <p:nvPr/>
          </p:nvSpPr>
          <p:spPr bwMode="auto">
            <a:xfrm>
              <a:off x="7314" y="1"/>
              <a:ext cx="864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40182"/>
              <a:r>
                <a:rPr lang="en-US" sz="1000" b="1" dirty="0" err="1">
                  <a:solidFill>
                    <a:srgbClr val="808080"/>
                  </a:solidFill>
                  <a:latin typeface="Lucida Sans" charset="0"/>
                  <a:ea typeface="Lucida Sans" charset="0"/>
                  <a:cs typeface="Lucida Sans" charset="0"/>
                  <a:sym typeface="Lucida Sans" charset="0"/>
                </a:rPr>
                <a:t>www.deri.ie</a:t>
              </a:r>
              <a:endParaRPr lang="en-US" sz="1000" b="1" dirty="0">
                <a:solidFill>
                  <a:srgbClr val="808080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endParaRPr>
            </a:p>
          </p:txBody>
        </p:sp>
        <p:sp>
          <p:nvSpPr>
            <p:cNvPr id="7188" name="Line 20"/>
            <p:cNvSpPr>
              <a:spLocks noChangeShapeType="1"/>
            </p:cNvSpPr>
            <p:nvPr/>
          </p:nvSpPr>
          <p:spPr bwMode="auto">
            <a:xfrm>
              <a:off x="0" y="25"/>
              <a:ext cx="8189" cy="2"/>
            </a:xfrm>
            <a:prstGeom prst="line">
              <a:avLst/>
            </a:prstGeom>
            <a:noFill/>
            <a:ln w="12700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89" name="Picture 2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5863" y="106040"/>
            <a:ext cx="696516" cy="651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90" name="Picture 2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0611" y="6389191"/>
            <a:ext cx="3375422" cy="24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9453" y="6322219"/>
            <a:ext cx="1204392" cy="392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151" y="6227341"/>
            <a:ext cx="7701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93" name="Rectangle 25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40182"/>
            <a:r>
              <a:rPr lang="en-US" dirty="0"/>
              <a:t>So, here’s our idea of a CMS: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3904506" y="6381378"/>
            <a:ext cx="283518" cy="258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</a:bodyPr>
          <a:lstStyle/>
          <a:p>
            <a:pPr algn="ctr"/>
            <a:fld id="{711BEC6E-2298-8D44-83DA-C164DB7DDFA4}" type="slidenum">
              <a:rPr lang="en-US" sz="1300">
                <a:solidFill>
                  <a:srgbClr val="FFFFFF"/>
                </a:solidFill>
                <a:latin typeface="Lucida Sans" charset="0"/>
                <a:ea typeface="Lucida Sans" charset="0"/>
                <a:cs typeface="Lucida Sans" charset="0"/>
                <a:sym typeface="Lucida Sans" charset="0"/>
              </a:rPr>
              <a:pPr algn="ctr"/>
              <a:t>8</a:t>
            </a:fld>
            <a:endParaRPr lang="en-US" sz="1300" dirty="0">
              <a:solidFill>
                <a:srgbClr val="FFFFFF"/>
              </a:solidFill>
              <a:latin typeface="Lucida Sans" charset="0"/>
              <a:ea typeface="Lucida Sans" charset="0"/>
              <a:cs typeface="Lucida Sans" charset="0"/>
              <a:sym typeface="Lucida Sans" charset="0"/>
            </a:endParaRPr>
          </a:p>
        </p:txBody>
      </p:sp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6035" y="1065982"/>
            <a:ext cx="7987605" cy="262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6035" y="3343052"/>
            <a:ext cx="7987605" cy="262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7756" y="4190256"/>
            <a:ext cx="521605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99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78781" y="3537273"/>
            <a:ext cx="723305" cy="645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200" name="Picture 3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64656" y="3607594"/>
            <a:ext cx="888504" cy="4375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70176" y="3619872"/>
            <a:ext cx="430857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514600" y="5726668"/>
            <a:ext cx="4647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Demo site: http</a:t>
            </a:r>
            <a:r>
              <a:rPr lang="en-US" dirty="0" smtClean="0"/>
              <a:t>://</a:t>
            </a:r>
            <a:r>
              <a:rPr lang="en-US" dirty="0" err="1" smtClean="0"/>
              <a:t>drupal.deri.ie/projectblogs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Semantic Drupal:</a:t>
            </a:r>
          </a:p>
        </p:txBody>
      </p:sp>
      <p:pic>
        <p:nvPicPr>
          <p:cNvPr id="27651" name="Content Placeholder 4" descr="person_pag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987" r="-40987"/>
          <a:stretch>
            <a:fillRect/>
          </a:stretch>
        </p:blipFill>
        <p:spPr>
          <a:xfrm>
            <a:off x="-2016125" y="1066800"/>
            <a:ext cx="9255125" cy="5257800"/>
          </a:xfrm>
        </p:spPr>
      </p:pic>
      <p:sp>
        <p:nvSpPr>
          <p:cNvPr id="2765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8411F6-AC9B-4047-9210-CB44416A9E4A}" type="slidenum">
              <a:rPr lang="en-IE" smtClean="0"/>
              <a:pPr/>
              <a:t>9</a:t>
            </a:fld>
            <a:r>
              <a:rPr lang="en-IE" smtClean="0"/>
              <a:t> </a:t>
            </a:r>
            <a:endParaRPr lang="en-IE" smtClean="0">
              <a:solidFill>
                <a:schemeClr val="tx1"/>
              </a:solidFill>
            </a:endParaRPr>
          </a:p>
        </p:txBody>
      </p:sp>
      <p:pic>
        <p:nvPicPr>
          <p:cNvPr id="27653" name="Picture 5" descr="mapping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040063"/>
            <a:ext cx="5716588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5334000" y="1371600"/>
            <a:ext cx="3505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IE">
                <a:solidFill>
                  <a:srgbClr val="008000"/>
                </a:solidFill>
              </a:rPr>
              <a:t>Enables data mining techniques, text-analysis, reasoning, aggregation, trend detection over different platforms</a:t>
            </a:r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RI Template 14-05-0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Lucida San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20893</TotalTime>
  <Words>3817</Words>
  <Application>Microsoft Macintosh PowerPoint</Application>
  <PresentationFormat>On-screen Show (4:3)</PresentationFormat>
  <Paragraphs>587</Paragraphs>
  <Slides>56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DERI Template 14-05-09</vt:lpstr>
      <vt:lpstr> Can Semantics catch up with the Web?    Axel Polleres</vt:lpstr>
      <vt:lpstr>Linked Open Data</vt:lpstr>
      <vt:lpstr>Slide 3</vt:lpstr>
      <vt:lpstr>Slide 4</vt:lpstr>
      <vt:lpstr>Slide 5</vt:lpstr>
      <vt:lpstr>Slide 6</vt:lpstr>
      <vt:lpstr>Loads of Data on the Web in CMS...</vt:lpstr>
      <vt:lpstr>So, here’s our idea of a CMS:</vt:lpstr>
      <vt:lpstr>Semantic Drupal:</vt:lpstr>
      <vt:lpstr>Where is it used? Science Collaboration Framework:</vt:lpstr>
      <vt:lpstr>ISWC2010</vt:lpstr>
      <vt:lpstr>Semantic Drupal</vt:lpstr>
      <vt:lpstr>Good news from Drupal 7:</vt:lpstr>
      <vt:lpstr>How to lift Web Data, how to reuse Semantic Web Data?</vt:lpstr>
      <vt:lpstr>XQuery + SPARQL = XSPARQL </vt:lpstr>
      <vt:lpstr>Example: SIOC-2-RSS</vt:lpstr>
      <vt:lpstr>Slide 17</vt:lpstr>
      <vt:lpstr>Slide 18</vt:lpstr>
      <vt:lpstr>Slide 19</vt:lpstr>
      <vt:lpstr>The SIOC ontology</vt:lpstr>
      <vt:lpstr>The SIOC food chain</vt:lpstr>
      <vt:lpstr>Adoption of SIOC</vt:lpstr>
      <vt:lpstr>Dissemination</vt:lpstr>
      <vt:lpstr>Another example of leveraging SW Data: SMOB</vt:lpstr>
      <vt:lpstr> </vt:lpstr>
      <vt:lpstr>Slide 26</vt:lpstr>
      <vt:lpstr>Simplified “added value” proposition of Semantic Search…</vt:lpstr>
      <vt:lpstr>Example: Finding experts/reviewers? </vt:lpstr>
      <vt:lpstr>Tim BL’s FOAF file…</vt:lpstr>
      <vt:lpstr>DBLP as Linked Date</vt:lpstr>
      <vt:lpstr>RDF Data online: Example</vt:lpstr>
      <vt:lpstr>An example in SPARQL</vt:lpstr>
      <vt:lpstr>Back to the Data:</vt:lpstr>
      <vt:lpstr>The FOAF ontology…</vt:lpstr>
      <vt:lpstr>RDFS+OWL inference by rules 1/2</vt:lpstr>
      <vt:lpstr>RDFS+OWL inference by rules 2/2</vt:lpstr>
      <vt:lpstr>RDFS+OWL inference by rules: Example:</vt:lpstr>
      <vt:lpstr>Web Reasoning: Challenges</vt:lpstr>
      <vt:lpstr>Noisy Data: Omnipotent Being</vt:lpstr>
      <vt:lpstr>Slide 40</vt:lpstr>
      <vt:lpstr>Slide 41</vt:lpstr>
      <vt:lpstr>Okay, so let’s do forward-chaining OWL 2 RL on billions of triples collected from the Web…</vt:lpstr>
      <vt:lpstr>Slide 43</vt:lpstr>
      <vt:lpstr>Slide 44</vt:lpstr>
      <vt:lpstr>Scalable Reasoning</vt:lpstr>
      <vt:lpstr>Rules Applied:  Tailored version of [ter Horst, 2005]</vt:lpstr>
      <vt:lpstr>Good “excuses” to avoid G2 rules</vt:lpstr>
      <vt:lpstr>Authoritative Reasoning</vt:lpstr>
      <vt:lpstr>Rules Applied</vt:lpstr>
      <vt:lpstr>Authoritative Resoning covers  rdfs: owl: vocabulary misuse</vt:lpstr>
      <vt:lpstr>Performance</vt:lpstr>
      <vt:lpstr>Results</vt:lpstr>
      <vt:lpstr>Slide 53</vt:lpstr>
      <vt:lpstr>Visit: http://pedantic-web.org/</vt:lpstr>
      <vt:lpstr>Linked Open Data</vt:lpstr>
      <vt:lpstr>Slide 56</vt:lpstr>
    </vt:vector>
  </TitlesOfParts>
  <Company>DERI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Semantic Enterprise 2.0  Enabling Semantic Web technologies  in Enterprise 2.0 environment</dc:title>
  <dc:creator>Alexandre Passant</dc:creator>
  <cp:lastModifiedBy>Axel Polleres</cp:lastModifiedBy>
  <cp:revision>222</cp:revision>
  <dcterms:created xsi:type="dcterms:W3CDTF">2010-06-12T21:49:18Z</dcterms:created>
  <dcterms:modified xsi:type="dcterms:W3CDTF">2010-06-13T01:41:59Z</dcterms:modified>
</cp:coreProperties>
</file>