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s/slide9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docProps/app.xml" ContentType="application/vnd.openxmlformats-officedocument.extended-properties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Default Extension="pdf" ContentType="application/pdf"/>
  <Override PartName="/docProps/custom.xml" ContentType="application/vnd.openxmlformats-officedocument.custom-propertie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67" r:id="rId1"/>
  </p:sldMasterIdLst>
  <p:notesMasterIdLst>
    <p:notesMasterId r:id="rId95"/>
  </p:notesMasterIdLst>
  <p:handoutMasterIdLst>
    <p:handoutMasterId r:id="rId96"/>
  </p:handoutMasterIdLst>
  <p:sldIdLst>
    <p:sldId id="256" r:id="rId2"/>
    <p:sldId id="262" r:id="rId3"/>
    <p:sldId id="263" r:id="rId4"/>
    <p:sldId id="265" r:id="rId5"/>
    <p:sldId id="260" r:id="rId6"/>
    <p:sldId id="257" r:id="rId7"/>
    <p:sldId id="392" r:id="rId8"/>
    <p:sldId id="258" r:id="rId9"/>
    <p:sldId id="264" r:id="rId10"/>
    <p:sldId id="374" r:id="rId11"/>
    <p:sldId id="266" r:id="rId12"/>
    <p:sldId id="356" r:id="rId13"/>
    <p:sldId id="261" r:id="rId14"/>
    <p:sldId id="395" r:id="rId15"/>
    <p:sldId id="396" r:id="rId16"/>
    <p:sldId id="397" r:id="rId17"/>
    <p:sldId id="398" r:id="rId18"/>
    <p:sldId id="268" r:id="rId19"/>
    <p:sldId id="401" r:id="rId20"/>
    <p:sldId id="399" r:id="rId21"/>
    <p:sldId id="267" r:id="rId22"/>
    <p:sldId id="269" r:id="rId23"/>
    <p:sldId id="375" r:id="rId24"/>
    <p:sldId id="272" r:id="rId25"/>
    <p:sldId id="271" r:id="rId26"/>
    <p:sldId id="273" r:id="rId27"/>
    <p:sldId id="274" r:id="rId28"/>
    <p:sldId id="275" r:id="rId29"/>
    <p:sldId id="283" r:id="rId30"/>
    <p:sldId id="284" r:id="rId31"/>
    <p:sldId id="320" r:id="rId32"/>
    <p:sldId id="277" r:id="rId33"/>
    <p:sldId id="280" r:id="rId34"/>
    <p:sldId id="299" r:id="rId35"/>
    <p:sldId id="300" r:id="rId36"/>
    <p:sldId id="285" r:id="rId37"/>
    <p:sldId id="293" r:id="rId38"/>
    <p:sldId id="281" r:id="rId39"/>
    <p:sldId id="286" r:id="rId40"/>
    <p:sldId id="276" r:id="rId41"/>
    <p:sldId id="278" r:id="rId42"/>
    <p:sldId id="282" r:id="rId43"/>
    <p:sldId id="361" r:id="rId44"/>
    <p:sldId id="310" r:id="rId45"/>
    <p:sldId id="295" r:id="rId46"/>
    <p:sldId id="364" r:id="rId47"/>
    <p:sldId id="312" r:id="rId48"/>
    <p:sldId id="311" r:id="rId49"/>
    <p:sldId id="313" r:id="rId50"/>
    <p:sldId id="314" r:id="rId51"/>
    <p:sldId id="315" r:id="rId52"/>
    <p:sldId id="316" r:id="rId53"/>
    <p:sldId id="317" r:id="rId54"/>
    <p:sldId id="363" r:id="rId55"/>
    <p:sldId id="290" r:id="rId56"/>
    <p:sldId id="289" r:id="rId57"/>
    <p:sldId id="386" r:id="rId58"/>
    <p:sldId id="385" r:id="rId59"/>
    <p:sldId id="365" r:id="rId60"/>
    <p:sldId id="294" r:id="rId61"/>
    <p:sldId id="366" r:id="rId62"/>
    <p:sldId id="322" r:id="rId63"/>
    <p:sldId id="323" r:id="rId64"/>
    <p:sldId id="318" r:id="rId65"/>
    <p:sldId id="319" r:id="rId66"/>
    <p:sldId id="298" r:id="rId67"/>
    <p:sldId id="359" r:id="rId68"/>
    <p:sldId id="338" r:id="rId69"/>
    <p:sldId id="402" r:id="rId70"/>
    <p:sldId id="327" r:id="rId71"/>
    <p:sldId id="328" r:id="rId72"/>
    <p:sldId id="329" r:id="rId73"/>
    <p:sldId id="330" r:id="rId74"/>
    <p:sldId id="331" r:id="rId75"/>
    <p:sldId id="333" r:id="rId76"/>
    <p:sldId id="334" r:id="rId77"/>
    <p:sldId id="336" r:id="rId78"/>
    <p:sldId id="337" r:id="rId79"/>
    <p:sldId id="339" r:id="rId80"/>
    <p:sldId id="343" r:id="rId81"/>
    <p:sldId id="341" r:id="rId82"/>
    <p:sldId id="345" r:id="rId83"/>
    <p:sldId id="357" r:id="rId84"/>
    <p:sldId id="367" r:id="rId85"/>
    <p:sldId id="368" r:id="rId86"/>
    <p:sldId id="369" r:id="rId87"/>
    <p:sldId id="370" r:id="rId88"/>
    <p:sldId id="378" r:id="rId89"/>
    <p:sldId id="371" r:id="rId90"/>
    <p:sldId id="372" r:id="rId91"/>
    <p:sldId id="358" r:id="rId92"/>
    <p:sldId id="279" r:id="rId93"/>
    <p:sldId id="355" r:id="rId94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 scaleToFitPaper="1"/>
  <p:showPr showNarration="1">
    <p:present/>
    <p:sldAll/>
    <p:penClr>
      <a:schemeClr val="tx1"/>
    </p:penClr>
  </p:showPr>
  <p:clrMru>
    <a:srgbClr val="008000"/>
    <a:srgbClr val="FF0000"/>
    <a:srgbClr val="111111"/>
    <a:srgbClr val="F8F8F8"/>
    <a:srgbClr val="EAEAEA"/>
    <a:srgbClr val="808080"/>
    <a:srgbClr val="969696"/>
    <a:srgbClr val="B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9426" autoAdjust="0"/>
    <p:restoredTop sz="86341" autoAdjust="0"/>
  </p:normalViewPr>
  <p:slideViewPr>
    <p:cSldViewPr>
      <p:cViewPr varScale="1">
        <p:scale>
          <a:sx n="94" d="100"/>
          <a:sy n="94" d="100"/>
        </p:scale>
        <p:origin x="-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362" y="-84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7D1B82F5-0A73-5F47-BA5F-B849C4A4A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650875"/>
            <a:ext cx="4348162" cy="326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4325"/>
            <a:ext cx="46926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2A5FD40-6663-E740-BCC7-52ED8BFC4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EBDEA-43F8-034E-BF68-E71DE06B7F0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19100" y="1905000"/>
            <a:ext cx="8305800" cy="2667000"/>
          </a:xfrm>
          <a:prstGeom prst="rect">
            <a:avLst/>
          </a:prstGeom>
          <a:solidFill>
            <a:srgbClr val="000000">
              <a:alpha val="59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335588"/>
            <a:ext cx="9144000" cy="1522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97625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IE" sz="8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  <a:sym typeface="Symbol" charset="2"/>
              </a:rPr>
              <a:t> Copyright 2009 Digital Enterprise Research Institute. All rights reserved.</a:t>
            </a:r>
            <a:endParaRPr lang="en-IE" sz="800">
              <a:solidFill>
                <a:schemeClr val="bg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5335588"/>
            <a:ext cx="9144000" cy="74612"/>
            <a:chOff x="0" y="3361"/>
            <a:chExt cx="5760" cy="47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0" y="3361"/>
              <a:ext cx="975" cy="4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703" y="3361"/>
              <a:ext cx="1202" cy="4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882" y="3361"/>
              <a:ext cx="1905" cy="4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470" y="3361"/>
              <a:ext cx="2290" cy="47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-26988"/>
            <a:ext cx="9144000" cy="246063"/>
            <a:chOff x="0" y="509"/>
            <a:chExt cx="5760" cy="155"/>
          </a:xfrm>
        </p:grpSpPr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49" descr="deri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620713"/>
            <a:ext cx="11445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4" descr="sf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5791200"/>
            <a:ext cx="10795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9113" y="5892800"/>
            <a:ext cx="19018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982788"/>
            <a:ext cx="7772400" cy="12938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0438"/>
            <a:ext cx="7696200" cy="91281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3CFDA5-AA75-7049-A1ED-5684C848D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10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4DB1DC-A286-0945-861B-372EC053B64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hyperlink" Target="http://creativecommons.org/licenses/by-nc-sa/3.0/" TargetMode="External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0" y="0"/>
            <a:ext cx="9140825" cy="836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4737" name="Oval 17"/>
          <p:cNvSpPr>
            <a:spLocks noChangeArrowheads="1"/>
          </p:cNvSpPr>
          <p:nvPr/>
        </p:nvSpPr>
        <p:spPr bwMode="auto">
          <a:xfrm>
            <a:off x="5218113" y="548640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latin typeface="Arial Narrow" charset="0"/>
            </a:endParaRPr>
          </a:p>
        </p:txBody>
      </p: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First Level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</p:txBody>
      </p:sp>
      <p:sp>
        <p:nvSpPr>
          <p:cNvPr id="414736" name="Oval 16"/>
          <p:cNvSpPr>
            <a:spLocks noChangeArrowheads="1"/>
          </p:cNvSpPr>
          <p:nvPr/>
        </p:nvSpPr>
        <p:spPr bwMode="auto">
          <a:xfrm>
            <a:off x="6911975" y="4364038"/>
            <a:ext cx="1296988" cy="1296987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4738" name="Oval 18"/>
          <p:cNvSpPr>
            <a:spLocks noChangeArrowheads="1"/>
          </p:cNvSpPr>
          <p:nvPr/>
        </p:nvSpPr>
        <p:spPr bwMode="auto">
          <a:xfrm>
            <a:off x="7847013" y="263525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6248400"/>
            <a:ext cx="9144000" cy="115888"/>
            <a:chOff x="0" y="4246"/>
            <a:chExt cx="5760" cy="73"/>
          </a:xfrm>
        </p:grpSpPr>
        <p:sp>
          <p:nvSpPr>
            <p:cNvPr id="414739" name="Rectangle 19"/>
            <p:cNvSpPr>
              <a:spLocks noChangeArrowheads="1"/>
            </p:cNvSpPr>
            <p:nvPr/>
          </p:nvSpPr>
          <p:spPr bwMode="auto">
            <a:xfrm>
              <a:off x="0" y="4246"/>
              <a:ext cx="975" cy="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0" name="Rectangle 20"/>
            <p:cNvSpPr>
              <a:spLocks noChangeArrowheads="1"/>
            </p:cNvSpPr>
            <p:nvPr/>
          </p:nvSpPr>
          <p:spPr bwMode="auto">
            <a:xfrm>
              <a:off x="703" y="4246"/>
              <a:ext cx="1202" cy="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1882" y="4246"/>
              <a:ext cx="1905" cy="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3470" y="4246"/>
              <a:ext cx="2290" cy="7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808038"/>
            <a:ext cx="9144000" cy="246062"/>
            <a:chOff x="0" y="509"/>
            <a:chExt cx="5760" cy="155"/>
          </a:xfrm>
        </p:grpSpPr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50" name="Line 30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414751" name="Line 31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414752" name="Text Box 32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414759" name="Line 39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35" name="Picture 41" descr="deri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35963" y="106363"/>
            <a:ext cx="698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7" descr="sf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1" y="6400800"/>
            <a:ext cx="6116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1" descr="ppt_templa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67401" y="6367259"/>
            <a:ext cx="2590799" cy="4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5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6427788"/>
            <a:ext cx="1143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hlinkClick r:id="rId18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91000" y="6495473"/>
            <a:ext cx="812800" cy="286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n"/>
        <a:defRPr sz="2400">
          <a:solidFill>
            <a:srgbClr val="008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lp.l3s.de/d2r/snorql/?query=SELECT+?D+%0D%0AWHERE+%7B?D+foaf:maker+%3Chttp://dblp.l3s.de/d2r/resource/authors/Tim_Berners-Lee%3E+%7D+%0D%0A" TargetMode="Externa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page/Santiago,_Chile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pedia.org/resource/Santiago,_Chil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refix.cc/rdfs" TargetMode="Externa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lp.l3s.de/d2r/snorql/?query=PREFIX+foaf:+%3Chttp://xmlns.com/foaf/0.1/%3E+%0D%0ASELECT+?N+%0D%0AWHERE+%7B+?D+foaf:maker+%3Chttp://dblp.l3s.de/d2r/resource/authors/Tim_Berners-Lee%3E.%0D%0A++++++++?D+foaf:maker+?Coauth+.%0D%0A++++++++?Coauth+foaf:name+?N%7D+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lp.l3s.de/d2r/snorql/?query=PREFIX+foaf:+%3Chttp://xmlns.com/foaf/0.1/%3E+%0D%0ASELECT+*%0D%0AWHERE+%7B+?D+foaf:maker+%3Chttp://dblp.l3s.de/d2r/resource/authors/Tim_Berners-Lee%3E.%0D%0A++++++++?D+foaf:maker+?CoAuth+.+%0D%0A++++++++?CoAuth+foaf:name+?N++%7D+%0D%0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.semanticweb.org/snorql/?query=SELECT+DISTINCT+?person+WHERE+%7B+%0D%0A+++%09%09GRAPH+?g1+%7B+?person+a+foaf:Person+%7D+%0D%0A+++%09%09GRAPH+?g2+%7B+?person+a+foaf:Person+%7D%0D%0A+++%09%09GRAPH+?g3+%7B+?person+a+foaf:Person+%7D+%0D%0A%09%09%09FILTER(?g1+!=+?g2+&amp;&amp;+?g1+!=+?g3+&amp;&amp;+?g2+!=+?g3)+.+%7D%0D%0ALIMIT+10%0D%0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.semanticweb.org/snorql/?query=SELECT+DISTINCT+?person+WHERE+%7B+%0D%0A+++%09%09GRAPH+?g1+%7B+?person+a+foaf:Person+%7D+%0D%0A+++%09%09GRAPH+?g2+%7B+?person+a+foaf:Person+%7D%0D%0A+++%09%09GRAPH+?g3+%7B+?person+a+foaf:Person+%7D+%0D%0A%09%09%09FILTER(?g1+!=+?g2+)+%7D%0D%0AORDER+BY+?person%0D%0A%09%09LIMIT+10+%0D%0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sparql-query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arql.org/sparql?query=PREFIX+beer:+%3Chttp://www.purl.org/net/ontology/beer%23%3E%0D%0APREFIX+rdf:+%3Chttp://www.w3.org/1999/02/22-rdf-syntax-ns%23%3E%0D%0APREFIX+rdfs:+%3Chttp://www.w3.org/2000/01/rdf-schema%23%3E%0D%0ASELECT+?beer%0D%0AFROM+%3Chttp://www.purl.org/net/ontology/beer%3E%0D%0AWHERE+%7B%0D%0A+++?beer+rdf:type/rdfs:subClassOf*+beer:Beer+.%0D%0A%7D%0D%0A&amp;default-graph-uri=&amp;output=xml&amp;stylesheet=/xml-to-html.xsl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entailment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dbpedia.org/page/Santiago,_Chile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Santiago,_Chile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federated-query/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federated-query/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updat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20" Type="http://schemas.openxmlformats.org/officeDocument/2006/relationships/hyperlink" Target="http://www.w3.org/TR/sparql11-service-description/%23id247572" TargetMode="External"/><Relationship Id="rId21" Type="http://schemas.openxmlformats.org/officeDocument/2006/relationships/hyperlink" Target="http://www.w3.org/TR/sparql11-service-description/%23id247581" TargetMode="External"/><Relationship Id="rId22" Type="http://schemas.openxmlformats.org/officeDocument/2006/relationships/hyperlink" Target="http://www.w3.org/TR/sparql11-service-description/%23id247595" TargetMode="External"/><Relationship Id="rId23" Type="http://schemas.openxmlformats.org/officeDocument/2006/relationships/hyperlink" Target="http://www.w3.org/TR/sparql11-service-description/%23id247599" TargetMode="External"/><Relationship Id="rId24" Type="http://schemas.openxmlformats.org/officeDocument/2006/relationships/hyperlink" Target="http://www.w3.org/TR/sparql11-service-description/%23id247615" TargetMode="External"/><Relationship Id="rId25" Type="http://schemas.openxmlformats.org/officeDocument/2006/relationships/hyperlink" Target="http://www.w3.org/TR/sparql11-service-description/%23id247629" TargetMode="External"/><Relationship Id="rId26" Type="http://schemas.openxmlformats.org/officeDocument/2006/relationships/hyperlink" Target="http://www.w3.org/TR/sparql11-service-description/%23id247644" TargetMode="External"/><Relationship Id="rId27" Type="http://schemas.openxmlformats.org/officeDocument/2006/relationships/hyperlink" Target="http://www.w3.org/TR/sparql11-service-description/%23id247660" TargetMode="External"/><Relationship Id="rId28" Type="http://schemas.openxmlformats.org/officeDocument/2006/relationships/hyperlink" Target="http://www.w3.org/TR/sparql11-service-description/%23id247676" TargetMode="External"/><Relationship Id="rId29" Type="http://schemas.openxmlformats.org/officeDocument/2006/relationships/hyperlink" Target="http://www.w3.org/TR/sparql11-service-description/%23id24769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service-description/" TargetMode="External"/><Relationship Id="rId3" Type="http://schemas.openxmlformats.org/officeDocument/2006/relationships/hyperlink" Target="http://www.w3.org/TR/sparql11-service-description/%23id247308" TargetMode="External"/><Relationship Id="rId4" Type="http://schemas.openxmlformats.org/officeDocument/2006/relationships/hyperlink" Target="http://www.w3.org/TR/sparql11-service-description/%23id247312" TargetMode="External"/><Relationship Id="rId5" Type="http://schemas.openxmlformats.org/officeDocument/2006/relationships/hyperlink" Target="http://www.w3.org/TR/sparql11-service-description/%23id247327" TargetMode="External"/><Relationship Id="rId30" Type="http://schemas.openxmlformats.org/officeDocument/2006/relationships/hyperlink" Target="http://www.w3.org/TR/sparql11-service-description/%23id247710" TargetMode="External"/><Relationship Id="rId31" Type="http://schemas.openxmlformats.org/officeDocument/2006/relationships/hyperlink" Target="http://www.w3.org/TR/sparql11-service-description/%23id247726" TargetMode="External"/><Relationship Id="rId32" Type="http://schemas.openxmlformats.org/officeDocument/2006/relationships/hyperlink" Target="http://www.w3.org/TR/sparql11-service-description/%23id247742" TargetMode="External"/><Relationship Id="rId9" Type="http://schemas.openxmlformats.org/officeDocument/2006/relationships/hyperlink" Target="http://www.w3.org/TR/sparql11-service-description/%23id247397" TargetMode="External"/><Relationship Id="rId6" Type="http://schemas.openxmlformats.org/officeDocument/2006/relationships/hyperlink" Target="http://www.w3.org/TR/sparql11-service-description/%23id247342" TargetMode="External"/><Relationship Id="rId7" Type="http://schemas.openxmlformats.org/officeDocument/2006/relationships/hyperlink" Target="http://www.w3.org/TR/sparql11-service-description/%23id247355" TargetMode="External"/><Relationship Id="rId8" Type="http://schemas.openxmlformats.org/officeDocument/2006/relationships/hyperlink" Target="http://www.w3.org/TR/sparql11-service-description/%23id247370" TargetMode="External"/><Relationship Id="rId33" Type="http://schemas.openxmlformats.org/officeDocument/2006/relationships/hyperlink" Target="http://www.w3.org/TR/sparql11-service-description/%23id247759" TargetMode="External"/><Relationship Id="rId34" Type="http://schemas.openxmlformats.org/officeDocument/2006/relationships/hyperlink" Target="http://www.w3.org/TR/sparql11-service-description/%23id247776" TargetMode="External"/><Relationship Id="rId35" Type="http://schemas.openxmlformats.org/officeDocument/2006/relationships/hyperlink" Target="http://www.w3.org/TR/sparql11-service-description/%23id247794" TargetMode="External"/><Relationship Id="rId36" Type="http://schemas.openxmlformats.org/officeDocument/2006/relationships/hyperlink" Target="http://www.w3.org/TR/sparql11-service-description/%23id247819" TargetMode="External"/><Relationship Id="rId10" Type="http://schemas.openxmlformats.org/officeDocument/2006/relationships/hyperlink" Target="http://www.w3.org/TR/sparql11-service-description/%23id247424" TargetMode="External"/><Relationship Id="rId11" Type="http://schemas.openxmlformats.org/officeDocument/2006/relationships/hyperlink" Target="http://www.w3.org/TR/sparql11-service-description/%23id247439" TargetMode="External"/><Relationship Id="rId12" Type="http://schemas.openxmlformats.org/officeDocument/2006/relationships/hyperlink" Target="http://www.w3.org/TR/sparql11-service-description/%23id247459" TargetMode="External"/><Relationship Id="rId13" Type="http://schemas.openxmlformats.org/officeDocument/2006/relationships/hyperlink" Target="http://www.w3.org/TR/sparql11-service-description/%23id247469" TargetMode="External"/><Relationship Id="rId14" Type="http://schemas.openxmlformats.org/officeDocument/2006/relationships/hyperlink" Target="http://www.w3.org/TR/sparql11-service-description/%23id247481" TargetMode="External"/><Relationship Id="rId15" Type="http://schemas.openxmlformats.org/officeDocument/2006/relationships/hyperlink" Target="http://www.w3.org/TR/sparql11-service-description/%23id247521" TargetMode="External"/><Relationship Id="rId16" Type="http://schemas.openxmlformats.org/officeDocument/2006/relationships/hyperlink" Target="http://www.w3.org/TR/sparql11-service-description/%23id247531" TargetMode="External"/><Relationship Id="rId17" Type="http://schemas.openxmlformats.org/officeDocument/2006/relationships/hyperlink" Target="http://www.w3.org/TR/sparql11-service-description/%23id247541" TargetMode="External"/><Relationship Id="rId18" Type="http://schemas.openxmlformats.org/officeDocument/2006/relationships/hyperlink" Target="http://www.w3.org/TR/sparql11-service-description/%23id247552" TargetMode="External"/><Relationship Id="rId19" Type="http://schemas.openxmlformats.org/officeDocument/2006/relationships/hyperlink" Target="http://www.w3.org/TR/sparql11-service-description/%23id247560" TargetMode="External"/><Relationship Id="rId37" Type="http://schemas.openxmlformats.org/officeDocument/2006/relationships/hyperlink" Target="http://www.w3.org/TR/sparql11-service-description/%23id247833" TargetMode="External"/><Relationship Id="rId38" Type="http://schemas.openxmlformats.org/officeDocument/2006/relationships/hyperlink" Target="http://www.w3.org/TR/sparql11-service-description/%23id247997" TargetMode="External"/><Relationship Id="rId39" Type="http://schemas.openxmlformats.org/officeDocument/2006/relationships/hyperlink" Target="http://www.w3.org/TR/sparql11-service-description/%23id248012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4" Type="http://schemas.openxmlformats.org/officeDocument/2006/relationships/hyperlink" Target="http://www.w3.org/TR/sparql11-entailment/" TargetMode="External"/><Relationship Id="rId5" Type="http://schemas.openxmlformats.org/officeDocument/2006/relationships/hyperlink" Target="http://www.w3.org/TR/rdf-mt/" TargetMode="External"/><Relationship Id="rId6" Type="http://schemas.openxmlformats.org/officeDocument/2006/relationships/hyperlink" Target="http://www.w3.org/TR/owl2-primer/" TargetMode="External"/><Relationship Id="rId7" Type="http://schemas.openxmlformats.org/officeDocument/2006/relationships/hyperlink" Target="http://www.w3.org/TR/owl2-profiles/" TargetMode="External"/><Relationship Id="rId8" Type="http://schemas.openxmlformats.org/officeDocument/2006/relationships/hyperlink" Target="http://www.w3.org/TR/rif-core/" TargetMode="External"/><Relationship Id="rId9" Type="http://schemas.openxmlformats.org/officeDocument/2006/relationships/hyperlink" Target="http://www.w3.org/TR/rif-bld/" TargetMode="External"/><Relationship Id="rId10" Type="http://schemas.openxmlformats.org/officeDocument/2006/relationships/hyperlink" Target="http://www.w3.org/TR/rif-rdf-ow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sparql-query/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1981200"/>
            <a:ext cx="7993062" cy="1293813"/>
          </a:xfrm>
        </p:spPr>
        <p:txBody>
          <a:bodyPr/>
          <a:lstStyle/>
          <a:p>
            <a:pPr eaLnBrk="1" hangingPunct="1"/>
            <a:r>
              <a:rPr lang="en-US" dirty="0" smtClean="0"/>
              <a:t>SPARQL1.1: An introduction</a:t>
            </a:r>
            <a:endParaRPr lang="en-GB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38200" y="3729038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@</a:t>
            </a:r>
            <a:r>
              <a:rPr lang="en-US" sz="2400" dirty="0" err="1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AxelPolleres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Arial Narrow" charset="0"/>
              <a:cs typeface="Arial Narrow" charset="0"/>
              <a:sym typeface="Arial Narrow" charset="0"/>
            </a:endParaRPr>
          </a:p>
          <a:p>
            <a:pPr marL="39688" algn="ctr"/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Digital Enterprise Research Institute, National University of Ireland, Galway</a:t>
            </a:r>
            <a:endParaRPr lang="en-US" sz="2400" dirty="0">
              <a:solidFill>
                <a:srgbClr val="FFFFFF"/>
              </a:solidFill>
              <a:latin typeface="Arial" charset="0"/>
              <a:ea typeface="Arial Narrow" charset="0"/>
              <a:cs typeface="Arial Narrow" charset="0"/>
              <a:sym typeface="Arial Narrow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486400"/>
            <a:ext cx="1117600" cy="393700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76200" y="5943600"/>
            <a:ext cx="48397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slides are provided under creative commons</a:t>
            </a:r>
          </a:p>
          <a:p>
            <a:r>
              <a:rPr lang="en-US" sz="1100" b="1" dirty="0" smtClean="0"/>
              <a:t>Attribution-</a:t>
            </a:r>
            <a:r>
              <a:rPr lang="en-US" sz="1100" b="1" dirty="0" err="1" smtClean="0"/>
              <a:t>NonCommercial-ShareAlike</a:t>
            </a:r>
            <a:r>
              <a:rPr lang="en-US" sz="1100" b="1" dirty="0" smtClean="0"/>
              <a:t> 3.0 </a:t>
            </a:r>
            <a:r>
              <a:rPr lang="en-US" sz="1100" b="1" dirty="0" err="1" smtClean="0"/>
              <a:t>Unported</a:t>
            </a:r>
            <a:r>
              <a:rPr lang="en-US" sz="1100" b="1" dirty="0" smtClean="0"/>
              <a:t> License!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04800" y="1116013"/>
            <a:ext cx="11277600" cy="4675187"/>
          </a:xfrm>
        </p:spPr>
        <p:txBody>
          <a:bodyPr/>
          <a:lstStyle/>
          <a:p>
            <a:pPr lvl="1"/>
            <a:r>
              <a:rPr lang="en-US" sz="1600" dirty="0" smtClean="0"/>
              <a:t>DBLP Data in RDF: </a:t>
            </a:r>
            <a:r>
              <a:rPr lang="en-US" sz="1600" b="1" dirty="0" smtClean="0"/>
              <a:t>Triples Turtle Syntax</a:t>
            </a:r>
            <a:r>
              <a:rPr lang="en-US" sz="1400" dirty="0" smtClean="0"/>
              <a:t>: </a:t>
            </a:r>
          </a:p>
          <a:p>
            <a:pPr lvl="1"/>
            <a:endParaRPr lang="en-US" sz="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&lt;http://www.w3.org/1999/02/22-rdf-syntax-ns#&gt;.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dcterms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purl.org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/dc/terms/&gt;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foaf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&lt;http://xmlns.com/foaf/0.1/&gt;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&lt;http://www.w3.org/2001/XMLSchema#&gt;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swrc.ontoware.org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/ontology#&gt; .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swrc:Article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dcterms:issued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"2008"^^xsd:gYear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Dan_Connolly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Jim_Hendler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Lalana_Kagal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Yosi_Scharf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swrc:inProceedings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"Tim Berners-Lee" .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sz="12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82438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RDF Data online: Example – Turtle Syntax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04800" y="1116013"/>
            <a:ext cx="9829800" cy="5056187"/>
          </a:xfrm>
        </p:spPr>
        <p:txBody>
          <a:bodyPr/>
          <a:lstStyle/>
          <a:p>
            <a:pPr lvl="1"/>
            <a:r>
              <a:rPr lang="en-US" sz="1600" dirty="0" smtClean="0"/>
              <a:t>DBLP Data in RDF: </a:t>
            </a:r>
            <a:r>
              <a:rPr lang="en-US" sz="1600" b="1" dirty="0" smtClean="0"/>
              <a:t>Triples Turtle Syntax</a:t>
            </a:r>
            <a:r>
              <a:rPr lang="en-US" sz="1400" dirty="0" smtClean="0"/>
              <a:t>: </a:t>
            </a:r>
          </a:p>
          <a:p>
            <a:pPr lvl="1"/>
            <a:endParaRPr lang="en-US" sz="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&lt;http://www.w3.org/1999/02/22-rdf-syntax-ns#&gt;.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dcterms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purl.org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/dc/terms/&gt;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foaf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&lt;http://xmlns.com/foaf/0.1/&gt;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&lt;http://www.w3.org/2001/XMLSchema#&gt;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swrc.ontoware.org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/ontology#&gt; .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swrc:Article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dcterms:issued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"2008"^^xsd:gYear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Dan_Connolly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Jim_Hendler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Lalana_Kagal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Yosi_Scharf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swrc:inProceedings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"Tim Berners-Lee" .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sz="12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43889" cy="8382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RDF Data online: Example – Turtle Syntax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Linked Data: What’s the point?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Loads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structured data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out there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endParaRPr lang="en-US" sz="1400" kern="0" baseline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You want to do </a:t>
            </a:r>
            <a:r>
              <a:rPr lang="en-US" b="1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structured queries </a:t>
            </a:r>
            <a:r>
              <a:rPr lang="en-US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 top of it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endParaRPr lang="en-US" sz="1200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  <a:defRPr/>
            </a:pPr>
            <a:endParaRPr lang="en-US" sz="1400" kern="0" baseline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" name="Picture 3" descr="Screen shot 2010-09-21 at 14.37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24200"/>
            <a:ext cx="636016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667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Without exaggeration, SPARQL is probably a not too small a part of the LOD success story! … at least an important building block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SPARQL1.0  W3C </a:t>
            </a:r>
            <a:r>
              <a:rPr lang="en-US" kern="0" dirty="0" err="1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Rec</a:t>
            </a: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15 January 2008…  Now you can!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57271"/>
            <a:ext cx="90678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Basic Graph Pattern (BGP)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… set of RDF triples with variables in S,P,O , e.g.: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{?D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&gt;} </a:t>
            </a: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How can I query that data? SPARQL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8991600" cy="4675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Basic graph pattern matching   ~    Conjunctive queries</a:t>
            </a:r>
          </a:p>
          <a:p>
            <a:pPr>
              <a:buFont typeface="Wingdings" pitchFamily="2" charset="2"/>
              <a:buNone/>
            </a:pPr>
            <a:endParaRPr lang="en-US" sz="1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 DBLP: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documents by Tim Berners-Lee”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8400"/>
            <a:ext cx="9067800" cy="12311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?D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FROM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WHERE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{?D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&gt;} 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0" y="5029200"/>
            <a:ext cx="3276600" cy="1143000"/>
          </a:xfrm>
          <a:prstGeom prst="wedgeEllipseCallout">
            <a:avLst>
              <a:gd name="adj1" fmla="val -37939"/>
              <a:gd name="adj2" fmla="val -202686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FROM clause/Dataset can be implicit, e.g. when querying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DBLP’s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SPARQL endpoint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pic>
        <p:nvPicPr>
          <p:cNvPr id="6" name="Picture 5" descr="Screen shot 2010-09-14 at 18.44.37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429000"/>
            <a:ext cx="79724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SPARQL: Basic Graph Patterns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9906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Basic graph pattern matching   ~    Conjunctive 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 DBPEDIA: </a:t>
            </a: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people born in </a:t>
            </a:r>
            <a:r>
              <a:rPr lang="en-US" sz="2200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Santiago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sz="2200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How can I find the right properties for my query?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sz="2200" i="1" kern="0" dirty="0" err="1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  <a:sym typeface="Wingdings"/>
              </a:rPr>
              <a:t></a:t>
            </a:r>
            <a:r>
              <a:rPr lang="en-US" sz="2200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  <a:sym typeface="Wingdings"/>
              </a:rPr>
              <a:t> Look at the data!</a:t>
            </a: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57271"/>
            <a:ext cx="90678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Basic Graph Pattern (BGP)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… set of RDF triples with variables in S,P,O , e.g.: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{?P </a:t>
            </a:r>
            <a:r>
              <a:rPr lang="en-US" b="1" i="1" dirty="0" smtClean="0">
                <a:solidFill>
                  <a:srgbClr val="FF0000"/>
                </a:solidFill>
                <a:latin typeface="Courier New" pitchFamily="49" charset="0"/>
              </a:rPr>
              <a:t>“born in”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hlinkClick r:id="rId2"/>
              </a:rPr>
              <a:t>http://dbpedia.org/resource/Santiago%2C_Chile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“name”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?N }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67200" y="3657600"/>
            <a:ext cx="5181600" cy="5486400"/>
            <a:chOff x="4267200" y="3657600"/>
            <a:chExt cx="5181600" cy="5486400"/>
          </a:xfrm>
        </p:grpSpPr>
        <p:pic>
          <p:nvPicPr>
            <p:cNvPr id="5" name="Picture 4" descr="Screen shot 2010-10-19 at 23.09.17.png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200" y="4778846"/>
              <a:ext cx="5181600" cy="436515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 rot="5400000">
              <a:off x="6400800" y="4267200"/>
              <a:ext cx="1295400" cy="76200"/>
            </a:xfrm>
            <a:prstGeom prst="straightConnector1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SPARQL: Basic Graph Patterns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9906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Basic graph pattern matching   ~    Conjunctive 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 DBPEDIA: </a:t>
            </a: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people born in </a:t>
            </a:r>
            <a:r>
              <a:rPr lang="en-US" sz="2200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Santiago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57271"/>
            <a:ext cx="9067800" cy="141577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Basic Graph Pattern (BGP)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… set of RDF triples with variables in S,P,O , e.g.: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{?P 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 pitchFamily="49" charset="0"/>
              </a:rPr>
              <a:t>dbpedia-owl:birthPlace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</a:rPr>
              <a:t>&lt;http://dbpedia.org/resource/Santiago%2C_Chile&gt;;</a:t>
            </a: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rdfs:label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?N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SPARQL: Basic Graph Patterns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9906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Basic graph pattern matching   ~    Conjunctive 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 DBPEDIA: </a:t>
            </a: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people born in </a:t>
            </a:r>
            <a:r>
              <a:rPr lang="en-US" sz="2200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Santiago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lang="en-US" sz="2200" i="1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sz="2400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Lesson learned: I can build SPARQL queries, from looking at the data and the </a:t>
            </a:r>
            <a:r>
              <a:rPr lang="en-US" sz="2400" i="1" kern="0" dirty="0" err="1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URIs</a:t>
            </a:r>
            <a:r>
              <a:rPr lang="en-US" sz="2400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used (for properties and classes) in the data!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62761"/>
            <a:ext cx="9067800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 pitchFamily="49" charset="0"/>
              </a:rPr>
              <a:t>dbpedia</a:t>
            </a:r>
            <a:r>
              <a:rPr lang="en-US" sz="1600" b="1" i="1" dirty="0" smtClean="0">
                <a:solidFill>
                  <a:srgbClr val="000000"/>
                </a:solidFill>
                <a:latin typeface="Courier New" pitchFamily="49" charset="0"/>
              </a:rPr>
              <a:t>-owl: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&lt;http://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dbpedia.org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/ontology/&gt;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rdfs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&lt;http://www.w3.org/2000/01/rdf-schema#&gt;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?N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{?P 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 pitchFamily="49" charset="0"/>
              </a:rPr>
              <a:t>dbpedia-owl:birthPlace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</a:rPr>
              <a:t>&lt;http://dbpedia.org/resource/Santiago%2C_Chile&gt;;</a:t>
            </a: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rdfs:label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?N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b="1" i="1" dirty="0" err="1" smtClean="0">
                <a:solidFill>
                  <a:srgbClr val="000000"/>
                </a:solidFill>
                <a:latin typeface="Courier New" pitchFamily="49" charset="0"/>
              </a:rPr>
              <a:t>dbpedia</a:t>
            </a:r>
            <a:r>
              <a:rPr lang="en-US" b="1" i="1" dirty="0" smtClean="0">
                <a:solidFill>
                  <a:srgbClr val="000000"/>
                </a:solidFill>
                <a:latin typeface="Courier New" pitchFamily="49" charset="0"/>
              </a:rPr>
              <a:t>-owl: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&lt;http://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</a:rPr>
              <a:t>dbpedia.org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/ontology/&gt;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</a:rPr>
              <a:t>rdfs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&lt;http://www.w3.org/2000/01/rdf-schema#&gt;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?N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{?P 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</a:rPr>
              <a:t>dbpedia-owl:birthPlace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&lt;http://dbpedia.org/resource/Santiago%2C_Chile&gt;;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rdfs:label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?N }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" y="0"/>
            <a:ext cx="8243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SPARQL: and how should I know all those prefixes? E.g. </a:t>
            </a:r>
            <a:r>
              <a:rPr lang="en-US" sz="3200" b="1" kern="0" dirty="0" err="1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se </a:t>
            </a:r>
            <a:r>
              <a:rPr lang="en-US" sz="3200" b="1" kern="0" dirty="0" err="1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p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rexif.cc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!!!</a:t>
            </a:r>
          </a:p>
        </p:txBody>
      </p:sp>
      <p:pic>
        <p:nvPicPr>
          <p:cNvPr id="5" name="Picture 4" descr="Screen shot 2010-10-19 at 23.43.49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614299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33247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}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66801"/>
            <a:ext cx="8991600" cy="274319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Basic graph pattern matching   ~    </a:t>
            </a:r>
            <a:r>
              <a:rPr lang="en-US" sz="2200" b="1" dirty="0" smtClean="0">
                <a:latin typeface="Arial" charset="0"/>
              </a:rPr>
              <a:t>Conjunctive </a:t>
            </a:r>
            <a:r>
              <a:rPr lang="en-US" sz="2200" dirty="0" smtClean="0">
                <a:latin typeface="Arial" charset="0"/>
              </a:rPr>
              <a:t>queries</a:t>
            </a:r>
          </a:p>
          <a:p>
            <a:pPr>
              <a:buFont typeface="Wingdings" pitchFamily="2" charset="2"/>
              <a:buNone/>
            </a:pPr>
            <a:endParaRPr lang="en-US" sz="2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 DBLP: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names of co-authors of Tim Berners-Lee”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SPARQL: Basic Graph Patterns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57912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Link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352800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_:D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_:D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_:C</a:t>
            </a:r>
            <a:r>
              <a:rPr lang="en-US" sz="16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_:C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Blank nodes</a:t>
            </a:r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 in Queries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play a 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similar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role as (non-distinguished) variables.</a:t>
            </a:r>
          </a:p>
          <a:p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352800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&gt;,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     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]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]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Blank nodes</a:t>
            </a:r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 in Queries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play a 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similar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role as (non-distinguished) variables.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 Turtle style shortcuts are allowed (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a bit extreme here, admittedly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66801"/>
            <a:ext cx="8991600" cy="2743199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1800" b="1" dirty="0" smtClean="0">
                <a:latin typeface="Arial" charset="0"/>
              </a:rPr>
              <a:t>Avoid Duplicates: keyword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DISTINCT</a:t>
            </a:r>
            <a:endParaRPr lang="en-US" sz="1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>
              <a:buFont typeface="Wingdings" pitchFamily="2" charset="2"/>
              <a:buNone/>
            </a:pPr>
            <a:endParaRPr lang="en-US" sz="2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 DBLP: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names of co-authors of Tim Berners-Lee”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SPARQL: Basic Graph Patterns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3352800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DISTINCT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&gt;,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     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]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]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Blank nodes</a:t>
            </a:r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 in Queries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play a 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similar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role as (non-distinguished) variables.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 Turtle style shortcuts are allowed (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a bit extreme here, admittedly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/>
          <a:lstStyle/>
          <a:p>
            <a:r>
              <a:rPr lang="en-US" sz="1800" dirty="0" smtClean="0"/>
              <a:t>Query Language for RDF</a:t>
            </a:r>
          </a:p>
          <a:p>
            <a:pPr lvl="1"/>
            <a:r>
              <a:rPr lang="en-US" sz="1200" dirty="0" smtClean="0"/>
              <a:t>SQL “look-and-feel” for the Semantic Web</a:t>
            </a:r>
          </a:p>
          <a:p>
            <a:pPr lvl="1"/>
            <a:r>
              <a:rPr lang="en-US" sz="1200" dirty="0" smtClean="0"/>
              <a:t>Means to query the Web of Data</a:t>
            </a:r>
          </a:p>
          <a:p>
            <a:pPr lvl="1"/>
            <a:r>
              <a:rPr lang="en-US" sz="1200" dirty="0" smtClean="0"/>
              <a:t>Means to map between vocabularies</a:t>
            </a:r>
          </a:p>
          <a:p>
            <a:pPr lvl="1"/>
            <a:r>
              <a:rPr lang="en-US" sz="1200" dirty="0" smtClean="0"/>
              <a:t>Means to access RDF stores</a:t>
            </a:r>
          </a:p>
          <a:p>
            <a:r>
              <a:rPr lang="en-US" sz="1800" dirty="0" smtClean="0"/>
              <a:t>SPARQL1.0 (standard since 2008):</a:t>
            </a:r>
          </a:p>
          <a:p>
            <a:pPr lvl="1"/>
            <a:r>
              <a:rPr lang="en-US" sz="1400" b="1" dirty="0" smtClean="0"/>
              <a:t>Query Language</a:t>
            </a:r>
          </a:p>
          <a:p>
            <a:pPr lvl="1"/>
            <a:r>
              <a:rPr lang="en-US" sz="1400" dirty="0" smtClean="0"/>
              <a:t>Protocol</a:t>
            </a:r>
          </a:p>
          <a:p>
            <a:pPr lvl="1"/>
            <a:r>
              <a:rPr lang="en-US" sz="1400" dirty="0" smtClean="0"/>
              <a:t>Result Format</a:t>
            </a:r>
          </a:p>
          <a:p>
            <a:r>
              <a:rPr lang="en-US" sz="1800" dirty="0" smtClean="0"/>
              <a:t>SPARQL1.1 (in progress):</a:t>
            </a:r>
          </a:p>
          <a:p>
            <a:pPr lvl="1"/>
            <a:r>
              <a:rPr lang="en-US" sz="1400" b="1" dirty="0" smtClean="0"/>
              <a:t>SPARQL 1.1 query language (additional features: aggregate functions, </a:t>
            </a:r>
            <a:r>
              <a:rPr lang="en-US" sz="1400" b="1" dirty="0" err="1" smtClean="0"/>
              <a:t>subqueries</a:t>
            </a:r>
            <a:r>
              <a:rPr lang="en-US" sz="1400" b="1" dirty="0" smtClean="0"/>
              <a:t>, negation, project expressions, property paths, basic federated queries)</a:t>
            </a:r>
          </a:p>
          <a:p>
            <a:pPr lvl="1"/>
            <a:r>
              <a:rPr lang="en-US" sz="1400" b="1" dirty="0" smtClean="0"/>
              <a:t>SPARQL 1.1 Entailment regimes</a:t>
            </a:r>
          </a:p>
          <a:p>
            <a:pPr lvl="1"/>
            <a:r>
              <a:rPr lang="en-US" sz="1400" dirty="0" smtClean="0"/>
              <a:t>SPARQL 1.1 Update: A full data manipulation language</a:t>
            </a:r>
          </a:p>
          <a:p>
            <a:pPr lvl="1"/>
            <a:r>
              <a:rPr lang="en-US" sz="1400" dirty="0" smtClean="0"/>
              <a:t>SPARQL 1.1 Uniform HTTP Protocol for Managing RDF Graphs </a:t>
            </a:r>
          </a:p>
          <a:p>
            <a:pPr lvl="1"/>
            <a:r>
              <a:rPr lang="en-US" sz="1400" dirty="0" smtClean="0"/>
              <a:t>SPARQL 1.1 Service Descriptions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3324761"/>
            <a:ext cx="8610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?D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.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}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66801"/>
            <a:ext cx="8991600" cy="274319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Basic graph pattern matching   ~    </a:t>
            </a:r>
            <a:r>
              <a:rPr lang="en-US" sz="2200" b="1" dirty="0" smtClean="0">
                <a:latin typeface="Arial" charset="0"/>
              </a:rPr>
              <a:t>Conjunctive </a:t>
            </a:r>
            <a:r>
              <a:rPr lang="en-US" sz="2200" dirty="0" smtClean="0">
                <a:latin typeface="Arial" charset="0"/>
              </a:rPr>
              <a:t>queries</a:t>
            </a:r>
          </a:p>
          <a:p>
            <a:pPr>
              <a:buFont typeface="Wingdings" pitchFamily="2" charset="2"/>
              <a:buNone/>
            </a:pPr>
            <a:endParaRPr lang="en-US" sz="2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 DBLP: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names of co-authors of Tim Berners-Lee, their identifiers and their authored documents”</a:t>
            </a:r>
          </a:p>
          <a:p>
            <a:pPr>
              <a:buNone/>
            </a:pP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 SELECT * ” outputs all variables in the pattern 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SPARQL: Basic Graph Patterns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57912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Link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3324761"/>
            <a:ext cx="8610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.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More complex patterns in SPARQL 1.0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UNION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OPTIONAL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FILTER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Querying named </a:t>
            </a:r>
            <a:r>
              <a:rPr lang="en-US" sz="2000" kern="0" dirty="0" err="1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GRAPHs</a:t>
            </a:r>
            <a:endParaRPr lang="en-US" sz="2000" kern="0" dirty="0" smtClean="0">
              <a:solidFill>
                <a:srgbClr val="008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Solution Modifiers (ordering, slicing/dicing results)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… plus some non-trivial combinations of these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3048000"/>
            <a:ext cx="7696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6800" y="3657600"/>
            <a:ext cx="7696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886200"/>
            <a:ext cx="769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5123698"/>
          <a:ext cx="1981200" cy="16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24200" y="5154178"/>
          <a:ext cx="2438400" cy="139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438400" y="5486400"/>
            <a:ext cx="3717203" cy="461665"/>
            <a:chOff x="2438400" y="5486400"/>
            <a:chExt cx="371720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5486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U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5486400"/>
              <a:ext cx="364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69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15493"/>
              <a:gd name="adj2" fmla="val 596102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 again Duplicates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possible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DISTINCT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UNION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{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Avoid Duplicates: keyword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ＭＳ Ｐゴシック" pitchFamily="-65" charset="-128"/>
                <a:cs typeface="Courier New"/>
              </a:rPr>
              <a:t>DISTINCT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/>
              <a:ea typeface="ＭＳ Ｐゴシック" pitchFamily="-65" charset="-128"/>
              <a:cs typeface="Courier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5123698"/>
          <a:ext cx="1981200" cy="16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24200" y="5154178"/>
          <a:ext cx="2438400" cy="139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16"/>
          <p:cNvGrpSpPr/>
          <p:nvPr/>
        </p:nvGrpSpPr>
        <p:grpSpPr>
          <a:xfrm>
            <a:off x="2438400" y="5486400"/>
            <a:ext cx="3717203" cy="461665"/>
            <a:chOff x="2438400" y="5486400"/>
            <a:chExt cx="371720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5486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U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5486400"/>
              <a:ext cx="364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43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CoAuthN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FrN</a:t>
            </a:r>
            <a:endParaRPr lang="en-US" sz="1600" b="1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CoAuthN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FrN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562600" y="4191000"/>
          <a:ext cx="3505200" cy="259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81200"/>
              </a:tblGrid>
              <a:tr h="15745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CoAuthN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3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36949"/>
              <a:gd name="adj2" fmla="val 416737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in a result!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971800"/>
            <a:ext cx="89916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 ?H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?D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-Lee&gt;.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?D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?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?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?N 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OPTIONAL { ?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?H }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 query parts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 parts in queries (Left Outer Join)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b="1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optionally </a:t>
            </a: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their homepage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7" name="Picture 16" descr="Screen shot 2010-09-15 at 16.57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62" y="4800600"/>
            <a:ext cx="4313238" cy="227885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6934200" y="1828800"/>
            <a:ext cx="2209800" cy="990600"/>
          </a:xfrm>
          <a:prstGeom prst="wedgeEllipseCallout">
            <a:avLst>
              <a:gd name="adj1" fmla="val -29335"/>
              <a:gd name="adj2" fmla="val 268874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Another example where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in results!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 to specify FILTER conditions on patterns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b="1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whose homepage starts with http://www.w3…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743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: &lt;http://xmlns.com/foaf/0.1/&gt;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?N ?H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WHERE { 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-Lee&gt;.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.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?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. 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?H .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FILTER(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regex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str(?H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) , "^http://www.w3" )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8" name="Picture 7" descr="Screen shot 2010-09-15 at 20.43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041900"/>
            <a:ext cx="6019800" cy="3340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2362200"/>
            <a:ext cx="9210786" cy="4660900"/>
            <a:chOff x="152400" y="2362200"/>
            <a:chExt cx="9210786" cy="4660900"/>
          </a:xfrm>
        </p:grpSpPr>
        <p:sp>
          <p:nvSpPr>
            <p:cNvPr id="9" name="Rectangle 8"/>
            <p:cNvSpPr/>
            <p:nvPr/>
          </p:nvSpPr>
          <p:spPr>
            <a:xfrm>
              <a:off x="152400" y="2743200"/>
              <a:ext cx="8610600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PREFIX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SELECT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?N ?H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WHERE { 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?D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&lt;http://dblp.l3s.de/…/authors/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-Lee&gt;.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?D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.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. 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foaf:homepage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?H .</a:t>
              </a:r>
              <a:endParaRPr lang="en-US" sz="1600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FILTER(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regex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(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str(?H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) , "^http://www.w3" ) </a:t>
              </a:r>
              <a:r>
                <a:rPr lang="en-US" sz="1600" b="1" dirty="0" smtClean="0">
                  <a:solidFill>
                    <a:srgbClr val="FF0000"/>
                  </a:solidFill>
                  <a:latin typeface="Courier New" pitchFamily="49" charset="0"/>
                </a:rPr>
                <a:t>&amp;&amp;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!=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 )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</p:txBody>
        </p:sp>
        <p:pic>
          <p:nvPicPr>
            <p:cNvPr id="10" name="Picture 9" descr="Screen shot 2010-09-15 at 20.47.4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5029200"/>
              <a:ext cx="6019800" cy="19939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10200" y="2362200"/>
              <a:ext cx="39529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i="1" kern="0" dirty="0" smtClean="0">
                  <a:solidFill>
                    <a:srgbClr val="000000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rPr>
                <a:t>different  from Tim B.-L. himself”</a:t>
              </a:r>
              <a:endParaRPr lang="en-US" dirty="0"/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 to specify FILTER conditions on pattern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Can use an extensible library of built-in functions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checking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: bound(),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isIRI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isBlank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regex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 … 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Conversion/extraction: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datatype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lang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 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Can be complex:  &amp;&amp; , ||,  !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ATTENTION: Evaluated in  a 3-valued logic: </a:t>
            </a:r>
            <a:r>
              <a: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true, false, error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i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 descr="Screen shot 2010-09-15 at 21.09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52" y="838200"/>
            <a:ext cx="2147248" cy="3251200"/>
          </a:xfrm>
          <a:prstGeom prst="rect">
            <a:avLst/>
          </a:prstGeom>
        </p:spPr>
      </p:pic>
      <p:pic>
        <p:nvPicPr>
          <p:cNvPr id="7" name="Picture 6" descr="Screen shot 2010-09-15 at 21.14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791200"/>
            <a:ext cx="9131300" cy="1701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29600" y="4114800"/>
          <a:ext cx="914400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7248"/>
                <a:gridCol w="477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!A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3581400"/>
            <a:ext cx="9144000" cy="2414825"/>
            <a:chOff x="0" y="3581400"/>
            <a:chExt cx="9144000" cy="2414825"/>
          </a:xfrm>
        </p:grpSpPr>
        <p:sp>
          <p:nvSpPr>
            <p:cNvPr id="6" name="Rectangle 5"/>
            <p:cNvSpPr/>
            <p:nvPr/>
          </p:nvSpPr>
          <p:spPr>
            <a:xfrm>
              <a:off x="0" y="3964900"/>
              <a:ext cx="9144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SELECT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?N ?H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WHERE { 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?D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&lt;http://dblp.l3s.de/…/authors/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-Lee&gt;.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      ?D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?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. ?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?N . 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OPTIONAL { ?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foaf:homepage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?H . }</a:t>
              </a:r>
              <a:endParaRPr lang="en-US" sz="1400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FILTER( !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regex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(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str(?H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) , "^http://www.w3" ) &amp;&amp;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!=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3581400"/>
              <a:ext cx="1265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Clr>
                  <a:srgbClr val="000000"/>
                </a:buClr>
                <a:buSzPct val="80000"/>
              </a:pPr>
              <a:r>
                <a:rPr lang="en-US" b="1" i="1" kern="0" dirty="0" smtClean="0">
                  <a:solidFill>
                    <a:srgbClr val="008000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rPr>
                <a:t>Example:</a:t>
              </a:r>
            </a:p>
          </p:txBody>
        </p:sp>
      </p:grpSp>
      <p:sp>
        <p:nvSpPr>
          <p:cNvPr id="11" name="Oval Callout 10"/>
          <p:cNvSpPr/>
          <p:nvPr/>
        </p:nvSpPr>
        <p:spPr bwMode="auto">
          <a:xfrm>
            <a:off x="3276600" y="3810000"/>
            <a:ext cx="2971800" cy="838200"/>
          </a:xfrm>
          <a:prstGeom prst="wedgeEllipseCallout">
            <a:avLst>
              <a:gd name="adj1" fmla="val -46793"/>
              <a:gd name="adj2" fmla="val 141081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Will result in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"/>
                <a:cs typeface="Courier"/>
              </a:rPr>
              <a:t>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for unbound ?H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è"/>
              <a:tabLst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Whole FILTER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expr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Lucida Sans" pitchFamily="34" charset="0"/>
              <a:sym typeface="Wingdings"/>
            </a:endParaRPr>
          </a:p>
          <a:p>
            <a:pPr lvl="0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always </a:t>
            </a:r>
            <a:r>
              <a:rPr lang="en-US" sz="1100" dirty="0" smtClean="0">
                <a:solidFill>
                  <a:srgbClr val="BBE0E3">
                    <a:lumMod val="50000"/>
                  </a:srgbClr>
                </a:solidFill>
                <a:latin typeface="Lucida Sans" pitchFamily="34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1100" dirty="0" smtClean="0">
                <a:solidFill>
                  <a:srgbClr val="BBE0E3">
                    <a:lumMod val="50000"/>
                  </a:srgbClr>
                </a:solidFill>
                <a:latin typeface="Lucida Sans" pitchFamily="34" charset="0"/>
              </a:rPr>
              <a:t> for unbound ?H</a:t>
            </a:r>
          </a:p>
          <a:p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ATTENTION</a:t>
            </a: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can NOT assign/create new values…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FILTER (?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?Pr + 10 )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1"/>
            <a:ext cx="8839200" cy="336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Obviously, common query languages like SQL can do this…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SELECT Item, Price+10 AS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FROM Table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… FILTER in SPARQL is like WHERE in SQL, but SPARQL1.0 doesn’t have AS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705600" y="2895600"/>
            <a:ext cx="2438400" cy="1295400"/>
          </a:xfrm>
          <a:prstGeom prst="wedgeEllipseCallout">
            <a:avLst>
              <a:gd name="adj1" fmla="val -94395"/>
              <a:gd name="adj2" fmla="val -55976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Non-safe variable in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FILTERs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are considered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unbound. The Filter will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just always result in </a:t>
            </a:r>
            <a:r>
              <a:rPr lang="en-US" sz="1100" b="1" dirty="0" smtClean="0">
                <a:solidFill>
                  <a:srgbClr val="FF0000"/>
                </a:solidFill>
                <a:latin typeface="Lucida Sans" pitchFamily="34" charset="0"/>
              </a:rPr>
              <a:t>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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 Result always empty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named </a:t>
            </a:r>
            <a:r>
              <a:rPr lang="en-US" dirty="0" err="1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675187"/>
          </a:xfrm>
        </p:spPr>
        <p:txBody>
          <a:bodyPr/>
          <a:lstStyle/>
          <a:p>
            <a:r>
              <a:rPr lang="en-US" i="1" dirty="0" smtClean="0"/>
              <a:t>Find me people who have been involved with at least three ISWC or ESWC conference events.</a:t>
            </a:r>
          </a:p>
          <a:p>
            <a:pPr>
              <a:buNone/>
            </a:pPr>
            <a:r>
              <a:rPr lang="en-US" i="1" dirty="0" smtClean="0"/>
              <a:t>	(from SPARQL endpoint at </a:t>
            </a:r>
            <a:r>
              <a:rPr lang="en-US" i="1" dirty="0" err="1" smtClean="0"/>
              <a:t>data.semanticweb.org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Courier New"/>
                <a:cs typeface="Courier New"/>
              </a:rPr>
              <a:t>		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SELECT ?person WHERE {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?g1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?g2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?g3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	FILTER(?g1 != ?g2 &amp;&amp; ?g1 != ?g3 &amp;&amp; ?g2 != ?g3) . } </a:t>
            </a: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700" dirty="0" smtClean="0"/>
          </a:p>
          <a:p>
            <a:r>
              <a:rPr lang="en-US" sz="1400" dirty="0" smtClean="0">
                <a:solidFill>
                  <a:srgbClr val="000000"/>
                </a:solidFill>
              </a:rPr>
              <a:t>The GRAPH ?</a:t>
            </a:r>
            <a:r>
              <a:rPr lang="en-US" sz="1400" dirty="0" err="1" smtClean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 construct allows a pattern to match against one of the named graphs in the RDF dataset. The URI of the matching graph is bound to ?</a:t>
            </a:r>
            <a:r>
              <a:rPr lang="en-US" sz="1400" dirty="0" err="1" smtClean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 (or whatever variable was actually used).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The FILTER assures that we're finding a person who occurs in three </a:t>
            </a:r>
            <a:r>
              <a:rPr lang="en-US" sz="1400" i="1" dirty="0" smtClean="0">
                <a:solidFill>
                  <a:srgbClr val="000000"/>
                </a:solidFill>
              </a:rPr>
              <a:t>distinct</a:t>
            </a:r>
            <a:r>
              <a:rPr lang="en-US" sz="1400" dirty="0" smtClean="0">
                <a:solidFill>
                  <a:srgbClr val="000000"/>
                </a:solidFill>
              </a:rPr>
              <a:t> graphs.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5867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Link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675187"/>
          </a:xfrm>
        </p:spPr>
        <p:txBody>
          <a:bodyPr/>
          <a:lstStyle/>
          <a:p>
            <a:r>
              <a:rPr lang="en-US" sz="2000" dirty="0" smtClean="0"/>
              <a:t>Run through SPARQL1.0</a:t>
            </a:r>
          </a:p>
          <a:p>
            <a:endParaRPr lang="en-US" sz="2000" dirty="0" smtClean="0"/>
          </a:p>
          <a:p>
            <a:r>
              <a:rPr lang="en-US" sz="2000" dirty="0" smtClean="0"/>
              <a:t>New features in SPARQL 1.1 Query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SPARQL 1.1 Entailment Regimes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Implementations, Status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and Dicing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915400" cy="4675187"/>
          </a:xfrm>
        </p:spPr>
        <p:txBody>
          <a:bodyPr/>
          <a:lstStyle/>
          <a:p>
            <a:r>
              <a:rPr lang="en-US" dirty="0" smtClean="0"/>
              <a:t>Solution Modifiers</a:t>
            </a:r>
          </a:p>
          <a:p>
            <a:pPr lvl="1"/>
            <a:r>
              <a:rPr lang="en-US" dirty="0" smtClean="0"/>
              <a:t>DISTINCT/REDUCED</a:t>
            </a:r>
          </a:p>
          <a:p>
            <a:pPr lvl="1"/>
            <a:r>
              <a:rPr lang="en-US" dirty="0" smtClean="0"/>
              <a:t>ORDER BY</a:t>
            </a:r>
          </a:p>
          <a:p>
            <a:pPr lvl="1"/>
            <a:r>
              <a:rPr lang="en-US" dirty="0" smtClean="0"/>
              <a:t>LIMIT/OFFSET</a:t>
            </a:r>
          </a:p>
          <a:p>
            <a:pPr lvl="1"/>
            <a:endParaRPr lang="en-US" sz="1100" dirty="0" smtClean="0"/>
          </a:p>
          <a:p>
            <a:r>
              <a:rPr lang="en-US" sz="2000" dirty="0" smtClean="0"/>
              <a:t>Example: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SELECT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DISTINCT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?person WHERE {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?g1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?g2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?g3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	FILTER(?g1 != ?g2 &amp;&amp; ?g1 != ?g3 &amp;&amp; ?g2 != ?g3) . }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ORDER BY ?person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LIMIT 10 </a:t>
            </a:r>
            <a:endParaRPr lang="en-US" sz="1800" b="1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586740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hlinkClick r:id="rId2"/>
              </a:rPr>
              <a:t>Link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ASC, DESC, ORDER BY Expressions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query examples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r>
              <a:rPr lang="en-US" sz="2000" dirty="0" smtClean="0"/>
              <a:t>“IF-THEN-ELSE”</a:t>
            </a:r>
          </a:p>
          <a:p>
            <a:pPr lvl="1"/>
            <a:r>
              <a:rPr lang="en-US" sz="1800" i="1" dirty="0" smtClean="0"/>
              <a:t>“Give me the names of persons, if it exists, otherwise the nicknames, if it exists, otherwise the labels”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 ?N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OPTIONAL { ?X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?N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OPTIONAL { ?X </a:t>
            </a:r>
            <a:r>
              <a:rPr lang="en-US" dirty="0" err="1" smtClean="0">
                <a:latin typeface="Courier New"/>
                <a:cs typeface="Courier New"/>
              </a:rPr>
              <a:t>foaf:nickname</a:t>
            </a:r>
            <a:r>
              <a:rPr lang="en-US" dirty="0" smtClean="0">
                <a:latin typeface="Courier New"/>
                <a:cs typeface="Courier New"/>
              </a:rPr>
              <a:t> ?N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OPTIONAL { ?X </a:t>
            </a:r>
            <a:r>
              <a:rPr lang="en-US" dirty="0" err="1" smtClean="0">
                <a:latin typeface="Courier New"/>
                <a:cs typeface="Courier New"/>
              </a:rPr>
              <a:t>rdfs:label</a:t>
            </a:r>
            <a:r>
              <a:rPr lang="en-US" dirty="0" smtClean="0">
                <a:latin typeface="Courier New"/>
                <a:cs typeface="Courier New"/>
              </a:rPr>
              <a:t> ?N } }</a:t>
            </a:r>
            <a:endParaRPr lang="en-US" i="1" dirty="0" smtClean="0"/>
          </a:p>
          <a:p>
            <a:pPr lvl="1">
              <a:buNone/>
            </a:pPr>
            <a:endParaRPr lang="en-US" sz="1050" i="1" dirty="0" smtClean="0"/>
          </a:p>
          <a:p>
            <a:r>
              <a:rPr lang="en-US" sz="2000" dirty="0" smtClean="0"/>
              <a:t>“Conditional OPTIONAL”</a:t>
            </a:r>
          </a:p>
          <a:p>
            <a:pPr lvl="1"/>
            <a:r>
              <a:rPr lang="en-US" sz="1800" i="1" dirty="0" smtClean="0"/>
              <a:t>“Give me the names and </a:t>
            </a:r>
            <a:r>
              <a:rPr lang="en-US" sz="1800" b="1" i="1" dirty="0" smtClean="0"/>
              <a:t>- only of those whose name starts with ‘D’ - </a:t>
            </a:r>
            <a:r>
              <a:rPr lang="en-US" sz="1800" i="1" dirty="0" smtClean="0"/>
              <a:t>the homepage”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 ?N ?H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?N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	OPTIONAL </a:t>
            </a:r>
            <a:r>
              <a:rPr lang="en-US" b="1" dirty="0" smtClean="0">
                <a:latin typeface="Courier New"/>
                <a:cs typeface="Courier New"/>
              </a:rPr>
              <a:t>{ ?X </a:t>
            </a:r>
            <a:r>
              <a:rPr lang="en-US" b="1" dirty="0" err="1" smtClean="0">
                <a:latin typeface="Courier New"/>
                <a:cs typeface="Courier New"/>
              </a:rPr>
              <a:t>foaf:homepage</a:t>
            </a:r>
            <a:r>
              <a:rPr lang="en-US" b="1" dirty="0" smtClean="0">
                <a:latin typeface="Courier New"/>
                <a:cs typeface="Courier New"/>
              </a:rPr>
              <a:t> ?H </a:t>
            </a:r>
          </a:p>
          <a:p>
            <a:pPr lvl="3">
              <a:buNone/>
            </a:pPr>
            <a:r>
              <a:rPr lang="en-US" b="1" dirty="0" smtClean="0">
                <a:latin typeface="Courier New"/>
                <a:cs typeface="Courier New"/>
              </a:rPr>
              <a:t>				    FILTER ( </a:t>
            </a:r>
            <a:r>
              <a:rPr lang="en-US" b="1" dirty="0" err="1" smtClean="0">
                <a:latin typeface="Courier New"/>
                <a:cs typeface="Courier New"/>
              </a:rPr>
              <a:t>regex</a:t>
            </a:r>
            <a:r>
              <a:rPr lang="en-US" b="1" dirty="0" smtClean="0">
                <a:latin typeface="Courier New"/>
                <a:cs typeface="Courier New"/>
              </a:rPr>
              <a:t>( </a:t>
            </a:r>
            <a:r>
              <a:rPr lang="en-US" b="1" dirty="0" err="1" smtClean="0">
                <a:latin typeface="Courier New"/>
                <a:cs typeface="Courier New"/>
              </a:rPr>
              <a:t>str(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?N</a:t>
            </a:r>
            <a:r>
              <a:rPr lang="en-US" b="1" dirty="0" smtClean="0">
                <a:latin typeface="Courier New"/>
                <a:cs typeface="Courier New"/>
              </a:rPr>
              <a:t>), "^D" ) ) }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}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Oval Callout 3"/>
          <p:cNvSpPr/>
          <p:nvPr/>
        </p:nvSpPr>
        <p:spPr bwMode="auto">
          <a:xfrm>
            <a:off x="6705600" y="1828800"/>
            <a:ext cx="2438400" cy="1447800"/>
          </a:xfrm>
          <a:prstGeom prst="wedgeEllipseCallout">
            <a:avLst>
              <a:gd name="adj1" fmla="val -109028"/>
              <a:gd name="adj2" fmla="val 8273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OPTIONAL 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order-dependent!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6705600" y="1828800"/>
            <a:ext cx="2438400" cy="1447800"/>
          </a:xfrm>
          <a:prstGeom prst="wedgeEllipseCallout">
            <a:avLst>
              <a:gd name="adj1" fmla="val -44090"/>
              <a:gd name="adj2" fmla="val 21811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OPTIONAL 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order-dependent!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OPTIONAL is NOT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“modular”/compositional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100" b="1" dirty="0" smtClean="0">
                <a:solidFill>
                  <a:schemeClr val="tx1"/>
                </a:solidFill>
                <a:latin typeface="Lucida Sans" pitchFamily="34" charset="0"/>
              </a:rPr>
              <a:t>Non-compositionality raised some eyebrows… </a:t>
            </a:r>
            <a:r>
              <a:rPr lang="en-US" sz="1100" b="1" dirty="0" smtClean="0">
                <a:solidFill>
                  <a:schemeClr val="tx1"/>
                </a:solidFill>
              </a:rPr>
              <a:t>[</a:t>
            </a:r>
            <a:r>
              <a:rPr lang="en-US" sz="1100" b="1" dirty="0" err="1" smtClean="0">
                <a:solidFill>
                  <a:schemeClr val="tx1"/>
                </a:solidFill>
              </a:rPr>
              <a:t>Angles&amp;Gutierrez</a:t>
            </a:r>
            <a:r>
              <a:rPr lang="en-US" sz="1100" b="1" dirty="0" smtClean="0">
                <a:solidFill>
                  <a:schemeClr val="tx1"/>
                </a:solidFill>
              </a:rPr>
              <a:t>, 2008] showed that compositional semantics can be</a:t>
            </a:r>
          </a:p>
          <a:p>
            <a:r>
              <a:rPr lang="en-US" sz="1100" b="1" dirty="0" smtClean="0">
                <a:solidFill>
                  <a:schemeClr val="tx1"/>
                </a:solidFill>
              </a:rPr>
              <a:t>  achieved by rewriting.</a:t>
            </a:r>
            <a:endParaRPr lang="en-US" sz="1100" b="1" dirty="0" smtClean="0">
              <a:solidFill>
                <a:schemeClr val="tx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371600" y="2286000"/>
            <a:ext cx="5257800" cy="1371600"/>
          </a:xfrm>
          <a:prstGeom prst="roundRect">
            <a:avLst/>
          </a:prstGeom>
          <a:solidFill>
            <a:schemeClr val="accent5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4419600"/>
            <a:ext cx="6096000" cy="1371600"/>
          </a:xfrm>
          <a:prstGeom prst="roundRect">
            <a:avLst/>
          </a:prstGeom>
          <a:solidFill>
            <a:schemeClr val="accent5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dirty="0" smtClean="0"/>
              <a:t>Negation (“NOT EXISTS” in SQL)</a:t>
            </a:r>
          </a:p>
          <a:p>
            <a:pPr lvl="1"/>
            <a:r>
              <a:rPr lang="en-US" i="1" dirty="0" smtClean="0"/>
              <a:t>“Give me all Persons without a homepage”</a:t>
            </a:r>
            <a:endParaRPr lang="en-US" dirty="0" smtClean="0"/>
          </a:p>
          <a:p>
            <a:pPr lvl="1"/>
            <a:r>
              <a:rPr lang="en-US" b="1" dirty="0" smtClean="0"/>
              <a:t>Option 1: </a:t>
            </a:r>
            <a:r>
              <a:rPr lang="en-US" dirty="0" smtClean="0"/>
              <a:t>by combination of OPTIONAL and </a:t>
            </a:r>
            <a:r>
              <a:rPr lang="en-US" dirty="0" err="1" smtClean="0"/>
              <a:t>FILTER(!bound</a:t>
            </a:r>
            <a:r>
              <a:rPr lang="en-US" dirty="0" smtClean="0"/>
              <a:t>(…) )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</a:t>
            </a:r>
            <a:r>
              <a:rPr lang="en-US" b="1" dirty="0" smtClean="0">
                <a:latin typeface="Courier New"/>
                <a:cs typeface="Courier New"/>
              </a:rPr>
              <a:t>FILTER( !bound( ?H ) )</a:t>
            </a:r>
            <a:r>
              <a:rPr lang="en-US" dirty="0" smtClean="0">
                <a:latin typeface="Courier New"/>
                <a:cs typeface="Courier New"/>
              </a:rPr>
              <a:t>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b="1" dirty="0" smtClean="0"/>
              <a:t>Option 2:</a:t>
            </a:r>
            <a:r>
              <a:rPr lang="en-US" dirty="0" smtClean="0"/>
              <a:t> by even weirder combination of OPTIONAL with GRAPH queries…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GRAPH </a:t>
            </a:r>
            <a:r>
              <a:rPr lang="en-US" dirty="0" err="1" smtClean="0">
                <a:latin typeface="Courier New"/>
                <a:cs typeface="Courier New"/>
              </a:rPr>
              <a:t>boundcheck.ttl</a:t>
            </a:r>
            <a:r>
              <a:rPr lang="en-US" dirty="0" smtClean="0">
                <a:latin typeface="Courier New"/>
                <a:cs typeface="Courier New"/>
              </a:rPr>
              <a:t> {?H :is :unbound } }</a:t>
            </a:r>
          </a:p>
          <a:p>
            <a:pPr lvl="1">
              <a:buNone/>
            </a:pPr>
            <a:endParaRPr lang="en-US" sz="1600" i="1" dirty="0" smtClean="0"/>
          </a:p>
          <a:p>
            <a:pPr lvl="1">
              <a:buNone/>
            </a:pPr>
            <a:r>
              <a:rPr lang="en-US" sz="1600" i="1" dirty="0" smtClean="0"/>
              <a:t>where the aux. graph </a:t>
            </a:r>
            <a:r>
              <a:rPr lang="en-US" sz="1600" i="1" dirty="0" err="1" smtClean="0">
                <a:latin typeface="Courier New"/>
                <a:cs typeface="Courier New"/>
              </a:rPr>
              <a:t>boundcheck.ttl</a:t>
            </a:r>
            <a:r>
              <a:rPr lang="en-US" sz="1600" i="1" dirty="0" smtClean="0">
                <a:latin typeface="Courier New"/>
                <a:cs typeface="Courier New"/>
              </a:rPr>
              <a:t> </a:t>
            </a:r>
            <a:r>
              <a:rPr lang="en-US" sz="1600" i="1" dirty="0" smtClean="0"/>
              <a:t>contains the single triple </a:t>
            </a:r>
            <a:r>
              <a:rPr lang="en-US" sz="1600" dirty="0" smtClean="0">
                <a:latin typeface="Courier New"/>
                <a:cs typeface="Courier New"/>
              </a:rPr>
              <a:t>[] :is :</a:t>
            </a:r>
            <a:r>
              <a:rPr lang="en-US" sz="1600" dirty="0" err="1" smtClean="0">
                <a:latin typeface="Courier New"/>
                <a:cs typeface="Courier New"/>
              </a:rPr>
              <a:t>unboud</a:t>
            </a:r>
            <a:r>
              <a:rPr lang="en-US" sz="1600" dirty="0" smtClean="0">
                <a:latin typeface="Courier New"/>
                <a:cs typeface="Courier New"/>
              </a:rPr>
              <a:t>.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7620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More complex query examples 2/2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0" y="4419600"/>
            <a:ext cx="7391400" cy="1752600"/>
            <a:chOff x="1524000" y="4419600"/>
            <a:chExt cx="7391400" cy="1752600"/>
          </a:xfrm>
        </p:grpSpPr>
        <p:sp>
          <p:nvSpPr>
            <p:cNvPr id="8" name="Oval Callout 7"/>
            <p:cNvSpPr/>
            <p:nvPr/>
          </p:nvSpPr>
          <p:spPr bwMode="auto">
            <a:xfrm>
              <a:off x="1524000" y="4419600"/>
              <a:ext cx="7391400" cy="1752600"/>
            </a:xfrm>
            <a:prstGeom prst="wedgeEllipseCallout">
              <a:avLst>
                <a:gd name="adj1" fmla="val -42981"/>
                <a:gd name="adj2" fmla="val -61033"/>
              </a:avLst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Sans" pitchFamily="34" charset="0"/>
                </a:rPr>
                <a:t>Please forget this immediately again…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rgbClr val="000000"/>
                </a:solidFill>
                <a:latin typeface="Lucida Sans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9400" y="5029200"/>
              <a:ext cx="1094232" cy="914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76400" y="5105400"/>
              <a:ext cx="548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Lucida Sans" pitchFamily="34" charset="0"/>
                </a:rPr>
                <a:t>“These aren’t the droids you’re looking for”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Construct new graphs: </a:t>
            </a:r>
          </a:p>
          <a:p>
            <a:r>
              <a:rPr lang="en-US" i="1" dirty="0" smtClean="0"/>
              <a:t>“everybody knows their co-authors”</a:t>
            </a:r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657600"/>
            <a:ext cx="67818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CONSTRUCT 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foaf:knows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}</a:t>
            </a:r>
          </a:p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?D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foaf:maker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?X, ?Y . 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 FILTER( ?X != ?Y ) }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57400"/>
            <a:ext cx="914400" cy="51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763000" cy="4294187"/>
          </a:xfrm>
        </p:spPr>
        <p:txBody>
          <a:bodyPr/>
          <a:lstStyle/>
          <a:p>
            <a:r>
              <a:rPr lang="en-US" dirty="0" smtClean="0"/>
              <a:t>Map between </a:t>
            </a:r>
            <a:r>
              <a:rPr lang="en-US" dirty="0" err="1" smtClean="0"/>
              <a:t>ontologies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E.g. for expressing complex ontology mappings between             and</a:t>
            </a:r>
          </a:p>
          <a:p>
            <a:r>
              <a:rPr lang="en-US" dirty="0" smtClean="0"/>
              <a:t>“an </a:t>
            </a:r>
            <a:r>
              <a:rPr lang="en-US" dirty="0" err="1" smtClean="0"/>
              <a:t>sioc:name</a:t>
            </a:r>
            <a:r>
              <a:rPr lang="en-US" dirty="0" smtClean="0"/>
              <a:t> of a </a:t>
            </a:r>
            <a:r>
              <a:rPr lang="en-US" dirty="0" err="1" smtClean="0"/>
              <a:t>sioc:User</a:t>
            </a:r>
            <a:r>
              <a:rPr lang="en-US" dirty="0" smtClean="0"/>
              <a:t> is a </a:t>
            </a:r>
            <a:r>
              <a:rPr lang="en-US" dirty="0" err="1" smtClean="0"/>
              <a:t>foaf:nick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8047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3108269"/>
            <a:ext cx="6781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CONSTRUCT 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foaf:nick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}</a:t>
            </a:r>
          </a:p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foaf:holdsAccount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[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sioc:name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]. }</a:t>
            </a:r>
          </a:p>
        </p:txBody>
      </p:sp>
      <p:sp>
        <p:nvSpPr>
          <p:cNvPr id="8" name="Rectangle 7"/>
          <p:cNvSpPr/>
          <p:nvPr/>
        </p:nvSpPr>
        <p:spPr>
          <a:xfrm>
            <a:off x="-228600" y="320040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>
              <a:buFont typeface="Arial" charset="0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Actually, expressible in new OWL2 ( but not in OWL1):</a:t>
            </a:r>
          </a:p>
          <a:p>
            <a:pPr lvl="2">
              <a:buFont typeface="Arial" charset="0"/>
              <a:buNone/>
            </a:pPr>
            <a:endParaRPr lang="en-US" sz="1700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2">
              <a:buFont typeface="Arial" charset="0"/>
              <a:buNone/>
            </a:pP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foaf:nick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owl:propertyChainAxiom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(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foaf:holdsAccount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sioc:name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</a:p>
          <a:p>
            <a:pPr lvl="2">
              <a:buFont typeface="Arial" charset="0"/>
              <a:buNone/>
            </a:pPr>
            <a:endParaRPr lang="en-US" sz="1400" b="1" dirty="0" smtClean="0">
              <a:solidFill>
                <a:srgbClr val="FF0000"/>
              </a:solidFill>
              <a:latin typeface="Courier"/>
            </a:endParaRPr>
          </a:p>
        </p:txBody>
      </p:sp>
      <p:pic>
        <p:nvPicPr>
          <p:cNvPr id="9" name="Picture 8" descr="FO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33600"/>
            <a:ext cx="914400" cy="33169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763000" cy="4294187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Again, no assignment, creation of values</a:t>
            </a:r>
          </a:p>
          <a:p>
            <a:pPr lvl="2"/>
            <a:r>
              <a:rPr lang="en-US" dirty="0" smtClean="0"/>
              <a:t>How to concatenate first name and last name?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 aggregation (e.g. COUNT, SUM, …):</a:t>
            </a:r>
          </a:p>
          <a:p>
            <a:pPr lvl="2"/>
            <a:r>
              <a:rPr lang="en-US" dirty="0" smtClean="0"/>
              <a:t>How to create a graph that has publication count per person for DBLP?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 RDFS/OWL inference (so combining mappings in RDFS/OWL with queries in SPARQL not possible)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SPARQL1.0 Formal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chemeClr val="bg1"/>
          </a:solidFill>
        </p:spPr>
        <p:txBody>
          <a:bodyPr/>
          <a:lstStyle/>
          <a:p>
            <a:r>
              <a:rPr lang="en-US" i="1" dirty="0" smtClean="0"/>
              <a:t>Graph patterns: </a:t>
            </a:r>
          </a:p>
          <a:p>
            <a:pPr lvl="2"/>
            <a:r>
              <a:rPr lang="en-US" dirty="0" err="1" smtClean="0"/>
              <a:t>BGPs</a:t>
            </a:r>
            <a:endParaRPr lang="en-US" dirty="0" smtClean="0"/>
          </a:p>
          <a:p>
            <a:pPr lvl="2"/>
            <a:r>
              <a:rPr lang="en-US" i="1" dirty="0" smtClean="0"/>
              <a:t>P1 P2</a:t>
            </a:r>
          </a:p>
          <a:p>
            <a:pPr lvl="2"/>
            <a:r>
              <a:rPr lang="en-US" i="1" dirty="0" smtClean="0"/>
              <a:t>P </a:t>
            </a:r>
            <a:r>
              <a:rPr lang="en-US" sz="2000" dirty="0" smtClean="0">
                <a:latin typeface="Courier New"/>
                <a:cs typeface="Courier New"/>
              </a:rPr>
              <a:t>FILTER </a:t>
            </a:r>
            <a:r>
              <a:rPr lang="en-US" i="1" dirty="0" smtClean="0"/>
              <a:t>R</a:t>
            </a:r>
          </a:p>
          <a:p>
            <a:pPr lvl="2"/>
            <a:r>
              <a:rPr lang="en-US" i="1" dirty="0" smtClean="0"/>
              <a:t>P1 </a:t>
            </a:r>
            <a:r>
              <a:rPr lang="en-US" sz="2000" dirty="0" smtClean="0">
                <a:latin typeface="Courier New"/>
                <a:cs typeface="Courier New"/>
              </a:rPr>
              <a:t>UNION</a:t>
            </a:r>
            <a:r>
              <a:rPr lang="en-US" i="1" dirty="0" smtClean="0"/>
              <a:t> P2</a:t>
            </a:r>
          </a:p>
          <a:p>
            <a:pPr lvl="2"/>
            <a:r>
              <a:rPr lang="en-US" i="1" dirty="0" smtClean="0"/>
              <a:t>P1 </a:t>
            </a:r>
            <a:r>
              <a:rPr lang="en-US" sz="2000" dirty="0" smtClean="0">
                <a:latin typeface="Courier New"/>
                <a:cs typeface="Courier New"/>
              </a:rPr>
              <a:t>OPTIONAL</a:t>
            </a:r>
            <a:r>
              <a:rPr lang="en-US" i="1" dirty="0" smtClean="0"/>
              <a:t> P2</a:t>
            </a:r>
          </a:p>
          <a:p>
            <a:r>
              <a:rPr lang="en-US" dirty="0" smtClean="0"/>
              <a:t>Semantics</a:t>
            </a:r>
            <a:endParaRPr lang="en-US" i="1" dirty="0" smtClean="0"/>
          </a:p>
          <a:p>
            <a:pPr lvl="1"/>
            <a:r>
              <a:rPr lang="en-US" i="1" dirty="0" err="1" smtClean="0"/>
              <a:t>eval(D(G</a:t>
            </a:r>
            <a:r>
              <a:rPr lang="en-US" i="1" dirty="0" smtClean="0"/>
              <a:t>), graph pattern)</a:t>
            </a:r>
            <a:r>
              <a:rPr lang="en-US" dirty="0" smtClean="0"/>
              <a:t>  … 	D is a dataset, </a:t>
            </a:r>
          </a:p>
          <a:p>
            <a:pPr lvl="1">
              <a:buNone/>
            </a:pPr>
            <a:r>
              <a:rPr lang="en-US" dirty="0" smtClean="0"/>
              <a:t>						G is the “active graph”</a:t>
            </a:r>
          </a:p>
          <a:p>
            <a:pPr lvl="1">
              <a:buNone/>
            </a:pPr>
            <a:r>
              <a:rPr lang="en-US" dirty="0" smtClean="0"/>
              <a:t>recursively defined for all graph patterns in Section 12.5 of </a:t>
            </a:r>
          </a:p>
          <a:p>
            <a:pPr lvl="1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2"/>
              </a:rPr>
              <a:t>http://www.w3.org/TR/rdf-sparql-query/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Spec. semantics is a bit hard to read …</a:t>
            </a:r>
          </a:p>
          <a:p>
            <a:pPr lvl="1">
              <a:buNone/>
            </a:pPr>
            <a:r>
              <a:rPr lang="en-US" dirty="0" smtClean="0"/>
              <a:t>Explained in more “accessible” terms in extended version of this Tutorial: http://www.polleres.net/presentations/20101006SPARQL1.1Tutorial.pptx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smtClean="0"/>
              <a:t>Academic works around SPARQL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dirty="0" smtClean="0"/>
              <a:t>SPARQL semantics</a:t>
            </a:r>
          </a:p>
          <a:p>
            <a:pPr lvl="1"/>
            <a:r>
              <a:rPr lang="en-US" dirty="0" smtClean="0"/>
              <a:t>[Perez et al. 2006] (pre-dates the spec) [Perez et al. 2009]	</a:t>
            </a:r>
          </a:p>
          <a:p>
            <a:r>
              <a:rPr lang="en-US" dirty="0" smtClean="0"/>
              <a:t>SPARQL equivalences</a:t>
            </a:r>
          </a:p>
          <a:p>
            <a:pPr lvl="1"/>
            <a:r>
              <a:rPr lang="en-US" dirty="0" smtClean="0"/>
              <a:t>also in [Perez et al. 2006],[Perez et al. 2009]</a:t>
            </a:r>
          </a:p>
          <a:p>
            <a:pPr lvl="1"/>
            <a:r>
              <a:rPr lang="en-US" dirty="0" smtClean="0"/>
              <a:t>More in [Schmidt et al. 2010]</a:t>
            </a:r>
          </a:p>
          <a:p>
            <a:r>
              <a:rPr lang="en-US" dirty="0" smtClean="0"/>
              <a:t>SPARQL expressivity</a:t>
            </a:r>
          </a:p>
          <a:p>
            <a:pPr lvl="1"/>
            <a:r>
              <a:rPr lang="en-US" dirty="0" smtClean="0"/>
              <a:t>Reducible to </a:t>
            </a:r>
            <a:r>
              <a:rPr lang="en-US" dirty="0" err="1" smtClean="0"/>
              <a:t>datalog</a:t>
            </a:r>
            <a:r>
              <a:rPr lang="en-US" dirty="0" smtClean="0"/>
              <a:t> with negation [Polleres 2007]</a:t>
            </a:r>
          </a:p>
          <a:p>
            <a:pPr lvl="1"/>
            <a:r>
              <a:rPr lang="en-US" dirty="0" smtClean="0"/>
              <a:t>Other way around also works [Angles &amp;Gutierrez 2008]</a:t>
            </a:r>
          </a:p>
          <a:p>
            <a:r>
              <a:rPr lang="en-US" dirty="0" smtClean="0"/>
              <a:t>Proposed Extensions</a:t>
            </a:r>
          </a:p>
          <a:p>
            <a:pPr lvl="1"/>
            <a:r>
              <a:rPr lang="en-US" dirty="0" smtClean="0"/>
              <a:t>Aggregates [Polleres et al. 2007]</a:t>
            </a:r>
          </a:p>
          <a:p>
            <a:pPr lvl="1"/>
            <a:r>
              <a:rPr lang="en-US" dirty="0" smtClean="0"/>
              <a:t>Property Paths [</a:t>
            </a:r>
            <a:r>
              <a:rPr lang="en-US" dirty="0" err="1" smtClean="0"/>
              <a:t>Alkhateeb</a:t>
            </a:r>
            <a:r>
              <a:rPr lang="en-US" dirty="0" smtClean="0"/>
              <a:t> et al. 2009], [Perez et al. </a:t>
            </a:r>
            <a:r>
              <a:rPr lang="en-US" smtClean="0"/>
              <a:t>2008] </a:t>
            </a:r>
            <a:endParaRPr lang="en-US" i="1" smtClean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/>
              <a:t>SPARQL1.1</a:t>
            </a:r>
            <a:endParaRPr lang="en-US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3733800"/>
            <a:ext cx="4038600" cy="965200"/>
            <a:chOff x="4114800" y="0"/>
            <a:chExt cx="4038600" cy="96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0"/>
              <a:ext cx="965200" cy="965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9200" y="0"/>
              <a:ext cx="3124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WG might still change some of the syntax/semantics definitions presented here based on community input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Subject     </a:t>
            </a:r>
            <a:r>
              <a:rPr lang="en-US" dirty="0" smtClean="0"/>
              <a:t>Predicate   </a:t>
            </a:r>
            <a:r>
              <a:rPr lang="en-US" dirty="0" smtClean="0">
                <a:solidFill>
                  <a:srgbClr val="0000FF"/>
                </a:solidFill>
              </a:rPr>
              <a:t>Object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Subject </a:t>
            </a:r>
            <a:r>
              <a:rPr lang="en-US" dirty="0" smtClean="0">
                <a:solidFill>
                  <a:schemeClr val="tx1"/>
                </a:solidFill>
              </a:rPr>
              <a:t>    U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B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Predicate 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Object	 </a:t>
            </a:r>
            <a:r>
              <a:rPr lang="en-US" dirty="0" smtClean="0">
                <a:solidFill>
                  <a:schemeClr val="tx1"/>
                </a:solidFill>
              </a:rPr>
              <a:t>U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a plain data format for the Web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676400"/>
            <a:ext cx="472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19400" y="1795790"/>
            <a:ext cx="4419600" cy="490210"/>
            <a:chOff x="2819400" y="1795790"/>
            <a:chExt cx="4419600" cy="490210"/>
          </a:xfrm>
        </p:grpSpPr>
        <p:sp>
          <p:nvSpPr>
            <p:cNvPr id="8" name="Oval 7"/>
            <p:cNvSpPr/>
            <p:nvPr/>
          </p:nvSpPr>
          <p:spPr bwMode="auto">
            <a:xfrm>
              <a:off x="2819400" y="1828800"/>
              <a:ext cx="13716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Santiago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0" name="Straight Arrow Connector 9"/>
            <p:cNvCxnSpPr>
              <a:stCxn id="8" idx="6"/>
            </p:cNvCxnSpPr>
            <p:nvPr/>
          </p:nvCxnSpPr>
          <p:spPr bwMode="auto">
            <a:xfrm>
              <a:off x="4191000" y="2057400"/>
              <a:ext cx="1219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4343400" y="1795790"/>
              <a:ext cx="685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label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10200" y="1905000"/>
              <a:ext cx="1828800" cy="3048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Santiago”@es</a:t>
              </a:r>
              <a:endParaRPr lang="en-US" sz="1400" b="1" dirty="0" smtClean="0">
                <a:solidFill>
                  <a:srgbClr val="3366FF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37478" y="1143000"/>
            <a:ext cx="2182322" cy="752755"/>
            <a:chOff x="3837478" y="1143000"/>
            <a:chExt cx="2182322" cy="752755"/>
          </a:xfrm>
        </p:grpSpPr>
        <p:sp>
          <p:nvSpPr>
            <p:cNvPr id="18" name="Oval 17"/>
            <p:cNvSpPr/>
            <p:nvPr/>
          </p:nvSpPr>
          <p:spPr bwMode="auto">
            <a:xfrm>
              <a:off x="5029200" y="1143000"/>
              <a:ext cx="990600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Chile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9" name="Straight Arrow Connector 18"/>
            <p:cNvCxnSpPr>
              <a:stCxn id="8" idx="7"/>
              <a:endCxn id="18" idx="3"/>
            </p:cNvCxnSpPr>
            <p:nvPr/>
          </p:nvCxnSpPr>
          <p:spPr bwMode="auto">
            <a:xfrm rot="5400000" flipH="1" flipV="1">
              <a:off x="4368427" y="1089912"/>
              <a:ext cx="427551" cy="1184136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 rot="20422953">
              <a:off x="3837478" y="1395515"/>
              <a:ext cx="12569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isLocatedIn</a:t>
              </a:r>
              <a:endParaRPr lang="en-US" sz="11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3400" y="1993460"/>
            <a:ext cx="4572000" cy="825940"/>
            <a:chOff x="533400" y="1993460"/>
            <a:chExt cx="4572000" cy="825940"/>
          </a:xfrm>
        </p:grpSpPr>
        <p:cxnSp>
          <p:nvCxnSpPr>
            <p:cNvPr id="28" name="Straight Arrow Connector 27"/>
            <p:cNvCxnSpPr>
              <a:stCxn id="24" idx="6"/>
              <a:endCxn id="29" idx="1"/>
            </p:cNvCxnSpPr>
            <p:nvPr/>
          </p:nvCxnSpPr>
          <p:spPr bwMode="auto">
            <a:xfrm>
              <a:off x="1524000" y="2557323"/>
              <a:ext cx="1219200" cy="109677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533400" y="1993460"/>
              <a:ext cx="4572000" cy="825940"/>
              <a:chOff x="533400" y="1993460"/>
              <a:chExt cx="4572000" cy="82594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533400" y="2362200"/>
                <a:ext cx="9906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7"/>
                <a:endCxn id="8" idx="2"/>
              </p:cNvCxnSpPr>
              <p:nvPr/>
            </p:nvCxnSpPr>
            <p:spPr bwMode="auto">
              <a:xfrm rot="5400000" flipH="1" flipV="1">
                <a:off x="1918190" y="1518140"/>
                <a:ext cx="361950" cy="14404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Rectangle 25"/>
              <p:cNvSpPr/>
              <p:nvPr/>
            </p:nvSpPr>
            <p:spPr>
              <a:xfrm rot="20771741">
                <a:off x="1384013" y="1993460"/>
                <a:ext cx="118899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isLocatedIn</a:t>
                </a:r>
                <a:endPara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743200" y="2514600"/>
                <a:ext cx="23622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“Claudio Gutierrez”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label</a:t>
                </a:r>
              </a:p>
            </p:txBody>
          </p:sp>
        </p:grpSp>
      </p:grpSp>
      <p:sp>
        <p:nvSpPr>
          <p:cNvPr id="40" name="Rectangle 39"/>
          <p:cNvSpPr/>
          <p:nvPr/>
        </p:nvSpPr>
        <p:spPr bwMode="auto">
          <a:xfrm>
            <a:off x="0" y="4191000"/>
            <a:ext cx="9144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/resource/Santiago&gt;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ontology.dumontierlab.com/isLocatedIn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 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/resource/Chile&gt;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/resource/Santiago&gt;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	  	       ”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Santiago”@es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"Claudio Gutierrez"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ontology.dumontierlab.com/isLocatedIn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/resource/Santiago&gt;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.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3124200" y="2667000"/>
            <a:ext cx="5867400" cy="1371600"/>
          </a:xfrm>
          <a:prstGeom prst="wedgeEllipseCallout">
            <a:avLst>
              <a:gd name="adj1" fmla="val -57118"/>
              <a:gd name="adj2" fmla="val 15186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URIs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, e.g.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http://www.w3.org/2000/01/rdf-schema#label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ontology.dumontierlab.com/isLocatedIn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/resource/Santiago</a:t>
            </a:r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/resource/Chile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5867400" y="3962400"/>
            <a:ext cx="3276600" cy="1143000"/>
          </a:xfrm>
          <a:prstGeom prst="wedgeEllipseCallout">
            <a:avLst>
              <a:gd name="adj1" fmla="val -129631"/>
              <a:gd name="adj2" fmla="val 67484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Blanknode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“existential variables in the data” to express incomplete information, written as _: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or []</a:t>
            </a: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248400" y="5105400"/>
            <a:ext cx="2895600" cy="1752600"/>
          </a:xfrm>
          <a:prstGeom prst="wedgeEllipseCallout">
            <a:avLst>
              <a:gd name="adj1" fmla="val -138076"/>
              <a:gd name="adj2" fmla="val -34581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Literals,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e.g.</a:t>
            </a:r>
          </a:p>
          <a:p>
            <a:r>
              <a:rPr lang="en-US" sz="1200" b="1" dirty="0">
                <a:solidFill>
                  <a:srgbClr val="3C8C93"/>
                </a:solidFill>
                <a:latin typeface="Courier New"/>
                <a:cs typeface="Courier New"/>
              </a:rPr>
              <a:t>"2010"^^xsd:gYear</a:t>
            </a:r>
          </a:p>
          <a:p>
            <a:r>
              <a:rPr lang="en-US" sz="1200" b="1" dirty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>
                <a:solidFill>
                  <a:srgbClr val="3C8C93"/>
                </a:solidFill>
                <a:latin typeface="Courier New"/>
                <a:cs typeface="Courier New"/>
              </a:rPr>
              <a:t>Brixen"@de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Bressanone"@it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Santiago”@es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“Claudio 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Gutierres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21112964">
            <a:off x="46203" y="3229959"/>
            <a:ext cx="3321925" cy="653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Various syntaxes, RDF/XML, Turtle, N3,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RDFa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40" grpId="0" animBg="1"/>
      <p:bldP spid="4" grpId="0" animBg="1"/>
      <p:bldP spid="4" grpId="1" animBg="1"/>
      <p:bldP spid="6" grpId="0" animBg="1"/>
      <p:bldP spid="6" grpId="1" animBg="1"/>
      <p:bldP spid="5" grpId="0" animBg="1"/>
      <p:bldP spid="5" grpId="1" animBg="1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where SPARQL1.1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r>
              <a:rPr lang="en-US" sz="2000" dirty="0" smtClean="0"/>
              <a:t>Missing common feature requirements in existing implementations or requested urgently by the community:</a:t>
            </a:r>
          </a:p>
          <a:p>
            <a:pPr lvl="1"/>
            <a:r>
              <a:rPr lang="en-US" sz="1800" b="1" dirty="0" smtClean="0"/>
              <a:t>Assignment/Project Expressions</a:t>
            </a:r>
          </a:p>
          <a:p>
            <a:pPr lvl="1"/>
            <a:r>
              <a:rPr lang="en-US" sz="1800" b="1" dirty="0" smtClean="0"/>
              <a:t>Aggregate functions (SUM, AVG, MIN, MAX, COUNT, …)</a:t>
            </a:r>
          </a:p>
          <a:p>
            <a:pPr lvl="1"/>
            <a:r>
              <a:rPr lang="en-US" sz="1800" b="1" dirty="0" err="1" smtClean="0"/>
              <a:t>Subqueries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Property paths</a:t>
            </a:r>
          </a:p>
          <a:p>
            <a:pPr lvl="2"/>
            <a:r>
              <a:rPr lang="en-US" sz="1600" dirty="0" smtClean="0"/>
              <a:t>complaint: SPARQL1.0 isn’t quite a “graph” query language</a:t>
            </a:r>
          </a:p>
          <a:p>
            <a:r>
              <a:rPr lang="en-US" sz="2000" dirty="0" smtClean="0"/>
              <a:t>Ease of use:</a:t>
            </a:r>
          </a:p>
          <a:p>
            <a:pPr lvl="1"/>
            <a:r>
              <a:rPr lang="en-US" sz="1800" dirty="0" smtClean="0"/>
              <a:t>Why is </a:t>
            </a:r>
            <a:r>
              <a:rPr lang="en-US" sz="1800" b="1" dirty="0" smtClean="0"/>
              <a:t>Negation </a:t>
            </a:r>
            <a:r>
              <a:rPr lang="en-US" sz="1800" dirty="0" smtClean="0"/>
              <a:t>“hidden” in SPARQL1.0?</a:t>
            </a:r>
          </a:p>
          <a:p>
            <a:r>
              <a:rPr lang="en-US" sz="2000" dirty="0" smtClean="0"/>
              <a:t>Interplay with other SW standards:</a:t>
            </a:r>
          </a:p>
          <a:p>
            <a:pPr lvl="1"/>
            <a:r>
              <a:rPr lang="en-US" sz="1800" dirty="0" smtClean="0"/>
              <a:t>SPARQL1.0 only defined for simple RDF entailment</a:t>
            </a:r>
          </a:p>
          <a:p>
            <a:pPr lvl="1"/>
            <a:r>
              <a:rPr lang="en-US" sz="1800" dirty="0" smtClean="0"/>
              <a:t>Other Entailment regimes missing: </a:t>
            </a:r>
          </a:p>
          <a:p>
            <a:pPr lvl="2"/>
            <a:r>
              <a:rPr lang="en-US" sz="1600" b="1" dirty="0" smtClean="0"/>
              <a:t>RDF(S)</a:t>
            </a:r>
            <a:r>
              <a:rPr lang="en-US" sz="1600" dirty="0" smtClean="0"/>
              <a:t>, OWL</a:t>
            </a:r>
          </a:p>
          <a:p>
            <a:pPr lvl="2"/>
            <a:r>
              <a:rPr lang="en-US" sz="1600" b="1" dirty="0" smtClean="0"/>
              <a:t>OWL2</a:t>
            </a:r>
          </a:p>
          <a:p>
            <a:pPr lvl="2"/>
            <a:r>
              <a:rPr lang="en-US" sz="1600" b="1" dirty="0" smtClean="0"/>
              <a:t>RIF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SPARQL1.1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 smtClean="0"/>
              <a:t>Per charter (</a:t>
            </a:r>
            <a:r>
              <a:rPr lang="en-US" sz="1600" dirty="0" smtClean="0"/>
              <a:t>http://www.w3.org/2009/05/sparql-phase-II-charter.html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“The scope of this charter is to extend SPARQL technology to include some of the features that the community has identified as both desirable and important for interoperability </a:t>
            </a:r>
            <a:r>
              <a:rPr lang="en-US" b="1" dirty="0" smtClean="0"/>
              <a:t>based on experience </a:t>
            </a:r>
            <a:r>
              <a:rPr lang="en-US" dirty="0" smtClean="0"/>
              <a:t>with the initial version of the standard.”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è"/>
            </a:pPr>
            <a:r>
              <a:rPr lang="en-US" sz="2000" dirty="0" smtClean="0"/>
              <a:t>No inclusion of new features that still require research</a:t>
            </a:r>
          </a:p>
          <a:p>
            <a:pPr>
              <a:buFont typeface="Wingdings" charset="2"/>
              <a:buChar char="è"/>
            </a:pPr>
            <a:r>
              <a:rPr lang="en-US" sz="2000" dirty="0" smtClean="0"/>
              <a:t>Upwards compatible with SPARQL1.0</a:t>
            </a:r>
          </a:p>
          <a:p>
            <a:pPr>
              <a:buFont typeface="Wingdings" charset="2"/>
              <a:buChar char="è"/>
            </a:pPr>
            <a:r>
              <a:rPr lang="en-US" sz="2000" dirty="0" smtClean="0"/>
              <a:t>The name SPARQL1.1 shall indicate an incremental change rather than any fundamental changes.</a:t>
            </a:r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828800"/>
            <a:ext cx="8610600" cy="2514600"/>
            <a:chOff x="381000" y="1828800"/>
            <a:chExt cx="8610600" cy="2514600"/>
          </a:xfrm>
        </p:grpSpPr>
        <p:sp>
          <p:nvSpPr>
            <p:cNvPr id="4" name="Right Bracket 3"/>
            <p:cNvSpPr/>
            <p:nvPr/>
          </p:nvSpPr>
          <p:spPr bwMode="auto">
            <a:xfrm>
              <a:off x="5181600" y="1905000"/>
              <a:ext cx="381000" cy="14478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" name="Right Bracket 4"/>
            <p:cNvSpPr/>
            <p:nvPr/>
          </p:nvSpPr>
          <p:spPr bwMode="auto">
            <a:xfrm>
              <a:off x="5181600" y="3886200"/>
              <a:ext cx="381000" cy="4572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" name="Right Bracket 5"/>
            <p:cNvSpPr/>
            <p:nvPr/>
          </p:nvSpPr>
          <p:spPr bwMode="auto">
            <a:xfrm>
              <a:off x="5562600" y="2667000"/>
              <a:ext cx="381000" cy="14478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1000" y="1828800"/>
              <a:ext cx="4724400" cy="2438400"/>
              <a:chOff x="381000" y="1828800"/>
              <a:chExt cx="4724400" cy="243840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81000" y="1828800"/>
                <a:ext cx="4724400" cy="1524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381000" y="3962400"/>
                <a:ext cx="4648200" cy="3048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Lucida Sans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19800" y="30480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We will focus on these in today’s Tutorial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SPARQL1.1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List of agreed features:</a:t>
            </a:r>
          </a:p>
          <a:p>
            <a:r>
              <a:rPr lang="en-US" sz="1800" b="1" dirty="0" smtClean="0"/>
              <a:t>Additions to the Query Language:</a:t>
            </a:r>
          </a:p>
          <a:p>
            <a:pPr lvl="1"/>
            <a:r>
              <a:rPr lang="en-US" sz="1600" b="1" dirty="0" smtClean="0"/>
              <a:t>Project Expressions</a:t>
            </a:r>
          </a:p>
          <a:p>
            <a:pPr lvl="1"/>
            <a:r>
              <a:rPr lang="en-US" sz="1600" b="1" dirty="0" smtClean="0"/>
              <a:t>Aggregate functions</a:t>
            </a:r>
          </a:p>
          <a:p>
            <a:pPr lvl="1"/>
            <a:r>
              <a:rPr lang="en-US" sz="1600" b="1" dirty="0" err="1" smtClean="0"/>
              <a:t>Subqueries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Negation</a:t>
            </a:r>
          </a:p>
          <a:p>
            <a:pPr lvl="1"/>
            <a:r>
              <a:rPr lang="en-US" sz="1600" b="1" dirty="0" smtClean="0"/>
              <a:t>Property Paths </a:t>
            </a:r>
            <a:r>
              <a:rPr lang="en-US" sz="1600" b="1" i="1" dirty="0" smtClean="0"/>
              <a:t>(time permitting)</a:t>
            </a:r>
          </a:p>
          <a:p>
            <a:pPr lvl="1"/>
            <a:r>
              <a:rPr lang="en-US" sz="1600" dirty="0" smtClean="0"/>
              <a:t>Extend the function library </a:t>
            </a:r>
            <a:r>
              <a:rPr lang="en-US" sz="1600" i="1" dirty="0" smtClean="0"/>
              <a:t>(time permitting)</a:t>
            </a:r>
          </a:p>
          <a:p>
            <a:pPr lvl="1"/>
            <a:r>
              <a:rPr lang="en-US" sz="1600" dirty="0" smtClean="0"/>
              <a:t>Basic federated Queries </a:t>
            </a:r>
            <a:r>
              <a:rPr lang="en-US" sz="1600" i="1" dirty="0" smtClean="0"/>
              <a:t>(time permitting)</a:t>
            </a:r>
          </a:p>
          <a:p>
            <a:r>
              <a:rPr lang="en-US" sz="1800" b="1" dirty="0" smtClean="0"/>
              <a:t>Entailment </a:t>
            </a:r>
            <a:r>
              <a:rPr lang="en-US" sz="1800" i="1" dirty="0" smtClean="0"/>
              <a:t>(time permitting)</a:t>
            </a:r>
          </a:p>
          <a:p>
            <a:r>
              <a:rPr lang="en-US" sz="1800" dirty="0" smtClean="0"/>
              <a:t>SPARQL Update</a:t>
            </a:r>
          </a:p>
          <a:p>
            <a:pPr lvl="1"/>
            <a:r>
              <a:rPr lang="en-US" sz="1600" dirty="0" smtClean="0"/>
              <a:t>Full Update language</a:t>
            </a:r>
          </a:p>
          <a:p>
            <a:pPr lvl="1"/>
            <a:r>
              <a:rPr lang="en-US" sz="1600" dirty="0" smtClean="0"/>
              <a:t>plus simple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update methods for RDF graphs (HTTP methods)</a:t>
            </a:r>
          </a:p>
          <a:p>
            <a:r>
              <a:rPr lang="en-US" sz="2000" dirty="0" smtClean="0"/>
              <a:t>Service Description</a:t>
            </a:r>
          </a:p>
          <a:p>
            <a:pPr lvl="1"/>
            <a:r>
              <a:rPr lang="en-US" sz="1600" dirty="0" smtClean="0"/>
              <a:t>Method for discovering a SPARQL endpoint’s capabilities</a:t>
            </a:r>
          </a:p>
          <a:p>
            <a:pPr lvl="1"/>
            <a:r>
              <a:rPr lang="en-US" sz="1600" dirty="0" smtClean="0"/>
              <a:t>Summary of its data</a:t>
            </a:r>
            <a:endParaRPr lang="en-US" sz="1600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new query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Expressions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Aggregate functions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err="1" smtClean="0">
                <a:solidFill>
                  <a:srgbClr val="008000"/>
                </a:solidFill>
                <a:cs typeface="ＭＳ Ｐゴシック" pitchFamily="-65" charset="-128"/>
              </a:rPr>
              <a:t>Subqueries</a:t>
            </a:r>
            <a:endParaRPr lang="en-US" sz="2400" dirty="0" smtClean="0">
              <a:solidFill>
                <a:srgbClr val="008000"/>
              </a:solidFill>
              <a:cs typeface="ＭＳ Ｐゴシック" pitchFamily="-65" charset="-128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Negation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Property Paths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Assignments, Creating new values…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FILTER (?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?Pr * 1.1)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600" y="2209800"/>
            <a:ext cx="7772400" cy="76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33400" y="2209800"/>
            <a:ext cx="7772400" cy="76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33400" y="20762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(?Pr * 1.1 AS 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21540"/>
            <a:ext cx="45720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3733800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3729335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562600" y="4267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562600"/>
            <a:ext cx="4247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ex:liqueur1      </a:t>
            </a:r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 "n/a".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62600" y="4267200"/>
          <a:ext cx="3200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liqueur1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553200" y="388620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Leaves errors unbound!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expressions – Restriction: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 smtClean="0"/>
              <a:t>Assignments, Creating new values…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Note: Variables “already bound” cannot be used for project expressions!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7848600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(?Pr * 1.1 AS 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2057400"/>
            <a:ext cx="7848600" cy="923330"/>
            <a:chOff x="533400" y="2057400"/>
            <a:chExt cx="7848600" cy="923330"/>
          </a:xfrm>
        </p:grpSpPr>
        <p:sp>
          <p:nvSpPr>
            <p:cNvPr id="9" name="Rectangle 8"/>
            <p:cNvSpPr/>
            <p:nvPr/>
          </p:nvSpPr>
          <p:spPr>
            <a:xfrm>
              <a:off x="533400" y="2057400"/>
              <a:ext cx="784860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PREFIX ex: &lt;http://</a:t>
              </a:r>
              <a:r>
                <a:rPr lang="en-US" dirty="0" err="1" smtClean="0">
                  <a:solidFill>
                    <a:srgbClr val="000000"/>
                  </a:solidFill>
                  <a:latin typeface="Courier New" pitchFamily="49" charset="0"/>
                </a:rPr>
                <a:t>example.org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/&gt; </a:t>
              </a:r>
            </a:p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SELECT ?Item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</a:rPr>
                <a:t>?Pr * 1.1 AS ?Pr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WHERE { ?Item </a:t>
              </a:r>
              <a:r>
                <a:rPr lang="en-US" dirty="0" err="1" smtClean="0">
                  <a:solidFill>
                    <a:srgbClr val="000000"/>
                  </a:solidFill>
                  <a:latin typeface="Courier New" pitchFamily="49" charset="0"/>
                </a:rPr>
                <a:t>ex:price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?Pr }</a:t>
              </a:r>
              <a:endPara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9600" y="2209800"/>
              <a:ext cx="4724400" cy="68580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33400" y="2209800"/>
              <a:ext cx="4724400" cy="76200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items”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categories”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Count(DISTINCT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?T)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items per categories”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2000071"/>
            <a:ext cx="784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RDF Data on the Web: Linked Open Data</a:t>
            </a:r>
          </a:p>
        </p:txBody>
      </p:sp>
      <p:pic>
        <p:nvPicPr>
          <p:cNvPr id="36868" name="Picture 4" descr="lod-datasets_2008richar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81364"/>
            <a:ext cx="4190999" cy="31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477000" y="4800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Lucida Sans" pitchFamily="34" charset="0"/>
              </a:rPr>
              <a:t>March 2008</a:t>
            </a:r>
          </a:p>
        </p:txBody>
      </p:sp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066800"/>
            <a:ext cx="1066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057400" y="1295400"/>
            <a:ext cx="5862350" cy="4570236"/>
            <a:chOff x="1981200" y="943396"/>
            <a:chExt cx="5862350" cy="446680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943396"/>
              <a:ext cx="5862350" cy="4466804"/>
            </a:xfrm>
            <a:prstGeom prst="rect">
              <a:avLst/>
            </a:prstGeom>
          </p:spPr>
        </p:pic>
        <p:sp>
          <p:nvSpPr>
            <p:cNvPr id="36883" name="TextBox 7"/>
            <p:cNvSpPr txBox="1">
              <a:spLocks noChangeArrowheads="1"/>
            </p:cNvSpPr>
            <p:nvPr/>
          </p:nvSpPr>
          <p:spPr bwMode="auto">
            <a:xfrm>
              <a:off x="6248400" y="4965071"/>
              <a:ext cx="152383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  <a:latin typeface="Lucida Sans" pitchFamily="34" charset="0"/>
                </a:rPr>
                <a:t>March 2009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6845" y="1143000"/>
            <a:ext cx="6397955" cy="4735791"/>
            <a:chOff x="1755445" y="990600"/>
            <a:chExt cx="6397955" cy="473579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5445" y="990600"/>
              <a:ext cx="6321755" cy="4735791"/>
            </a:xfrm>
            <a:prstGeom prst="rect">
              <a:avLst/>
            </a:prstGeom>
          </p:spPr>
        </p:pic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6629563" y="5257800"/>
              <a:ext cx="1523837" cy="3778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Lucida Sans" pitchFamily="34" charset="0"/>
                </a:rPr>
                <a:t>July 2009</a:t>
              </a:r>
              <a:endParaRPr lang="en-US" dirty="0">
                <a:solidFill>
                  <a:srgbClr val="000000"/>
                </a:solidFill>
                <a:latin typeface="Lucida Sans" pitchFamily="34" charset="0"/>
              </a:endParaRPr>
            </a:p>
          </p:txBody>
        </p:sp>
      </p:grp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-1600200" y="3200400"/>
            <a:ext cx="8229600" cy="4675187"/>
          </a:xfrm>
        </p:spPr>
        <p:txBody>
          <a:bodyPr/>
          <a:lstStyle/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Excellent tutorial here</a:t>
            </a:r>
            <a:r>
              <a:rPr lang="en-US" sz="1400" dirty="0" smtClean="0">
                <a:latin typeface="Arial" charset="0"/>
              </a:rPr>
              <a:t>: http://www4.wiwiss.fu- </a:t>
            </a:r>
            <a:r>
              <a:rPr lang="en-US" sz="1400" dirty="0" err="1" smtClean="0">
                <a:latin typeface="Arial" charset="0"/>
              </a:rPr>
              <a:t>berlin.de/bizer/pub/LinkedDataTutorial</a:t>
            </a:r>
            <a:r>
              <a:rPr lang="en-US" sz="1400" dirty="0" smtClean="0">
                <a:latin typeface="Arial" charset="0"/>
              </a:rPr>
              <a:t>/ </a:t>
            </a:r>
          </a:p>
        </p:txBody>
      </p:sp>
      <p:pic>
        <p:nvPicPr>
          <p:cNvPr id="13" name="Picture 12" descr="Picture 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419600"/>
            <a:ext cx="1600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 6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1969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9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5200"/>
            <a:ext cx="177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4605337"/>
            <a:ext cx="2590800" cy="1262063"/>
            <a:chOff x="0" y="4191000"/>
            <a:chExt cx="2590800" cy="1262270"/>
          </a:xfrm>
        </p:grpSpPr>
        <p:pic>
          <p:nvPicPr>
            <p:cNvPr id="36880" name="Picture 11" descr="Picture 7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5029200"/>
              <a:ext cx="2590800" cy="42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1" name="TextBox 14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000000"/>
                  </a:solidFill>
                  <a:latin typeface="Lucida Sans" pitchFamily="34" charset="0"/>
                </a:rPr>
                <a:t>…</a:t>
              </a:r>
            </a:p>
          </p:txBody>
        </p:sp>
      </p:grpSp>
      <p:sp>
        <p:nvSpPr>
          <p:cNvPr id="2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– Filtering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675187"/>
          </a:xfrm>
        </p:spPr>
        <p:txBody>
          <a:bodyPr/>
          <a:lstStyle/>
          <a:p>
            <a:r>
              <a:rPr lang="en-US" i="1" dirty="0" smtClean="0"/>
              <a:t>“Count items per categories, for those categories having more than one item”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1981200"/>
            <a:ext cx="7848600" cy="175432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?T 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HAVING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&gt; 1 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886200"/>
          <a:ext cx="2743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dirty="0" smtClean="0"/>
              <a:t>SUM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AVG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MIN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MAX  			</a:t>
            </a:r>
            <a:r>
              <a:rPr lang="en-US" sz="2000" i="1" dirty="0" smtClean="0"/>
              <a:t>… as usual</a:t>
            </a:r>
            <a:endParaRPr lang="en-US" i="1" dirty="0" smtClean="0"/>
          </a:p>
          <a:p>
            <a:r>
              <a:rPr lang="en-US" dirty="0" smtClean="0"/>
              <a:t>SAMPLE 			</a:t>
            </a:r>
            <a:r>
              <a:rPr lang="en-US" sz="2000" i="1" dirty="0" smtClean="0"/>
              <a:t>… “pick” one non-deterministically</a:t>
            </a:r>
            <a:endParaRPr lang="en-US" i="1" dirty="0" smtClean="0"/>
          </a:p>
          <a:p>
            <a:r>
              <a:rPr lang="en-US" dirty="0" smtClean="0"/>
              <a:t>GROUP_CONCAT	</a:t>
            </a:r>
            <a:r>
              <a:rPr lang="en-US" sz="2000" i="1" dirty="0" smtClean="0"/>
              <a:t>… concatenate values with a 					               designated separator string</a:t>
            </a:r>
          </a:p>
          <a:p>
            <a:pPr>
              <a:buNone/>
            </a:pPr>
            <a:r>
              <a:rPr lang="en-US" sz="2000" i="1" dirty="0" smtClean="0"/>
              <a:t>	</a:t>
            </a:r>
          </a:p>
          <a:p>
            <a:pPr>
              <a:buNone/>
            </a:pPr>
            <a:r>
              <a:rPr lang="en-US" sz="2000" i="1" dirty="0" smtClean="0"/>
              <a:t>…this list is  extensible	… new built-ins will need to define </a:t>
            </a:r>
          </a:p>
          <a:p>
            <a:pPr>
              <a:buNone/>
            </a:pPr>
            <a:r>
              <a:rPr lang="en-US" sz="2000" i="1" dirty="0" smtClean="0"/>
              <a:t>					    error-</a:t>
            </a:r>
            <a:r>
              <a:rPr lang="en-US" sz="2000" i="1" dirty="0" err="1" smtClean="0"/>
              <a:t>behaviour</a:t>
            </a:r>
            <a:r>
              <a:rPr lang="en-US" sz="2000" i="1" dirty="0" smtClean="0"/>
              <a:t>, extra-parameters   </a:t>
            </a:r>
          </a:p>
          <a:p>
            <a:pPr>
              <a:buNone/>
            </a:pPr>
            <a:r>
              <a:rPr lang="en-US" sz="2000" i="1" dirty="0" smtClean="0"/>
              <a:t>                                                 (like SEPARATOR in GROUP_CONCAT)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i="1" dirty="0" smtClean="0"/>
              <a:t>“Sum Prices per categories”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n/a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784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Sum(?Pr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9600" y="1752600"/>
            <a:ext cx="58674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Sum(?Pr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      FILTER(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isNumeric(?Pr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)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1752600"/>
            <a:ext cx="72390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(Sum(COALESCE(xs:decimal(?Pr),0)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752600"/>
            <a:ext cx="72390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(Sum(IF(isNumeric(?Pr),?Pr,0)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GROUP_CONCAT, SAMPLE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4675187"/>
          </a:xfrm>
        </p:spPr>
        <p:txBody>
          <a:bodyPr/>
          <a:lstStyle/>
          <a:p>
            <a:r>
              <a:rPr lang="en-US" i="1" dirty="0" smtClean="0"/>
              <a:t>“pick one sample name per person, plus a concatenated list of nicknames ”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1958876"/>
            <a:ext cx="8458200" cy="230832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(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SAMPLE(?N)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as ?Name)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(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GROUP_CONCAT(?M; SEPARATOR = ", ")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AS ?Nicknames 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WHERE { ?P a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foaf:Person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;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?N ;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foaf:nick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?M . }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GROUP BY ?P 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343400"/>
            <a:ext cx="9144000" cy="2616101"/>
            <a:chOff x="0" y="4343400"/>
            <a:chExt cx="9144000" cy="2616101"/>
          </a:xfrm>
        </p:grpSpPr>
        <p:pic>
          <p:nvPicPr>
            <p:cNvPr id="5" name="Picture 4" descr="Screen shot 2010-09-20 at 00.50.5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3799" y="5105400"/>
              <a:ext cx="4140201" cy="1130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343400"/>
              <a:ext cx="4953000" cy="261610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@prefix ex: &lt;http://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example.org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/&gt; .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@prefix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 &lt;http://xmlns.com/foaf/0.1/&gt; 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ex:alice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"Alice Wonderland";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"Alice", "The real Alice".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ex:bob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"Robert Doe", "Robert Charles Doe",     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          "Robert C. Doe";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Bob","Bobby","RobC","BobDoe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".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ex:charles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"Charles Charles";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"Charlie" . </a:t>
              </a:r>
            </a:p>
            <a:p>
              <a:endParaRPr lang="en-US" sz="10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err="1" smtClean="0"/>
              <a:t>Subqueries</a:t>
            </a:r>
            <a:r>
              <a:rPr lang="en-US" sz="2800" dirty="0" smtClean="0"/>
              <a:t> to </a:t>
            </a:r>
            <a:r>
              <a:rPr lang="en-US" sz="2800" dirty="0" err="1" smtClean="0"/>
              <a:t>realise</a:t>
            </a:r>
            <a:r>
              <a:rPr lang="en-US" sz="2800" dirty="0" smtClean="0"/>
              <a:t> complex mappings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r>
              <a:rPr lang="en-US" dirty="0" smtClean="0"/>
              <a:t>How to concatenate first name and last name?</a:t>
            </a:r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r>
              <a:rPr lang="en-US" dirty="0" smtClean="0"/>
              <a:t>Now possible without problems per </a:t>
            </a:r>
            <a:r>
              <a:rPr lang="en-US" dirty="0" err="1" smtClean="0"/>
              <a:t>subqueries</a:t>
            </a:r>
            <a:r>
              <a:rPr lang="en-US" dirty="0" smtClean="0"/>
              <a:t>!</a:t>
            </a:r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991600" cy="258532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fn: &lt;http://www.w3.org/2005/xpath-functions#&gt;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CONSTRUCT{ ?P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FullName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SELECT ?P (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fn:concat(?F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, " ", ?L) AS ?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FullName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WHERE { ?P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foaf:firstName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?F 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foaf:lastName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?L.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" y="3886200"/>
            <a:ext cx="71628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“Limit per resource”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me </a:t>
            </a:r>
            <a:r>
              <a:rPr lang="en-US" b="1" dirty="0" smtClean="0"/>
              <a:t>all </a:t>
            </a:r>
            <a:r>
              <a:rPr lang="en-US" dirty="0" smtClean="0"/>
              <a:t>titles of papers </a:t>
            </a:r>
            <a:r>
              <a:rPr lang="en-US" b="1" dirty="0" smtClean="0"/>
              <a:t>of 10 persons </a:t>
            </a:r>
            <a:r>
              <a:rPr lang="en-US" dirty="0" smtClean="0"/>
              <a:t>who co-authored with Tim Berners-Lee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Returns titles for 10 </a:t>
            </a:r>
            <a:r>
              <a:rPr lang="en-US" b="1" dirty="0" smtClean="0"/>
              <a:t>persons</a:t>
            </a:r>
            <a:r>
              <a:rPr lang="en-US" dirty="0" smtClean="0"/>
              <a:t>, instead of just 10 </a:t>
            </a:r>
            <a:r>
              <a:rPr lang="en-US" b="1" dirty="0" smtClean="0"/>
              <a:t>rows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991600" cy="26314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133600"/>
            <a:ext cx="5410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4267200"/>
            <a:ext cx="541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33600"/>
            <a:ext cx="8991600" cy="26314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3124200"/>
            <a:ext cx="8610600" cy="1143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– Known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675187"/>
          </a:xfrm>
        </p:spPr>
        <p:txBody>
          <a:bodyPr/>
          <a:lstStyle/>
          <a:p>
            <a:r>
              <a:rPr lang="en-US" dirty="0" smtClean="0"/>
              <a:t>Attention: </a:t>
            </a:r>
            <a:r>
              <a:rPr lang="en-US" dirty="0" err="1" smtClean="0"/>
              <a:t>Subqueries</a:t>
            </a:r>
            <a:r>
              <a:rPr lang="en-US" dirty="0" smtClean="0"/>
              <a:t> do not allow to “inject values” from outside, but that limits some use cases, one might think of… e.g. an alternative “limit per resource” query: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… does </a:t>
            </a:r>
            <a:r>
              <a:rPr lang="en-US" b="1" dirty="0" smtClean="0"/>
              <a:t>NOT</a:t>
            </a:r>
            <a:r>
              <a:rPr lang="en-US" dirty="0" smtClean="0"/>
              <a:t> return 3 titles per author!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134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?P ?T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Person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{ SELECT ?T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WHERE { 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dc:title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?T }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LIMIT 3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562600" y="2438400"/>
            <a:ext cx="3581400" cy="838200"/>
          </a:xfrm>
          <a:prstGeom prst="wedgeEllipseCallout">
            <a:avLst>
              <a:gd name="adj1" fmla="val -53863"/>
              <a:gd name="adj2" fmla="val 67730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Different ?P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/ different scope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than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the ?P outside of the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subquery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… i.e. no correlation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91000"/>
            <a:ext cx="35814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a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a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endParaRPr lang="en-US" sz="1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:d1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,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“Doc1”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:d2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,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“Doc2”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:d3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“Doc3”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:d4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“Doc4” .</a:t>
            </a:r>
          </a:p>
          <a:p>
            <a:endParaRPr lang="en-US" sz="10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05600" y="3962400"/>
          <a:ext cx="2362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“Doc1”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“Doc2”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“Doc3”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“Doc1”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“Doc2”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tim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“Doc3”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At this point, no Dataset Clauses in </a:t>
            </a:r>
            <a:r>
              <a:rPr lang="en-US" dirty="0" err="1" smtClean="0"/>
              <a:t>Subselects</a:t>
            </a:r>
            <a:r>
              <a:rPr lang="en-US" dirty="0" smtClean="0"/>
              <a:t>, i.e.: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838200"/>
          </a:xfrm>
        </p:spPr>
        <p:txBody>
          <a:bodyPr/>
          <a:lstStyle/>
          <a:p>
            <a:r>
              <a:rPr lang="en-US" dirty="0" smtClean="0"/>
              <a:t>FROM in </a:t>
            </a:r>
            <a:r>
              <a:rPr lang="en-US" dirty="0" err="1" smtClean="0"/>
              <a:t>Subqueries</a:t>
            </a:r>
            <a:r>
              <a:rPr lang="en-US" dirty="0" smtClean="0"/>
              <a:t>? NO!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SELECT ?N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FROM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http://www.w3.org/People/Berners-Lee/card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  UNION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SELECT ?N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FROM 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438400"/>
            <a:ext cx="7696200" cy="3581400"/>
            <a:chOff x="2667000" y="5334000"/>
            <a:chExt cx="3733800" cy="2286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667000" y="5334000"/>
              <a:ext cx="37338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2743200" y="5334000"/>
              <a:ext cx="36576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1/4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1800" b="1" dirty="0" smtClean="0">
                <a:latin typeface="Arial" charset="0"/>
              </a:rPr>
              <a:t>(</a:t>
            </a:r>
            <a:r>
              <a:rPr lang="en-US" sz="1800" b="1" dirty="0" err="1" smtClean="0">
                <a:latin typeface="Arial" charset="0"/>
              </a:rPr>
              <a:t>i</a:t>
            </a:r>
            <a:r>
              <a:rPr lang="en-US" sz="1800" b="1" dirty="0" smtClean="0">
                <a:latin typeface="Arial" charset="0"/>
              </a:rPr>
              <a:t>) directly by the publishers</a:t>
            </a:r>
          </a:p>
          <a:p>
            <a:r>
              <a:rPr lang="en-US" sz="1800" dirty="0" smtClean="0">
                <a:latin typeface="Arial" charset="0"/>
              </a:rPr>
              <a:t>(ii) by exporters</a:t>
            </a:r>
          </a:p>
          <a:p>
            <a:endParaRPr lang="en-US" sz="18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FOAF/RDF linked from a home page: personal data (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foaf:name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foaf:phone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etc.), relationships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foaf:knows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rdfs:seeAlso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2963863"/>
            <a:ext cx="8712200" cy="3302000"/>
            <a:chOff x="203200" y="2963863"/>
            <a:chExt cx="8712200" cy="3302000"/>
          </a:xfrm>
        </p:grpSpPr>
        <p:pic>
          <p:nvPicPr>
            <p:cNvPr id="33798" name="Picture 4" descr="Picture 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3200400"/>
              <a:ext cx="4800600" cy="306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 descr="Picture 2.png"/>
            <p:cNvPicPr>
              <a:picLocks noChangeAspect="1"/>
            </p:cNvPicPr>
            <p:nvPr/>
          </p:nvPicPr>
          <p:blipFill>
            <a:blip r:embed="rId3"/>
            <a:srcRect b="14012"/>
            <a:stretch>
              <a:fillRect/>
            </a:stretch>
          </p:blipFill>
          <p:spPr bwMode="auto">
            <a:xfrm>
              <a:off x="203200" y="2963863"/>
              <a:ext cx="3835400" cy="313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Right Arrow 10"/>
            <p:cNvSpPr>
              <a:spLocks noChangeArrowheads="1"/>
            </p:cNvSpPr>
            <p:nvPr/>
          </p:nvSpPr>
          <p:spPr bwMode="auto">
            <a:xfrm>
              <a:off x="3733800" y="4267200"/>
              <a:ext cx="685800" cy="228600"/>
            </a:xfrm>
            <a:prstGeom prst="rightArrow">
              <a:avLst>
                <a:gd name="adj1" fmla="val 29704"/>
                <a:gd name="adj2" fmla="val 6836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solidFill>
                  <a:schemeClr val="bg1"/>
                </a:solidFill>
                <a:latin typeface="Lucida Sans" pitchFamily="34" charset="0"/>
              </a:endParaRPr>
            </a:p>
          </p:txBody>
        </p:sp>
      </p:grp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686800" cy="4675187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US" sz="2000" b="1" i="1" dirty="0" smtClean="0"/>
              <a:t>Negation as failure </a:t>
            </a:r>
            <a:r>
              <a:rPr lang="en-US" sz="2000" i="1" dirty="0" smtClean="0"/>
              <a:t>in SPARQL1.0 is “ugly”: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</a:t>
            </a:r>
            <a:r>
              <a:rPr lang="en-US" b="1" dirty="0" smtClean="0">
                <a:latin typeface="Courier New"/>
                <a:cs typeface="Courier New"/>
              </a:rPr>
              <a:t>FILTER( !bound( ?H ) )</a:t>
            </a:r>
            <a:r>
              <a:rPr lang="en-US" dirty="0" smtClean="0">
                <a:latin typeface="Courier New"/>
                <a:cs typeface="Courier New"/>
              </a:rPr>
              <a:t> }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0">
              <a:buClr>
                <a:srgbClr val="000000"/>
              </a:buClr>
            </a:pPr>
            <a:r>
              <a:rPr lang="en-US" sz="2000" b="1" i="1" dirty="0" smtClean="0"/>
              <a:t>SPARQL1.1 </a:t>
            </a:r>
            <a:r>
              <a:rPr lang="en-US" sz="2000" i="1" dirty="0" smtClean="0"/>
              <a:t>has two alternatives to do the same</a:t>
            </a:r>
          </a:p>
          <a:p>
            <a:pPr lvl="1">
              <a:buClr>
                <a:srgbClr val="000000"/>
              </a:buClr>
            </a:pPr>
            <a:r>
              <a:rPr lang="en-US" sz="1600" i="1" dirty="0" smtClean="0"/>
              <a:t>NOT EXISTS in </a:t>
            </a:r>
            <a:r>
              <a:rPr lang="en-US" sz="1600" i="1" dirty="0" err="1" smtClean="0"/>
              <a:t>FILTERs</a:t>
            </a:r>
            <a:endParaRPr lang="en-US" sz="1600" i="1" dirty="0" smtClean="0"/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detect non-existence</a:t>
            </a:r>
          </a:p>
          <a:p>
            <a:pPr lvl="1">
              <a:buClr>
                <a:srgbClr val="000000"/>
              </a:buClr>
            </a:pPr>
            <a:r>
              <a:rPr lang="en-US" sz="1600" i="1" dirty="0" smtClean="0"/>
              <a:t>(P1 MINUS P2 ) as a new binary operator</a:t>
            </a:r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“Remove rows with matching bindings”</a:t>
            </a:r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only effective when  P1 and P2 share variables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8763000" cy="15204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 ( NOT EXISTS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05000"/>
            <a:ext cx="8763000" cy="15204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MINUS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Concatenate property paths, Arbitrary Length paths, etc.</a:t>
            </a:r>
          </a:p>
          <a:p>
            <a:r>
              <a:rPr lang="en-US" dirty="0" smtClean="0"/>
              <a:t>E.g. names of people Tim Berners-Lee transitively co-authored papers with…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200400"/>
            <a:ext cx="7086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DISTINCT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WHERE {&lt;http://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dblp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…/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(^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</a:rPr>
              <a:t>foaf:maker/foaf:maker)+/foaf:name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?N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}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57800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400" kern="0" dirty="0" err="1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elt</a:t>
            </a: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… Path Element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Semantics: by translation to native SPARQL with two core property paths Operators: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sz="16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ArbitraryPath(X</a:t>
            </a:r>
            <a:r>
              <a:rPr lang="en-US" sz="16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, path, Y)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sz="16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ZeroLengthPath(X</a:t>
            </a:r>
            <a:r>
              <a:rPr lang="en-US" sz="16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, path, 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Path expressions full list of operators</a:t>
            </a:r>
            <a:endParaRPr lang="en-US" sz="2800" dirty="0"/>
          </a:p>
        </p:txBody>
      </p:sp>
      <p:pic>
        <p:nvPicPr>
          <p:cNvPr id="5" name="Content Placeholder 4" descr="Screen shot 2010-09-20 at 21.28.3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826" b="-16826"/>
          <a:stretch>
            <a:fillRect/>
          </a:stretch>
        </p:blipFill>
        <p:spPr>
          <a:xfrm>
            <a:off x="102306" y="914400"/>
            <a:ext cx="8986890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334000"/>
            <a:ext cx="6070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No results under simple entailment…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 smtClean="0"/>
              <a:t>Can be used for some ontological inference (well known since [Perez et al. 2008] </a:t>
            </a:r>
          </a:p>
          <a:p>
            <a:r>
              <a:rPr lang="en-US" dirty="0" smtClean="0"/>
              <a:t>E.g. Find all Beers in the Beer ontology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901077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8534400" cy="31393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rdf:type/rdfs:subClassOf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791200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linkClick r:id="rId2"/>
              </a:rPr>
              <a:t>Link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r>
              <a:rPr lang="en-US" dirty="0" smtClean="0"/>
              <a:t>Implementations of SPARQL 1.1 Query: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75187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Some current (partial) SPARQL1.1 implementations:</a:t>
            </a:r>
          </a:p>
          <a:p>
            <a:r>
              <a:rPr lang="en-US" sz="1600" dirty="0" smtClean="0"/>
              <a:t>ARQ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sourceforge.net/projects/jena</a:t>
            </a:r>
            <a:r>
              <a:rPr lang="en-US" sz="1400" dirty="0" smtClean="0"/>
              <a:t>/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sparql.org/sparql.html</a:t>
            </a:r>
            <a:endParaRPr lang="en-US" sz="1400" dirty="0" smtClean="0"/>
          </a:p>
          <a:p>
            <a:r>
              <a:rPr lang="en-US" sz="1600" dirty="0" err="1" smtClean="0"/>
              <a:t>OpenAnzo</a:t>
            </a:r>
            <a:endParaRPr lang="en-US" sz="1600" dirty="0" smtClean="0"/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www.openanzo.org</a:t>
            </a:r>
            <a:r>
              <a:rPr lang="en-US" sz="1400" dirty="0" smtClean="0"/>
              <a:t>/</a:t>
            </a:r>
          </a:p>
          <a:p>
            <a:r>
              <a:rPr lang="en-US" sz="1600" dirty="0" smtClean="0"/>
              <a:t>Perl RDF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github.com/kasei/perlrdf</a:t>
            </a:r>
            <a:r>
              <a:rPr lang="en-US" sz="1400" dirty="0" smtClean="0"/>
              <a:t>/</a:t>
            </a:r>
          </a:p>
          <a:p>
            <a:r>
              <a:rPr lang="en-US" sz="1600" dirty="0" err="1" smtClean="0"/>
              <a:t>Corese</a:t>
            </a:r>
            <a:endParaRPr lang="en-US" sz="1600" dirty="0" smtClean="0"/>
          </a:p>
          <a:p>
            <a:pPr lvl="1"/>
            <a:r>
              <a:rPr lang="en-US" sz="1400" dirty="0" smtClean="0"/>
              <a:t>http://www-</a:t>
            </a:r>
            <a:r>
              <a:rPr lang="en-US" sz="1400" dirty="0" err="1" smtClean="0"/>
              <a:t>sop.inria.fr/teams/edelweiss/wiki/wakka.php?wiki</a:t>
            </a:r>
            <a:r>
              <a:rPr lang="en-US" sz="1400" dirty="0" smtClean="0"/>
              <a:t>=</a:t>
            </a:r>
            <a:r>
              <a:rPr lang="en-US" sz="1400" dirty="0" err="1" smtClean="0"/>
              <a:t>CoreseDownloads</a:t>
            </a:r>
            <a:endParaRPr lang="en-US" sz="1400" dirty="0" smtClean="0"/>
          </a:p>
          <a:p>
            <a:r>
              <a:rPr lang="en-US" sz="1600" dirty="0" smtClean="0"/>
              <a:t>etc.</a:t>
            </a:r>
          </a:p>
          <a:p>
            <a:pPr>
              <a:buNone/>
            </a:pPr>
            <a:r>
              <a:rPr lang="en-US" sz="1600" dirty="0" smtClean="0"/>
              <a:t>Others probably forthcoming…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Loads of SPARQL1.0 endpoints around</a:t>
            </a:r>
          </a:p>
          <a:p>
            <a:pPr lvl="1"/>
            <a:r>
              <a:rPr lang="en-US" sz="1200" dirty="0" err="1" smtClean="0"/>
              <a:t>Dbpedia</a:t>
            </a:r>
            <a:r>
              <a:rPr lang="en-US" sz="1200" dirty="0" smtClean="0"/>
              <a:t>: http://</a:t>
            </a:r>
            <a:r>
              <a:rPr lang="en-US" sz="1200" dirty="0" err="1" smtClean="0"/>
              <a:t>dbpedia.org/snorql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DBLP: http://dblp.l3s.de/d2r/snorql/</a:t>
            </a:r>
          </a:p>
          <a:p>
            <a:pPr lvl="1"/>
            <a:r>
              <a:rPr lang="en-US" sz="1200" dirty="0" smtClean="0"/>
              <a:t>Etc.	</a:t>
            </a:r>
            <a:endParaRPr lang="en-US" sz="12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Entailment Regimes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1368425" y="2667000"/>
            <a:ext cx="632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</a:rPr>
              <a:t>SPARQL 1.1 querying over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RDFS+OWL2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ontologies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and RIF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rulesets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? 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Entailment 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SPARQL1.1 will define SPARQL query answering over OWL2 </a:t>
            </a:r>
            <a:r>
              <a:rPr lang="en-US" dirty="0" err="1" smtClean="0"/>
              <a:t>ontologies</a:t>
            </a:r>
            <a:r>
              <a:rPr lang="en-US" dirty="0" smtClean="0"/>
              <a:t> and RIF rule sets: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http://www.w3.org/TR/sparql11-entailment/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RDF Entailment Regime</a:t>
            </a:r>
          </a:p>
          <a:p>
            <a:pPr lvl="1"/>
            <a:r>
              <a:rPr lang="en-US" dirty="0" smtClean="0"/>
              <a:t>RDFS Entailment Regime</a:t>
            </a:r>
          </a:p>
          <a:p>
            <a:pPr lvl="1"/>
            <a:r>
              <a:rPr lang="en-US" dirty="0" smtClean="0"/>
              <a:t>D-Entailment Regime</a:t>
            </a:r>
          </a:p>
          <a:p>
            <a:pPr lvl="1"/>
            <a:r>
              <a:rPr lang="en-US" dirty="0" smtClean="0"/>
              <a:t>OWL 2 RDF-Based Semantics Entailment Regime</a:t>
            </a:r>
          </a:p>
          <a:p>
            <a:pPr lvl="1"/>
            <a:r>
              <a:rPr lang="en-US" dirty="0" smtClean="0"/>
              <a:t>OWL 2 Direct Semantics Entailment Regime</a:t>
            </a:r>
          </a:p>
          <a:p>
            <a:pPr lvl="1"/>
            <a:r>
              <a:rPr lang="en-US" dirty="0" smtClean="0"/>
              <a:t>RIF Core Entailment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Won’t go into details of those, but sketch the main ideas!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4180344"/>
            <a:ext cx="9144000" cy="2688312"/>
            <a:chOff x="0" y="4180344"/>
            <a:chExt cx="9144000" cy="2688312"/>
          </a:xfrm>
        </p:grpSpPr>
        <p:sp>
          <p:nvSpPr>
            <p:cNvPr id="8" name="TextBox 7"/>
            <p:cNvSpPr txBox="1"/>
            <p:nvPr/>
          </p:nvSpPr>
          <p:spPr>
            <a:xfrm>
              <a:off x="0" y="4180344"/>
              <a:ext cx="3810000" cy="267765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beer:Boddingtons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beer:Ale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beer:Grafentrunk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beer:Bock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beer:Hoegaarden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beer:White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beer:Jever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beer:Pilsner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beer:Krieger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beer:Lager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beer:Paulaner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beer:White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beer:Tetleys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beer:Ale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200" y="4191000"/>
              <a:ext cx="5257800" cy="267765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beer:Ale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beer:TopFermentedBeer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beer:Bock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beer:Lager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beer:Pilsner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beer:White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beer:TopFermentedBeer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beer:TopFermentedBeer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RDFS/OWL2 </a:t>
            </a:r>
            <a:r>
              <a:rPr lang="en-US" dirty="0"/>
              <a:t>and SPARQL1.1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General Idea: Answer Queries with implicit answers</a:t>
            </a:r>
          </a:p>
          <a:p>
            <a:r>
              <a:rPr lang="en-US" sz="2000" dirty="0"/>
              <a:t>E.g</a:t>
            </a:r>
            <a:r>
              <a:rPr lang="en-US" sz="2000" dirty="0" smtClean="0"/>
              <a:t>. example from before: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endParaRPr lang="en-US" sz="1800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 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 descr="Screen shot 2010-09-20 at 23.58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81400"/>
            <a:ext cx="4520105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2895600"/>
            <a:ext cx="8915400" cy="457200"/>
          </a:xfrm>
          <a:prstGeom prst="rect">
            <a:avLst/>
          </a:prstGeom>
          <a:solidFill>
            <a:srgbClr val="FF0000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243888" cy="838200"/>
          </a:xfrm>
        </p:spPr>
        <p:txBody>
          <a:bodyPr/>
          <a:lstStyle/>
          <a:p>
            <a:r>
              <a:rPr lang="en-US" dirty="0" smtClean="0"/>
              <a:t>Essential idea behind RDFS inference: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SPARQL executes “inference” rules on the data, when answering queries, e.g.: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260937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rdfs1: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rdfs:domain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rdfs2: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rdfs:range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endParaRPr lang="en-US" sz="1500" b="1" dirty="0" smtClean="0">
              <a:solidFill>
                <a:srgbClr val="11111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rdfs3: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?C1 . ?C1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rdfs:subclassOf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. 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191000"/>
            <a:ext cx="9144000" cy="2688312"/>
            <a:chOff x="0" y="4180344"/>
            <a:chExt cx="9144000" cy="2688312"/>
          </a:xfrm>
        </p:grpSpPr>
        <p:sp>
          <p:nvSpPr>
            <p:cNvPr id="10" name="TextBox 9"/>
            <p:cNvSpPr txBox="1"/>
            <p:nvPr/>
          </p:nvSpPr>
          <p:spPr>
            <a:xfrm>
              <a:off x="3886200" y="4191000"/>
              <a:ext cx="5257800" cy="267765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beer:Ale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beer:TopFermentedBeer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beer:Bock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beer:Lager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beer:Pilsner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beer:White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beer:TopFermentedBeer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beer:TopFermentedBeer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beer:BottomFermentedBeer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rdfs:subClassOf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beer:Beer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4180344"/>
              <a:ext cx="3810000" cy="212365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beer:Boddingtons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beer:Ale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beer:Grafentrunk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beer:Bock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beer:Hoegaarden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rdf:type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beer:White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…</a:t>
              </a:r>
            </a:p>
            <a:p>
              <a:endParaRPr lang="en-US" sz="12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191000"/>
            <a:ext cx="38100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beer:Boddingtons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beer:Ale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rdf:type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beer:TopFermentedBeer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rdf:type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beer:Beer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beer:Grafentrunk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beer:Bock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rdf:type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beer:BottomFermentedBeer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rdf:type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beer:Beer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.</a:t>
            </a:r>
            <a:endParaRPr lang="en-US" sz="12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beer:Hoegaarden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beer:White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 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rdf:type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beer:TopFermentedBeer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rdf:type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beer:Beer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.</a:t>
            </a:r>
          </a:p>
          <a:p>
            <a:endParaRPr lang="en-US" sz="12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2/4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991600" cy="4675188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(</a:t>
            </a:r>
            <a:r>
              <a:rPr lang="en-US" sz="1800" dirty="0" err="1" smtClean="0">
                <a:latin typeface="Arial" charset="0"/>
              </a:rPr>
              <a:t>i</a:t>
            </a:r>
            <a:r>
              <a:rPr lang="en-US" sz="1800" dirty="0" smtClean="0">
                <a:latin typeface="Arial" charset="0"/>
              </a:rPr>
              <a:t>) directly by the publishers</a:t>
            </a:r>
          </a:p>
          <a:p>
            <a:r>
              <a:rPr lang="en-US" sz="2200" b="1" dirty="0" smtClean="0">
                <a:latin typeface="Arial" charset="0"/>
              </a:rPr>
              <a:t>(ii) by exporters, e.g. </a:t>
            </a:r>
            <a:r>
              <a:rPr lang="en-US" sz="2200" b="1" dirty="0" err="1" smtClean="0">
                <a:latin typeface="Arial" charset="0"/>
              </a:rPr>
              <a:t>OpenLink’s</a:t>
            </a:r>
            <a:r>
              <a:rPr lang="en-US" sz="2200" b="1" dirty="0" smtClean="0">
                <a:latin typeface="Arial" charset="0"/>
              </a:rPr>
              <a:t> Virtuoso.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e.g.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DBPedia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an export of Wikipedia’s structured Data, using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OpenLink’s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Virtuoso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(http://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dbpedia.org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2" name="Right Arrow 10"/>
          <p:cNvSpPr>
            <a:spLocks noChangeArrowheads="1"/>
          </p:cNvSpPr>
          <p:nvPr/>
        </p:nvSpPr>
        <p:spPr bwMode="auto">
          <a:xfrm>
            <a:off x="3581400" y="3581400"/>
            <a:ext cx="685800" cy="228600"/>
          </a:xfrm>
          <a:prstGeom prst="rightArrow">
            <a:avLst>
              <a:gd name="adj1" fmla="val 29704"/>
              <a:gd name="adj2" fmla="val 68361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609600" y="530383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Gives unique </a:t>
            </a:r>
            <a:r>
              <a:rPr lang="en-US" sz="1200" dirty="0" err="1">
                <a:solidFill>
                  <a:srgbClr val="000000"/>
                </a:solidFill>
              </a:rPr>
              <a:t>URIs</a:t>
            </a:r>
            <a:r>
              <a:rPr lang="en-US" sz="1200" dirty="0">
                <a:solidFill>
                  <a:srgbClr val="000000"/>
                </a:solidFill>
              </a:rPr>
              <a:t> to</a:t>
            </a:r>
            <a:r>
              <a:rPr lang="en-US" sz="1200" dirty="0" smtClean="0">
                <a:solidFill>
                  <a:srgbClr val="000000"/>
                </a:solidFill>
              </a:rPr>
              <a:t> cities, countries, persons, </a:t>
            </a:r>
            <a:r>
              <a:rPr lang="en-US" sz="1200" dirty="0">
                <a:solidFill>
                  <a:srgbClr val="000000"/>
                </a:solidFill>
              </a:rPr>
              <a:t>etc.</a:t>
            </a:r>
            <a:r>
              <a:rPr lang="en-US" sz="1200" dirty="0" smtClean="0">
                <a:solidFill>
                  <a:srgbClr val="000000"/>
                </a:solidFill>
              </a:rPr>
              <a:t> from </a:t>
            </a:r>
            <a:r>
              <a:rPr lang="en-US" sz="1200" dirty="0" err="1" smtClean="0">
                <a:solidFill>
                  <a:srgbClr val="000000"/>
                </a:solidFill>
              </a:rPr>
              <a:t>wikipedia</a:t>
            </a:r>
            <a:r>
              <a:rPr lang="en-US" sz="1200" dirty="0" smtClean="0">
                <a:solidFill>
                  <a:srgbClr val="000000"/>
                </a:solidFill>
              </a:rPr>
              <a:t>! </a:t>
            </a:r>
            <a:r>
              <a:rPr lang="en-US" sz="1200" dirty="0">
                <a:solidFill>
                  <a:srgbClr val="000000"/>
                </a:solidFill>
              </a:rPr>
              <a:t>E.g.,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	</a:t>
            </a:r>
            <a:r>
              <a:rPr lang="en-US" sz="1200" b="1" dirty="0" smtClean="0">
                <a:solidFill>
                  <a:srgbClr val="FF0000"/>
                </a:solidFill>
              </a:rPr>
              <a:t>http://dbpedia.org/resource/Santiago%2C_Chile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	http://</a:t>
            </a:r>
            <a:r>
              <a:rPr lang="en-US" sz="1200" b="1" dirty="0" err="1" smtClean="0">
                <a:solidFill>
                  <a:srgbClr val="FF0000"/>
                </a:solidFill>
              </a:rPr>
              <a:t>dbpedia.org</a:t>
            </a:r>
            <a:r>
              <a:rPr lang="en-US" sz="1200" b="1" dirty="0" smtClean="0">
                <a:solidFill>
                  <a:srgbClr val="FF0000"/>
                </a:solidFill>
              </a:rPr>
              <a:t>/resource/Chile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Provides </a:t>
            </a:r>
            <a:r>
              <a:rPr lang="en-US" sz="1200" dirty="0">
                <a:solidFill>
                  <a:srgbClr val="000000"/>
                </a:solidFill>
              </a:rPr>
              <a:t>RDF version of all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wikipedia</a:t>
            </a:r>
            <a:r>
              <a:rPr lang="en-US" sz="1200" dirty="0" smtClean="0">
                <a:solidFill>
                  <a:srgbClr val="000000"/>
                </a:solidFill>
              </a:rPr>
              <a:t> structured data (</a:t>
            </a:r>
            <a:r>
              <a:rPr lang="en-US" sz="1200" dirty="0" err="1" smtClean="0">
                <a:solidFill>
                  <a:srgbClr val="000000"/>
                </a:solidFill>
              </a:rPr>
              <a:t>infoboxes</a:t>
            </a:r>
            <a:r>
              <a:rPr lang="en-US" sz="1200" dirty="0" smtClean="0">
                <a:solidFill>
                  <a:srgbClr val="000000"/>
                </a:solidFill>
              </a:rPr>
              <a:t>) and even a SPARQL </a:t>
            </a:r>
            <a:r>
              <a:rPr lang="en-US" sz="1200" dirty="0">
                <a:solidFill>
                  <a:srgbClr val="000000"/>
                </a:solidFill>
              </a:rPr>
              <a:t>query interface! 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9" name="Picture 8" descr="Screen shot 2010-10-19 at 23.08.30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2" y="2438400"/>
            <a:ext cx="3456728" cy="2716091"/>
          </a:xfrm>
          <a:prstGeom prst="rect">
            <a:avLst/>
          </a:prstGeom>
        </p:spPr>
      </p:pic>
      <p:pic>
        <p:nvPicPr>
          <p:cNvPr id="10" name="Picture 9" descr="Screen shot 2010-10-19 at 23.09.17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133599"/>
            <a:ext cx="3962400" cy="333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1905000"/>
            <a:ext cx="6248400" cy="2667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OWL2 and SPARQL1.1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858000" cy="4675188"/>
          </a:xfrm>
        </p:spPr>
        <p:txBody>
          <a:bodyPr/>
          <a:lstStyle/>
          <a:p>
            <a:r>
              <a:rPr lang="en-US" sz="2000" dirty="0"/>
              <a:t>General Idea: Answer Queries with implicit answers</a:t>
            </a:r>
          </a:p>
          <a:p>
            <a:r>
              <a:rPr lang="en-US" sz="2000" dirty="0"/>
              <a:t>E.g. </a:t>
            </a:r>
            <a:r>
              <a:rPr lang="en-US" sz="2000" dirty="0" smtClean="0"/>
              <a:t>Graph/Ontology: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/>
                <a:ea typeface="Courier New" charset="0"/>
                <a:cs typeface="Arial"/>
              </a:rPr>
              <a:t>T-Box: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endParaRPr lang="en-US" sz="16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/>
                <a:ea typeface="Courier New" charset="0"/>
                <a:cs typeface="Arial"/>
              </a:rPr>
              <a:t>A-Box: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?X { ?X a 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ea typeface="Courier New" charset="0"/>
                <a:cs typeface="Courier New" charset="0"/>
              </a:rPr>
              <a:t>Pure SPARQL 1.0 returns only 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:Jeff,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FF0000"/>
                </a:solidFill>
                <a:ea typeface="Courier New" charset="0"/>
                <a:cs typeface="Courier New" charset="0"/>
              </a:rPr>
              <a:t>should also return :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endParaRPr lang="en-US" sz="18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86677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b="1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416898"/>
            <a:ext cx="6019800" cy="10471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981200"/>
            <a:ext cx="6248400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b="1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Challenges+Pitfalls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Possibly Infinite answers (by RDFS </a:t>
            </a:r>
            <a:r>
              <a:rPr lang="en-US" dirty="0" err="1"/>
              <a:t>ContainerMembership</a:t>
            </a:r>
            <a:r>
              <a:rPr lang="en-US" dirty="0"/>
              <a:t> properties, OWL </a:t>
            </a:r>
            <a:r>
              <a:rPr lang="en-US" dirty="0" err="1"/>
              <a:t>datatype</a:t>
            </a:r>
            <a:r>
              <a:rPr lang="en-US" dirty="0"/>
              <a:t> reasoning, etc.)</a:t>
            </a:r>
          </a:p>
          <a:p>
            <a:pPr lvl="1"/>
            <a:r>
              <a:rPr lang="en-US" dirty="0"/>
              <a:t>Conjunctive Queries: non-distinguished variables</a:t>
            </a:r>
          </a:p>
          <a:p>
            <a:pPr lvl="1"/>
            <a:r>
              <a:rPr lang="en-US" dirty="0"/>
              <a:t>SPARQL 1.1 features: Aggregates</a:t>
            </a:r>
          </a:p>
          <a:p>
            <a:endParaRPr lang="en-US" dirty="0"/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5687" cy="838200"/>
          </a:xfrm>
        </p:spPr>
        <p:txBody>
          <a:bodyPr/>
          <a:lstStyle/>
          <a:p>
            <a:pPr marL="24161750" indent="-24161750"/>
            <a:r>
              <a:rPr lang="en-US" sz="2800" dirty="0" smtClean="0"/>
              <a:t>SPARQL1.1+</a:t>
            </a:r>
            <a:r>
              <a:rPr lang="en-US" sz="2800" dirty="0"/>
              <a:t>RDFS/OWL: </a:t>
            </a:r>
            <a:r>
              <a:rPr lang="en-US" sz="2800" dirty="0" err="1"/>
              <a:t>Challenges+Pitfalls</a:t>
            </a:r>
            <a:endParaRPr lang="en-US" sz="28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5687" cy="838200"/>
          </a:xfrm>
        </p:spPr>
        <p:txBody>
          <a:bodyPr/>
          <a:lstStyle/>
          <a:p>
            <a:pPr marL="24161750" indent="-24161750"/>
            <a:r>
              <a:rPr lang="en-US" sz="2800" dirty="0" smtClean="0"/>
              <a:t>SPARQL1.1+</a:t>
            </a:r>
            <a:r>
              <a:rPr lang="en-US" sz="2800" dirty="0"/>
              <a:t>RDFS/OWL: </a:t>
            </a:r>
            <a:r>
              <a:rPr lang="en-US" sz="2800" dirty="0" err="1"/>
              <a:t>Challenges+Pitfalls</a:t>
            </a:r>
            <a:endParaRPr lang="en-US" sz="28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dirty="0"/>
              <a:t>Current Solution:</a:t>
            </a:r>
          </a:p>
          <a:p>
            <a:pPr lvl="1"/>
            <a:r>
              <a:rPr lang="en-US" dirty="0"/>
              <a:t>Possibly Infinite answers (by RDFS </a:t>
            </a:r>
            <a:r>
              <a:rPr lang="en-US" dirty="0" err="1"/>
              <a:t>ContainerMembership</a:t>
            </a:r>
            <a:r>
              <a:rPr lang="en-US" dirty="0"/>
              <a:t> properties, OWL </a:t>
            </a:r>
            <a:r>
              <a:rPr lang="en-US" dirty="0" err="1"/>
              <a:t>datatype</a:t>
            </a:r>
            <a:r>
              <a:rPr lang="en-US" dirty="0"/>
              <a:t> reasoning, etc.)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Restrict answers to </a:t>
            </a:r>
            <a:r>
              <a:rPr lang="en-US" dirty="0" err="1">
                <a:solidFill>
                  <a:srgbClr val="FF0000"/>
                </a:solidFill>
              </a:rPr>
              <a:t>rdf:/rdfs:/owl:vocabulary</a:t>
            </a:r>
            <a:r>
              <a:rPr lang="en-US" dirty="0">
                <a:solidFill>
                  <a:srgbClr val="FF0000"/>
                </a:solidFill>
              </a:rPr>
              <a:t> minus rdf:_1 … </a:t>
            </a:r>
            <a:r>
              <a:rPr lang="en-US" dirty="0" err="1">
                <a:solidFill>
                  <a:srgbClr val="FF0000"/>
                </a:solidFill>
              </a:rPr>
              <a:t>rdf:_n</a:t>
            </a:r>
            <a:r>
              <a:rPr lang="en-US" dirty="0">
                <a:solidFill>
                  <a:srgbClr val="FF0000"/>
                </a:solidFill>
              </a:rPr>
              <a:t> plus terms occurring in the data graph</a:t>
            </a:r>
            <a:endParaRPr lang="en-US" dirty="0"/>
          </a:p>
          <a:p>
            <a:pPr lvl="1"/>
            <a:r>
              <a:rPr lang="en-US" dirty="0"/>
              <a:t>Non-distinguished variables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No non-distinguished variables, answers must result from BGP matching, projection a post-processing step not part of</a:t>
            </a:r>
            <a:r>
              <a:rPr lang="en-US" i="1" dirty="0" smtClean="0">
                <a:solidFill>
                  <a:srgbClr val="FF0000"/>
                </a:solidFill>
              </a:rPr>
              <a:t> SPARQL entailment regimes.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SPARQL 1.1 other features:</a:t>
            </a:r>
            <a:r>
              <a:rPr lang="en-US" dirty="0" smtClean="0"/>
              <a:t> e.g. Aggregates, etc.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Again not affected, answers must result from BGP matching, projection a post-processing step not part of entailment.</a:t>
            </a: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Simple, BUT: maybe not always </a:t>
            </a:r>
            <a:r>
              <a:rPr lang="en-US" dirty="0" err="1"/>
              <a:t>entirelty</a:t>
            </a:r>
            <a:r>
              <a:rPr lang="en-US" dirty="0"/>
              <a:t> intuitive, so</a:t>
            </a:r>
          </a:p>
          <a:p>
            <a:pPr lvl="2"/>
            <a:r>
              <a:rPr lang="en-US" dirty="0"/>
              <a:t>Good to know ;-)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1600200"/>
            <a:ext cx="7086600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2000"/>
              <a:t>Possibly Infinite answers RDF(S): Container Membership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/>
              <a:t>Graph: </a:t>
            </a:r>
          </a:p>
          <a:p>
            <a:pPr lvl="1">
              <a:buFont typeface="Wingdings" charset="2"/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:rr2010Proceedings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hasEditors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[ a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rdf:Seq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;  </a:t>
            </a: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   rdf:_1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pascal_hitzler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   rdf:_2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thomas_lukasiewicz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 lvl="1">
              <a:buFont typeface="Wingdings" charset="2"/>
              <a:buNone/>
            </a:pPr>
            <a:endParaRPr lang="en-US" sz="1800" dirty="0"/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008000"/>
                </a:solidFill>
              </a:rPr>
              <a:t>Query with RDFS Entailment in mind:</a:t>
            </a: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SELECT ?CM { ?CM a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Lucida Sans (Body)" charset="0"/>
              </a:rPr>
              <a:t>Entailed by RDFS (axiomatic Triples):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rdfs:_1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rdfs:_2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rdfs:_3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rdfs:_4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dirty="0"/>
              <a:t>…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1600200"/>
            <a:ext cx="7086600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2000"/>
              <a:t>Possibly Infinite answers RDF(S): Container Membership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/>
              <a:t>Graph: </a:t>
            </a:r>
            <a:endParaRPr lang="en-US" sz="2000" dirty="0" smtClean="0"/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:rr2010Proceedings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hasEditors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[ a 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rdf:Seq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;  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  rdf:_1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pascal_hitzler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  rdf:_2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thomas_lukasiewicz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] .</a:t>
            </a:r>
          </a:p>
          <a:p>
            <a:pPr lvl="1">
              <a:buFont typeface="Wingdings" charset="2"/>
              <a:buNone/>
            </a:pPr>
            <a:endParaRPr lang="en-US" sz="1800" dirty="0" smtClean="0"/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008000"/>
                </a:solidFill>
              </a:rPr>
              <a:t>Query with RDFS Entailment in mind:</a:t>
            </a: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SELECT ?CM { ?CM a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SPARQL 1.1 restricts answers to </a:t>
            </a:r>
            <a:r>
              <a:rPr lang="en-US" sz="1800" dirty="0" err="1">
                <a:solidFill>
                  <a:srgbClr val="FF0000"/>
                </a:solidFill>
              </a:rPr>
              <a:t>rdf:/rdfs:/owl:vocabulary</a:t>
            </a:r>
            <a:r>
              <a:rPr lang="en-US" sz="1800" dirty="0">
                <a:solidFill>
                  <a:srgbClr val="FF0000"/>
                </a:solidFill>
              </a:rPr>
              <a:t> minus rdf:_1 … </a:t>
            </a:r>
            <a:r>
              <a:rPr lang="en-US" sz="1800" dirty="0" err="1">
                <a:solidFill>
                  <a:srgbClr val="FF0000"/>
                </a:solidFill>
              </a:rPr>
              <a:t>rdf:_n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plus terms occurring in the data graph</a:t>
            </a:r>
            <a:endParaRPr lang="en-US" sz="1800" b="1" dirty="0"/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Lucida Sans (Body)" charset="0"/>
              </a:rPr>
              <a:t>So, the only answers</a:t>
            </a:r>
            <a:r>
              <a:rPr lang="en-US" sz="1800" b="1" dirty="0" smtClean="0">
                <a:latin typeface="Lucida Sans (Body)" charset="0"/>
              </a:rPr>
              <a:t> in SPARQL1.1 are</a:t>
            </a:r>
            <a:r>
              <a:rPr lang="en-US" sz="1800" b="1" dirty="0">
                <a:latin typeface="Lucida Sans (Body)" charset="0"/>
              </a:rPr>
              <a:t>: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{ ?CM/rdfs:_1, ?CM/rdfs:_2,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 }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1447800"/>
            <a:ext cx="6477000" cy="28956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5575" cy="838200"/>
          </a:xfrm>
        </p:spPr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E.g. Graph</a:t>
            </a:r>
            <a:endParaRPr lang="en-US" sz="2000" dirty="0" smtClean="0"/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  <a:endParaRPr lang="en-US" sz="18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?X ?Y { ?X :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?Y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No answer, because no known value for ?Y in the data graph.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1447800"/>
            <a:ext cx="6477000" cy="2819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5575" cy="838200"/>
          </a:xfrm>
        </p:spPr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E.g. Graph</a:t>
            </a:r>
            <a:endParaRPr lang="en-US" sz="2000" dirty="0" smtClean="0"/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8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?X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{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?X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?Y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ea typeface="Courier New" charset="0"/>
                <a:cs typeface="Courier New" charset="0"/>
              </a:rPr>
              <a:t>But what about this one? ?Y looks like a “non-distinguished” variable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solidFill>
                  <a:srgbClr val="FF0000"/>
                </a:solidFill>
              </a:rPr>
              <a:t>Solution: In SPARQL 1.1 answers must result from BGP matching, projection a post-processing step not part of entailment </a:t>
            </a:r>
            <a:r>
              <a:rPr lang="en-US" sz="1800" i="1" dirty="0" err="1">
                <a:solidFill>
                  <a:srgbClr val="FF0000"/>
                </a:solidFill>
                <a:sym typeface="Wingdings" charset="2"/>
              </a:rPr>
              <a:t></a:t>
            </a:r>
            <a:r>
              <a:rPr lang="en-US" sz="1800" i="1" dirty="0">
                <a:solidFill>
                  <a:srgbClr val="FF0000"/>
                </a:solidFill>
                <a:sym typeface="Wingdings" charset="2"/>
              </a:rPr>
              <a:t> so, still no answer.</a:t>
            </a:r>
            <a:endParaRPr lang="en-US" sz="1800" i="1" dirty="0"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2133600"/>
            <a:ext cx="5638800" cy="304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 sz="2400" dirty="0"/>
              <a:t>SPARQL </a:t>
            </a:r>
            <a:r>
              <a:rPr lang="en-US" sz="2400" dirty="0" smtClean="0"/>
              <a:t>1.1/OWL </a:t>
            </a:r>
            <a:r>
              <a:rPr lang="en-US" sz="2400" dirty="0"/>
              <a:t>other features: Aggregates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</a:t>
            </a:r>
            <a:r>
              <a:rPr lang="en-US" dirty="0"/>
              <a:t>as before… aggregates are evaluated</a:t>
            </a:r>
            <a:r>
              <a:rPr lang="en-US" dirty="0" smtClean="0"/>
              <a:t> within algebra </a:t>
            </a:r>
            <a:r>
              <a:rPr lang="en-US" b="1" dirty="0"/>
              <a:t>after </a:t>
            </a:r>
            <a:r>
              <a:rPr lang="en-US" dirty="0"/>
              <a:t>BGP matching, so, no effect: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?X { ?X a 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ea typeface="Courier New" charset="0"/>
                <a:cs typeface="Courier New" charset="0"/>
              </a:rPr>
              <a:t>Under RDFS/OWL entailment returns : {?X/</a:t>
            </a:r>
            <a:r>
              <a:rPr lang="en-US" sz="1600" dirty="0" err="1"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ea typeface="Courier New" charset="0"/>
                <a:cs typeface="Courier New" charset="0"/>
              </a:rPr>
              <a:t>,  ?X/</a:t>
            </a:r>
            <a:r>
              <a:rPr lang="en-US" sz="1600" dirty="0" err="1">
                <a:ea typeface="Courier New" charset="0"/>
                <a:cs typeface="Courier New" charset="0"/>
              </a:rPr>
              <a:t>aidan</a:t>
            </a:r>
            <a:r>
              <a:rPr lang="en-US" sz="1600" dirty="0"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2133600"/>
            <a:ext cx="5638800" cy="304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 sz="2400" dirty="0"/>
              <a:t>SPARQL </a:t>
            </a:r>
            <a:r>
              <a:rPr lang="en-US" sz="2400" dirty="0" smtClean="0"/>
              <a:t>1.1/OWL </a:t>
            </a:r>
            <a:r>
              <a:rPr lang="en-US" sz="2400" dirty="0"/>
              <a:t>other features: Aggregates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/>
              <a:t>Similar as before… aggregates are evaluated as post-processing </a:t>
            </a:r>
            <a:r>
              <a:rPr lang="en-US" b="1" dirty="0"/>
              <a:t>after </a:t>
            </a:r>
            <a:r>
              <a:rPr lang="en-US" dirty="0"/>
              <a:t>BGP matching, so, no effect: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Clr>
                <a:srgbClr val="000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(?X</a:t>
            </a:r>
            <a:r>
              <a:rPr lang="en-US" sz="16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) AS ?Y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{ ?X a 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  <a:endParaRPr lang="en-US" sz="1600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364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owl:sameAs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943600" y="3429000"/>
            <a:ext cx="3200400" cy="1752600"/>
          </a:xfrm>
          <a:prstGeom prst="wedgeEllipseCallout">
            <a:avLst>
              <a:gd name="adj1" fmla="val -107227"/>
              <a:gd name="adj2" fmla="val 31961"/>
            </a:avLst>
          </a:prstGeom>
          <a:solidFill>
            <a:srgbClr val="CC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Attention!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owl:sameAs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inference does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affect counting!!!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943600" y="3429000"/>
            <a:ext cx="3200400" cy="1752600"/>
          </a:xfrm>
          <a:prstGeom prst="wedgeEllipseCallout">
            <a:avLst>
              <a:gd name="adj1" fmla="val -97528"/>
              <a:gd name="adj2" fmla="val 13443"/>
            </a:avLst>
          </a:prstGeom>
          <a:solidFill>
            <a:srgbClr val="CC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Attention!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owl:sameAs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inference does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affect counting!!!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But </a:t>
            </a:r>
            <a:r>
              <a:rPr lang="en-US" sz="1600" baseline="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bnodes</a:t>
            </a:r>
            <a:r>
              <a:rPr lang="en-US" sz="1600" baseline="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do!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420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b="1" dirty="0" err="1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 [a Person].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510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kern="0" dirty="0" smtClean="0">
                <a:solidFill>
                  <a:srgbClr val="008000"/>
                </a:solidFill>
                <a:latin typeface="Lucida Sans"/>
                <a:ea typeface="Courier New" charset="0"/>
                <a:cs typeface="Courier New" charset="0"/>
              </a:rPr>
              <a:t>Under RDFS/OWL entailment returns : {</a:t>
            </a:r>
            <a:r>
              <a:rPr lang="en-US" kern="0" dirty="0" smtClean="0">
                <a:solidFill>
                  <a:srgbClr val="FF0000"/>
                </a:solidFill>
                <a:latin typeface="Lucida Sans"/>
                <a:ea typeface="Courier New" charset="0"/>
                <a:cs typeface="Courier New" charset="0"/>
              </a:rPr>
              <a:t>?Y/2</a:t>
            </a:r>
            <a:r>
              <a:rPr lang="en-US" kern="0" dirty="0" smtClean="0">
                <a:solidFill>
                  <a:srgbClr val="008000"/>
                </a:solidFill>
                <a:latin typeface="Lucida Sans"/>
                <a:ea typeface="Courier New" charset="0"/>
                <a:cs typeface="Courier New" charset="0"/>
              </a:rPr>
              <a:t>}</a:t>
            </a:r>
            <a:endParaRPr lang="en-US" kern="0" dirty="0">
              <a:solidFill>
                <a:srgbClr val="008000"/>
              </a:solidFill>
              <a:latin typeface="Lucida Sans"/>
              <a:ea typeface="Courier New" charset="0"/>
              <a:cs typeface="Courier New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2642" y="5791200"/>
            <a:ext cx="6513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{</a:t>
            </a:r>
            <a:r>
              <a:rPr lang="en-US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?Y/</a:t>
            </a:r>
            <a:r>
              <a:rPr lang="en-US" dirty="0" smtClean="0">
                <a:solidFill>
                  <a:srgbClr val="0000FF"/>
                </a:solidFill>
                <a:ea typeface="Courier New" charset="0"/>
                <a:cs typeface="Courier New" charset="0"/>
              </a:rPr>
              <a:t>2</a:t>
            </a:r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}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2642" y="5791200"/>
            <a:ext cx="72755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{</a:t>
            </a:r>
            <a:r>
              <a:rPr lang="en-US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?Y/</a:t>
            </a:r>
            <a:r>
              <a:rPr lang="en-US" dirty="0" smtClean="0">
                <a:solidFill>
                  <a:srgbClr val="FF6600"/>
                </a:solidFill>
                <a:ea typeface="Courier New" charset="0"/>
                <a:cs typeface="Courier New" charset="0"/>
              </a:rPr>
              <a:t>3</a:t>
            </a:r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} 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+ 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RIF … Rule Interchange format, Rec. since 2010</a:t>
            </a:r>
          </a:p>
          <a:p>
            <a:pPr lvl="1"/>
            <a:r>
              <a:rPr lang="en-US" sz="1800" dirty="0" smtClean="0"/>
              <a:t>RIF: Rule Interchange Format (rather than Rule language)</a:t>
            </a:r>
          </a:p>
          <a:p>
            <a:pPr lvl="2"/>
            <a:r>
              <a:rPr lang="en-US" sz="1600" dirty="0" smtClean="0"/>
              <a:t>Framework for Rule Languages</a:t>
            </a:r>
          </a:p>
          <a:p>
            <a:pPr lvl="2"/>
            <a:r>
              <a:rPr lang="en-US" sz="1600" dirty="0" smtClean="0"/>
              <a:t>Support RDF import: interesting for rule languages on top of RDF</a:t>
            </a:r>
          </a:p>
          <a:p>
            <a:pPr lvl="2"/>
            <a:r>
              <a:rPr lang="en-US" sz="1600" dirty="0" smtClean="0"/>
              <a:t>Built-Ins support (close to </a:t>
            </a:r>
            <a:r>
              <a:rPr lang="en-US" sz="1600" dirty="0" err="1" smtClean="0"/>
              <a:t>XPath/XQuery</a:t>
            </a:r>
            <a:r>
              <a:rPr lang="en-US" sz="1600" dirty="0" smtClean="0"/>
              <a:t> functions and operators)</a:t>
            </a:r>
          </a:p>
          <a:p>
            <a:pPr lvl="2"/>
            <a:r>
              <a:rPr lang="en-US" sz="1600" dirty="0" smtClean="0"/>
              <a:t>RIF Dialects:</a:t>
            </a:r>
          </a:p>
          <a:p>
            <a:pPr lvl="3"/>
            <a:r>
              <a:rPr lang="en-US" sz="1400" dirty="0" smtClean="0"/>
              <a:t>RIF BLD: basic logic dialect  = Horn rules with Built-ins, Equality</a:t>
            </a:r>
          </a:p>
          <a:p>
            <a:pPr lvl="3"/>
            <a:r>
              <a:rPr lang="en-US" sz="1400" dirty="0" smtClean="0"/>
              <a:t>RIF Core: </a:t>
            </a:r>
            <a:r>
              <a:rPr lang="en-US" sz="1400" dirty="0" err="1" smtClean="0"/>
              <a:t>Datalog</a:t>
            </a:r>
            <a:r>
              <a:rPr lang="en-US" sz="1400" dirty="0" smtClean="0"/>
              <a:t> fragment (no logical function symbols, no head-equality)</a:t>
            </a:r>
          </a:p>
          <a:p>
            <a:pPr lvl="3"/>
            <a:r>
              <a:rPr lang="en-US" sz="1400" dirty="0" smtClean="0"/>
              <a:t>RIF PRD: Production rules dialect</a:t>
            </a:r>
          </a:p>
          <a:p>
            <a:pPr lvl="2"/>
            <a:r>
              <a:rPr lang="en-US" sz="1600" dirty="0" smtClean="0"/>
              <a:t>Normative XML syntax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Commonalities with OWL:</a:t>
            </a:r>
          </a:p>
          <a:p>
            <a:pPr lvl="2"/>
            <a:r>
              <a:rPr lang="en-US" sz="1600" dirty="0" smtClean="0"/>
              <a:t>RIF can model OWL2 RL</a:t>
            </a:r>
          </a:p>
          <a:p>
            <a:pPr lvl="2"/>
            <a:r>
              <a:rPr lang="en-US" sz="1600" dirty="0" smtClean="0"/>
              <a:t>Share same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 (XSD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, most OWL2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Combinations of RIF with RDF, RDFS, and OWL defined in:</a:t>
            </a:r>
          </a:p>
          <a:p>
            <a:pPr lvl="2">
              <a:buNone/>
            </a:pPr>
            <a:r>
              <a:rPr lang="en-US" sz="1600" dirty="0" smtClean="0"/>
              <a:t>	http://www.w3.org/TR/rif-rdf-owl/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3/4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991600" cy="4675188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(</a:t>
            </a:r>
            <a:r>
              <a:rPr lang="en-US" sz="1800" dirty="0" err="1" smtClean="0">
                <a:latin typeface="Arial" charset="0"/>
              </a:rPr>
              <a:t>i</a:t>
            </a:r>
            <a:r>
              <a:rPr lang="en-US" sz="1800" dirty="0" smtClean="0">
                <a:latin typeface="Arial" charset="0"/>
              </a:rPr>
              <a:t>) directly by the publishers</a:t>
            </a:r>
          </a:p>
          <a:p>
            <a:r>
              <a:rPr lang="en-US" sz="2200" b="1" dirty="0" smtClean="0">
                <a:latin typeface="Arial" charset="0"/>
              </a:rPr>
              <a:t>(ii) by exporters, e.g. D2R.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e.g. L3S’ RDF export of the DBLP citation index, using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FUB’s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D2R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(http://dblp.l3s.de/d2r/)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20" name="Picture 5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68550"/>
            <a:ext cx="32639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Picture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038" y="2417763"/>
            <a:ext cx="3341687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ight Arrow 10"/>
          <p:cNvSpPr>
            <a:spLocks noChangeArrowheads="1"/>
          </p:cNvSpPr>
          <p:nvPr/>
        </p:nvSpPr>
        <p:spPr bwMode="auto">
          <a:xfrm>
            <a:off x="3581400" y="3581400"/>
            <a:ext cx="685800" cy="228600"/>
          </a:xfrm>
          <a:prstGeom prst="rightArrow">
            <a:avLst>
              <a:gd name="adj1" fmla="val 29704"/>
              <a:gd name="adj2" fmla="val 68361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609600" y="530383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Gives unique </a:t>
            </a:r>
            <a:r>
              <a:rPr lang="en-US" sz="1200" dirty="0" err="1">
                <a:solidFill>
                  <a:srgbClr val="000000"/>
                </a:solidFill>
              </a:rPr>
              <a:t>URIs</a:t>
            </a:r>
            <a:r>
              <a:rPr lang="en-US" sz="1200" dirty="0">
                <a:solidFill>
                  <a:srgbClr val="000000"/>
                </a:solidFill>
              </a:rPr>
              <a:t> to authors, documents, etc. on DBLP! E.g.,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http://dblp.l3s.de/d2r/resource/authors/Tim_Berners-Lee, </a:t>
            </a:r>
          </a:p>
          <a:p>
            <a:pPr eaLnBrk="0" hangingPunct="0"/>
            <a:r>
              <a:rPr lang="en-US" sz="1200" b="1" dirty="0">
                <a:solidFill>
                  <a:srgbClr val="FF0000"/>
                </a:solidFill>
              </a:rPr>
              <a:t>	http://dblp.l3s.de/d2r/resource/publications/journals/tplp/Berners-LeeCKSH08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Provides RDF version of all DBLP data</a:t>
            </a:r>
            <a:r>
              <a:rPr lang="en-US" sz="1200" dirty="0" smtClean="0">
                <a:solidFill>
                  <a:srgbClr val="000000"/>
                </a:solidFill>
              </a:rPr>
              <a:t> and even a SPARQL </a:t>
            </a:r>
            <a:r>
              <a:rPr lang="en-US" sz="1200" dirty="0">
                <a:solidFill>
                  <a:srgbClr val="000000"/>
                </a:solidFill>
              </a:rPr>
              <a:t>query interface! 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RIF Dialects</a:t>
            </a:r>
          </a:p>
        </p:txBody>
      </p:sp>
      <p:pic>
        <p:nvPicPr>
          <p:cNvPr id="20483" name="Content Placeholder 4" descr="Screen shot 2010-05-13 at 23.17.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04" r="-3104"/>
          <a:stretch>
            <a:fillRect/>
          </a:stretch>
        </p:blipFill>
        <p:spPr>
          <a:xfrm>
            <a:off x="381000" y="914400"/>
            <a:ext cx="8229600" cy="4675188"/>
          </a:xfrm>
        </p:spPr>
      </p:pic>
      <p:grpSp>
        <p:nvGrpSpPr>
          <p:cNvPr id="7" name="Group 6"/>
          <p:cNvGrpSpPr/>
          <p:nvPr/>
        </p:nvGrpSpPr>
        <p:grpSpPr>
          <a:xfrm>
            <a:off x="76200" y="1219200"/>
            <a:ext cx="9132027" cy="4953000"/>
            <a:chOff x="76200" y="1219200"/>
            <a:chExt cx="9132027" cy="4953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85800" y="1219200"/>
              <a:ext cx="3810000" cy="4114800"/>
            </a:xfrm>
            <a:prstGeom prst="roundRect">
              <a:avLst>
                <a:gd name="adj" fmla="val 7778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" y="5587424"/>
              <a:ext cx="91320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SPARQL1.1 so far only defines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Entailment for RIF Core… room for improvement (cf. e.g. Demo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Obermeier</a:t>
              </a:r>
              <a:r>
                <a:rPr lang="en-US" sz="1600" dirty="0" smtClean="0">
                  <a:solidFill>
                    <a:srgbClr val="FF0000"/>
                  </a:solidFill>
                </a:rPr>
                <a:t> et al. RR2010)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599" cy="838200"/>
          </a:xfrm>
        </p:spPr>
        <p:txBody>
          <a:bodyPr/>
          <a:lstStyle/>
          <a:p>
            <a:r>
              <a:rPr lang="en-US" dirty="0" smtClean="0"/>
              <a:t>SPARQL1.1 + RIF Core + RDFS/OWL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413"/>
            <a:ext cx="8458200" cy="4675187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RIF Core allows to encode RDFS, e.g.: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RIF Core allows to encode OWL2 RL, e.g. 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dirty="0" smtClean="0"/>
              <a:t>Plus more  (custom rules, including Built-ins):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rdfs1: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rdfs:domain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rdfs2: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rdfs:range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endParaRPr lang="en-US" sz="1500" b="1" dirty="0" smtClean="0">
              <a:solidFill>
                <a:srgbClr val="11111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rdfs3: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?C1 . ?C1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rdfs:subclassOf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. }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25505"/>
            <a:ext cx="9601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owl1: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?S1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?S2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 :-  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     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?S1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?S2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owl:InverseFunctionalProperty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owl2: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?P ?O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owl3: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?S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?O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?S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?O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owl4: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?S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?S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1816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FullN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 :- { 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foaf:firstName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?F. 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foaf:lastName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?L } </a:t>
            </a:r>
          </a:p>
          <a:p>
            <a:pPr>
              <a:buFont typeface="Wingdings" charset="2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AND ?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FullN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fn:concat(?F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" ", ?L)</a:t>
            </a:r>
            <a:endParaRPr lang="en-US" sz="15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867400"/>
            <a:ext cx="24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&lt;http://ruleset1.rif&gt;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5575" cy="838200"/>
          </a:xfrm>
        </p:spPr>
        <p:txBody>
          <a:bodyPr/>
          <a:lstStyle/>
          <a:p>
            <a:r>
              <a:rPr lang="en-US" sz="2400" dirty="0" smtClean="0"/>
              <a:t>How to reference to a RIF </a:t>
            </a:r>
            <a:r>
              <a:rPr lang="en-US" sz="2400" dirty="0" err="1" smtClean="0"/>
              <a:t>Ruleset</a:t>
            </a:r>
            <a:r>
              <a:rPr lang="en-US" sz="2400" dirty="0" smtClean="0"/>
              <a:t> from SPARQL?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675187"/>
          </a:xfrm>
        </p:spPr>
        <p:txBody>
          <a:bodyPr/>
          <a:lstStyle/>
          <a:p>
            <a:r>
              <a:rPr lang="en-US" sz="1600" dirty="0" smtClean="0"/>
              <a:t>In OWL Entailment Regime, OWL is assumed to be part of the RDF Graph (OWL/RDF)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RIF’s</a:t>
            </a:r>
            <a:r>
              <a:rPr lang="en-US" sz="1600" dirty="0" smtClean="0"/>
              <a:t> so far only a normative syntax is RIF/XML</a:t>
            </a:r>
          </a:p>
          <a:p>
            <a:pPr lvl="1"/>
            <a:r>
              <a:rPr lang="en-US" sz="1400" dirty="0" smtClean="0"/>
              <a:t>RIF encoding in RDF (RIF/RDF) underway:</a:t>
            </a:r>
          </a:p>
          <a:p>
            <a:pPr lvl="1">
              <a:buNone/>
            </a:pPr>
            <a:r>
              <a:rPr lang="en-US" sz="1400" dirty="0" smtClean="0"/>
              <a:t>     http://www.w3.org/2005/rules/wiki/RIF_In_RDF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Will also provide a new RDF property 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rif:</a:t>
            </a:r>
            <a:r>
              <a:rPr lang="en-US" sz="1400" b="1" dirty="0" err="1" smtClean="0">
                <a:latin typeface="Courier New"/>
                <a:cs typeface="Courier New"/>
              </a:rPr>
              <a:t>usedWithProfile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to import RIF </a:t>
            </a:r>
            <a:r>
              <a:rPr lang="en-US" sz="1400" dirty="0" err="1" smtClean="0">
                <a:solidFill>
                  <a:srgbClr val="000000"/>
                </a:solidFill>
              </a:rPr>
              <a:t>rulesets</a:t>
            </a:r>
            <a:r>
              <a:rPr lang="en-US" sz="1400" dirty="0" smtClean="0">
                <a:solidFill>
                  <a:srgbClr val="000000"/>
                </a:solidFill>
              </a:rPr>
              <a:t>  (in RIF/XML or RIF/RDF). e.g.</a:t>
            </a:r>
          </a:p>
          <a:p>
            <a:pPr lvl="1"/>
            <a:endParaRPr lang="en-US" sz="1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3041809"/>
            <a:ext cx="8610600" cy="22159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0" tIns="0" rIns="0" b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&lt;http://ruleset1.rif&gt;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rif:usedWithProfile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</a:p>
          <a:p>
            <a:pPr lvl="1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    &lt;http://www.w3.org/ns/entailment/Simple&gt; .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"Tim Berners-Lee" .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&lt;http://www.w3.org/People/Berners-Lee/card#i&gt;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foaf:firstName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"Timothy”;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foaf:lastName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"Berners-Lee" 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10200" y="5334000"/>
          <a:ext cx="3733800" cy="60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35"/>
                <a:gridCol w="226956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381000" y="5715000"/>
            <a:ext cx="8099224" cy="490954"/>
            <a:chOff x="-381000" y="5715000"/>
            <a:chExt cx="8099224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5867400"/>
              <a:ext cx="2308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1"/>
                  </a:solidFill>
                </a:rPr>
                <a:t>w/o RIF Entailment…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381000" y="5715000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SELECT ?P ?N { ?P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2000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 ?N }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10200" y="5334001"/>
          <a:ext cx="3886200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&lt;w3/B-Lee/card#i&gt;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Timothy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&lt;w3/B-Lee/card#i&gt;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Timothy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Callout 9"/>
          <p:cNvSpPr/>
          <p:nvPr/>
        </p:nvSpPr>
        <p:spPr bwMode="auto">
          <a:xfrm>
            <a:off x="5562600" y="1524000"/>
            <a:ext cx="2057400" cy="609600"/>
          </a:xfrm>
          <a:prstGeom prst="wedgeEllipseCallout">
            <a:avLst>
              <a:gd name="adj1" fmla="val -41741"/>
              <a:gd name="adj2" fmla="val 125772"/>
            </a:avLst>
          </a:prstGeom>
          <a:solidFill>
            <a:srgbClr val="BFFFFF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/>
                <a:cs typeface="Arial Narrow"/>
              </a:rPr>
              <a:t>In current draft called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/>
                <a:cs typeface="Courier New"/>
              </a:rPr>
              <a:t>rif:imports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/>
              <a:cs typeface="Courier New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 smtClean="0"/>
              <a:t>SPARQL 1.0</a:t>
            </a:r>
          </a:p>
          <a:p>
            <a:pPr lvl="1"/>
            <a:r>
              <a:rPr lang="en-US" dirty="0" err="1" smtClean="0"/>
              <a:t>UNIONs</a:t>
            </a:r>
            <a:r>
              <a:rPr lang="en-US" dirty="0" smtClean="0"/>
              <a:t> of Conjunctive Queries, </a:t>
            </a:r>
            <a:r>
              <a:rPr lang="en-US" dirty="0" err="1" smtClean="0"/>
              <a:t>FILTERs</a:t>
            </a:r>
            <a:r>
              <a:rPr lang="en-US" dirty="0" smtClean="0"/>
              <a:t>, GRAPH queries, OPTIONAL, (hidden) negation </a:t>
            </a:r>
          </a:p>
          <a:p>
            <a:pPr lvl="1"/>
            <a:r>
              <a:rPr lang="en-US" dirty="0" smtClean="0"/>
              <a:t>contributed largely to the current Linked Data boom</a:t>
            </a:r>
          </a:p>
          <a:p>
            <a:pPr lvl="1"/>
            <a:r>
              <a:rPr lang="en-US" dirty="0" smtClean="0"/>
              <a:t>Inspired interesting academic work</a:t>
            </a:r>
          </a:p>
          <a:p>
            <a:r>
              <a:rPr lang="en-US" dirty="0" smtClean="0"/>
              <a:t>SPARQL 1.1</a:t>
            </a:r>
          </a:p>
          <a:p>
            <a:pPr lvl="1"/>
            <a:r>
              <a:rPr lang="en-US" dirty="0" smtClean="0"/>
              <a:t>A reasonable next step</a:t>
            </a:r>
          </a:p>
          <a:p>
            <a:pPr lvl="2"/>
            <a:r>
              <a:rPr lang="en-US" dirty="0" smtClean="0"/>
              <a:t>Incorporating highly demanded features</a:t>
            </a:r>
          </a:p>
          <a:p>
            <a:pPr lvl="2"/>
            <a:r>
              <a:rPr lang="en-US" dirty="0" smtClean="0"/>
              <a:t>Closing the gaps to </a:t>
            </a:r>
            <a:r>
              <a:rPr lang="en-US" dirty="0" err="1" smtClean="0"/>
              <a:t>neighbour</a:t>
            </a:r>
            <a:r>
              <a:rPr lang="en-US" dirty="0" smtClean="0"/>
              <a:t> standards (OWL2, RIF)</a:t>
            </a:r>
          </a:p>
          <a:p>
            <a:pPr lvl="1"/>
            <a:r>
              <a:rPr lang="en-US" dirty="0" smtClean="0"/>
              <a:t>Not all of it is trivial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SPARQL1.1 takes a very pragmatic path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i="1" dirty="0" smtClean="0">
                <a:sym typeface="Wingdings"/>
              </a:rPr>
              <a:t>Hopefully inspiring for more research, more data, and more applications!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List of agreed features:</a:t>
            </a:r>
          </a:p>
          <a:p>
            <a:r>
              <a:rPr lang="en-US" sz="1800" b="1" dirty="0" smtClean="0"/>
              <a:t>Additions to the Query Language:</a:t>
            </a:r>
          </a:p>
          <a:p>
            <a:pPr lvl="1"/>
            <a:r>
              <a:rPr lang="en-US" sz="1600" dirty="0" smtClean="0"/>
              <a:t>Project Expressions</a:t>
            </a:r>
          </a:p>
          <a:p>
            <a:pPr lvl="1"/>
            <a:r>
              <a:rPr lang="en-US" sz="1600" dirty="0" smtClean="0"/>
              <a:t>Aggregate functions</a:t>
            </a:r>
          </a:p>
          <a:p>
            <a:pPr lvl="1"/>
            <a:r>
              <a:rPr lang="en-US" sz="1600" dirty="0" err="1" smtClean="0"/>
              <a:t>Subqueries</a:t>
            </a:r>
            <a:endParaRPr lang="en-US" sz="1600" dirty="0" smtClean="0"/>
          </a:p>
          <a:p>
            <a:pPr lvl="1"/>
            <a:r>
              <a:rPr lang="en-US" sz="1600" dirty="0" smtClean="0"/>
              <a:t>Negation</a:t>
            </a:r>
          </a:p>
          <a:p>
            <a:pPr lvl="1"/>
            <a:r>
              <a:rPr lang="en-US" sz="1600" dirty="0" smtClean="0"/>
              <a:t>Property Paths </a:t>
            </a:r>
            <a:r>
              <a:rPr lang="en-US" sz="1600" i="1" dirty="0" smtClean="0"/>
              <a:t>(time permitting)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Extend the function library </a:t>
            </a:r>
            <a:r>
              <a:rPr lang="en-US" sz="1600" b="1" i="1" dirty="0" smtClean="0">
                <a:solidFill>
                  <a:srgbClr val="FF0000"/>
                </a:solidFill>
              </a:rPr>
              <a:t>(time permitting)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Basic federated Queries </a:t>
            </a:r>
            <a:r>
              <a:rPr lang="en-US" sz="1600" b="1" i="1" dirty="0" smtClean="0">
                <a:solidFill>
                  <a:srgbClr val="FF0000"/>
                </a:solidFill>
              </a:rPr>
              <a:t>(time permitting)</a:t>
            </a:r>
          </a:p>
          <a:p>
            <a:r>
              <a:rPr lang="en-US" sz="1800" dirty="0" smtClean="0"/>
              <a:t>Entailment </a:t>
            </a:r>
            <a:r>
              <a:rPr lang="en-US" sz="1800" i="1" dirty="0" smtClean="0"/>
              <a:t>(time permitting)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SPARQL Update</a:t>
            </a:r>
          </a:p>
          <a:p>
            <a:pPr lvl="1"/>
            <a:r>
              <a:rPr lang="en-US" sz="1600" dirty="0" smtClean="0"/>
              <a:t>Full Update language</a:t>
            </a:r>
          </a:p>
          <a:p>
            <a:pPr lvl="1"/>
            <a:r>
              <a:rPr lang="en-US" sz="1600" dirty="0" smtClean="0"/>
              <a:t>plus simple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update methods for RDF graphs (HTTP methods)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Service Description</a:t>
            </a:r>
          </a:p>
          <a:p>
            <a:pPr lvl="1"/>
            <a:r>
              <a:rPr lang="en-US" sz="1600" dirty="0" smtClean="0"/>
              <a:t>Method for discovering a SPARQL endpoint’s capabilities</a:t>
            </a:r>
          </a:p>
          <a:p>
            <a:pPr lvl="1"/>
            <a:r>
              <a:rPr lang="en-US" sz="1600" dirty="0" smtClean="0"/>
              <a:t>Summary of its data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didn’t talk about…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Function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/>
          <a:lstStyle/>
          <a:p>
            <a:r>
              <a:rPr lang="en-US" dirty="0" smtClean="0"/>
              <a:t>Functions Library in SPARQL1.0 is insufficient:</a:t>
            </a:r>
          </a:p>
          <a:p>
            <a:pPr lvl="1"/>
            <a:r>
              <a:rPr lang="en-US" sz="1600" dirty="0" smtClean="0"/>
              <a:t>Bound( . )</a:t>
            </a:r>
          </a:p>
          <a:p>
            <a:pPr lvl="1"/>
            <a:r>
              <a:rPr lang="en-US" sz="1600" dirty="0" err="1" smtClean="0"/>
              <a:t>isLiteral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isBlank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isIRI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Str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Regex</a:t>
            </a:r>
            <a:r>
              <a:rPr lang="en-US" sz="1600" dirty="0" smtClean="0"/>
              <a:t>( . , .)</a:t>
            </a:r>
          </a:p>
          <a:p>
            <a:pPr lvl="1"/>
            <a:r>
              <a:rPr lang="en-US" sz="1600" dirty="0" smtClean="0"/>
              <a:t>+,-,*, &lt;, &gt;, = </a:t>
            </a:r>
          </a:p>
          <a:p>
            <a:r>
              <a:rPr lang="en-US" dirty="0" smtClean="0"/>
              <a:t>New functions to be included in standard library:</a:t>
            </a:r>
          </a:p>
          <a:p>
            <a:pPr lvl="1"/>
            <a:r>
              <a:rPr lang="en-US" dirty="0" smtClean="0"/>
              <a:t>COALESCE, IF</a:t>
            </a:r>
          </a:p>
          <a:p>
            <a:pPr lvl="1"/>
            <a:r>
              <a:rPr lang="en-US" dirty="0" smtClean="0"/>
              <a:t>Functions from the </a:t>
            </a:r>
            <a:r>
              <a:rPr lang="en-US" dirty="0" err="1" smtClean="0"/>
              <a:t>Xpath/Xquery</a:t>
            </a:r>
            <a:r>
              <a:rPr lang="en-US" dirty="0" smtClean="0"/>
              <a:t> function library</a:t>
            </a:r>
          </a:p>
          <a:p>
            <a:pPr lvl="2"/>
            <a:r>
              <a:rPr lang="en-US" dirty="0" smtClean="0"/>
              <a:t>String manipulation, more math, etc. … e.g. </a:t>
            </a:r>
            <a:r>
              <a:rPr lang="en-US" dirty="0" err="1" smtClean="0"/>
              <a:t>fn:concat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Essentially: rubber-stamp common functions present in current implementations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/>
              <a:t>Basic federated Queries (</a:t>
            </a:r>
            <a:r>
              <a:rPr lang="en-US" sz="2800" i="1" dirty="0" smtClean="0"/>
              <a:t>time permitting)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http://www.w3.org/TR/sparql11-federated-query/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Will be integrated in Query spec</a:t>
            </a:r>
          </a:p>
          <a:p>
            <a:r>
              <a:rPr lang="en-US" sz="2000" dirty="0" smtClean="0"/>
              <a:t>Essentially new pattern </a:t>
            </a:r>
            <a:r>
              <a:rPr lang="en-US" sz="2000" dirty="0" smtClean="0">
                <a:latin typeface="Courier New"/>
                <a:cs typeface="Courier New"/>
              </a:rPr>
              <a:t>SERVICE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Similar to </a:t>
            </a:r>
            <a:r>
              <a:rPr lang="en-US" sz="1800" dirty="0" smtClean="0">
                <a:latin typeface="Courier New"/>
                <a:cs typeface="Courier New"/>
              </a:rPr>
              <a:t>GRAPH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 allows delegate query parts to a specific (remote) endpoint</a:t>
            </a:r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3276600"/>
            <a:ext cx="9144000" cy="2837021"/>
            <a:chOff x="152400" y="3276600"/>
            <a:chExt cx="9144000" cy="2837021"/>
          </a:xfrm>
        </p:grpSpPr>
        <p:sp>
          <p:nvSpPr>
            <p:cNvPr id="4" name="Rectangle 3"/>
            <p:cNvSpPr/>
            <p:nvPr/>
          </p:nvSpPr>
          <p:spPr>
            <a:xfrm>
              <a:off x="152400" y="3559076"/>
              <a:ext cx="9144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PREFIX </a:t>
              </a:r>
              <a:r>
                <a:rPr lang="en-US" sz="1600" dirty="0" err="1" smtClean="0">
                  <a:solidFill>
                    <a:schemeClr val="tx1"/>
                  </a:solidFill>
                  <a:latin typeface="Courier New" pitchFamily="49" charset="0"/>
                </a:rPr>
                <a:t>foaf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SELECT </a:t>
              </a: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?N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WHERE { 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	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{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&lt;http://www.w3.org/People/Berners-Lee/card#i&gt;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foaf:knows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?F .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   ?F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  <a:p>
              <a:pPr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  UNION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        {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[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, 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              [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] ] .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  <a:p>
              <a:pPr>
                <a:buNone/>
              </a:pPr>
              <a:endParaRPr lang="en-US" sz="1600" b="1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32766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Recall: </a:t>
              </a:r>
              <a:r>
                <a:rPr lang="en-US" i="1" dirty="0" smtClean="0">
                  <a:solidFill>
                    <a:srgbClr val="FF0000"/>
                  </a:solidFill>
                </a:rPr>
                <a:t>We were cheating in this query before!!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" y="4343400"/>
            <a:ext cx="8839200" cy="533400"/>
            <a:chOff x="76200" y="5105400"/>
            <a:chExt cx="8839200" cy="533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143000" y="5105400"/>
              <a:ext cx="7772400" cy="533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5105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Tim’s FOAF 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file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105400"/>
            <a:ext cx="8915400" cy="533400"/>
            <a:chOff x="0" y="5105400"/>
            <a:chExt cx="8915400" cy="533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143000" y="5105400"/>
              <a:ext cx="7772400" cy="533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5105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DBLP SPARQL endpoint</a:t>
              </a:r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/>
              <a:t>Basic federated Queries (</a:t>
            </a:r>
            <a:r>
              <a:rPr lang="en-US" sz="2800" i="1" dirty="0" smtClean="0"/>
              <a:t>time permitting)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http://www.w3.org/TR/sparql11-federated-query/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Will be integrated in Query spec</a:t>
            </a:r>
          </a:p>
          <a:p>
            <a:r>
              <a:rPr lang="en-US" sz="2000" dirty="0" smtClean="0"/>
              <a:t>Essentially new pattern </a:t>
            </a:r>
            <a:r>
              <a:rPr lang="en-US" sz="2000" dirty="0" smtClean="0">
                <a:latin typeface="Courier New"/>
                <a:cs typeface="Courier New"/>
              </a:rPr>
              <a:t>SERVICE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Similar to </a:t>
            </a:r>
            <a:r>
              <a:rPr lang="en-US" sz="1800" dirty="0" smtClean="0">
                <a:latin typeface="Courier New"/>
                <a:cs typeface="Courier New"/>
              </a:rPr>
              <a:t>GRAPH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 allows delegate query parts to a specific (remote) endpoint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91440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FROM &lt;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http://www.w3.org/People/Berners-Lee/card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&gt;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  UNION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SERVICE &lt;http://dblp.l3s.de/d2r/sparql&gt;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" y="3886200"/>
            <a:ext cx="8991600" cy="2286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3000" y="5105400"/>
            <a:ext cx="7924800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3810000"/>
            <a:ext cx="8229600" cy="1066800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" y="3200400"/>
            <a:ext cx="8077200" cy="457200"/>
          </a:xfrm>
          <a:prstGeom prst="rect">
            <a:avLst/>
          </a:prstGeom>
          <a:solidFill>
            <a:srgbClr val="B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BFFFFF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Federated Queries -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Sometimes you want to “inject” or “fix” some bindings into the query to be sent to an external endpoint.</a:t>
            </a:r>
          </a:p>
          <a:p>
            <a:r>
              <a:rPr lang="en-US" sz="2000" dirty="0" smtClean="0"/>
              <a:t>Goal: reduce data to be transferred:</a:t>
            </a:r>
          </a:p>
          <a:p>
            <a:endParaRPr lang="en-US" sz="2000" dirty="0" smtClean="0"/>
          </a:p>
          <a:p>
            <a:r>
              <a:rPr lang="en-US" sz="2000" dirty="0" smtClean="0"/>
              <a:t>Example:</a:t>
            </a:r>
          </a:p>
          <a:p>
            <a:pPr>
              <a:buNone/>
            </a:pPr>
            <a:endParaRPr lang="en-US" sz="14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… WHERE {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:p2 ?v2 } BINDINGS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?v2 { ( &lt;s1&gt; 7 ) ( &lt;s2&gt; UNBOUND ) }</a:t>
            </a:r>
          </a:p>
          <a:p>
            <a:pPr>
              <a:buNone/>
            </a:pPr>
            <a:endParaRPr lang="en-US" sz="14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… WHERE { {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:p2 ?v2 }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{ {SELECT ( &lt;s1&gt;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) ( 7 AS ?v2 ) WHERE {} } 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 UNION 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 {SELECT ( &lt;s2&gt;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) WHERE {} } 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i.e. can be viewed as “syntactic sugar”, may be helpful…</a:t>
            </a:r>
            <a:endParaRPr lang="en-US" sz="2000" dirty="0" smtClean="0"/>
          </a:p>
          <a:p>
            <a:pPr>
              <a:buNone/>
            </a:pPr>
            <a:endParaRPr lang="en-US" sz="1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5589587"/>
          </a:xfrm>
        </p:spPr>
        <p:txBody>
          <a:bodyPr/>
          <a:lstStyle/>
          <a:p>
            <a:r>
              <a:rPr lang="en-US" sz="2000" dirty="0" smtClean="0"/>
              <a:t>Like SQL … SPARQL/RDF Stores need a standard Data Manipulation Language</a:t>
            </a:r>
            <a:r>
              <a:rPr lang="en-US" sz="2000" dirty="0" smtClean="0">
                <a:hlinkClick r:id="rId2"/>
              </a:rPr>
              <a:t>http://www.w3.org/TR/sparql11-update/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SPARQL 1.1 Update Language</a:t>
            </a:r>
          </a:p>
          <a:p>
            <a:pPr lvl="1"/>
            <a:r>
              <a:rPr lang="en-US" sz="1600" dirty="0" smtClean="0"/>
              <a:t>Graph Update</a:t>
            </a:r>
          </a:p>
          <a:p>
            <a:pPr lvl="2"/>
            <a:r>
              <a:rPr lang="en-US" sz="1400" dirty="0" smtClean="0"/>
              <a:t>INSERT DATA</a:t>
            </a:r>
          </a:p>
          <a:p>
            <a:pPr lvl="2"/>
            <a:r>
              <a:rPr lang="en-US" sz="1400" dirty="0" smtClean="0"/>
              <a:t>DELETE DATA</a:t>
            </a:r>
          </a:p>
          <a:p>
            <a:pPr lvl="2"/>
            <a:r>
              <a:rPr lang="en-US" sz="1400" dirty="0" smtClean="0"/>
              <a:t>DELETE/INSERT</a:t>
            </a:r>
          </a:p>
          <a:p>
            <a:pPr lvl="2"/>
            <a:r>
              <a:rPr lang="en-US" sz="1400" dirty="0" smtClean="0"/>
              <a:t>DELETE</a:t>
            </a:r>
          </a:p>
          <a:p>
            <a:pPr lvl="2"/>
            <a:r>
              <a:rPr lang="en-US" sz="1400" dirty="0" smtClean="0"/>
              <a:t>INSERT</a:t>
            </a:r>
          </a:p>
          <a:p>
            <a:pPr lvl="2"/>
            <a:r>
              <a:rPr lang="en-US" sz="1400" dirty="0" smtClean="0"/>
              <a:t>DELETE WHERE</a:t>
            </a:r>
          </a:p>
          <a:p>
            <a:pPr lvl="2"/>
            <a:r>
              <a:rPr lang="en-US" sz="1400" dirty="0" smtClean="0"/>
              <a:t>LOAD</a:t>
            </a:r>
          </a:p>
          <a:p>
            <a:pPr lvl="2"/>
            <a:r>
              <a:rPr lang="en-US" sz="1400" dirty="0" smtClean="0"/>
              <a:t>CLEAR</a:t>
            </a:r>
          </a:p>
          <a:p>
            <a:pPr lvl="1"/>
            <a:r>
              <a:rPr lang="en-US" sz="1600" dirty="0" smtClean="0"/>
              <a:t>Graph Management</a:t>
            </a:r>
          </a:p>
          <a:p>
            <a:pPr lvl="2"/>
            <a:r>
              <a:rPr lang="en-US" sz="1400" dirty="0" smtClean="0"/>
              <a:t>CREATE</a:t>
            </a:r>
          </a:p>
          <a:p>
            <a:pPr lvl="2"/>
            <a:r>
              <a:rPr lang="en-US" sz="1400" dirty="0" smtClean="0"/>
              <a:t>DROP</a:t>
            </a:r>
          </a:p>
          <a:p>
            <a:r>
              <a:rPr lang="en-US" sz="1800" i="1" dirty="0" smtClean="0"/>
              <a:t>Issue: Graph-aware stores vs. Quad Stores</a:t>
            </a:r>
          </a:p>
          <a:p>
            <a:endParaRPr lang="en-US" sz="2000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4/4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Picture 4" descr="Screen shot 2010-09-21 at 08.46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548915" cy="643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447800"/>
            <a:ext cx="2667000" cy="152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http://dblp.l3s.de/d2r/resource/authors/T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Service Description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0413"/>
            <a:ext cx="9144000" cy="4827587"/>
          </a:xfrm>
          <a:solidFill>
            <a:srgbClr val="FFFFFF"/>
          </a:solidFill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http://www.w3.org/TR/sparql11-service-description/</a:t>
            </a:r>
            <a:endParaRPr lang="en-US" sz="20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sz="1400" dirty="0" smtClean="0"/>
              <a:t>    3.2 </a:t>
            </a:r>
            <a:r>
              <a:rPr lang="en-US" sz="1600" b="1" dirty="0" smtClean="0">
                <a:hlinkClick r:id="rId3"/>
              </a:rPr>
              <a:t>Classes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3.2.1 </a:t>
            </a:r>
            <a:r>
              <a:rPr lang="en-US" sz="1400" dirty="0" smtClean="0">
                <a:hlinkClick r:id="rId4"/>
              </a:rPr>
              <a:t>sd:Service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3.2.2 </a:t>
            </a:r>
            <a:r>
              <a:rPr lang="en-US" sz="1400" dirty="0" smtClean="0">
                <a:hlinkClick r:id="rId5"/>
              </a:rPr>
              <a:t>sd:Language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3.2.3 </a:t>
            </a:r>
            <a:r>
              <a:rPr lang="en-US" sz="1400" dirty="0" smtClean="0">
                <a:hlinkClick r:id="rId6"/>
              </a:rPr>
              <a:t>sd:Function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3.2.4 </a:t>
            </a:r>
            <a:r>
              <a:rPr lang="en-US" sz="1400" dirty="0" smtClean="0">
                <a:hlinkClick r:id="rId7"/>
              </a:rPr>
              <a:t>sd:Aggregate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3.2.5 </a:t>
            </a:r>
            <a:r>
              <a:rPr lang="en-US" sz="1400" dirty="0" smtClean="0">
                <a:hlinkClick r:id="rId8"/>
              </a:rPr>
              <a:t>sd:EntailmentRegime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3.2.6 </a:t>
            </a:r>
            <a:r>
              <a:rPr lang="en-US" sz="1400" dirty="0" smtClean="0">
                <a:hlinkClick r:id="rId9"/>
              </a:rPr>
              <a:t>sd:EntailmentProfile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3.2.7 </a:t>
            </a:r>
            <a:r>
              <a:rPr lang="en-US" sz="1400" dirty="0" smtClean="0">
                <a:hlinkClick r:id="rId10"/>
              </a:rPr>
              <a:t>sd:GraphCollection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3.2.8 </a:t>
            </a:r>
            <a:r>
              <a:rPr lang="en-US" sz="1400" dirty="0" smtClean="0">
                <a:hlinkClick r:id="rId11"/>
              </a:rPr>
              <a:t>sd:Dataset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3.2.9 </a:t>
            </a:r>
            <a:r>
              <a:rPr lang="en-US" sz="1400" dirty="0" smtClean="0">
                <a:hlinkClick r:id="rId12"/>
              </a:rPr>
              <a:t>sd:Graph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3.2.10 </a:t>
            </a:r>
            <a:r>
              <a:rPr lang="en-US" sz="1400" dirty="0" smtClean="0">
                <a:hlinkClick r:id="rId13"/>
              </a:rPr>
              <a:t>sd:NamedGraph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3.3 </a:t>
            </a:r>
            <a:r>
              <a:rPr lang="en-US" sz="1600" b="1" dirty="0" smtClean="0">
                <a:hlinkClick r:id="rId14"/>
              </a:rPr>
              <a:t>Instances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3.3.1 </a:t>
            </a:r>
            <a:r>
              <a:rPr lang="en-US" sz="1400" dirty="0" smtClean="0">
                <a:hlinkClick r:id="rId15"/>
              </a:rPr>
              <a:t>sd:SPARQL10Query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3.3.2 </a:t>
            </a:r>
            <a:r>
              <a:rPr lang="en-US" sz="1400" dirty="0" smtClean="0">
                <a:hlinkClick r:id="rId16"/>
              </a:rPr>
              <a:t>sd:SPARQL11Query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3.3.3 </a:t>
            </a:r>
            <a:r>
              <a:rPr lang="en-US" sz="1400" dirty="0" smtClean="0">
                <a:hlinkClick r:id="rId17"/>
              </a:rPr>
              <a:t>sd:SPARQL11Update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3.3.4 </a:t>
            </a:r>
            <a:r>
              <a:rPr lang="en-US" sz="1400" dirty="0" smtClean="0">
                <a:hlinkClick r:id="rId18"/>
              </a:rPr>
              <a:t>sd:DereferencesURIs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3.3.5 </a:t>
            </a:r>
            <a:r>
              <a:rPr lang="en-US" sz="1400" dirty="0" smtClean="0">
                <a:hlinkClick r:id="rId19"/>
              </a:rPr>
              <a:t>sd:UnionDefaultGraph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3.3.6 </a:t>
            </a:r>
            <a:r>
              <a:rPr lang="en-US" sz="1400" dirty="0" smtClean="0">
                <a:hlinkClick r:id="rId20"/>
              </a:rPr>
              <a:t>sd:RequiresDataset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3.3.7 </a:t>
            </a:r>
            <a:r>
              <a:rPr lang="en-US" sz="1400" dirty="0" smtClean="0">
                <a:hlinkClick r:id="rId21"/>
              </a:rPr>
              <a:t>sd:EmptyGraphs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2514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	 3.4 </a:t>
            </a:r>
            <a:r>
              <a:rPr lang="en-US" sz="1600" b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2"/>
              </a:rPr>
              <a:t>Properties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3"/>
              </a:rPr>
              <a:t>sd:url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3.4.2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4"/>
              </a:rPr>
              <a:t>sd:feature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3.4.3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5"/>
              </a:rPr>
              <a:t>sd:defaultEntailmentRegime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3.4.4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6"/>
              </a:rPr>
              <a:t>sd:supportedEntailmentProfile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3.4.5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7"/>
              </a:rPr>
              <a:t>sd:entailmentRegime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3.4.6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8"/>
              </a:rPr>
              <a:t>sd:extensionFunction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3.4.7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9"/>
              </a:rPr>
              <a:t>sd:extensionAggregate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3.4.8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0"/>
              </a:rPr>
              <a:t>sd:languageExtension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3.4.9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1"/>
              </a:rPr>
              <a:t>sd:supportedLanguage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3.4.10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2"/>
              </a:rPr>
              <a:t>sd:propertyFeature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3.4.11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3"/>
              </a:rPr>
              <a:t>sd:defaultDatasetDescription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3.4.12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4"/>
              </a:rPr>
              <a:t>sd:availableGraphDescriptions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3.4.13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5"/>
              </a:rPr>
              <a:t>sd:resultFormat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3.4.14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6"/>
              </a:rPr>
              <a:t>sd:defaultGraph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3.4.15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7"/>
              </a:rPr>
              <a:t>sd:namedGraph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3.4.16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8"/>
              </a:rPr>
              <a:t>sd:name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3.4.17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9"/>
              </a:rPr>
              <a:t>sd:graph</a:t>
            </a:r>
            <a:endParaRPr lang="en-US" sz="1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Base vocabulary to describe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000000"/>
                </a:solidFill>
              </a:rPr>
              <a:t>features of SPARQL endpoints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 datasets </a:t>
            </a:r>
            <a:r>
              <a:rPr lang="en-US" dirty="0" smtClean="0">
                <a:solidFill>
                  <a:srgbClr val="000000"/>
                </a:solidFill>
              </a:rPr>
              <a:t>(via vocabularies external to the </a:t>
            </a:r>
            <a:r>
              <a:rPr lang="en-US" dirty="0" err="1" smtClean="0">
                <a:solidFill>
                  <a:srgbClr val="000000"/>
                </a:solidFill>
              </a:rPr>
              <a:t>Spec,e.g</a:t>
            </a:r>
            <a:r>
              <a:rPr lang="en-US" dirty="0" smtClean="0">
                <a:solidFill>
                  <a:srgbClr val="000000"/>
                </a:solidFill>
              </a:rPr>
              <a:t>. VOID)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W3C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675187"/>
          </a:xfrm>
        </p:spPr>
        <p:txBody>
          <a:bodyPr/>
          <a:lstStyle/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SPARQL Query Language for RDF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2"/>
              </a:rPr>
              <a:t>http://www.w3.org/TR/rdf-sparql-query/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SPARQL1.1 Query Language for RDF </a:t>
            </a:r>
            <a:r>
              <a:rPr lang="en-US" sz="12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(working draft)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3"/>
              </a:rPr>
              <a:t>http://www.w3.org/TR/sparql11-query/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SPARQL1.1 Entailment Regimes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(working draft)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4"/>
              </a:rPr>
              <a:t>http://www.w3.org/TR/sparql11-entailment/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RDF(S) Entailment/D-Entailment: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RDF Semantics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5"/>
              </a:rPr>
              <a:t>http://www.w3.org/TR/rdf-mt/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OWL 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OWL2 Web Ontology Language Primer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6"/>
              </a:rPr>
              <a:t>http://www.w3.org/TR/owl2-primer/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OWL2 Web Ontology Language Profiles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7"/>
              </a:rPr>
              <a:t>http://www.w3.org/TR/owl2-profiles/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Core Dialect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8"/>
              </a:rPr>
              <a:t>http://www.w3.org/TR/rif-core/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Basic Logic Dialect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9"/>
              </a:rPr>
              <a:t>http://www.w3.org/TR/rif-bld/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RDF and OWL compatibility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10"/>
              </a:rPr>
              <a:t>http://www.w3.org/TR/rif-rdf-owl/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References: Academic Results on SPARQL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1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Alkhateeb</a:t>
            </a:r>
            <a:r>
              <a:rPr lang="en-US" sz="1600" dirty="0" smtClean="0"/>
              <a:t> et al. 2009] </a:t>
            </a:r>
            <a:r>
              <a:rPr lang="en-US" sz="1600" dirty="0" smtClean="0">
                <a:solidFill>
                  <a:schemeClr val="tx1"/>
                </a:solidFill>
              </a:rPr>
              <a:t>Faisal </a:t>
            </a:r>
            <a:r>
              <a:rPr lang="en-US" sz="1600" dirty="0" err="1" smtClean="0">
                <a:solidFill>
                  <a:schemeClr val="tx1"/>
                </a:solidFill>
              </a:rPr>
              <a:t>Alkhateeb</a:t>
            </a:r>
            <a:r>
              <a:rPr lang="en-US" sz="1600" dirty="0" smtClean="0">
                <a:solidFill>
                  <a:schemeClr val="tx1"/>
                </a:solidFill>
              </a:rPr>
              <a:t>, Jean-Francois </a:t>
            </a:r>
            <a:r>
              <a:rPr lang="en-US" sz="1600" dirty="0" err="1" smtClean="0">
                <a:solidFill>
                  <a:schemeClr val="tx1"/>
                </a:solidFill>
              </a:rPr>
              <a:t>Baget</a:t>
            </a:r>
            <a:r>
              <a:rPr lang="en-US" sz="1600" dirty="0" smtClean="0">
                <a:solidFill>
                  <a:schemeClr val="tx1"/>
                </a:solidFill>
              </a:rPr>
              <a:t>, and Jerome </a:t>
            </a:r>
            <a:r>
              <a:rPr lang="en-US" sz="1600" dirty="0" err="1" smtClean="0">
                <a:solidFill>
                  <a:schemeClr val="tx1"/>
                </a:solidFill>
              </a:rPr>
              <a:t>Euzenat</a:t>
            </a:r>
            <a:r>
              <a:rPr lang="en-US" sz="1600" dirty="0" smtClean="0">
                <a:solidFill>
                  <a:schemeClr val="tx1"/>
                </a:solidFill>
              </a:rPr>
              <a:t>. Extending SPARQL with regular expression patterns (for querying RDF). JWS, 7(2), 2009.</a:t>
            </a:r>
          </a:p>
          <a:p>
            <a:pPr>
              <a:buNone/>
            </a:pPr>
            <a:r>
              <a:rPr lang="en-US" sz="1600" dirty="0" smtClean="0"/>
              <a:t>[Angles &amp; Gutierrez, 2008] </a:t>
            </a:r>
            <a:r>
              <a:rPr lang="en-US" sz="1600" dirty="0" err="1" smtClean="0">
                <a:solidFill>
                  <a:srgbClr val="000000"/>
                </a:solidFill>
              </a:rPr>
              <a:t>Renzo</a:t>
            </a:r>
            <a:r>
              <a:rPr lang="en-US" sz="1600" dirty="0" smtClean="0">
                <a:solidFill>
                  <a:srgbClr val="000000"/>
                </a:solidFill>
              </a:rPr>
              <a:t> Angles and Claudio Gutierrez. The expressive power of SPARQL, ISWC 2008.</a:t>
            </a:r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Eiter</a:t>
            </a:r>
            <a:r>
              <a:rPr lang="en-US" sz="1600" dirty="0" smtClean="0"/>
              <a:t> et al. 2006] </a:t>
            </a:r>
            <a:r>
              <a:rPr lang="en-US" sz="1600" dirty="0" smtClean="0">
                <a:solidFill>
                  <a:srgbClr val="000000"/>
                </a:solidFill>
              </a:rPr>
              <a:t>Thomas </a:t>
            </a:r>
            <a:r>
              <a:rPr lang="en-US" sz="1600" dirty="0" err="1" smtClean="0">
                <a:solidFill>
                  <a:srgbClr val="000000"/>
                </a:solidFill>
              </a:rPr>
              <a:t>Eiter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Giovambattista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Ianni</a:t>
            </a:r>
            <a:r>
              <a:rPr lang="en-US" sz="1600" dirty="0" smtClean="0">
                <a:solidFill>
                  <a:srgbClr val="000000"/>
                </a:solidFill>
              </a:rPr>
              <a:t>, Roman </a:t>
            </a:r>
            <a:r>
              <a:rPr lang="en-US" sz="1600" dirty="0" err="1" smtClean="0">
                <a:solidFill>
                  <a:srgbClr val="000000"/>
                </a:solidFill>
              </a:rPr>
              <a:t>Schindlauer</a:t>
            </a:r>
            <a:r>
              <a:rPr lang="en-US" sz="1600" dirty="0" smtClean="0">
                <a:solidFill>
                  <a:srgbClr val="000000"/>
                </a:solidFill>
              </a:rPr>
              <a:t> and Hans </a:t>
            </a:r>
            <a:r>
              <a:rPr lang="en-US" sz="1600" dirty="0" err="1" smtClean="0">
                <a:solidFill>
                  <a:srgbClr val="000000"/>
                </a:solidFill>
              </a:rPr>
              <a:t>Tompits</a:t>
            </a:r>
            <a:r>
              <a:rPr lang="en-US" sz="1600" dirty="0" smtClean="0">
                <a:solidFill>
                  <a:srgbClr val="000000"/>
                </a:solidFill>
              </a:rPr>
              <a:t>. Effective Integration of Declarative Rules with External Evaluations for Semantic-Web Reasoning, ESWC 2006.</a:t>
            </a:r>
          </a:p>
          <a:p>
            <a:pPr>
              <a:buNone/>
            </a:pPr>
            <a:r>
              <a:rPr lang="en-US" sz="1600" dirty="0" smtClean="0"/>
              <a:t>[Perez et al. 2006] </a:t>
            </a:r>
            <a:r>
              <a:rPr lang="en-US" sz="1600" dirty="0" smtClean="0">
                <a:solidFill>
                  <a:srgbClr val="000000"/>
                </a:solidFill>
              </a:rPr>
              <a:t>Jorge Perez, Marcelo Arenas,  Claudio Gutierrez. Semantics and complexity of SPARQL. ISWC 2006.</a:t>
            </a:r>
          </a:p>
          <a:p>
            <a:pPr>
              <a:buNone/>
            </a:pPr>
            <a:r>
              <a:rPr lang="en-US" sz="1600" dirty="0" smtClean="0"/>
              <a:t>[Perez et al. 2009]</a:t>
            </a:r>
            <a:r>
              <a:rPr lang="en-US" sz="1600" dirty="0" smtClean="0">
                <a:solidFill>
                  <a:srgbClr val="000000"/>
                </a:solidFill>
              </a:rPr>
              <a:t> Jorge Perez, Marcelo Arenas,  Claudio Gutierrez. Semantics and complexity of SPARQL. ACM </a:t>
            </a:r>
            <a:r>
              <a:rPr lang="en-US" sz="1600" dirty="0" err="1" smtClean="0">
                <a:solidFill>
                  <a:srgbClr val="000000"/>
                </a:solidFill>
              </a:rPr>
              <a:t>ToDS</a:t>
            </a:r>
            <a:r>
              <a:rPr lang="en-US" sz="1600" dirty="0" smtClean="0">
                <a:solidFill>
                  <a:srgbClr val="000000"/>
                </a:solidFill>
              </a:rPr>
              <a:t> 34(3), 2009.</a:t>
            </a:r>
          </a:p>
          <a:p>
            <a:pPr>
              <a:buNone/>
            </a:pPr>
            <a:r>
              <a:rPr lang="en-US" sz="1600" dirty="0" smtClean="0"/>
              <a:t>[Perez et al. 2008] </a:t>
            </a:r>
            <a:r>
              <a:rPr lang="en-US" sz="1600" dirty="0" smtClean="0">
                <a:solidFill>
                  <a:srgbClr val="000000"/>
                </a:solidFill>
              </a:rPr>
              <a:t>Jorge Perez, Marcelo Arenas, and Claudio Gutierrez. </a:t>
            </a:r>
            <a:r>
              <a:rPr lang="en-US" sz="1600" dirty="0" err="1" smtClean="0">
                <a:solidFill>
                  <a:srgbClr val="000000"/>
                </a:solidFill>
              </a:rPr>
              <a:t>nSPARQL</a:t>
            </a:r>
            <a:r>
              <a:rPr lang="en-US" sz="1600" dirty="0" smtClean="0">
                <a:solidFill>
                  <a:srgbClr val="000000"/>
                </a:solidFill>
              </a:rPr>
              <a:t>: A navigational language for RDF. In 7th International Semantic Web Conference, ISWC 2008.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[Polleres 2007] </a:t>
            </a:r>
            <a:r>
              <a:rPr lang="en-US" sz="1600" dirty="0" smtClean="0">
                <a:solidFill>
                  <a:srgbClr val="000000"/>
                </a:solidFill>
              </a:rPr>
              <a:t>Axel Polleres From SPARQL to Rules (and back). WWW 2007</a:t>
            </a:r>
          </a:p>
          <a:p>
            <a:pPr>
              <a:buNone/>
            </a:pPr>
            <a:r>
              <a:rPr lang="en-US" sz="1600" dirty="0" smtClean="0"/>
              <a:t>[Polleres et al. 2007] </a:t>
            </a:r>
            <a:r>
              <a:rPr lang="en-US" sz="1600" dirty="0" smtClean="0">
                <a:solidFill>
                  <a:srgbClr val="000000"/>
                </a:solidFill>
              </a:rPr>
              <a:t>Axel </a:t>
            </a:r>
            <a:r>
              <a:rPr lang="en-US" sz="1600" dirty="0" err="1" smtClean="0">
                <a:solidFill>
                  <a:srgbClr val="000000"/>
                </a:solidFill>
              </a:rPr>
              <a:t>Polleres,Francois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Scharffe,and</a:t>
            </a:r>
            <a:r>
              <a:rPr lang="en-US" sz="1600" dirty="0" smtClean="0">
                <a:solidFill>
                  <a:srgbClr val="000000"/>
                </a:solidFill>
              </a:rPr>
              <a:t> Roman </a:t>
            </a:r>
            <a:r>
              <a:rPr lang="en-US" sz="1600" dirty="0" err="1" smtClean="0">
                <a:solidFill>
                  <a:srgbClr val="000000"/>
                </a:solidFill>
              </a:rPr>
              <a:t>Schindlauer</a:t>
            </a:r>
            <a:r>
              <a:rPr lang="en-US" sz="1600" dirty="0" smtClean="0">
                <a:solidFill>
                  <a:srgbClr val="000000"/>
                </a:solidFill>
              </a:rPr>
              <a:t>. SPARQL++ for mapping between RDF vocabularies. ODBASE 2007.</a:t>
            </a:r>
          </a:p>
          <a:p>
            <a:pPr>
              <a:buNone/>
            </a:pPr>
            <a:r>
              <a:rPr lang="en-US" sz="1600" dirty="0" smtClean="0"/>
              <a:t>[Schmidt et al. 2010] </a:t>
            </a:r>
            <a:r>
              <a:rPr lang="en-US" sz="1600" dirty="0" smtClean="0">
                <a:solidFill>
                  <a:srgbClr val="000000"/>
                </a:solidFill>
              </a:rPr>
              <a:t>Michael Schmidt, Michael Meier, and Georg </a:t>
            </a:r>
            <a:r>
              <a:rPr lang="en-US" sz="1600" dirty="0" err="1" smtClean="0">
                <a:solidFill>
                  <a:srgbClr val="000000"/>
                </a:solidFill>
              </a:rPr>
              <a:t>Lausen</a:t>
            </a:r>
            <a:r>
              <a:rPr lang="en-US" sz="1600" dirty="0" smtClean="0">
                <a:solidFill>
                  <a:srgbClr val="000000"/>
                </a:solidFill>
              </a:rPr>
              <a:t>. Foundations of </a:t>
            </a:r>
            <a:r>
              <a:rPr lang="en-US" sz="1600" dirty="0" err="1" smtClean="0">
                <a:solidFill>
                  <a:srgbClr val="000000"/>
                </a:solidFill>
              </a:rPr>
              <a:t>sparql</a:t>
            </a:r>
            <a:r>
              <a:rPr lang="en-US" sz="1600" dirty="0" smtClean="0">
                <a:solidFill>
                  <a:srgbClr val="000000"/>
                </a:solidFill>
              </a:rPr>
              <a:t> query optimization. ICDT2010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The members of the W3C SPARQL WG, particularly Lee </a:t>
            </a:r>
            <a:r>
              <a:rPr lang="en-GB" sz="2000" dirty="0" err="1" smtClean="0"/>
              <a:t>Feigenbaum</a:t>
            </a:r>
            <a:r>
              <a:rPr lang="en-GB" sz="2000" dirty="0" smtClean="0"/>
              <a:t>, who I stole some examples from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The members of the W3C RIF WG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EU project                      which sponsored my visit.</a:t>
            </a:r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67000"/>
            <a:ext cx="1417806" cy="67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I Template 14-05-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39433</TotalTime>
  <Words>11474</Words>
  <Application>Microsoft Macintosh PowerPoint</Application>
  <PresentationFormat>On-screen Show (4:3)</PresentationFormat>
  <Paragraphs>1692</Paragraphs>
  <Slides>93</Slides>
  <Notes>1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DERI Template 14-05-09</vt:lpstr>
      <vt:lpstr>SPARQL1.1: An introduction</vt:lpstr>
      <vt:lpstr>What is SPARQL?</vt:lpstr>
      <vt:lpstr>What you’ll hear</vt:lpstr>
      <vt:lpstr>RDF a plain data format for the Web</vt:lpstr>
      <vt:lpstr>RDF Data on the Web: Linked Open Data</vt:lpstr>
      <vt:lpstr>RDF Data online: Example 1/4</vt:lpstr>
      <vt:lpstr>RDF Data online: Example 2/4</vt:lpstr>
      <vt:lpstr>RDF Data online: Example 3/4</vt:lpstr>
      <vt:lpstr>RDF Data online: Example 4/4</vt:lpstr>
      <vt:lpstr>Slide 10</vt:lpstr>
      <vt:lpstr>RDF Data online: Example – Turtle Syntax</vt:lpstr>
      <vt:lpstr>Slide 12</vt:lpstr>
      <vt:lpstr>How can I query that data? SPARQL</vt:lpstr>
      <vt:lpstr>Slide 14</vt:lpstr>
      <vt:lpstr>Slide 15</vt:lpstr>
      <vt:lpstr>Slide 16</vt:lpstr>
      <vt:lpstr>Slide 17</vt:lpstr>
      <vt:lpstr>SPARQL: Basic Graph Patterns</vt:lpstr>
      <vt:lpstr>SPARQL: Basic Graph Patterns</vt:lpstr>
      <vt:lpstr>SPARQL: Basic Graph Patterns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Querying named GRAPHs</vt:lpstr>
      <vt:lpstr>Slicing and Dicing results</vt:lpstr>
      <vt:lpstr>Slide 31</vt:lpstr>
      <vt:lpstr>More complex query examples 1/2</vt:lpstr>
      <vt:lpstr>Slide 33</vt:lpstr>
      <vt:lpstr>Constructing Graphs</vt:lpstr>
      <vt:lpstr>Constructing Graphs</vt:lpstr>
      <vt:lpstr>Constructing Graphs</vt:lpstr>
      <vt:lpstr>SPARQL1.0 Formal Semantics</vt:lpstr>
      <vt:lpstr>Academic works around SPARQL</vt:lpstr>
      <vt:lpstr>Slide 39</vt:lpstr>
      <vt:lpstr>This is where SPARQL1.1 starts</vt:lpstr>
      <vt:lpstr>Goals of SPARQL1.1</vt:lpstr>
      <vt:lpstr>Goals of SPARQL1.1</vt:lpstr>
      <vt:lpstr>Part 1: new query features </vt:lpstr>
      <vt:lpstr>Project Expressions</vt:lpstr>
      <vt:lpstr>Project expressions – Restriction:</vt:lpstr>
      <vt:lpstr>Aggregates</vt:lpstr>
      <vt:lpstr>Aggregates</vt:lpstr>
      <vt:lpstr>Aggregates</vt:lpstr>
      <vt:lpstr>Aggregates - Grouping</vt:lpstr>
      <vt:lpstr>Aggregates – Filtering Groups</vt:lpstr>
      <vt:lpstr>Other Aggregates</vt:lpstr>
      <vt:lpstr>Example SUM</vt:lpstr>
      <vt:lpstr>Example GROUP_CONCAT, SAMPLE</vt:lpstr>
      <vt:lpstr>Subqueries</vt:lpstr>
      <vt:lpstr>Subqueries to realise complex mappings</vt:lpstr>
      <vt:lpstr>Subqueries “Limit per resource”</vt:lpstr>
      <vt:lpstr>Subqueries – Known Limitations</vt:lpstr>
      <vt:lpstr>FROM in Subqueries? NO!</vt:lpstr>
      <vt:lpstr>MINUS and NOT EXISTS</vt:lpstr>
      <vt:lpstr>MINUS and NOT EXISTS</vt:lpstr>
      <vt:lpstr>Property Path Expressions</vt:lpstr>
      <vt:lpstr>Property Path expressions</vt:lpstr>
      <vt:lpstr>Path expressions full list of operators</vt:lpstr>
      <vt:lpstr>Path expressions</vt:lpstr>
      <vt:lpstr>Implementations of SPARQL 1.1 Query:</vt:lpstr>
      <vt:lpstr>Part 2: Entailment Regimes</vt:lpstr>
      <vt:lpstr>SPARQL1.1 Entailment Regimes</vt:lpstr>
      <vt:lpstr>RDFS/OWL2 and SPARQL1.1</vt:lpstr>
      <vt:lpstr>Essential idea behind RDFS inference:</vt:lpstr>
      <vt:lpstr>OWL2 and SPARQL1.1</vt:lpstr>
      <vt:lpstr>SPARQL1.1+RDFS/OWL: Challenges+Pitfalls</vt:lpstr>
      <vt:lpstr>SPARQL1.1+RDFS/OWL: Challenges+Pitfalls</vt:lpstr>
      <vt:lpstr>Possibly Infinite answers RDF(S): Container Membership</vt:lpstr>
      <vt:lpstr>Possibly Infinite answers RDF(S): Container Membership</vt:lpstr>
      <vt:lpstr>Non-distinguished variables:</vt:lpstr>
      <vt:lpstr>Non-distinguished variables:</vt:lpstr>
      <vt:lpstr>SPARQL 1.1/OWL other features: Aggregates</vt:lpstr>
      <vt:lpstr>SPARQL 1.1/OWL other features: Aggregates</vt:lpstr>
      <vt:lpstr>SPARQL1.1 + RIF</vt:lpstr>
      <vt:lpstr>RIF Dialects</vt:lpstr>
      <vt:lpstr>SPARQL1.1 + RIF Core + RDFS/OWL</vt:lpstr>
      <vt:lpstr>How to reference to a RIF Ruleset from SPARQL?</vt:lpstr>
      <vt:lpstr>Wrapping up</vt:lpstr>
      <vt:lpstr>What I didn’t talk about…</vt:lpstr>
      <vt:lpstr>Extended Function Library</vt:lpstr>
      <vt:lpstr>Basic federated Queries (time permitting)</vt:lpstr>
      <vt:lpstr>Basic federated Queries (time permitting)</vt:lpstr>
      <vt:lpstr>Basic Federated Queries - BINDINGS</vt:lpstr>
      <vt:lpstr>SPARQL1.1 Update</vt:lpstr>
      <vt:lpstr>Service Description</vt:lpstr>
      <vt:lpstr>Relevant W3C Specs</vt:lpstr>
      <vt:lpstr>References: Academic Results on SPARQL</vt:lpstr>
      <vt:lpstr>Acknowledgements</vt:lpstr>
    </vt:vector>
  </TitlesOfParts>
  <Company>Digital Enterprise Research Institute, National University of Ireland, Galway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Armin Haller</dc:creator>
  <cp:keywords/>
  <dc:description/>
  <cp:lastModifiedBy>Axel Polleres</cp:lastModifiedBy>
  <cp:revision>847</cp:revision>
  <cp:lastPrinted>2010-09-22T13:54:32Z</cp:lastPrinted>
  <dcterms:created xsi:type="dcterms:W3CDTF">2010-10-29T18:52:37Z</dcterms:created>
  <dcterms:modified xsi:type="dcterms:W3CDTF">2010-10-29T18:53:13Z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Powerpoint template to be used at the DERI Christmas Presentation on 15 December 2005</vt:lpwstr>
  </property>
  <property fmtid="{D5CDD505-2E9C-101B-9397-08002B2CF9AE}" pid="3" name="Owner">
    <vt:lpwstr>Brian Cummins</vt:lpwstr>
  </property>
  <property fmtid="{D5CDD505-2E9C-101B-9397-08002B2CF9AE}" pid="4" name="Status">
    <vt:lpwstr>Final</vt:lpwstr>
  </property>
  <property fmtid="{D5CDD505-2E9C-101B-9397-08002B2CF9AE}" pid="5" name="Category0">
    <vt:lpwstr>Corporate Identity</vt:lpwstr>
  </property>
  <property fmtid="{D5CDD505-2E9C-101B-9397-08002B2CF9AE}" pid="6" name="Document Type">
    <vt:lpwstr>Template</vt:lpwstr>
  </property>
</Properties>
</file>