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0F48-9872-B842-AB98-744A2F7676F6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913BA-A4A5-5A43-9361-939234136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7793F-8F7A-CA41-BC7A-22493115AB41}" type="slidenum">
              <a:rPr lang="en-US"/>
              <a:pPr/>
              <a:t>4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93" y="4343508"/>
            <a:ext cx="5028615" cy="4115014"/>
          </a:xfrm>
        </p:spPr>
        <p:txBody>
          <a:bodyPr/>
          <a:lstStyle/>
          <a:p>
            <a:r>
              <a:rPr lang="de-DE"/>
              <a:t>notes kann jeder w3c member einreichen</a:t>
            </a: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78EE5-208B-1A42-8DE8-DB71310464C3}" type="slidenum">
              <a:rPr lang="en-US">
                <a:latin typeface="Arial" charset="0"/>
                <a:ea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94412-EFA6-BB4F-9399-F31508C2F3C5}" type="datetimeFigureOut">
              <a:rPr lang="en-US" smtClean="0"/>
              <a:pPr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E28D4-6B98-5844-8C8D-79D3431C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Submission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af-project.org/" TargetMode="External"/><Relationship Id="rId4" Type="http://schemas.openxmlformats.org/officeDocument/2006/relationships/hyperlink" Target="http://sioc-project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2009/12/rdf-ws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Consortium/Prospectus/Overview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21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in </a:t>
            </a:r>
            <a:r>
              <a:rPr lang="en-US" dirty="0" err="1" smtClean="0"/>
              <a:t>Standard(isation</a:t>
            </a:r>
            <a:r>
              <a:rPr lang="en-US" dirty="0" smtClean="0"/>
              <a:t>) </a:t>
            </a:r>
            <a:r>
              <a:rPr lang="en-US" dirty="0" smtClean="0"/>
              <a:t>bodies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… some </a:t>
            </a:r>
            <a:r>
              <a:rPr lang="en-US" b="1" i="1" dirty="0" smtClean="0"/>
              <a:t>very subjective</a:t>
            </a:r>
            <a:r>
              <a:rPr lang="en-US" dirty="0" smtClean="0"/>
              <a:t> experiences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700" y="2028989"/>
            <a:ext cx="4292600" cy="4394200"/>
          </a:xfrm>
          <a:prstGeom prst="rect">
            <a:avLst/>
          </a:prstGeom>
        </p:spPr>
      </p:pic>
      <p:pic>
        <p:nvPicPr>
          <p:cNvPr id="5" name="Picture 4" descr="Screen shot 2010-10-20 at 12.02.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559" y="2597712"/>
            <a:ext cx="677706" cy="80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vs. SPARQL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view things A LOT different as co-chair than as member:</a:t>
            </a:r>
            <a:endParaRPr lang="en-US" dirty="0" smtClean="0"/>
          </a:p>
          <a:p>
            <a:pPr lvl="1"/>
            <a:r>
              <a:rPr lang="en-US" dirty="0" smtClean="0"/>
              <a:t>It’s </a:t>
            </a:r>
            <a:r>
              <a:rPr lang="en-US" dirty="0" smtClean="0"/>
              <a:t>easiest to </a:t>
            </a:r>
            <a:r>
              <a:rPr lang="en-US" dirty="0" err="1" smtClean="0"/>
              <a:t>critizice</a:t>
            </a:r>
            <a:r>
              <a:rPr lang="en-US" dirty="0" smtClean="0"/>
              <a:t> from outside the group</a:t>
            </a:r>
          </a:p>
          <a:p>
            <a:pPr lvl="1"/>
            <a:r>
              <a:rPr lang="en-US" dirty="0" smtClean="0"/>
              <a:t>It’s relatively easy to criticize as a member (but at some point you have to agree, to not block progress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Member duties:</a:t>
            </a:r>
          </a:p>
          <a:p>
            <a:pPr lvl="2"/>
            <a:r>
              <a:rPr lang="en-US" dirty="0" smtClean="0"/>
              <a:t>You </a:t>
            </a:r>
            <a:r>
              <a:rPr lang="en-US" dirty="0" smtClean="0"/>
              <a:t>are </a:t>
            </a:r>
            <a:r>
              <a:rPr lang="en-US" dirty="0" err="1" smtClean="0"/>
              <a:t>expeceted</a:t>
            </a:r>
            <a:r>
              <a:rPr lang="en-US" dirty="0" smtClean="0"/>
              <a:t> (per W3C rules), as a member to spend at least a day per week work to the group</a:t>
            </a:r>
          </a:p>
          <a:p>
            <a:pPr lvl="2"/>
            <a:r>
              <a:rPr lang="en-US" dirty="0" smtClean="0"/>
              <a:t>Some </a:t>
            </a:r>
            <a:r>
              <a:rPr lang="en-US" dirty="0" err="1" smtClean="0"/>
              <a:t>WGs</a:t>
            </a:r>
            <a:r>
              <a:rPr lang="en-US" dirty="0" smtClean="0"/>
              <a:t> handle that stricter than </a:t>
            </a:r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Chair:</a:t>
            </a:r>
          </a:p>
          <a:p>
            <a:pPr lvl="2"/>
            <a:r>
              <a:rPr lang="en-US" dirty="0" smtClean="0"/>
              <a:t>You should be impartial</a:t>
            </a:r>
          </a:p>
          <a:p>
            <a:pPr lvl="2"/>
            <a:r>
              <a:rPr lang="en-US" dirty="0" smtClean="0"/>
              <a:t>Main goal: drive through the agenda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your own standard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128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W3C has an instrument for that for it’s members:</a:t>
            </a:r>
          </a:p>
          <a:p>
            <a:pPr lvl="1"/>
            <a:r>
              <a:rPr lang="en-US" dirty="0" smtClean="0"/>
              <a:t>W3C member submission</a:t>
            </a:r>
          </a:p>
          <a:p>
            <a:pPr lvl="1"/>
            <a:r>
              <a:rPr lang="en-US" dirty="0" smtClean="0"/>
              <a:t>Includes:</a:t>
            </a:r>
          </a:p>
          <a:p>
            <a:pPr lvl="2"/>
            <a:r>
              <a:rPr lang="en-US" dirty="0" smtClean="0"/>
              <a:t>Actual proposal</a:t>
            </a:r>
          </a:p>
          <a:p>
            <a:pPr lvl="2"/>
            <a:r>
              <a:rPr lang="en-US" dirty="0" smtClean="0"/>
              <a:t>Suggested action to W3C</a:t>
            </a:r>
          </a:p>
          <a:p>
            <a:r>
              <a:rPr lang="en-US" dirty="0" smtClean="0"/>
              <a:t>Gain: </a:t>
            </a:r>
          </a:p>
          <a:p>
            <a:pPr lvl="1"/>
            <a:r>
              <a:rPr lang="en-US" dirty="0" smtClean="0"/>
              <a:t>Submissions officially published on W3C page</a:t>
            </a:r>
          </a:p>
          <a:p>
            <a:pPr lvl="1"/>
            <a:r>
              <a:rPr lang="en-US" dirty="0" smtClean="0"/>
              <a:t>Review by W3C team with comments</a:t>
            </a:r>
          </a:p>
          <a:p>
            <a:pPr lvl="1"/>
            <a:r>
              <a:rPr lang="en-US" dirty="0" smtClean="0"/>
              <a:t>BUT: no official status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EB0105-2690-C64F-9159-2EC2F2BA2F5B}" type="slidenum">
              <a:rPr lang="en-US"/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195" name="Rectangle 17"/>
          <p:cNvSpPr>
            <a:spLocks noChangeArrowheads="1"/>
          </p:cNvSpPr>
          <p:nvPr/>
        </p:nvSpPr>
        <p:spPr bwMode="auto">
          <a:xfrm>
            <a:off x="152400" y="4495800"/>
            <a:ext cx="886142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8196" name="Title 12"/>
          <p:cNvSpPr>
            <a:spLocks noGrp="1"/>
          </p:cNvSpPr>
          <p:nvPr>
            <p:ph type="title"/>
          </p:nvPr>
        </p:nvSpPr>
        <p:spPr>
          <a:xfrm>
            <a:off x="228600" y="0"/>
            <a:ext cx="8015288" cy="838200"/>
          </a:xfrm>
        </p:spPr>
        <p:txBody>
          <a:bodyPr/>
          <a:lstStyle/>
          <a:p>
            <a:r>
              <a:rPr lang="en-US" sz="280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Standardization in DERI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95400" y="1295400"/>
            <a:ext cx="6324600" cy="1481138"/>
            <a:chOff x="1219200" y="2743200"/>
            <a:chExt cx="6324600" cy="1481138"/>
          </a:xfrm>
        </p:grpSpPr>
        <p:pic>
          <p:nvPicPr>
            <p:cNvPr id="8199" name="Picture 5" descr="w3c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9400" y="2895600"/>
              <a:ext cx="731838" cy="385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0" name="Rectangle 22"/>
            <p:cNvSpPr>
              <a:spLocks noChangeArrowheads="1"/>
            </p:cNvSpPr>
            <p:nvPr/>
          </p:nvSpPr>
          <p:spPr bwMode="auto">
            <a:xfrm>
              <a:off x="1219200" y="2743200"/>
              <a:ext cx="6324600" cy="148113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SzPct val="80000"/>
              </a:pPr>
              <a:r>
                <a:rPr lang="en-US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Standards: </a:t>
              </a:r>
              <a:r>
                <a:rPr lang="en-US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One of DERI’s major assets</a:t>
              </a:r>
            </a:p>
            <a:p>
              <a:pPr marL="742950" lvl="1" indent="-285750">
                <a:spcBef>
                  <a:spcPct val="30000"/>
                </a:spcBef>
                <a:buClr>
                  <a:srgbClr val="008000"/>
                </a:buClr>
                <a:buSzPct val="80000"/>
                <a:buFont typeface="Wingdings" charset="2"/>
                <a:buChar char="¨"/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Strong presence in W3C</a:t>
              </a:r>
            </a:p>
            <a:p>
              <a:pPr marL="742950" lvl="1" indent="-285750">
                <a:spcBef>
                  <a:spcPct val="30000"/>
                </a:spcBef>
                <a:buClr>
                  <a:srgbClr val="008000"/>
                </a:buClr>
                <a:buSzPct val="80000"/>
                <a:buFont typeface="Wingdings" charset="2"/>
                <a:buChar char="¨"/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Involve/inform our partners in relevant standardisation activities</a:t>
              </a:r>
            </a:p>
            <a:p>
              <a:pPr marL="742950" lvl="1" indent="-285750">
                <a:spcBef>
                  <a:spcPct val="30000"/>
                </a:spcBef>
                <a:buClr>
                  <a:srgbClr val="008000"/>
                </a:buClr>
                <a:buSzPct val="80000"/>
                <a:buFont typeface="Wingdings" charset="2"/>
                <a:buChar char="¨"/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Push and promote DERI standard proposals:</a:t>
              </a:r>
            </a:p>
            <a:p>
              <a:pPr marL="742950" lvl="1" indent="-285750">
                <a:spcBef>
                  <a:spcPct val="30000"/>
                </a:spcBef>
                <a:buClr>
                  <a:srgbClr val="008000"/>
                </a:buClr>
                <a:buSzPct val="80000"/>
                <a:buFont typeface="Wingdings" charset="2"/>
                <a:buChar char="¨"/>
              </a:pPr>
              <a:endParaRPr lang="en-US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8201" name="Picture 29" descr="XSPARQLLogo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629400" y="3657600"/>
              <a:ext cx="914400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37" descr="SIOC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943600" y="3810000"/>
              <a:ext cx="536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13" descr="Picture 2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2819400"/>
            <a:ext cx="6662738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Experiences from XSPARQL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an idea</a:t>
            </a:r>
          </a:p>
          <a:p>
            <a:r>
              <a:rPr lang="en-US" dirty="0" smtClean="0"/>
              <a:t>You need support for it</a:t>
            </a:r>
          </a:p>
          <a:p>
            <a:r>
              <a:rPr lang="en-US" dirty="0" smtClean="0"/>
              <a:t>It still can take long until it’s </a:t>
            </a:r>
            <a:r>
              <a:rPr lang="en-US" dirty="0" err="1" smtClean="0"/>
              <a:t>acknowldged</a:t>
            </a:r>
            <a:endParaRPr lang="en-US" dirty="0" smtClean="0"/>
          </a:p>
          <a:p>
            <a:pPr lvl="1"/>
            <a:r>
              <a:rPr lang="en-US" dirty="0" smtClean="0"/>
              <a:t>(You better lobby, ask within W3C team before as well)</a:t>
            </a:r>
          </a:p>
          <a:p>
            <a:pPr lvl="1"/>
            <a:r>
              <a:rPr lang="en-US" dirty="0" smtClean="0"/>
              <a:t>In our case: XML activity and SW activity within W3C turned out to be fairly disconnected…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Picture 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1138" y="962025"/>
            <a:ext cx="28114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5575" cy="838200"/>
          </a:xfrm>
        </p:spPr>
        <p:txBody>
          <a:bodyPr/>
          <a:lstStyle/>
          <a:p>
            <a:r>
              <a:rPr lang="en-US" sz="2800" dirty="0" smtClean="0">
                <a:solidFill>
                  <a:srgbClr val="8B6654"/>
                </a:solidFill>
                <a:latin typeface="Arial" charset="0"/>
                <a:ea typeface="Arial" charset="0"/>
                <a:cs typeface="Arial" charset="0"/>
              </a:rPr>
              <a:t>Idea: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A56AEC-FA89-304B-9A7E-2165D47EB9A0}" type="slidenum">
              <a:rPr lang="en-IE" smtClean="0"/>
              <a:pPr/>
              <a:t>14</a:t>
            </a:fld>
            <a:endParaRPr lang="en-IE" smtClean="0"/>
          </a:p>
        </p:txBody>
      </p:sp>
      <p:pic>
        <p:nvPicPr>
          <p:cNvPr id="10245" name="Picture 5" descr="Picture 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263" y="3429000"/>
            <a:ext cx="20240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5334000"/>
            <a:ext cx="538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75" y="5334000"/>
            <a:ext cx="527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2895600"/>
            <a:ext cx="927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" y="2819400"/>
            <a:ext cx="9556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024563" y="2971800"/>
            <a:ext cx="2205037" cy="923925"/>
          </a:xfrm>
          <a:prstGeom prst="rect">
            <a:avLst/>
          </a:prstGeom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40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rPr>
              <a:t>&lt;XML/&gt;</a:t>
            </a:r>
            <a:endParaRPr lang="en-US" sz="4400">
              <a:solidFill>
                <a:srgbClr val="000000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0251" name="Picture 11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752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943600" y="3962400"/>
            <a:ext cx="1685925" cy="461963"/>
          </a:xfrm>
          <a:prstGeom prst="rect">
            <a:avLst/>
          </a:prstGeom>
          <a:solidFill>
            <a:srgbClr val="333399"/>
          </a:solidFill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Arial Narrow" charset="0"/>
                <a:ea typeface="Arial Narrow" charset="0"/>
                <a:cs typeface="Arial Narrow" charset="0"/>
              </a:rPr>
              <a:t>SOAP/WSDL</a:t>
            </a:r>
            <a:endParaRPr lang="en-US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253" name="TextBox 14"/>
          <p:cNvSpPr txBox="1">
            <a:spLocks noChangeArrowheads="1"/>
          </p:cNvSpPr>
          <p:nvPr/>
        </p:nvSpPr>
        <p:spPr bwMode="auto">
          <a:xfrm>
            <a:off x="5899150" y="2514600"/>
            <a:ext cx="654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RSS</a:t>
            </a:r>
          </a:p>
        </p:txBody>
      </p:sp>
      <p:pic>
        <p:nvPicPr>
          <p:cNvPr id="10254" name="Picture 15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924800" y="388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TextBox 17"/>
          <p:cNvSpPr txBox="1">
            <a:spLocks noChangeArrowheads="1"/>
          </p:cNvSpPr>
          <p:nvPr/>
        </p:nvSpPr>
        <p:spPr bwMode="auto">
          <a:xfrm>
            <a:off x="7924800" y="2133600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HTML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743200" y="3352800"/>
            <a:ext cx="2286000" cy="1905000"/>
            <a:chOff x="2743200" y="3352800"/>
            <a:chExt cx="2286000" cy="1905000"/>
          </a:xfrm>
        </p:grpSpPr>
        <p:sp>
          <p:nvSpPr>
            <p:cNvPr id="19" name="Bent Arrow 18"/>
            <p:cNvSpPr/>
            <p:nvPr/>
          </p:nvSpPr>
          <p:spPr bwMode="auto">
            <a:xfrm rot="16200000" flipV="1">
              <a:off x="2705100" y="3390900"/>
              <a:ext cx="1905000" cy="1828800"/>
            </a:xfrm>
            <a:prstGeom prst="bentArrow">
              <a:avLst>
                <a:gd name="adj1" fmla="val 12060"/>
                <a:gd name="adj2" fmla="val 16750"/>
                <a:gd name="adj3" fmla="val 26406"/>
                <a:gd name="adj4" fmla="val 24998"/>
              </a:avLst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02013" y="4038600"/>
              <a:ext cx="1627187" cy="52387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262673"/>
                  </a:solidFill>
                </a:rPr>
                <a:t>SPARQL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124200" y="1447800"/>
            <a:ext cx="2514600" cy="1676400"/>
            <a:chOff x="3124200" y="1447800"/>
            <a:chExt cx="2514600" cy="1676400"/>
          </a:xfrm>
        </p:grpSpPr>
        <p:sp>
          <p:nvSpPr>
            <p:cNvPr id="21" name="Bent Arrow 20"/>
            <p:cNvSpPr/>
            <p:nvPr/>
          </p:nvSpPr>
          <p:spPr bwMode="auto">
            <a:xfrm rot="5400000" flipV="1">
              <a:off x="3962400" y="1447800"/>
              <a:ext cx="1676400" cy="1676400"/>
            </a:xfrm>
            <a:prstGeom prst="bentArrow">
              <a:avLst>
                <a:gd name="adj1" fmla="val 12060"/>
                <a:gd name="adj2" fmla="val 16750"/>
                <a:gd name="adj3" fmla="val 26406"/>
                <a:gd name="adj4" fmla="val 24998"/>
              </a:avLst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4200" y="1981200"/>
              <a:ext cx="2312988" cy="461963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262673"/>
                  </a:solidFill>
                </a:rPr>
                <a:t>XSLT/XQuery</a:t>
              </a:r>
            </a:p>
          </p:txBody>
        </p:sp>
      </p:grpSp>
      <p:sp>
        <p:nvSpPr>
          <p:cNvPr id="23" name="Explosion 2 22"/>
          <p:cNvSpPr>
            <a:spLocks noChangeArrowheads="1"/>
          </p:cNvSpPr>
          <p:nvPr/>
        </p:nvSpPr>
        <p:spPr bwMode="auto">
          <a:xfrm>
            <a:off x="3657600" y="2895600"/>
            <a:ext cx="1219200" cy="609600"/>
          </a:xfrm>
          <a:prstGeom prst="irregularSeal2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743200" y="1295400"/>
            <a:ext cx="2971800" cy="4191000"/>
            <a:chOff x="2743200" y="1295400"/>
            <a:chExt cx="2971800" cy="4191000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743200" y="1295400"/>
              <a:ext cx="2971800" cy="4191000"/>
              <a:chOff x="2743200" y="1295400"/>
              <a:chExt cx="2971800" cy="4191000"/>
            </a:xfrm>
          </p:grpSpPr>
          <p:sp>
            <p:nvSpPr>
              <p:cNvPr id="26" name="Bent Arrow 25"/>
              <p:cNvSpPr/>
              <p:nvPr/>
            </p:nvSpPr>
            <p:spPr bwMode="auto">
              <a:xfrm rot="10800000">
                <a:off x="2743200" y="3048000"/>
                <a:ext cx="1600200" cy="2438400"/>
              </a:xfrm>
              <a:prstGeom prst="bentArrow">
                <a:avLst>
                  <a:gd name="adj1" fmla="val 12060"/>
                  <a:gd name="adj2" fmla="val 16750"/>
                  <a:gd name="adj3" fmla="val 26406"/>
                  <a:gd name="adj4" fmla="val 24998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Bent Arrow 26"/>
              <p:cNvSpPr/>
              <p:nvPr/>
            </p:nvSpPr>
            <p:spPr bwMode="auto">
              <a:xfrm>
                <a:off x="4114800" y="1295400"/>
                <a:ext cx="1600200" cy="1981200"/>
              </a:xfrm>
              <a:prstGeom prst="bentArrow">
                <a:avLst>
                  <a:gd name="adj1" fmla="val 12060"/>
                  <a:gd name="adj2" fmla="val 16750"/>
                  <a:gd name="adj3" fmla="val 26406"/>
                  <a:gd name="adj4" fmla="val 24998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 rot="16200000">
              <a:off x="3271838" y="2976562"/>
              <a:ext cx="1905000" cy="523875"/>
            </a:xfrm>
            <a:prstGeom prst="rect">
              <a:avLst/>
            </a:prstGeom>
            <a:solidFill>
              <a:schemeClr val="accent3"/>
            </a:solidFill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262673"/>
                  </a:solidFill>
                </a:rPr>
                <a:t>XSPARQL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1794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You need support (from </a:t>
            </a:r>
            <a:r>
              <a:rPr lang="en-US" sz="28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industry &amp; other members)</a:t>
            </a:r>
            <a:r>
              <a:rPr lang="en-US" sz="28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75188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Davide Palmisano, Asemantics S.R.L. </a:t>
            </a:r>
            <a:r>
              <a:rPr lang="en-US" sz="1800" i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“Asemantics is aware of the potential offered by the mixed nature of XSPARQL that make this specification a major contribution for several data translation problems.”</a:t>
            </a:r>
          </a:p>
          <a:p>
            <a:endParaRPr lang="en-US" sz="1000" i="1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Atanas Kiryakov, Ontotext </a:t>
            </a:r>
            <a:r>
              <a:rPr lang="en-US" sz="1800" i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“XSPARQL bears the potential to lower the cost of interoperability between XML and RDF, thus facilitating the transition to semantic technologies in a range of scenarios.”</a:t>
            </a:r>
          </a:p>
          <a:p>
            <a:pPr>
              <a:buClr>
                <a:srgbClr val="000000"/>
              </a:buClr>
            </a:pPr>
            <a:endParaRPr lang="en-US" sz="1000" i="1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Kingsley Idehen, OpenLink Software Inc.</a:t>
            </a:r>
            <a:r>
              <a:rPr lang="en-US" sz="1800" i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“We are a SQL, XML, and RDF data management, middleware, and integration specialist that offers industry standards compliant solutions that will benefit from the XQuery &amp; SPARQL language fusion proposed by this specification.”</a:t>
            </a:r>
          </a:p>
          <a:p>
            <a:endParaRPr lang="en-US" sz="1000" i="1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Tony McCormack, Nortel</a:t>
            </a:r>
            <a:r>
              <a:rPr lang="en-US" sz="1800" i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“DERI's proposal of a novel query language, XSPARQL,  to allow intuitive querying across XML and RDF is a timely step that has the potential for immediate impact in Nortel’s products.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724140-6984-0C44-B195-A39147DF7E40}" type="slidenum">
              <a:rPr lang="en-IE" smtClean="0"/>
              <a:pPr/>
              <a:t>15</a:t>
            </a:fld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member submissions: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http://www.w3.org/Submission/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Includes all kinds of tedious stuff</a:t>
            </a:r>
          </a:p>
          <a:p>
            <a:pPr lvl="1"/>
            <a:r>
              <a:rPr lang="en-US" dirty="0" err="1" smtClean="0"/>
              <a:t>licencing</a:t>
            </a:r>
            <a:r>
              <a:rPr lang="en-US" dirty="0" smtClean="0"/>
              <a:t>/royalty-freeness</a:t>
            </a:r>
          </a:p>
          <a:p>
            <a:pPr lvl="1"/>
            <a:r>
              <a:rPr lang="en-US" dirty="0" smtClean="0"/>
              <a:t>Formatting rules (</a:t>
            </a:r>
            <a:r>
              <a:rPr lang="en-US" dirty="0" err="1" smtClean="0"/>
              <a:t>pubrules</a:t>
            </a:r>
            <a:r>
              <a:rPr lang="en-US" dirty="0" smtClean="0"/>
              <a:t>-checker)… like submitting a conference paper, but stricter ;-)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ways to influence/create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Non-member can be invited as “Invited Experts”</a:t>
            </a:r>
          </a:p>
          <a:p>
            <a:r>
              <a:rPr lang="en-US" dirty="0" smtClean="0"/>
              <a:t>W3C workshops are usually open to non-members… position papers… e.g.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http://www.w3.org/2009/12/rdf-ws/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Or: create a </a:t>
            </a:r>
            <a:r>
              <a:rPr lang="en-US" dirty="0" err="1" smtClean="0"/>
              <a:t>defacto</a:t>
            </a:r>
            <a:r>
              <a:rPr lang="en-US" dirty="0" smtClean="0"/>
              <a:t> standard yourself, and make it grow, examples FOAF, SIOC…</a:t>
            </a:r>
          </a:p>
          <a:p>
            <a:pPr lvl="1">
              <a:buNone/>
            </a:pPr>
            <a:r>
              <a:rPr lang="en-US" dirty="0" smtClean="0">
                <a:hlinkClick r:id="rId3"/>
              </a:rPr>
              <a:t>http://www.foaf-project.org/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hlinkClick r:id="rId4"/>
              </a:rPr>
              <a:t>http://sioc-project.org/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dissemination is often more work than actual technical contribution…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Standardisation</a:t>
            </a:r>
            <a:r>
              <a:rPr lang="en-US" dirty="0" smtClean="0"/>
              <a:t> work is exciting</a:t>
            </a:r>
          </a:p>
          <a:p>
            <a:r>
              <a:rPr lang="en-US" dirty="0" smtClean="0"/>
              <a:t>Real-world (mostly)</a:t>
            </a:r>
          </a:p>
          <a:p>
            <a:r>
              <a:rPr lang="en-US" dirty="0" smtClean="0"/>
              <a:t>Learnt a lot… (technically as well as “socially”)</a:t>
            </a:r>
          </a:p>
          <a:p>
            <a:endParaRPr lang="en-US" dirty="0" smtClean="0"/>
          </a:p>
          <a:p>
            <a:r>
              <a:rPr lang="en-US" dirty="0" smtClean="0"/>
              <a:t>Hopefully: helps us to shape the future of the Web/internet technology…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W3C</a:t>
            </a:r>
          </a:p>
          <a:p>
            <a:r>
              <a:rPr lang="en-US" dirty="0" smtClean="0"/>
              <a:t>The W3C </a:t>
            </a:r>
            <a:r>
              <a:rPr lang="en-US" dirty="0" err="1" smtClean="0"/>
              <a:t>standardisation</a:t>
            </a:r>
            <a:r>
              <a:rPr lang="en-US" dirty="0" smtClean="0"/>
              <a:t> process</a:t>
            </a:r>
          </a:p>
          <a:p>
            <a:r>
              <a:rPr lang="en-US" dirty="0" smtClean="0"/>
              <a:t>Proposing a standard? W3C member submissions</a:t>
            </a:r>
          </a:p>
          <a:p>
            <a:r>
              <a:rPr lang="en-US" dirty="0" smtClean="0"/>
              <a:t>General points…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9CB5-4243-2A4D-85B0-1487563C4450}" type="slidenum">
              <a:rPr lang="en-US"/>
              <a:pPr/>
              <a:t>3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W3C   </a:t>
            </a:r>
            <a:br>
              <a:rPr lang="en-US" sz="4000"/>
            </a:br>
            <a:endParaRPr lang="en-US" sz="4000"/>
          </a:p>
        </p:txBody>
      </p:sp>
      <p:sp>
        <p:nvSpPr>
          <p:cNvPr id="430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400" b="1"/>
              <a:t>First WWW Conference:</a:t>
            </a:r>
          </a:p>
          <a:p>
            <a:pPr>
              <a:lnSpc>
                <a:spcPct val="80000"/>
              </a:lnSpc>
            </a:pPr>
            <a:r>
              <a:rPr lang="en-US" sz="2400" b="1"/>
              <a:t>First International Conference on the World-Wide Web May 1994</a:t>
            </a:r>
          </a:p>
          <a:p>
            <a:pPr>
              <a:lnSpc>
                <a:spcPct val="80000"/>
              </a:lnSpc>
            </a:pPr>
            <a:r>
              <a:rPr lang="en-US" sz="2400" b="1"/>
              <a:t>First W3</a:t>
            </a:r>
            <a:r>
              <a:rPr lang="en-US" sz="2400"/>
              <a:t> </a:t>
            </a:r>
            <a:r>
              <a:rPr lang="en-US" sz="2400" b="1">
                <a:hlinkClick r:id="rId2"/>
              </a:rPr>
              <a:t>Consortium</a:t>
            </a:r>
            <a:r>
              <a:rPr lang="en-US" sz="2400"/>
              <a:t> </a:t>
            </a:r>
            <a:r>
              <a:rPr lang="en-US" sz="2400" b="1"/>
              <a:t>Meeting</a:t>
            </a:r>
            <a:r>
              <a:rPr lang="en-US" sz="2400"/>
              <a:t>: Dec 1994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400"/>
              <a:t>	Since then the W3C set up many important standard recommendations like XML </a:t>
            </a:r>
            <a:r>
              <a:rPr lang="en-US" sz="1800"/>
              <a:t>(XML 1.0 Recommendation published on 10th February 1998)</a:t>
            </a:r>
            <a:r>
              <a:rPr lang="en-US" sz="2400"/>
              <a:t>, XML Schma, RDF, OWL, etc. .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400">
                <a:hlinkClick r:id="rId3"/>
              </a:rPr>
              <a:t>http://www.w3.org</a:t>
            </a:r>
            <a:endParaRPr lang="en-US" sz="2400"/>
          </a:p>
        </p:txBody>
      </p:sp>
      <p:pic>
        <p:nvPicPr>
          <p:cNvPr id="430084" name="Picture 4" descr="w3c_m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04800"/>
            <a:ext cx="5562600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A2E6-5B13-FF46-8C8C-1F2B1B397714}" type="slidenum">
              <a:rPr lang="en-US"/>
              <a:pPr/>
              <a:t>4</a:t>
            </a:fld>
            <a:endParaRPr 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de-DE"/>
              <a:t>W3C</a:t>
            </a:r>
            <a:endParaRPr lang="en-GB"/>
          </a:p>
        </p:txBody>
      </p:sp>
      <p:sp>
        <p:nvSpPr>
          <p:cNvPr id="437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850" y="1443783"/>
            <a:ext cx="5334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 dirty="0"/>
              <a:t>World Wide Web Consortium</a:t>
            </a:r>
          </a:p>
          <a:p>
            <a:pPr lvl="1">
              <a:lnSpc>
                <a:spcPct val="90000"/>
              </a:lnSpc>
            </a:pPr>
            <a:r>
              <a:rPr lang="en-GB" sz="1400" dirty="0"/>
              <a:t>Founded by CERN, MIT and others</a:t>
            </a:r>
          </a:p>
          <a:p>
            <a:pPr lvl="1">
              <a:lnSpc>
                <a:spcPct val="90000"/>
              </a:lnSpc>
            </a:pPr>
            <a:r>
              <a:rPr lang="en-GB" sz="1400" dirty="0"/>
              <a:t>ca. 250 participants (Companies, Academic partners)</a:t>
            </a:r>
          </a:p>
          <a:p>
            <a:pPr lvl="1">
              <a:lnSpc>
                <a:spcPct val="90000"/>
              </a:lnSpc>
            </a:pPr>
            <a:r>
              <a:rPr lang="en-GB" sz="1400" dirty="0"/>
              <a:t>Function: standardization of web formats</a:t>
            </a:r>
          </a:p>
          <a:p>
            <a:pPr lvl="1">
              <a:lnSpc>
                <a:spcPct val="90000"/>
              </a:lnSpc>
            </a:pPr>
            <a:r>
              <a:rPr lang="en-GB" sz="1400" dirty="0"/>
              <a:t>Not normative: gives only recommendations, no ISO bearing standards</a:t>
            </a:r>
          </a:p>
          <a:p>
            <a:pPr lvl="1">
              <a:lnSpc>
                <a:spcPct val="90000"/>
              </a:lnSpc>
            </a:pPr>
            <a:endParaRPr lang="en-GB" sz="1400" dirty="0"/>
          </a:p>
          <a:p>
            <a:pPr>
              <a:lnSpc>
                <a:spcPct val="90000"/>
              </a:lnSpc>
            </a:pPr>
            <a:r>
              <a:rPr lang="en-GB" sz="1600" dirty="0"/>
              <a:t>Six types of documents</a:t>
            </a:r>
          </a:p>
          <a:p>
            <a:pPr lvl="1">
              <a:lnSpc>
                <a:spcPct val="90000"/>
              </a:lnSpc>
            </a:pPr>
            <a:r>
              <a:rPr lang="en-GB" sz="1400" b="1" dirty="0"/>
              <a:t>Note</a:t>
            </a:r>
          </a:p>
          <a:p>
            <a:pPr lvl="2">
              <a:lnSpc>
                <a:spcPct val="90000"/>
              </a:lnSpc>
            </a:pPr>
            <a:r>
              <a:rPr lang="en-GB" sz="1400" dirty="0"/>
              <a:t>Not a component in the standardization process</a:t>
            </a:r>
          </a:p>
          <a:p>
            <a:pPr lvl="2">
              <a:lnSpc>
                <a:spcPct val="90000"/>
              </a:lnSpc>
            </a:pPr>
            <a:r>
              <a:rPr lang="en-GB" sz="1400" dirty="0"/>
              <a:t>No declaration that W3C stands behind</a:t>
            </a:r>
          </a:p>
          <a:p>
            <a:pPr lvl="1">
              <a:lnSpc>
                <a:spcPct val="90000"/>
              </a:lnSpc>
            </a:pPr>
            <a:r>
              <a:rPr lang="en-GB" sz="1400" b="1" dirty="0"/>
              <a:t>Working Draft (WD)</a:t>
            </a:r>
          </a:p>
          <a:p>
            <a:pPr lvl="2">
              <a:lnSpc>
                <a:spcPct val="90000"/>
              </a:lnSpc>
            </a:pPr>
            <a:r>
              <a:rPr lang="en-GB" sz="1400" dirty="0"/>
              <a:t>Documentation of a discussion condition</a:t>
            </a:r>
          </a:p>
          <a:p>
            <a:pPr lvl="1">
              <a:lnSpc>
                <a:spcPct val="90000"/>
              </a:lnSpc>
            </a:pPr>
            <a:r>
              <a:rPr lang="en-GB" sz="1400" b="1" dirty="0"/>
              <a:t>Last Call WD</a:t>
            </a:r>
          </a:p>
          <a:p>
            <a:pPr lvl="2">
              <a:lnSpc>
                <a:spcPct val="90000"/>
              </a:lnSpc>
            </a:pPr>
            <a:r>
              <a:rPr lang="en-GB" sz="1400" dirty="0"/>
              <a:t>When the goals are reached</a:t>
            </a:r>
          </a:p>
          <a:p>
            <a:pPr lvl="1">
              <a:lnSpc>
                <a:spcPct val="90000"/>
              </a:lnSpc>
            </a:pPr>
            <a:r>
              <a:rPr lang="en-GB" sz="1400" b="1" dirty="0"/>
              <a:t>Candidate Recommendation (CR)</a:t>
            </a:r>
          </a:p>
          <a:p>
            <a:pPr lvl="2">
              <a:lnSpc>
                <a:spcPct val="90000"/>
              </a:lnSpc>
            </a:pPr>
            <a:r>
              <a:rPr lang="en-GB" sz="1400" dirty="0"/>
              <a:t>Confirmation of success</a:t>
            </a:r>
          </a:p>
          <a:p>
            <a:pPr lvl="1">
              <a:lnSpc>
                <a:spcPct val="90000"/>
              </a:lnSpc>
            </a:pPr>
            <a:r>
              <a:rPr lang="en-GB" sz="1400" b="1" dirty="0"/>
              <a:t>Proposed Recommendation</a:t>
            </a:r>
          </a:p>
          <a:p>
            <a:pPr lvl="2">
              <a:lnSpc>
                <a:spcPct val="90000"/>
              </a:lnSpc>
            </a:pPr>
            <a:r>
              <a:rPr lang="en-GB" sz="1400" dirty="0"/>
              <a:t>Extension; partial implementation</a:t>
            </a:r>
          </a:p>
          <a:p>
            <a:pPr lvl="1">
              <a:lnSpc>
                <a:spcPct val="90000"/>
              </a:lnSpc>
            </a:pPr>
            <a:r>
              <a:rPr lang="en-GB" sz="1400" b="1" dirty="0"/>
              <a:t>Recommendation</a:t>
            </a:r>
          </a:p>
          <a:p>
            <a:pPr lvl="2">
              <a:lnSpc>
                <a:spcPct val="90000"/>
              </a:lnSpc>
            </a:pPr>
            <a:r>
              <a:rPr lang="en-GB" sz="1400" dirty="0"/>
              <a:t>official W3C standard</a:t>
            </a:r>
          </a:p>
        </p:txBody>
      </p:sp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6019800" y="1600200"/>
            <a:ext cx="1676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de-DE" sz="1800">
                <a:latin typeface="Times New Roman" charset="0"/>
              </a:rPr>
              <a:t>Note</a:t>
            </a:r>
            <a:endParaRPr lang="en-GB" sz="1800">
              <a:latin typeface="Times New Roman" charset="0"/>
            </a:endParaRPr>
          </a:p>
        </p:txBody>
      </p:sp>
      <p:sp>
        <p:nvSpPr>
          <p:cNvPr id="437253" name="Rectangle 5"/>
          <p:cNvSpPr>
            <a:spLocks noChangeArrowheads="1"/>
          </p:cNvSpPr>
          <p:nvPr/>
        </p:nvSpPr>
        <p:spPr bwMode="auto">
          <a:xfrm>
            <a:off x="6019800" y="2438400"/>
            <a:ext cx="1676400" cy="381000"/>
          </a:xfrm>
          <a:prstGeom prst="rect">
            <a:avLst/>
          </a:prstGeom>
          <a:gradFill rotWithShape="0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de-DE" sz="1800">
                <a:latin typeface="Times New Roman" charset="0"/>
              </a:rPr>
              <a:t>Working Draft</a:t>
            </a:r>
            <a:endParaRPr lang="en-GB" sz="1800">
              <a:latin typeface="Times New Roman" charset="0"/>
            </a:endParaRPr>
          </a:p>
        </p:txBody>
      </p:sp>
      <p:sp>
        <p:nvSpPr>
          <p:cNvPr id="437254" name="Rectangle 6"/>
          <p:cNvSpPr>
            <a:spLocks noChangeArrowheads="1"/>
          </p:cNvSpPr>
          <p:nvPr/>
        </p:nvSpPr>
        <p:spPr bwMode="auto">
          <a:xfrm>
            <a:off x="6019800" y="3276600"/>
            <a:ext cx="1676400" cy="381000"/>
          </a:xfrm>
          <a:prstGeom prst="rect">
            <a:avLst/>
          </a:prstGeom>
          <a:gradFill rotWithShape="0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de-DE" sz="1800">
                <a:latin typeface="Times New Roman" charset="0"/>
              </a:rPr>
              <a:t>Last Call WD</a:t>
            </a:r>
            <a:endParaRPr lang="en-GB" sz="1800">
              <a:latin typeface="Times New Roman" charset="0"/>
            </a:endParaRPr>
          </a:p>
        </p:txBody>
      </p:sp>
      <p:sp>
        <p:nvSpPr>
          <p:cNvPr id="437255" name="Rectangle 7"/>
          <p:cNvSpPr>
            <a:spLocks noChangeArrowheads="1"/>
          </p:cNvSpPr>
          <p:nvPr/>
        </p:nvSpPr>
        <p:spPr bwMode="auto">
          <a:xfrm>
            <a:off x="6019800" y="4114800"/>
            <a:ext cx="1676400" cy="381000"/>
          </a:xfrm>
          <a:prstGeom prst="rect">
            <a:avLst/>
          </a:prstGeom>
          <a:gradFill rotWithShape="0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de-DE" sz="1800">
                <a:latin typeface="Times New Roman" charset="0"/>
              </a:rPr>
              <a:t>CR</a:t>
            </a:r>
            <a:endParaRPr lang="en-GB" sz="1800">
              <a:latin typeface="Times New Roman" charset="0"/>
            </a:endParaRPr>
          </a:p>
        </p:txBody>
      </p:sp>
      <p:sp>
        <p:nvSpPr>
          <p:cNvPr id="437256" name="Rectangle 8"/>
          <p:cNvSpPr>
            <a:spLocks noChangeArrowheads="1"/>
          </p:cNvSpPr>
          <p:nvPr/>
        </p:nvSpPr>
        <p:spPr bwMode="auto">
          <a:xfrm>
            <a:off x="6019800" y="4953000"/>
            <a:ext cx="1676400" cy="381000"/>
          </a:xfrm>
          <a:prstGeom prst="rect">
            <a:avLst/>
          </a:prstGeom>
          <a:gradFill rotWithShape="0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de-DE" sz="1800">
                <a:latin typeface="Times New Roman" charset="0"/>
              </a:rPr>
              <a:t>PR</a:t>
            </a:r>
            <a:endParaRPr lang="en-GB" sz="1800">
              <a:latin typeface="Times New Roman" charset="0"/>
            </a:endParaRPr>
          </a:p>
        </p:txBody>
      </p:sp>
      <p:sp>
        <p:nvSpPr>
          <p:cNvPr id="437257" name="Rectangle 9"/>
          <p:cNvSpPr>
            <a:spLocks noChangeArrowheads="1"/>
          </p:cNvSpPr>
          <p:nvPr/>
        </p:nvSpPr>
        <p:spPr bwMode="auto">
          <a:xfrm>
            <a:off x="6019800" y="5791200"/>
            <a:ext cx="1676400" cy="457200"/>
          </a:xfrm>
          <a:prstGeom prst="rect">
            <a:avLst/>
          </a:prstGeom>
          <a:gradFill rotWithShape="0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de-DE" sz="1800">
                <a:latin typeface="Times New Roman" charset="0"/>
              </a:rPr>
              <a:t>Recommendation</a:t>
            </a:r>
            <a:endParaRPr lang="en-GB" sz="1800">
              <a:latin typeface="Times New Roman" charset="0"/>
            </a:endParaRPr>
          </a:p>
        </p:txBody>
      </p:sp>
      <p:sp>
        <p:nvSpPr>
          <p:cNvPr id="437258" name="Line 10"/>
          <p:cNvSpPr>
            <a:spLocks noChangeShapeType="1"/>
          </p:cNvSpPr>
          <p:nvPr/>
        </p:nvSpPr>
        <p:spPr bwMode="auto">
          <a:xfrm>
            <a:off x="68580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59" name="Line 11"/>
          <p:cNvSpPr>
            <a:spLocks noChangeShapeType="1"/>
          </p:cNvSpPr>
          <p:nvPr/>
        </p:nvSpPr>
        <p:spPr bwMode="auto">
          <a:xfrm>
            <a:off x="68580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0" name="Line 12"/>
          <p:cNvSpPr>
            <a:spLocks noChangeShapeType="1"/>
          </p:cNvSpPr>
          <p:nvPr/>
        </p:nvSpPr>
        <p:spPr bwMode="auto">
          <a:xfrm>
            <a:off x="68580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1" name="Line 13"/>
          <p:cNvSpPr>
            <a:spLocks noChangeShapeType="1"/>
          </p:cNvSpPr>
          <p:nvPr/>
        </p:nvSpPr>
        <p:spPr bwMode="auto">
          <a:xfrm>
            <a:off x="68580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2" name="Line 14"/>
          <p:cNvSpPr>
            <a:spLocks noChangeShapeType="1"/>
          </p:cNvSpPr>
          <p:nvPr/>
        </p:nvSpPr>
        <p:spPr bwMode="auto">
          <a:xfrm>
            <a:off x="68580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3" name="Line 15"/>
          <p:cNvSpPr>
            <a:spLocks noChangeShapeType="1"/>
          </p:cNvSpPr>
          <p:nvPr/>
        </p:nvSpPr>
        <p:spPr bwMode="auto">
          <a:xfrm>
            <a:off x="76962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4" name="Line 16"/>
          <p:cNvSpPr>
            <a:spLocks noChangeShapeType="1"/>
          </p:cNvSpPr>
          <p:nvPr/>
        </p:nvSpPr>
        <p:spPr bwMode="auto">
          <a:xfrm>
            <a:off x="8001000" y="3429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5" name="Line 17"/>
          <p:cNvSpPr>
            <a:spLocks noChangeShapeType="1"/>
          </p:cNvSpPr>
          <p:nvPr/>
        </p:nvSpPr>
        <p:spPr bwMode="auto">
          <a:xfrm flipH="1">
            <a:off x="76962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6" name="Line 18"/>
          <p:cNvSpPr>
            <a:spLocks noChangeShapeType="1"/>
          </p:cNvSpPr>
          <p:nvPr/>
        </p:nvSpPr>
        <p:spPr bwMode="auto">
          <a:xfrm flipH="1">
            <a:off x="57912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7" name="Line 19"/>
          <p:cNvSpPr>
            <a:spLocks noChangeShapeType="1"/>
          </p:cNvSpPr>
          <p:nvPr/>
        </p:nvSpPr>
        <p:spPr bwMode="auto">
          <a:xfrm flipV="1">
            <a:off x="5791200" y="2667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8" name="Line 20"/>
          <p:cNvSpPr>
            <a:spLocks noChangeShapeType="1"/>
          </p:cNvSpPr>
          <p:nvPr/>
        </p:nvSpPr>
        <p:spPr bwMode="auto">
          <a:xfrm>
            <a:off x="5791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9" name="Line 21"/>
          <p:cNvSpPr>
            <a:spLocks noChangeShapeType="1"/>
          </p:cNvSpPr>
          <p:nvPr/>
        </p:nvSpPr>
        <p:spPr bwMode="auto">
          <a:xfrm>
            <a:off x="5791200" y="4267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70" name="Line 22"/>
          <p:cNvSpPr>
            <a:spLocks noChangeShapeType="1"/>
          </p:cNvSpPr>
          <p:nvPr/>
        </p:nvSpPr>
        <p:spPr bwMode="auto">
          <a:xfrm flipV="1">
            <a:off x="80010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71" name="Line 23"/>
          <p:cNvSpPr>
            <a:spLocks noChangeShapeType="1"/>
          </p:cNvSpPr>
          <p:nvPr/>
        </p:nvSpPr>
        <p:spPr bwMode="auto">
          <a:xfrm flipH="1">
            <a:off x="76962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72" name="Line 24"/>
          <p:cNvSpPr>
            <a:spLocks noChangeShapeType="1"/>
          </p:cNvSpPr>
          <p:nvPr/>
        </p:nvSpPr>
        <p:spPr bwMode="auto">
          <a:xfrm flipV="1">
            <a:off x="6705600" y="2819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37273" name="Picture 25" descr="w3c_m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33400"/>
            <a:ext cx="5105400" cy="77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W3C depends on W3C members…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21" y="1600200"/>
            <a:ext cx="843007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Big industry players</a:t>
            </a:r>
          </a:p>
          <a:p>
            <a:r>
              <a:rPr lang="en-US" dirty="0" smtClean="0"/>
              <a:t>(Academic members)</a:t>
            </a:r>
          </a:p>
          <a:p>
            <a:r>
              <a:rPr lang="en-US" dirty="0" smtClean="0"/>
              <a:t>… all </a:t>
            </a:r>
            <a:r>
              <a:rPr lang="en-US" dirty="0" smtClean="0"/>
              <a:t>pay membership fees (different for academics and industry)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ym typeface="Wingdings"/>
              </a:rPr>
              <a:t>Lemma1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smtClean="0">
                <a:sym typeface="Wingdings"/>
              </a:rPr>
              <a:t>Every W3C member typically comes in with a certain agenda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Font typeface="Wingdings" charset="2"/>
              <a:buChar char="à"/>
            </a:pPr>
            <a:r>
              <a:rPr lang="en-US" b="1" dirty="0" smtClean="0">
                <a:sym typeface="Wingdings"/>
              </a:rPr>
              <a:t>Corollary 1</a:t>
            </a:r>
            <a:r>
              <a:rPr lang="en-US" dirty="0" smtClean="0">
                <a:sym typeface="Wingdings"/>
              </a:rPr>
              <a:t>: Standards are </a:t>
            </a:r>
            <a:r>
              <a:rPr lang="en-US" b="1" dirty="0" smtClean="0">
                <a:sym typeface="Wingdings"/>
              </a:rPr>
              <a:t>necessarily </a:t>
            </a:r>
            <a:r>
              <a:rPr lang="en-US" dirty="0" smtClean="0">
                <a:sym typeface="Wingdings"/>
              </a:rPr>
              <a:t>compromise rather than consensus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Lemma 2</a:t>
            </a:r>
            <a:r>
              <a:rPr lang="en-US" dirty="0" smtClean="0"/>
              <a:t>: Limited time charter, allows limited work on “beautifying” things</a:t>
            </a:r>
          </a:p>
          <a:p>
            <a:endParaRPr lang="en-US" dirty="0" smtClean="0"/>
          </a:p>
          <a:p>
            <a:r>
              <a:rPr lang="en-US" dirty="0" smtClean="0"/>
              <a:t>Corollary1+Lemma2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Corollary2: W3C specs are </a:t>
            </a:r>
            <a:r>
              <a:rPr lang="en-US" b="1" dirty="0" smtClean="0">
                <a:sym typeface="Wingdings"/>
              </a:rPr>
              <a:t>necessarily unreadable.</a:t>
            </a:r>
            <a:r>
              <a:rPr lang="en-US" dirty="0" smtClean="0">
                <a:sym typeface="Wingdings"/>
              </a:rPr>
              <a:t>  (to some extent)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Not the purpose (with exceptions) of W3C to create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Teaching material, but </a:t>
            </a:r>
            <a:r>
              <a:rPr lang="en-US" dirty="0" smtClean="0">
                <a:sym typeface="Wingdings"/>
              </a:rPr>
              <a:t>agreed specifications. Work often stops after agreement, no time left for “</a:t>
            </a:r>
            <a:r>
              <a:rPr lang="en-US" dirty="0" smtClean="0"/>
              <a:t>“beautifying” 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vs.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Different styles of editors:</a:t>
            </a:r>
          </a:p>
          <a:p>
            <a:pPr lvl="1"/>
            <a:r>
              <a:rPr lang="en-US" dirty="0" smtClean="0"/>
              <a:t>Editor does the job, group acknowledges</a:t>
            </a:r>
          </a:p>
          <a:p>
            <a:pPr lvl="1"/>
            <a:r>
              <a:rPr lang="en-US" dirty="0" smtClean="0"/>
              <a:t>Group suggests, editor just writes 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former more common… if you want to drive something, it’s not bad to be an editor ;-)</a:t>
            </a:r>
          </a:p>
          <a:p>
            <a:endParaRPr lang="en-US" dirty="0" smtClean="0"/>
          </a:p>
          <a:p>
            <a:r>
              <a:rPr lang="en-US" dirty="0" smtClean="0"/>
              <a:t>But: Editors are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dirty="0" smtClean="0"/>
              <a:t>authors! </a:t>
            </a:r>
          </a:p>
          <a:p>
            <a:r>
              <a:rPr lang="en-US" dirty="0" smtClean="0"/>
              <a:t>And: spec work isn’t necessarily (academically) rewarding </a:t>
            </a:r>
            <a:r>
              <a:rPr lang="en-US" dirty="0" err="1" smtClean="0">
                <a:sym typeface="Wingdings"/>
              </a:rPr>
              <a:t>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quotes from people I talked to</a:t>
            </a:r>
          </a:p>
          <a:p>
            <a:r>
              <a:rPr lang="en-US" dirty="0" smtClean="0">
                <a:sym typeface="Wingdings"/>
              </a:rPr>
              <a:t>“all the citations for OWL1 went to the guide (a doc which was produced last minute) and not to the technical </a:t>
            </a:r>
            <a:r>
              <a:rPr lang="en-US" dirty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ocs”</a:t>
            </a:r>
          </a:p>
          <a:p>
            <a:r>
              <a:rPr lang="en-US" dirty="0" smtClean="0">
                <a:sym typeface="Wingdings"/>
              </a:rPr>
              <a:t>“OWL2 has a different model: naming editors and contributors”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W3C workshop on rules</a:t>
            </a:r>
          </a:p>
          <a:p>
            <a:r>
              <a:rPr lang="en-US" sz="2000" dirty="0" smtClean="0"/>
              <a:t>Charter </a:t>
            </a:r>
          </a:p>
          <a:p>
            <a:pPr lvl="1"/>
            <a:r>
              <a:rPr lang="en-US" sz="1800" dirty="0" smtClean="0"/>
              <a:t>http://www.w3.org/2005/rules/wg/charter.html</a:t>
            </a:r>
          </a:p>
          <a:p>
            <a:r>
              <a:rPr lang="en-US" sz="2000" dirty="0" smtClean="0"/>
              <a:t> originally chartered Nov 2005 until until </a:t>
            </a:r>
            <a:r>
              <a:rPr lang="en-US" sz="2000" b="1" dirty="0" smtClean="0"/>
              <a:t>30 November 2007</a:t>
            </a:r>
            <a:endParaRPr lang="en-US" sz="2000" dirty="0" smtClean="0"/>
          </a:p>
          <a:p>
            <a:r>
              <a:rPr lang="en-US" sz="2000" dirty="0" smtClean="0"/>
              <a:t>Very broad mission: “</a:t>
            </a:r>
            <a:r>
              <a:rPr lang="en-US" sz="2000" i="1" dirty="0" smtClean="0"/>
              <a:t>This Working Group is chartered to produce a core rule language plus extensions which together allow rules to be translated between rule languages and thus transferred between rule systems. </a:t>
            </a:r>
            <a:r>
              <a:rPr lang="en-US" sz="2000" dirty="0" smtClean="0"/>
              <a:t>“</a:t>
            </a:r>
          </a:p>
          <a:p>
            <a:r>
              <a:rPr lang="en-US" sz="2000" dirty="0" smtClean="0"/>
              <a:t>Different stake holders in one group (production rules vendors, Semantic Web enthusiasts, Semantic Web companies)</a:t>
            </a:r>
          </a:p>
          <a:p>
            <a:r>
              <a:rPr lang="en-US" sz="2000" dirty="0" smtClean="0"/>
              <a:t>Originally like 50 members…</a:t>
            </a:r>
          </a:p>
          <a:p>
            <a:r>
              <a:rPr lang="en-US" sz="2000" dirty="0" smtClean="0"/>
              <a:t>… when 2/3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had dropped out, work began to be productive</a:t>
            </a:r>
          </a:p>
          <a:p>
            <a:r>
              <a:rPr lang="en-US" sz="2000" dirty="0" smtClean="0"/>
              <a:t>Recommendation docs:22 June 2010 !!!</a:t>
            </a:r>
          </a:p>
          <a:p>
            <a:endParaRPr lang="en-US" sz="2000" dirty="0" smtClean="0"/>
          </a:p>
          <a:p>
            <a:r>
              <a:rPr lang="en-US" sz="2000" dirty="0" smtClean="0"/>
              <a:t>My own role: member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SPARQL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Chartered with a much stricter/</a:t>
            </a:r>
            <a:r>
              <a:rPr lang="en-US" dirty="0" err="1" smtClean="0"/>
              <a:t>tigher</a:t>
            </a:r>
            <a:r>
              <a:rPr lang="en-US" dirty="0" smtClean="0"/>
              <a:t> agenda:</a:t>
            </a:r>
          </a:p>
          <a:p>
            <a:r>
              <a:rPr lang="en-US" dirty="0" smtClean="0"/>
              <a:t>Per charter (</a:t>
            </a:r>
            <a:r>
              <a:rPr lang="en-US" sz="1600" dirty="0" smtClean="0"/>
              <a:t>http://www.w3.org/2009/05/sparql-phase-II-charter.html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“The scope of this charter is to extend SPARQL technology to include some of the features that the community has identified as both desirable and important for interoperability </a:t>
            </a:r>
            <a:r>
              <a:rPr lang="en-US" b="1" i="1" dirty="0" smtClean="0"/>
              <a:t>based on experience </a:t>
            </a:r>
            <a:r>
              <a:rPr lang="en-US" i="1" dirty="0" smtClean="0"/>
              <a:t>with the initial version of the standard.”</a:t>
            </a:r>
          </a:p>
          <a:p>
            <a:pPr lvl="1"/>
            <a:endParaRPr lang="en-US" dirty="0" smtClean="0"/>
          </a:p>
          <a:p>
            <a:pPr>
              <a:buFont typeface="Wingdings" charset="2"/>
              <a:buChar char="è"/>
            </a:pPr>
            <a:r>
              <a:rPr lang="en-US" sz="2000" dirty="0" smtClean="0"/>
              <a:t>No inclusion of new features that still require research, avoid mistakes of RIF, (OWL?)</a:t>
            </a:r>
          </a:p>
          <a:p>
            <a:endParaRPr lang="en-US" dirty="0" smtClean="0"/>
          </a:p>
          <a:p>
            <a:r>
              <a:rPr lang="en-US" dirty="0" smtClean="0"/>
              <a:t>Concrete features, relevance, implementations…</a:t>
            </a:r>
          </a:p>
          <a:p>
            <a:endParaRPr lang="en-US" dirty="0" smtClean="0"/>
          </a:p>
          <a:p>
            <a:r>
              <a:rPr lang="en-US" dirty="0" smtClean="0"/>
              <a:t>Still we will go probably at least half a year over the original plan… it’s normal</a:t>
            </a:r>
          </a:p>
          <a:p>
            <a:endParaRPr lang="en-US" dirty="0" smtClean="0"/>
          </a:p>
          <a:p>
            <a:r>
              <a:rPr lang="en-US" dirty="0" smtClean="0"/>
              <a:t>My own role: co-chair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1257</Words>
  <Application>Microsoft Macintosh PowerPoint</Application>
  <PresentationFormat>On-screen Show (4:3)</PresentationFormat>
  <Paragraphs>169</Paragraphs>
  <Slides>18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Life in Standard(isation) bodies… … some very subjective experiences</vt:lpstr>
      <vt:lpstr>Slide 2</vt:lpstr>
      <vt:lpstr>W3C    </vt:lpstr>
      <vt:lpstr>W3C</vt:lpstr>
      <vt:lpstr>W3C depends on W3C members…</vt:lpstr>
      <vt:lpstr>Slide 6</vt:lpstr>
      <vt:lpstr>Editor vs. Member</vt:lpstr>
      <vt:lpstr>Example RIF</vt:lpstr>
      <vt:lpstr>Example SPARQL</vt:lpstr>
      <vt:lpstr>RIF vs. SPARQL</vt:lpstr>
      <vt:lpstr>Having your own standard proposal?</vt:lpstr>
      <vt:lpstr>Standardization in DERI</vt:lpstr>
      <vt:lpstr>Experiences from XSPARQL submission</vt:lpstr>
      <vt:lpstr>Idea:</vt:lpstr>
      <vt:lpstr>You need support (from industry &amp; other members):</vt:lpstr>
      <vt:lpstr>Rules for member submissions:</vt:lpstr>
      <vt:lpstr>Other ways to influence/create standards</vt:lpstr>
      <vt:lpstr>Conclusion</vt:lpstr>
    </vt:vector>
  </TitlesOfParts>
  <Company>Digital Enterprise Research Institutte (DERI), Natio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Standardisation bodies…</dc:title>
  <dc:creator>Axel Polleres</dc:creator>
  <cp:lastModifiedBy>Axel Polleres</cp:lastModifiedBy>
  <cp:revision>6</cp:revision>
  <dcterms:created xsi:type="dcterms:W3CDTF">2010-10-20T17:13:45Z</dcterms:created>
  <dcterms:modified xsi:type="dcterms:W3CDTF">2010-10-20T17:21:32Z</dcterms:modified>
</cp:coreProperties>
</file>