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302" r:id="rId4"/>
    <p:sldId id="261" r:id="rId5"/>
    <p:sldId id="304" r:id="rId6"/>
    <p:sldId id="305" r:id="rId7"/>
    <p:sldId id="267" r:id="rId8"/>
    <p:sldId id="268" r:id="rId9"/>
    <p:sldId id="269" r:id="rId10"/>
    <p:sldId id="306" r:id="rId11"/>
    <p:sldId id="277" r:id="rId12"/>
    <p:sldId id="307" r:id="rId13"/>
    <p:sldId id="308" r:id="rId14"/>
    <p:sldId id="278" r:id="rId15"/>
    <p:sldId id="309" r:id="rId16"/>
    <p:sldId id="271" r:id="rId17"/>
    <p:sldId id="273" r:id="rId18"/>
    <p:sldId id="272" r:id="rId19"/>
    <p:sldId id="274" r:id="rId20"/>
    <p:sldId id="276" r:id="rId21"/>
    <p:sldId id="275" r:id="rId22"/>
    <p:sldId id="310" r:id="rId23"/>
    <p:sldId id="279" r:id="rId24"/>
    <p:sldId id="280" r:id="rId25"/>
    <p:sldId id="281" r:id="rId26"/>
    <p:sldId id="282" r:id="rId27"/>
    <p:sldId id="285" r:id="rId28"/>
    <p:sldId id="286" r:id="rId29"/>
    <p:sldId id="284" r:id="rId30"/>
    <p:sldId id="283" r:id="rId31"/>
    <p:sldId id="287" r:id="rId32"/>
    <p:sldId id="289" r:id="rId33"/>
    <p:sldId id="296" r:id="rId34"/>
    <p:sldId id="294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8" autoAdjust="0"/>
    <p:restoredTop sz="86348" autoAdjust="0"/>
  </p:normalViewPr>
  <p:slideViewPr>
    <p:cSldViewPr snapToGrid="0" snapToObjects="1">
      <p:cViewPr varScale="1">
        <p:scale>
          <a:sx n="77" d="100"/>
          <a:sy n="77" d="100"/>
        </p:scale>
        <p:origin x="-16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CE0A5-A2A1-E944-9E4A-E6A283364395}" type="datetimeFigureOut">
              <a:rPr lang="en-US" smtClean="0"/>
              <a:t>20/07/14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DEB1F-647A-C64F-9E46-EDABC21571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66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83746-5D42-7B40-8A4E-34946D58B7A1}" type="datetimeFigureOut">
              <a:rPr lang="de-DE" smtClean="0"/>
              <a:t>20/07/14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0C31-2904-8F4A-8003-3ADB55F79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212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After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, </a:t>
            </a:r>
            <a:r>
              <a:rPr lang="de-DE" dirty="0" err="1" smtClean="0"/>
              <a:t>add</a:t>
            </a:r>
            <a:r>
              <a:rPr lang="de-DE" dirty="0" smtClean="0"/>
              <a:t> a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Abox</a:t>
            </a:r>
            <a:r>
              <a:rPr lang="de-DE" dirty="0" smtClean="0"/>
              <a:t> RDFS </a:t>
            </a:r>
            <a:r>
              <a:rPr lang="de-DE" dirty="0" err="1" smtClean="0"/>
              <a:t>rules</a:t>
            </a:r>
            <a:r>
              <a:rPr lang="de-DE" dirty="0" smtClean="0"/>
              <a:t>.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hint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Muñoz</a:t>
            </a:r>
            <a:r>
              <a:rPr lang="de-DE" baseline="0" dirty="0" smtClean="0"/>
              <a:t> et al. Paper)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0C31-2904-8F4A-8003-3ADB55F7954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27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b="1" dirty="0" smtClean="0"/>
              <a:t>delete</a:t>
            </a:r>
            <a:r>
              <a:rPr lang="en-US" dirty="0" smtClean="0"/>
              <a:t> the instantiations of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d</a:t>
            </a:r>
            <a:r>
              <a:rPr lang="en-US" dirty="0" smtClean="0"/>
              <a:t> </a:t>
            </a:r>
            <a:r>
              <a:rPr lang="en-US" b="1" dirty="0" smtClean="0"/>
              <a:t>plus “dangling” effects</a:t>
            </a:r>
            <a:r>
              <a:rPr lang="en-US" dirty="0" smtClean="0"/>
              <a:t>, i.e., effects of deleted triples that after deletion are not implied any longer </a:t>
            </a:r>
            <a:r>
              <a:rPr lang="en-US" i="1" dirty="0" smtClean="0"/>
              <a:t>by any non-deleted triples</a:t>
            </a:r>
            <a:r>
              <a:rPr lang="en-US" dirty="0" smtClean="0"/>
              <a:t>;</a:t>
            </a:r>
          </a:p>
          <a:p>
            <a:pPr lvl="2"/>
            <a:r>
              <a:rPr lang="en-US" b="1" dirty="0" smtClean="0"/>
              <a:t>insert</a:t>
            </a:r>
            <a:r>
              <a:rPr lang="en-US" dirty="0" smtClean="0"/>
              <a:t> the instantiations of </a:t>
            </a:r>
            <a:r>
              <a:rPr lang="en-US" i="1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b="1" dirty="0" smtClean="0"/>
              <a:t>plus all their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0C31-2904-8F4A-8003-3ADB55F7954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4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Say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causes</a:t>
            </a:r>
            <a:r>
              <a:rPr lang="de-DE" dirty="0" smtClean="0"/>
              <a:t> in RDFS (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acyclic</a:t>
            </a:r>
            <a:r>
              <a:rPr lang="de-DE" dirty="0" smtClean="0"/>
              <a:t> </a:t>
            </a:r>
            <a:r>
              <a:rPr lang="de-DE" dirty="0" err="1" smtClean="0"/>
              <a:t>Tbox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uniquely</a:t>
            </a:r>
            <a:r>
              <a:rPr lang="de-DE" dirty="0" smtClean="0"/>
              <a:t> </a:t>
            </a:r>
            <a:r>
              <a:rPr lang="de-DE" dirty="0" err="1" smtClean="0"/>
              <a:t>determined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0C31-2904-8F4A-8003-3ADB55F7954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17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Also </a:t>
            </a:r>
            <a:r>
              <a:rPr lang="de-DE" dirty="0" err="1" smtClean="0"/>
              <a:t>add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"</a:t>
            </a:r>
            <a:r>
              <a:rPr lang="de-DE" baseline="0" dirty="0" err="1" smtClean="0"/>
              <a:t>unintuitive</a:t>
            </a:r>
            <a:r>
              <a:rPr lang="de-DE" baseline="0" dirty="0" smtClean="0"/>
              <a:t>"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Sem </a:t>
            </a:r>
            <a:r>
              <a:rPr lang="de-DE" baseline="0" dirty="0" err="1" smtClean="0"/>
              <a:t>mat</a:t>
            </a:r>
            <a:r>
              <a:rPr lang="de-DE" baseline="0" dirty="0" smtClean="0"/>
              <a:t> 3...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0C31-2904-8F4A-8003-3ADB55F7954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10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E946-331B-434B-BBD6-8905D8BF2CE6}" type="datetime1">
              <a:rPr lang="en-US" smtClean="0"/>
              <a:t>20/07/14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5D35-9D67-B345-9932-5E76132A27BE}" type="datetime1">
              <a:rPr lang="en-US" smtClean="0"/>
              <a:t>20/07/14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7F88-980D-E04C-92D5-60E1821A55BF}" type="datetime1">
              <a:rPr lang="en-US" smtClean="0"/>
              <a:t>20/07/14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856E-D10F-DC45-B06D-2D702DBC8CC4}" type="datetime1">
              <a:rPr lang="en-US" smtClean="0"/>
              <a:t>20/07/14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5E3A-0D60-3648-8E76-44611A5C70EF}" type="datetime1">
              <a:rPr lang="en-US" smtClean="0"/>
              <a:t>20/07/14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B6C6-9D42-9F47-878B-07892C71C05D}" type="datetime1">
              <a:rPr lang="en-US" smtClean="0"/>
              <a:t>20/07/14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7A01-D56A-D542-AC7F-99280FE12472}" type="datetime1">
              <a:rPr lang="en-US" smtClean="0"/>
              <a:t>20/07/14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9ACC-6A5C-BE49-9F8F-EC0D2833D062}" type="datetime1">
              <a:rPr lang="en-US" smtClean="0"/>
              <a:t>20/07/14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9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E97-9761-074E-8F0C-1F8B668A4B16}" type="datetime1">
              <a:rPr lang="en-US" smtClean="0"/>
              <a:t>20/07/14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8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6F33-D7B3-3244-9F00-8346C600487B}" type="datetime1">
              <a:rPr lang="en-US" smtClean="0"/>
              <a:t>20/07/14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9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AB8F-3455-6340-B1F8-614446AA0D87}" type="datetime1">
              <a:rPr lang="en-US" smtClean="0"/>
              <a:t>20/07/14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4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A44C0-2778-804C-BF8A-AB035C99AB3E}" type="datetime1">
              <a:rPr lang="en-US" smtClean="0"/>
              <a:t>20/07/14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EF96C-582D-4A40-9213-3D30AB2537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4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3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bai.tuwien.ac.at/user/ahmeti/sparqlupdate-rewriter/index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SPARQL Update for Materialized Triple Stores under DL-</a:t>
            </a:r>
            <a:r>
              <a:rPr lang="en-US" dirty="0" err="1" smtClean="0"/>
              <a:t>Lite</a:t>
            </a:r>
            <a:r>
              <a:rPr lang="en-US" baseline="-25000" dirty="0" err="1" smtClean="0"/>
              <a:t>RDFS</a:t>
            </a:r>
            <a:r>
              <a:rPr lang="en-US" dirty="0" smtClean="0"/>
              <a:t> Entailment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9881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Albin Ahmeti (TU Wien)</a:t>
            </a:r>
          </a:p>
          <a:p>
            <a:r>
              <a:rPr lang="en-US" sz="2400" dirty="0" smtClean="0"/>
              <a:t>Diego </a:t>
            </a:r>
            <a:r>
              <a:rPr lang="en-US" sz="2400" dirty="0" err="1" smtClean="0"/>
              <a:t>Calvanese</a:t>
            </a:r>
            <a:r>
              <a:rPr lang="en-US" sz="2400" dirty="0" smtClean="0"/>
              <a:t> (</a:t>
            </a:r>
            <a:r>
              <a:rPr lang="en-US" sz="2400" dirty="0" err="1" smtClean="0"/>
              <a:t>Uni</a:t>
            </a:r>
            <a:r>
              <a:rPr lang="en-US" sz="2400" dirty="0" smtClean="0"/>
              <a:t> Bolzano)</a:t>
            </a:r>
          </a:p>
          <a:p>
            <a:r>
              <a:rPr lang="en-US" sz="2400" dirty="0" smtClean="0"/>
              <a:t>Axel </a:t>
            </a:r>
            <a:r>
              <a:rPr lang="en-US" sz="2400" dirty="0" err="1" smtClean="0"/>
              <a:t>Polleres</a:t>
            </a:r>
            <a:r>
              <a:rPr lang="en-US" sz="2400" dirty="0" smtClean="0"/>
              <a:t> (WU Wien)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dl-lar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92" y="156958"/>
            <a:ext cx="1577999" cy="1426891"/>
          </a:xfrm>
          <a:prstGeom prst="rect">
            <a:avLst/>
          </a:prstGeom>
        </p:spPr>
      </p:pic>
      <p:pic>
        <p:nvPicPr>
          <p:cNvPr id="10" name="Picture 9" descr="VSL_logo_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91" y="156958"/>
            <a:ext cx="1690009" cy="17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2238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0</a:t>
            </a:r>
            <a:r>
              <a:rPr lang="en-US" sz="3600" b="1" dirty="0" smtClean="0"/>
              <a:t>: </a:t>
            </a:r>
            <a:r>
              <a:rPr lang="en-US" sz="2400" i="1" dirty="0"/>
              <a:t>Naïve Update followed by re-materialization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10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257158" y="1132522"/>
            <a:ext cx="3333028" cy="2426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91" y="3695123"/>
            <a:ext cx="2717800" cy="5207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</a:t>
            </a:r>
            <a:endParaRPr lang="de-DE" dirty="0"/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32512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87309"/>
              </p:ext>
            </p:extLst>
          </p:nvPr>
        </p:nvGraphicFramePr>
        <p:xfrm>
          <a:off x="288515" y="426750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ung 20"/>
          <p:cNvGrpSpPr/>
          <p:nvPr/>
        </p:nvGrpSpPr>
        <p:grpSpPr>
          <a:xfrm>
            <a:off x="4306910" y="688520"/>
            <a:ext cx="5417165" cy="1765300"/>
            <a:chOff x="3701835" y="250733"/>
            <a:chExt cx="5417165" cy="1765300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1835" y="250733"/>
              <a:ext cx="4749800" cy="1765300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b="1" dirty="0">
                  <a:solidFill>
                    <a:srgbClr val="000000"/>
                  </a:solidFill>
                </a:rPr>
                <a:t>DELETE { ?X a :Child . }</a:t>
              </a:r>
            </a:p>
            <a:p>
              <a:r>
                <a:rPr lang="de-DE" b="1" dirty="0">
                  <a:solidFill>
                    <a:srgbClr val="000000"/>
                  </a:solidFill>
                </a:rPr>
                <a:t>INSERT { ?Y a :Mother . }</a:t>
              </a:r>
            </a:p>
            <a:p>
              <a:r>
                <a:rPr lang="de-DE" b="1" dirty="0">
                  <a:solidFill>
                    <a:srgbClr val="000000"/>
                  </a:solidFill>
                </a:rPr>
                <a:t>WHERE { ?X 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hasParent</a:t>
              </a:r>
              <a:r>
                <a:rPr lang="de-DE" b="1" dirty="0" smtClean="0">
                  <a:solidFill>
                    <a:srgbClr val="000000"/>
                  </a:solidFill>
                </a:rPr>
                <a:t> </a:t>
              </a:r>
              <a:r>
                <a:rPr lang="de-DE" b="1" dirty="0">
                  <a:solidFill>
                    <a:srgbClr val="000000"/>
                  </a:solidFill>
                </a:rPr>
                <a:t>?Y . } </a:t>
              </a: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4556727" y="2879768"/>
            <a:ext cx="4342711" cy="815355"/>
            <a:chOff x="3590186" y="3285796"/>
            <a:chExt cx="4342711" cy="815355"/>
          </a:xfrm>
        </p:grpSpPr>
        <p:sp>
          <p:nvSpPr>
            <p:cNvPr id="16" name="Oval 15"/>
            <p:cNvSpPr/>
            <p:nvPr/>
          </p:nvSpPr>
          <p:spPr>
            <a:xfrm>
              <a:off x="6365129" y="3285796"/>
              <a:ext cx="1567768" cy="81535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dirty="0">
                  <a:solidFill>
                    <a:srgbClr val="FF0000"/>
                  </a:solidFill>
                </a:rPr>
                <a:t>?X=:joe 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?Y=:</a:t>
              </a:r>
              <a:r>
                <a:rPr lang="nl-NL" dirty="0" err="1">
                  <a:solidFill>
                    <a:srgbClr val="FF0000"/>
                  </a:solidFill>
                </a:rPr>
                <a:t>jane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3590186" y="3285796"/>
              <a:ext cx="2963014" cy="815355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b="1" dirty="0">
                  <a:solidFill>
                    <a:srgbClr val="000000"/>
                  </a:solidFill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joe</a:t>
              </a:r>
              <a:r>
                <a:rPr lang="de-DE" b="1" dirty="0" smtClean="0">
                  <a:solidFill>
                    <a:srgbClr val="000000"/>
                  </a:solidFill>
                </a:rPr>
                <a:t> </a:t>
              </a:r>
              <a:r>
                <a:rPr lang="de-DE" b="1" dirty="0">
                  <a:solidFill>
                    <a:srgbClr val="000000"/>
                  </a:solidFill>
                </a:rPr>
                <a:t>a :Child . }</a:t>
              </a:r>
            </a:p>
            <a:p>
              <a:r>
                <a:rPr lang="de-DE" b="1" dirty="0">
                  <a:solidFill>
                    <a:srgbClr val="000000"/>
                  </a:solidFill>
                </a:rPr>
                <a:t>INSERT { </a:t>
              </a:r>
              <a:r>
                <a:rPr lang="de-DE" b="1" dirty="0" smtClean="0">
                  <a:solidFill>
                    <a:srgbClr val="000000"/>
                  </a:solidFill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jane</a:t>
              </a:r>
              <a:r>
                <a:rPr lang="de-DE" b="1" dirty="0" smtClean="0">
                  <a:solidFill>
                    <a:srgbClr val="000000"/>
                  </a:solidFill>
                </a:rPr>
                <a:t> </a:t>
              </a:r>
              <a:r>
                <a:rPr lang="de-DE" b="1" dirty="0">
                  <a:solidFill>
                    <a:srgbClr val="000000"/>
                  </a:solidFill>
                </a:rPr>
                <a:t>a :Mother . }</a:t>
              </a:r>
            </a:p>
          </p:txBody>
        </p:sp>
      </p:grp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68341"/>
              </p:ext>
            </p:extLst>
          </p:nvPr>
        </p:nvGraphicFramePr>
        <p:xfrm>
          <a:off x="291049" y="4260831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de-DE" sz="1200" dirty="0" err="1" smtClean="0">
                          <a:solidFill>
                            <a:srgbClr val="FF0000"/>
                          </a:solidFill>
                        </a:rPr>
                        <a:t>jane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FF0000"/>
                          </a:solidFill>
                        </a:rPr>
                        <a:t>:Mother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Gerade Verbindung mit Pfeil 31"/>
          <p:cNvCxnSpPr>
            <a:stCxn id="30" idx="3"/>
            <a:endCxn id="34" idx="1"/>
          </p:cNvCxnSpPr>
          <p:nvPr/>
        </p:nvCxnSpPr>
        <p:spPr>
          <a:xfrm>
            <a:off x="2743578" y="5083791"/>
            <a:ext cx="1531976" cy="66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721898" y="5083791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err="1" smtClean="0">
                <a:solidFill>
                  <a:srgbClr val="FF0000"/>
                </a:solidFill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</a:rPr>
              <a:t>(G)</a:t>
            </a:r>
            <a:endParaRPr lang="de-DE" b="1" i="1" dirty="0">
              <a:solidFill>
                <a:srgbClr val="FF0000"/>
              </a:solidFill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40732"/>
              </p:ext>
            </p:extLst>
          </p:nvPr>
        </p:nvGraphicFramePr>
        <p:xfrm>
          <a:off x="4275554" y="426750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" name="Cloud Callout 6"/>
          <p:cNvSpPr/>
          <p:nvPr/>
        </p:nvSpPr>
        <p:spPr>
          <a:xfrm>
            <a:off x="7182495" y="4318000"/>
            <a:ext cx="1608666" cy="903111"/>
          </a:xfrm>
          <a:prstGeom prst="cloudCallout">
            <a:avLst>
              <a:gd name="adj1" fmla="val -71513"/>
              <a:gd name="adj2" fmla="val 527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effect!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2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Materialized-pres.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Sem</a:t>
            </a:r>
            <a:r>
              <a:rPr lang="en-US" b="1" baseline="-25000" dirty="0" smtClean="0"/>
              <a:t>1a</a:t>
            </a:r>
            <a:endParaRPr lang="en-US" dirty="0" smtClean="0"/>
          </a:p>
          <a:p>
            <a:pPr lvl="1"/>
            <a:r>
              <a:rPr lang="en-US" dirty="0" smtClean="0"/>
              <a:t>“Delete and </a:t>
            </a:r>
            <a:r>
              <a:rPr lang="en-US" dirty="0" err="1" smtClean="0"/>
              <a:t>rederive</a:t>
            </a:r>
            <a:r>
              <a:rPr lang="en-US" dirty="0" smtClean="0"/>
              <a:t>”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5" y="3139315"/>
            <a:ext cx="7972140" cy="48280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31" y="4168392"/>
            <a:ext cx="2679700" cy="292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31" y="4681057"/>
            <a:ext cx="2616200" cy="2921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11</a:t>
            </a:fld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4907031" y="3139315"/>
            <a:ext cx="2790704" cy="482803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283374" y="497315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1. Remove DELETEs </a:t>
            </a:r>
            <a:r>
              <a:rPr lang="de-DE" dirty="0" err="1" smtClean="0">
                <a:solidFill>
                  <a:srgbClr val="FF0000"/>
                </a:solidFill>
              </a:rPr>
              <a:t>triples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incl. </a:t>
            </a:r>
            <a:r>
              <a:rPr lang="de-DE" b="1" dirty="0" err="1" smtClean="0">
                <a:solidFill>
                  <a:srgbClr val="FF0000"/>
                </a:solidFill>
              </a:rPr>
              <a:t>Effects</a:t>
            </a:r>
            <a:endParaRPr lang="de-DE" b="1" dirty="0" smtClean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283373" y="5307580"/>
            <a:ext cx="4132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2. INSERT </a:t>
            </a:r>
            <a:r>
              <a:rPr lang="de-DE" dirty="0" err="1" smtClean="0">
                <a:solidFill>
                  <a:srgbClr val="FF0000"/>
                </a:solidFill>
              </a:rPr>
              <a:t>triples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283374" y="5582832"/>
            <a:ext cx="1804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3. Re</a:t>
            </a:r>
            <a:r>
              <a:rPr lang="de-DE" dirty="0">
                <a:solidFill>
                  <a:srgbClr val="FF0000"/>
                </a:solidFill>
              </a:rPr>
              <a:t>-</a:t>
            </a:r>
            <a:r>
              <a:rPr lang="de-DE" dirty="0" err="1">
                <a:solidFill>
                  <a:srgbClr val="FF0000"/>
                </a:solidFill>
              </a:rPr>
              <a:t>materialize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Rechteck 14"/>
          <p:cNvSpPr/>
          <p:nvPr/>
        </p:nvSpPr>
        <p:spPr>
          <a:xfrm>
            <a:off x="7780004" y="3139315"/>
            <a:ext cx="623227" cy="482803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351155" y="3139315"/>
            <a:ext cx="1521229" cy="482803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38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12" grpId="0"/>
      <p:bldP spid="14" grpId="0"/>
      <p:bldP spid="15" grpId="0" animBg="1"/>
      <p:bldP spid="15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2238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1a</a:t>
            </a:r>
            <a:r>
              <a:rPr lang="en-US" sz="3600" b="1" dirty="0" smtClean="0"/>
              <a:t>: </a:t>
            </a:r>
            <a:r>
              <a:rPr lang="en-US" sz="2400" i="1" dirty="0" smtClean="0"/>
              <a:t>Delete and </a:t>
            </a:r>
            <a:r>
              <a:rPr lang="en-US" sz="2400" i="1" dirty="0" err="1" smtClean="0"/>
              <a:t>rederive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12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257158" y="1132522"/>
            <a:ext cx="3333028" cy="2426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91" y="3695123"/>
            <a:ext cx="2717800" cy="5207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</a:t>
            </a:r>
            <a:endParaRPr lang="de-DE" dirty="0"/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14307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72235"/>
              </p:ext>
            </p:extLst>
          </p:nvPr>
        </p:nvGraphicFramePr>
        <p:xfrm>
          <a:off x="288515" y="426750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ung 20"/>
          <p:cNvGrpSpPr/>
          <p:nvPr/>
        </p:nvGrpSpPr>
        <p:grpSpPr>
          <a:xfrm>
            <a:off x="4306910" y="813960"/>
            <a:ext cx="5417165" cy="964702"/>
            <a:chOff x="3701835" y="376173"/>
            <a:chExt cx="5417165" cy="964702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1835" y="376173"/>
              <a:ext cx="4749800" cy="964702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b="1" dirty="0">
                  <a:solidFill>
                    <a:srgbClr val="000000"/>
                  </a:solidFill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joe</a:t>
              </a:r>
              <a:r>
                <a:rPr lang="de-DE" b="1" dirty="0" smtClean="0">
                  <a:solidFill>
                    <a:srgbClr val="000000"/>
                  </a:solidFill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hasMother</a:t>
              </a:r>
              <a:r>
                <a:rPr lang="de-DE" b="1" dirty="0" smtClean="0">
                  <a:solidFill>
                    <a:srgbClr val="000000"/>
                  </a:solidFill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jane</a:t>
              </a:r>
              <a:r>
                <a:rPr lang="de-DE" b="1" dirty="0" smtClean="0">
                  <a:solidFill>
                    <a:srgbClr val="000000"/>
                  </a:solidFill>
                </a:rPr>
                <a:t>. }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Abgerundetes Rechteck 2"/>
          <p:cNvSpPr/>
          <p:nvPr/>
        </p:nvSpPr>
        <p:spPr>
          <a:xfrm>
            <a:off x="4729185" y="2602865"/>
            <a:ext cx="3924892" cy="147391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</a:rPr>
              <a:t>DELETE { :</a:t>
            </a:r>
            <a:r>
              <a:rPr lang="de-DE" b="1" dirty="0" err="1">
                <a:solidFill>
                  <a:srgbClr val="000000"/>
                </a:solidFill>
              </a:rPr>
              <a:t>joe</a:t>
            </a:r>
            <a:r>
              <a:rPr lang="de-DE" b="1" dirty="0">
                <a:solidFill>
                  <a:srgbClr val="000000"/>
                </a:solidFill>
              </a:rPr>
              <a:t> :</a:t>
            </a:r>
            <a:r>
              <a:rPr lang="de-DE" b="1" dirty="0" err="1">
                <a:solidFill>
                  <a:srgbClr val="000000"/>
                </a:solidFill>
              </a:rPr>
              <a:t>hasMother</a:t>
            </a:r>
            <a:r>
              <a:rPr lang="de-DE" b="1" dirty="0">
                <a:solidFill>
                  <a:srgbClr val="000000"/>
                </a:solidFill>
              </a:rPr>
              <a:t> :</a:t>
            </a:r>
            <a:r>
              <a:rPr lang="de-DE" b="1" dirty="0" err="1" smtClean="0">
                <a:solidFill>
                  <a:srgbClr val="000000"/>
                </a:solidFill>
              </a:rPr>
              <a:t>jane</a:t>
            </a:r>
            <a:r>
              <a:rPr lang="de-DE" b="1" dirty="0" smtClean="0">
                <a:solidFill>
                  <a:srgbClr val="000000"/>
                </a:solidFill>
              </a:rPr>
              <a:t> .</a:t>
            </a:r>
          </a:p>
          <a:p>
            <a:r>
              <a:rPr lang="de-DE" b="1" dirty="0">
                <a:solidFill>
                  <a:srgbClr val="000000"/>
                </a:solidFill>
              </a:rPr>
              <a:t>	 </a:t>
            </a:r>
            <a:r>
              <a:rPr lang="de-DE" b="1" dirty="0" smtClean="0">
                <a:solidFill>
                  <a:srgbClr val="000000"/>
                </a:solidFill>
              </a:rPr>
              <a:t>       </a:t>
            </a:r>
            <a:r>
              <a:rPr lang="de-DE" b="1" dirty="0" smtClean="0">
                <a:solidFill>
                  <a:srgbClr val="FF0000"/>
                </a:solidFill>
              </a:rPr>
              <a:t>:</a:t>
            </a:r>
            <a:r>
              <a:rPr lang="de-DE" b="1" dirty="0" err="1" smtClean="0">
                <a:solidFill>
                  <a:srgbClr val="FF0000"/>
                </a:solidFill>
              </a:rPr>
              <a:t>joe</a:t>
            </a:r>
            <a:r>
              <a:rPr lang="de-DE" b="1" dirty="0" smtClean="0">
                <a:solidFill>
                  <a:srgbClr val="FF0000"/>
                </a:solidFill>
              </a:rPr>
              <a:t> :</a:t>
            </a:r>
            <a:r>
              <a:rPr lang="de-DE" b="1" dirty="0" err="1" smtClean="0">
                <a:solidFill>
                  <a:srgbClr val="FF0000"/>
                </a:solidFill>
              </a:rPr>
              <a:t>hasParent</a:t>
            </a:r>
            <a:r>
              <a:rPr lang="de-DE" b="1" dirty="0" smtClean="0">
                <a:solidFill>
                  <a:srgbClr val="FF0000"/>
                </a:solidFill>
              </a:rPr>
              <a:t> :</a:t>
            </a:r>
            <a:r>
              <a:rPr lang="de-DE" b="1" dirty="0" err="1" smtClean="0">
                <a:solidFill>
                  <a:srgbClr val="FF0000"/>
                </a:solidFill>
              </a:rPr>
              <a:t>jane</a:t>
            </a:r>
            <a:r>
              <a:rPr lang="de-DE" b="1" dirty="0" smtClean="0">
                <a:solidFill>
                  <a:srgbClr val="FF0000"/>
                </a:solidFill>
              </a:rPr>
              <a:t> .</a:t>
            </a:r>
          </a:p>
          <a:p>
            <a:r>
              <a:rPr lang="de-DE" b="1" dirty="0">
                <a:solidFill>
                  <a:srgbClr val="FF0000"/>
                </a:solidFill>
              </a:rPr>
              <a:t>	</a:t>
            </a:r>
            <a:r>
              <a:rPr lang="de-DE" b="1" dirty="0" smtClean="0">
                <a:solidFill>
                  <a:srgbClr val="FF0000"/>
                </a:solidFill>
              </a:rPr>
              <a:t>	:</a:t>
            </a:r>
            <a:r>
              <a:rPr lang="de-DE" b="1" dirty="0" err="1" smtClean="0">
                <a:solidFill>
                  <a:srgbClr val="FF0000"/>
                </a:solidFill>
              </a:rPr>
              <a:t>joe</a:t>
            </a:r>
            <a:r>
              <a:rPr lang="de-DE" b="1" dirty="0" smtClean="0">
                <a:solidFill>
                  <a:srgbClr val="FF0000"/>
                </a:solidFill>
              </a:rPr>
              <a:t> a Child .</a:t>
            </a:r>
          </a:p>
          <a:p>
            <a:r>
              <a:rPr lang="de-DE" b="1" dirty="0">
                <a:solidFill>
                  <a:srgbClr val="FF0000"/>
                </a:solidFill>
              </a:rPr>
              <a:t>		</a:t>
            </a:r>
            <a:r>
              <a:rPr lang="de-DE" b="1" dirty="0" smtClean="0">
                <a:solidFill>
                  <a:srgbClr val="FF0000"/>
                </a:solidFill>
              </a:rPr>
              <a:t>:</a:t>
            </a:r>
            <a:r>
              <a:rPr lang="de-DE" b="1" dirty="0" err="1" smtClean="0">
                <a:solidFill>
                  <a:srgbClr val="FF0000"/>
                </a:solidFill>
              </a:rPr>
              <a:t>jane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a </a:t>
            </a:r>
            <a:r>
              <a:rPr lang="de-DE" b="1" dirty="0" smtClean="0">
                <a:solidFill>
                  <a:srgbClr val="FF0000"/>
                </a:solidFill>
              </a:rPr>
              <a:t>Mother.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		:</a:t>
            </a:r>
            <a:r>
              <a:rPr lang="de-DE" b="1" dirty="0" err="1">
                <a:solidFill>
                  <a:srgbClr val="FF0000"/>
                </a:solidFill>
              </a:rPr>
              <a:t>jane</a:t>
            </a:r>
            <a:r>
              <a:rPr lang="de-DE" b="1" dirty="0">
                <a:solidFill>
                  <a:srgbClr val="FF0000"/>
                </a:solidFill>
              </a:rPr>
              <a:t> a </a:t>
            </a:r>
            <a:r>
              <a:rPr lang="de-DE" b="1" dirty="0" smtClean="0">
                <a:solidFill>
                  <a:srgbClr val="FF0000"/>
                </a:solidFill>
              </a:rPr>
              <a:t>Parent.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000000"/>
                </a:solidFill>
              </a:rPr>
              <a:t>}</a:t>
            </a:r>
          </a:p>
        </p:txBody>
      </p: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90900"/>
              </p:ext>
            </p:extLst>
          </p:nvPr>
        </p:nvGraphicFramePr>
        <p:xfrm>
          <a:off x="288515" y="4281133"/>
          <a:ext cx="2452529" cy="168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31027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Gerade Verbindung mit Pfeil 31"/>
          <p:cNvCxnSpPr>
            <a:stCxn id="30" idx="3"/>
            <a:endCxn id="34" idx="1"/>
          </p:cNvCxnSpPr>
          <p:nvPr/>
        </p:nvCxnSpPr>
        <p:spPr>
          <a:xfrm flipV="1">
            <a:off x="2741044" y="5121823"/>
            <a:ext cx="1534510" cy="2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721898" y="5083791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err="1" smtClean="0">
                <a:solidFill>
                  <a:srgbClr val="FF0000"/>
                </a:solidFill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</a:rPr>
              <a:t>(G)</a:t>
            </a:r>
            <a:endParaRPr lang="de-DE" b="1" i="1" dirty="0">
              <a:solidFill>
                <a:srgbClr val="FF0000"/>
              </a:solidFill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9040"/>
              </p:ext>
            </p:extLst>
          </p:nvPr>
        </p:nvGraphicFramePr>
        <p:xfrm>
          <a:off x="4275554" y="429886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24982" y="6271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9" name="Cloud Callout 6"/>
          <p:cNvSpPr/>
          <p:nvPr/>
        </p:nvSpPr>
        <p:spPr>
          <a:xfrm>
            <a:off x="7182495" y="4318000"/>
            <a:ext cx="1608666" cy="1436526"/>
          </a:xfrm>
          <a:prstGeom prst="cloudCallout">
            <a:avLst>
              <a:gd name="adj1" fmla="val -74437"/>
              <a:gd name="adj2" fmla="val 440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be viewed quite "radical"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3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2238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1a</a:t>
            </a:r>
            <a:r>
              <a:rPr lang="en-US" sz="3600" b="1" dirty="0" smtClean="0"/>
              <a:t>: </a:t>
            </a:r>
            <a:r>
              <a:rPr lang="en-US" sz="2400" i="1" dirty="0" smtClean="0"/>
              <a:t>Delete and </a:t>
            </a:r>
            <a:r>
              <a:rPr lang="en-US" sz="2400" i="1" dirty="0" err="1" smtClean="0"/>
              <a:t>rederive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57158" y="1132522"/>
            <a:ext cx="3333028" cy="2426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91" y="3695123"/>
            <a:ext cx="2717800" cy="5207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</a:t>
            </a:r>
            <a:endParaRPr lang="de-DE" dirty="0"/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847601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32113"/>
              </p:ext>
            </p:extLst>
          </p:nvPr>
        </p:nvGraphicFramePr>
        <p:xfrm>
          <a:off x="288515" y="426750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ung 20"/>
          <p:cNvGrpSpPr/>
          <p:nvPr/>
        </p:nvGrpSpPr>
        <p:grpSpPr>
          <a:xfrm>
            <a:off x="4306910" y="813960"/>
            <a:ext cx="5417165" cy="964702"/>
            <a:chOff x="3701835" y="376173"/>
            <a:chExt cx="5417165" cy="964702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1835" y="376173"/>
              <a:ext cx="4749800" cy="964702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b="1" dirty="0">
                  <a:solidFill>
                    <a:srgbClr val="000000"/>
                  </a:solidFill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joe</a:t>
              </a:r>
              <a:r>
                <a:rPr lang="de-DE" b="1" dirty="0" smtClean="0">
                  <a:solidFill>
                    <a:srgbClr val="000000"/>
                  </a:solidFill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hasParent</a:t>
              </a:r>
              <a:r>
                <a:rPr lang="de-DE" b="1" dirty="0" smtClean="0">
                  <a:solidFill>
                    <a:srgbClr val="000000"/>
                  </a:solidFill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jane</a:t>
              </a:r>
              <a:r>
                <a:rPr lang="de-DE" b="1" dirty="0" smtClean="0">
                  <a:solidFill>
                    <a:srgbClr val="000000"/>
                  </a:solidFill>
                </a:rPr>
                <a:t>. }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Abgerundetes Rechteck 2"/>
          <p:cNvSpPr/>
          <p:nvPr/>
        </p:nvSpPr>
        <p:spPr>
          <a:xfrm>
            <a:off x="4729185" y="2602865"/>
            <a:ext cx="3924892" cy="147391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</a:rPr>
              <a:t>DELETE </a:t>
            </a:r>
            <a:r>
              <a:rPr lang="de-DE" b="1" dirty="0" smtClean="0">
                <a:solidFill>
                  <a:srgbClr val="000000"/>
                </a:solidFill>
              </a:rPr>
              <a:t>{ </a:t>
            </a:r>
            <a:r>
              <a:rPr lang="de-DE" b="1" dirty="0" smtClean="0">
                <a:solidFill>
                  <a:schemeClr val="tx1"/>
                </a:solidFill>
              </a:rPr>
              <a:t>:</a:t>
            </a:r>
            <a:r>
              <a:rPr lang="de-DE" b="1" dirty="0" err="1" smtClean="0">
                <a:solidFill>
                  <a:schemeClr val="tx1"/>
                </a:solidFill>
              </a:rPr>
              <a:t>joe</a:t>
            </a:r>
            <a:r>
              <a:rPr lang="de-DE" b="1" dirty="0" smtClean="0">
                <a:solidFill>
                  <a:schemeClr val="tx1"/>
                </a:solidFill>
              </a:rPr>
              <a:t> :</a:t>
            </a:r>
            <a:r>
              <a:rPr lang="de-DE" b="1" dirty="0" err="1" smtClean="0">
                <a:solidFill>
                  <a:schemeClr val="tx1"/>
                </a:solidFill>
              </a:rPr>
              <a:t>hasParent</a:t>
            </a:r>
            <a:r>
              <a:rPr lang="de-DE" b="1" dirty="0" smtClean="0">
                <a:solidFill>
                  <a:schemeClr val="tx1"/>
                </a:solidFill>
              </a:rPr>
              <a:t> :</a:t>
            </a:r>
            <a:r>
              <a:rPr lang="de-DE" b="1" dirty="0" err="1" smtClean="0">
                <a:solidFill>
                  <a:schemeClr val="tx1"/>
                </a:solidFill>
              </a:rPr>
              <a:t>jane</a:t>
            </a:r>
            <a:r>
              <a:rPr lang="de-DE" b="1" dirty="0" smtClean="0">
                <a:solidFill>
                  <a:schemeClr val="tx1"/>
                </a:solidFill>
              </a:rPr>
              <a:t> .</a:t>
            </a:r>
          </a:p>
          <a:p>
            <a:r>
              <a:rPr lang="de-DE" b="1" dirty="0">
                <a:solidFill>
                  <a:srgbClr val="FF0000"/>
                </a:solidFill>
              </a:rPr>
              <a:t>	</a:t>
            </a:r>
            <a:r>
              <a:rPr lang="de-DE" b="1" dirty="0" smtClean="0">
                <a:solidFill>
                  <a:srgbClr val="FF0000"/>
                </a:solidFill>
              </a:rPr>
              <a:t>	:</a:t>
            </a:r>
            <a:r>
              <a:rPr lang="de-DE" b="1" dirty="0" err="1" smtClean="0">
                <a:solidFill>
                  <a:srgbClr val="FF0000"/>
                </a:solidFill>
              </a:rPr>
              <a:t>joe</a:t>
            </a:r>
            <a:r>
              <a:rPr lang="de-DE" b="1" dirty="0" smtClean="0">
                <a:solidFill>
                  <a:srgbClr val="FF0000"/>
                </a:solidFill>
              </a:rPr>
              <a:t> a Child .</a:t>
            </a:r>
          </a:p>
          <a:p>
            <a:r>
              <a:rPr lang="de-DE" b="1" dirty="0">
                <a:solidFill>
                  <a:srgbClr val="FF0000"/>
                </a:solidFill>
              </a:rPr>
              <a:t>		</a:t>
            </a:r>
          </a:p>
          <a:p>
            <a:r>
              <a:rPr lang="de-DE" b="1" dirty="0">
                <a:solidFill>
                  <a:srgbClr val="FF0000"/>
                </a:solidFill>
              </a:rPr>
              <a:t>		:</a:t>
            </a:r>
            <a:r>
              <a:rPr lang="de-DE" b="1" dirty="0" err="1">
                <a:solidFill>
                  <a:srgbClr val="FF0000"/>
                </a:solidFill>
              </a:rPr>
              <a:t>jane</a:t>
            </a:r>
            <a:r>
              <a:rPr lang="de-DE" b="1" dirty="0">
                <a:solidFill>
                  <a:srgbClr val="FF0000"/>
                </a:solidFill>
              </a:rPr>
              <a:t> a </a:t>
            </a:r>
            <a:r>
              <a:rPr lang="de-DE" b="1" dirty="0" smtClean="0">
                <a:solidFill>
                  <a:srgbClr val="FF0000"/>
                </a:solidFill>
              </a:rPr>
              <a:t>Parent.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000000"/>
                </a:solidFill>
              </a:rPr>
              <a:t>}</a:t>
            </a:r>
          </a:p>
        </p:txBody>
      </p: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95988"/>
              </p:ext>
            </p:extLst>
          </p:nvPr>
        </p:nvGraphicFramePr>
        <p:xfrm>
          <a:off x="286607" y="4220461"/>
          <a:ext cx="2452529" cy="168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31027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Gerade Verbindung mit Pfeil 31"/>
          <p:cNvCxnSpPr>
            <a:stCxn id="30" idx="3"/>
            <a:endCxn id="34" idx="1"/>
          </p:cNvCxnSpPr>
          <p:nvPr/>
        </p:nvCxnSpPr>
        <p:spPr>
          <a:xfrm flipV="1">
            <a:off x="2739136" y="5059103"/>
            <a:ext cx="1536418" cy="22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721898" y="5083791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err="1" smtClean="0">
                <a:solidFill>
                  <a:srgbClr val="FF0000"/>
                </a:solidFill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</a:rPr>
              <a:t>(G)</a:t>
            </a:r>
            <a:endParaRPr lang="de-DE" b="1" i="1" dirty="0">
              <a:solidFill>
                <a:srgbClr val="FF0000"/>
              </a:solidFill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65804"/>
              </p:ext>
            </p:extLst>
          </p:nvPr>
        </p:nvGraphicFramePr>
        <p:xfrm>
          <a:off x="4275554" y="423614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24982" y="6271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9" name="Cloud Callout 6"/>
          <p:cNvSpPr/>
          <p:nvPr/>
        </p:nvSpPr>
        <p:spPr>
          <a:xfrm>
            <a:off x="7182495" y="4318000"/>
            <a:ext cx="1608666" cy="1436526"/>
          </a:xfrm>
          <a:prstGeom prst="cloudCallout">
            <a:avLst>
              <a:gd name="adj1" fmla="val -74437"/>
              <a:gd name="adj2" fmla="val 440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Again: no effect!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1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Materialized-pres.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Sem</a:t>
            </a:r>
            <a:r>
              <a:rPr lang="en-US" b="1" baseline="-25000" dirty="0"/>
              <a:t>1b</a:t>
            </a:r>
            <a:endParaRPr lang="en-US" dirty="0" smtClean="0"/>
          </a:p>
          <a:p>
            <a:pPr lvl="1"/>
            <a:r>
              <a:rPr lang="en-US" dirty="0" smtClean="0"/>
              <a:t>Variant of Sem</a:t>
            </a:r>
            <a:r>
              <a:rPr lang="en-US" baseline="-25000" dirty="0" smtClean="0"/>
              <a:t>1a</a:t>
            </a:r>
            <a:r>
              <a:rPr lang="en-US" dirty="0" smtClean="0"/>
              <a:t>, that makes a distinction between </a:t>
            </a:r>
            <a:r>
              <a:rPr lang="en-US" i="1" dirty="0" smtClean="0"/>
              <a:t>explicit</a:t>
            </a:r>
            <a:r>
              <a:rPr lang="en-US" dirty="0" smtClean="0"/>
              <a:t> and </a:t>
            </a:r>
            <a:r>
              <a:rPr lang="en-US" i="1" dirty="0" smtClean="0"/>
              <a:t>implicit</a:t>
            </a:r>
            <a:r>
              <a:rPr lang="en-US" dirty="0" smtClean="0"/>
              <a:t> triples</a:t>
            </a:r>
          </a:p>
          <a:p>
            <a:pPr lvl="1"/>
            <a:r>
              <a:rPr lang="en-US" dirty="0" smtClean="0"/>
              <a:t>Re-materialization from scratch from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46" y="3838859"/>
            <a:ext cx="4356100" cy="520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70" y="4867336"/>
            <a:ext cx="2844800" cy="3048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70" y="5438318"/>
            <a:ext cx="4025900" cy="3048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2" y="3217005"/>
            <a:ext cx="729399" cy="3805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166" y="-145407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i="1" dirty="0" smtClean="0"/>
              <a:t>Sem</a:t>
            </a:r>
            <a:r>
              <a:rPr lang="en-US" sz="3600" b="1" baseline="-25000" dirty="0" smtClean="0"/>
              <a:t>1b</a:t>
            </a:r>
            <a:r>
              <a:rPr lang="en-US" sz="3600" b="1" dirty="0" smtClean="0"/>
              <a:t>: </a:t>
            </a:r>
            <a:r>
              <a:rPr lang="en-US" sz="2400" i="1" dirty="0" smtClean="0"/>
              <a:t>Delete and </a:t>
            </a:r>
            <a:r>
              <a:rPr lang="en-US" sz="2400" i="1" dirty="0" err="1" smtClean="0"/>
              <a:t>rederive</a:t>
            </a:r>
            <a:r>
              <a:rPr lang="en-US" sz="2400" i="1" dirty="0" smtClean="0"/>
              <a:t> with separating "explicit" and "implicit" </a:t>
            </a:r>
            <a:r>
              <a:rPr lang="en-US" sz="2400" i="1" dirty="0" err="1" smtClean="0"/>
              <a:t>ABox</a:t>
            </a:r>
            <a:endParaRPr lang="en-US" sz="36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74241" y="997592"/>
            <a:ext cx="3333028" cy="5812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</a:t>
            </a:r>
            <a:endParaRPr lang="de-DE" dirty="0"/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0444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543315"/>
              </p:ext>
            </p:extLst>
          </p:nvPr>
        </p:nvGraphicFramePr>
        <p:xfrm>
          <a:off x="268306" y="5164131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ung 20"/>
          <p:cNvGrpSpPr/>
          <p:nvPr/>
        </p:nvGrpSpPr>
        <p:grpSpPr>
          <a:xfrm>
            <a:off x="4306910" y="813960"/>
            <a:ext cx="5417165" cy="964702"/>
            <a:chOff x="3701835" y="376173"/>
            <a:chExt cx="5417165" cy="964702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1835" y="376173"/>
              <a:ext cx="4749800" cy="964702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4547000" y="65544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b="1" dirty="0">
                  <a:solidFill>
                    <a:srgbClr val="000000"/>
                  </a:solidFill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joe</a:t>
              </a:r>
              <a:r>
                <a:rPr lang="de-DE" b="1" dirty="0" smtClean="0">
                  <a:solidFill>
                    <a:srgbClr val="000000"/>
                  </a:solidFill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hasParent</a:t>
              </a:r>
              <a:r>
                <a:rPr lang="de-DE" b="1" dirty="0" smtClean="0">
                  <a:solidFill>
                    <a:srgbClr val="000000"/>
                  </a:solidFill>
                </a:rPr>
                <a:t> 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jane</a:t>
              </a:r>
              <a:r>
                <a:rPr lang="de-DE" b="1" dirty="0" smtClean="0">
                  <a:solidFill>
                    <a:srgbClr val="000000"/>
                  </a:solidFill>
                </a:rPr>
                <a:t>. }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2" name="Gerade Verbindung mit Pfeil 31"/>
          <p:cNvCxnSpPr>
            <a:stCxn id="30" idx="3"/>
            <a:endCxn id="34" idx="1"/>
          </p:cNvCxnSpPr>
          <p:nvPr/>
        </p:nvCxnSpPr>
        <p:spPr>
          <a:xfrm>
            <a:off x="2749285" y="4237379"/>
            <a:ext cx="1792795" cy="16998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721898" y="5567851"/>
            <a:ext cx="161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err="1" smtClean="0">
                <a:solidFill>
                  <a:srgbClr val="FF0000"/>
                </a:solidFill>
              </a:rPr>
              <a:t>materialize</a:t>
            </a:r>
            <a:r>
              <a:rPr lang="de-DE" b="1" i="1" dirty="0" smtClean="0">
                <a:solidFill>
                  <a:srgbClr val="FF0000"/>
                </a:solidFill>
              </a:rPr>
              <a:t>(G)</a:t>
            </a:r>
            <a:endParaRPr lang="de-DE" b="1" i="1" dirty="0">
              <a:solidFill>
                <a:srgbClr val="FF0000"/>
              </a:solidFill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04674"/>
              </p:ext>
            </p:extLst>
          </p:nvPr>
        </p:nvGraphicFramePr>
        <p:xfrm>
          <a:off x="4542080" y="5114223"/>
          <a:ext cx="24525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24982" y="6271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9" name="Cloud Callout 6"/>
          <p:cNvSpPr/>
          <p:nvPr/>
        </p:nvSpPr>
        <p:spPr>
          <a:xfrm>
            <a:off x="7448044" y="4703763"/>
            <a:ext cx="1608666" cy="1436526"/>
          </a:xfrm>
          <a:prstGeom prst="cloudCallout">
            <a:avLst>
              <a:gd name="adj1" fmla="val -74437"/>
              <a:gd name="adj2" fmla="val 440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Again: no effect!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316099" y="3426917"/>
            <a:ext cx="1141922" cy="4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srgbClr val="000000"/>
                </a:solidFill>
              </a:rPr>
              <a:t>ABox</a:t>
            </a:r>
            <a:r>
              <a:rPr lang="de-DE" sz="2000" b="1" i="1" baseline="-25000" dirty="0" err="1" smtClean="0">
                <a:solidFill>
                  <a:srgbClr val="000000"/>
                </a:solidFill>
              </a:rPr>
              <a:t>expl</a:t>
            </a:r>
            <a:endParaRPr lang="de-DE" sz="2000" b="1" i="1" baseline="-25000" dirty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36950" y="4697734"/>
            <a:ext cx="1141922" cy="4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srgbClr val="000000"/>
                </a:solidFill>
              </a:rPr>
              <a:t>ABox</a:t>
            </a:r>
            <a:r>
              <a:rPr lang="de-DE" sz="2000" b="1" i="1" baseline="-25000" dirty="0" err="1" smtClean="0">
                <a:solidFill>
                  <a:srgbClr val="000000"/>
                </a:solidFill>
              </a:rPr>
              <a:t>impl</a:t>
            </a:r>
            <a:endParaRPr lang="de-DE" sz="2000" b="1" i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87992"/>
              </p:ext>
            </p:extLst>
          </p:nvPr>
        </p:nvGraphicFramePr>
        <p:xfrm>
          <a:off x="316098" y="3825899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94076"/>
              </p:ext>
            </p:extLst>
          </p:nvPr>
        </p:nvGraphicFramePr>
        <p:xfrm>
          <a:off x="296756" y="3825899"/>
          <a:ext cx="24525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63"/>
                <a:gridCol w="987693"/>
                <a:gridCol w="721173"/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joe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jane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4535652" y="4673243"/>
            <a:ext cx="1141922" cy="4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srgbClr val="000000"/>
                </a:solidFill>
              </a:rPr>
              <a:t>Abox</a:t>
            </a:r>
            <a:r>
              <a:rPr lang="de-DE" sz="2000" b="1" i="1" dirty="0" err="1" smtClean="0">
                <a:solidFill>
                  <a:srgbClr val="000000"/>
                </a:solidFill>
              </a:rPr>
              <a:t>'</a:t>
            </a:r>
            <a:r>
              <a:rPr lang="de-DE" sz="2000" b="1" i="1" baseline="-25000" dirty="0" err="1" smtClean="0">
                <a:solidFill>
                  <a:srgbClr val="000000"/>
                </a:solidFill>
              </a:rPr>
              <a:t>impl</a:t>
            </a:r>
            <a:endParaRPr lang="de-DE" sz="2000" b="1" i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6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Materialized-pres.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i="1" dirty="0" smtClean="0"/>
              <a:t>Sem</a:t>
            </a:r>
            <a:r>
              <a:rPr lang="en-US" b="1" i="1" baseline="-25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Delete</a:t>
            </a:r>
            <a:r>
              <a:rPr lang="en-US" dirty="0" smtClean="0"/>
              <a:t> the instantiations of 𝑃</a:t>
            </a:r>
            <a:r>
              <a:rPr lang="en-US" baseline="-25000" dirty="0" smtClean="0"/>
              <a:t>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plus all their causes</a:t>
            </a:r>
            <a:r>
              <a:rPr lang="en-US" dirty="0" smtClean="0"/>
              <a:t>;</a:t>
            </a:r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nsert</a:t>
            </a:r>
            <a:r>
              <a:rPr lang="en-US" dirty="0" smtClean="0"/>
              <a:t> the instantiations of 𝑃</a:t>
            </a:r>
            <a:r>
              <a:rPr lang="en-US" baseline="-25000" dirty="0" smtClean="0"/>
              <a:t>𝑖</a:t>
            </a:r>
            <a:r>
              <a:rPr lang="en-US" dirty="0" smtClean="0"/>
              <a:t> </a:t>
            </a:r>
            <a:r>
              <a:rPr lang="en-US" b="1" dirty="0" smtClean="0"/>
              <a:t>plus all their effects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7" y="5239268"/>
            <a:ext cx="7235554" cy="29041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42" y="3932633"/>
            <a:ext cx="5080000" cy="546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8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/>
          <p:cNvSpPr/>
          <p:nvPr/>
        </p:nvSpPr>
        <p:spPr>
          <a:xfrm>
            <a:off x="2222500" y="5513779"/>
            <a:ext cx="2095500" cy="821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3962" y="111754"/>
            <a:ext cx="96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Sem</a:t>
            </a:r>
            <a:r>
              <a:rPr lang="en-US" sz="2800" b="1" baseline="-25000" dirty="0"/>
              <a:t>2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097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962" y="111754"/>
            <a:ext cx="96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Sem</a:t>
            </a:r>
            <a:r>
              <a:rPr lang="en-US" sz="2800" b="1" baseline="-25000" dirty="0"/>
              <a:t>2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097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962" y="111754"/>
            <a:ext cx="96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Sem</a:t>
            </a:r>
            <a:r>
              <a:rPr lang="en-US" sz="2800" b="1" baseline="-25000" dirty="0"/>
              <a:t>2</a:t>
            </a:r>
            <a:endParaRPr lang="en-US" sz="2800" dirty="0"/>
          </a:p>
        </p:txBody>
      </p:sp>
      <p:sp>
        <p:nvSpPr>
          <p:cNvPr id="3" name="Rechteck 2"/>
          <p:cNvSpPr/>
          <p:nvPr/>
        </p:nvSpPr>
        <p:spPr>
          <a:xfrm>
            <a:off x="4750333" y="4954851"/>
            <a:ext cx="1928354" cy="125439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0"/>
            <a:ext cx="4995894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851141" y="3794538"/>
            <a:ext cx="2205569" cy="2345751"/>
          </a:xfrm>
          <a:prstGeom prst="cloudCallout">
            <a:avLst>
              <a:gd name="adj1" fmla="val -149073"/>
              <a:gd name="adj2" fmla="val 460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 following INSERT is NOT idempotent!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4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3" y="1402807"/>
            <a:ext cx="840068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Recent </a:t>
            </a:r>
            <a:r>
              <a:rPr lang="en-US" dirty="0" smtClean="0">
                <a:solidFill>
                  <a:srgbClr val="0000FF"/>
                </a:solidFill>
              </a:rPr>
              <a:t>standardization of SPARQL 1.1 Update</a:t>
            </a:r>
            <a:r>
              <a:rPr lang="en-US" dirty="0" smtClean="0"/>
              <a:t>, and </a:t>
            </a:r>
            <a:r>
              <a:rPr lang="en-US" dirty="0">
                <a:solidFill>
                  <a:srgbClr val="0000FF"/>
                </a:solidFill>
              </a:rPr>
              <a:t>SPARQL 1.1 </a:t>
            </a:r>
            <a:r>
              <a:rPr lang="en-US" dirty="0" smtClean="0">
                <a:solidFill>
                  <a:srgbClr val="0000FF"/>
                </a:solidFill>
              </a:rPr>
              <a:t>Entailment Regimes</a:t>
            </a:r>
            <a:r>
              <a:rPr lang="en-US" dirty="0" smtClean="0"/>
              <a:t> with triple stores implementing those standards (often done with </a:t>
            </a:r>
            <a:r>
              <a:rPr lang="en-US" dirty="0" smtClean="0">
                <a:solidFill>
                  <a:srgbClr val="0000FF"/>
                </a:solidFill>
              </a:rPr>
              <a:t>materialization)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Query rewriting techniques </a:t>
            </a:r>
            <a:r>
              <a:rPr lang="en-US" dirty="0" smtClean="0"/>
              <a:t>already explored in the context of DL-Lite and OBDA… do they help us </a:t>
            </a:r>
            <a:r>
              <a:rPr lang="en-US" dirty="0" smtClean="0"/>
              <a:t>with </a:t>
            </a:r>
            <a:r>
              <a:rPr lang="en-US" dirty="0" smtClean="0"/>
              <a:t>updates as well?</a:t>
            </a:r>
          </a:p>
          <a:p>
            <a:endParaRPr lang="en-US" dirty="0" smtClean="0"/>
          </a:p>
          <a:p>
            <a:r>
              <a:rPr lang="en-US" dirty="0" smtClean="0"/>
              <a:t>Emerging the need for </a:t>
            </a:r>
            <a:r>
              <a:rPr lang="en-US" dirty="0" smtClean="0">
                <a:solidFill>
                  <a:srgbClr val="0000FF"/>
                </a:solidFill>
              </a:rPr>
              <a:t>a more systematic approach</a:t>
            </a:r>
            <a:r>
              <a:rPr lang="en-US" dirty="0" smtClean="0"/>
              <a:t> of dealing with SPARQL 1.1 Update over </a:t>
            </a:r>
            <a:r>
              <a:rPr lang="en-US" dirty="0" err="1" smtClean="0"/>
              <a:t>ABoxes</a:t>
            </a:r>
            <a:r>
              <a:rPr lang="en-US" dirty="0" smtClean="0"/>
              <a:t> &amp; </a:t>
            </a:r>
            <a:r>
              <a:rPr lang="en-US" dirty="0" err="1" smtClean="0"/>
              <a:t>TBox-es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4034" y="6358615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Nothing endures but change</a:t>
            </a:r>
            <a:r>
              <a:rPr lang="en-US" dirty="0" smtClean="0"/>
              <a:t>. </a:t>
            </a:r>
            <a:r>
              <a:rPr lang="en-US" i="1" dirty="0" smtClean="0"/>
              <a:t>- Heraclitus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2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alternative </a:t>
            </a:r>
            <a:br>
              <a:rPr lang="en-US" dirty="0" smtClean="0"/>
            </a:br>
            <a:r>
              <a:rPr lang="en-US" dirty="0" smtClean="0"/>
              <a:t>Materialized-pres.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Sem</a:t>
            </a:r>
            <a:r>
              <a:rPr lang="en-US" b="1" baseline="-25000" dirty="0" smtClean="0"/>
              <a:t>3</a:t>
            </a:r>
          </a:p>
          <a:p>
            <a:pPr lvl="1"/>
            <a:r>
              <a:rPr lang="en-US" dirty="0" smtClean="0"/>
              <a:t>Idea: </a:t>
            </a:r>
            <a:r>
              <a:rPr lang="en-US" dirty="0"/>
              <a:t>Combine   </a:t>
            </a:r>
            <a:r>
              <a:rPr lang="en-US" i="1" dirty="0" smtClean="0"/>
              <a:t>Sem</a:t>
            </a:r>
            <a:r>
              <a:rPr lang="en-US" baseline="-25000" dirty="0"/>
              <a:t>1</a:t>
            </a:r>
            <a:r>
              <a:rPr lang="en-US" baseline="-25000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Sem</a:t>
            </a:r>
            <a:r>
              <a:rPr lang="en-US" baseline="-25000" dirty="0" smtClean="0"/>
              <a:t>2 </a:t>
            </a:r>
            <a:r>
              <a:rPr lang="en-US" dirty="0" smtClean="0"/>
              <a:t>, i.e.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Additionally (recursively) delete “dangling” effects for instantiations of 𝑃</a:t>
            </a:r>
            <a:r>
              <a:rPr lang="en-US" baseline="-25000" dirty="0" smtClean="0"/>
              <a:t>𝑑</a:t>
            </a:r>
            <a:r>
              <a:rPr lang="en-US" dirty="0" smtClean="0"/>
              <a:t>	</a:t>
            </a:r>
          </a:p>
          <a:p>
            <a:pPr lvl="2"/>
            <a:r>
              <a:rPr lang="en-US" dirty="0" smtClean="0"/>
              <a:t>i.e. triples that would not be implied any longer </a:t>
            </a:r>
            <a:r>
              <a:rPr lang="en-US" b="1" dirty="0" smtClean="0"/>
              <a:t>by any non-deleted triples </a:t>
            </a:r>
            <a:r>
              <a:rPr lang="en-US" dirty="0" smtClean="0"/>
              <a:t>after deletion</a:t>
            </a:r>
          </a:p>
          <a:p>
            <a:pPr lvl="2"/>
            <a:r>
              <a:rPr lang="en-US" dirty="0" smtClean="0"/>
              <a:t>No formalization given yet, but let’s check the intuition…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20</a:t>
            </a:fld>
            <a:endParaRPr 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9" y="404703"/>
            <a:ext cx="1328254" cy="11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4" y="414151"/>
            <a:ext cx="1041400" cy="342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962" y="252874"/>
            <a:ext cx="158464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Sem</a:t>
            </a:r>
            <a:r>
              <a:rPr lang="en-US" sz="2800" b="1" baseline="-25000" dirty="0" smtClean="0"/>
              <a:t>3    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0" y="0"/>
            <a:ext cx="499589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78444"/>
          <a:stretch/>
        </p:blipFill>
        <p:spPr>
          <a:xfrm>
            <a:off x="2065720" y="-4400"/>
            <a:ext cx="4995894" cy="14783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0568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5317701" cy="6858000"/>
          </a:xfrm>
          <a:prstGeom prst="rect">
            <a:avLst/>
          </a:prstGeom>
        </p:spPr>
      </p:pic>
      <p:sp>
        <p:nvSpPr>
          <p:cNvPr id="7" name="Rechteck 7"/>
          <p:cNvSpPr/>
          <p:nvPr/>
        </p:nvSpPr>
        <p:spPr>
          <a:xfrm>
            <a:off x="4868736" y="5636849"/>
            <a:ext cx="4275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Recall: the intuition was to additionally delete triples </a:t>
            </a:r>
            <a:r>
              <a:rPr lang="en-US" i="1" dirty="0"/>
              <a:t>that would not be implied any longer </a:t>
            </a:r>
            <a:r>
              <a:rPr lang="en-US" b="1" i="1" dirty="0"/>
              <a:t>by any non-deleted triples </a:t>
            </a:r>
            <a:r>
              <a:rPr lang="en-US" i="1" dirty="0"/>
              <a:t>after </a:t>
            </a:r>
            <a:r>
              <a:rPr lang="en-US" i="1" dirty="0" smtClean="0"/>
              <a:t>deletion. 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76821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TBox</a:t>
            </a:r>
            <a:r>
              <a:rPr lang="en-US" dirty="0" smtClean="0"/>
              <a:t>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7353"/>
            <a:ext cx="8400683" cy="4267758"/>
          </a:xfrm>
        </p:spPr>
        <p:txBody>
          <a:bodyPr>
            <a:normAutofit fontScale="92500"/>
          </a:bodyPr>
          <a:lstStyle/>
          <a:p>
            <a:r>
              <a:rPr lang="en-US" dirty="0"/>
              <a:t>In this setting</a:t>
            </a:r>
          </a:p>
          <a:p>
            <a:pPr lvl="1"/>
            <a:r>
              <a:rPr lang="en-US" dirty="0"/>
              <a:t>We expand BGPs to take into account </a:t>
            </a:r>
            <a:r>
              <a:rPr lang="en-US" dirty="0" err="1"/>
              <a:t>TBox</a:t>
            </a:r>
            <a:r>
              <a:rPr lang="en-US" dirty="0"/>
              <a:t> Inserts/Deletes – </a:t>
            </a:r>
            <a:r>
              <a:rPr lang="en-US" b="1" dirty="0"/>
              <a:t>general </a:t>
            </a:r>
            <a:r>
              <a:rPr lang="en-US" b="1" dirty="0" smtClean="0"/>
              <a:t>BGPs</a:t>
            </a:r>
          </a:p>
          <a:p>
            <a:pPr lvl="1"/>
            <a:r>
              <a:rPr lang="en-US" sz="2600" dirty="0" err="1" smtClean="0"/>
              <a:t>Tbox</a:t>
            </a:r>
            <a:r>
              <a:rPr lang="en-US" sz="2600" dirty="0" smtClean="0"/>
              <a:t> </a:t>
            </a:r>
            <a:r>
              <a:rPr lang="en-US" sz="2600" b="1" dirty="0"/>
              <a:t>inserts </a:t>
            </a:r>
            <a:r>
              <a:rPr lang="en-US" sz="2600" dirty="0"/>
              <a:t>are trivial in this setting of </a:t>
            </a:r>
            <a:r>
              <a:rPr lang="en-US" sz="2600" dirty="0" smtClean="0"/>
              <a:t>RDFS.</a:t>
            </a:r>
          </a:p>
          <a:p>
            <a:pPr lvl="1"/>
            <a:r>
              <a:rPr lang="en-US" sz="2600" dirty="0" err="1" smtClean="0"/>
              <a:t>TBox</a:t>
            </a:r>
            <a:r>
              <a:rPr lang="en-US" sz="2600" dirty="0" smtClean="0"/>
              <a:t> </a:t>
            </a:r>
            <a:r>
              <a:rPr lang="en-US" sz="2600" b="1" dirty="0" smtClean="0"/>
              <a:t>deletions </a:t>
            </a:r>
            <a:r>
              <a:rPr lang="en-US" sz="2600" dirty="0" smtClean="0"/>
              <a:t>for RDFS </a:t>
            </a:r>
            <a:r>
              <a:rPr lang="en-US" sz="2600" dirty="0"/>
              <a:t> are ambiguous </a:t>
            </a:r>
            <a:r>
              <a:rPr lang="en-US" sz="2600" dirty="0" smtClean="0"/>
              <a:t> (</a:t>
            </a:r>
            <a:r>
              <a:rPr lang="en-US" sz="2600" i="1" dirty="0" smtClean="0"/>
              <a:t>minimal cuts</a:t>
            </a:r>
            <a:r>
              <a:rPr lang="en-US" sz="2600" dirty="0" smtClean="0"/>
              <a:t>) [</a:t>
            </a:r>
            <a:r>
              <a:rPr lang="en-US" sz="2600" dirty="0"/>
              <a:t>Gutierrez et al., ESWC2011] </a:t>
            </a:r>
            <a:endParaRPr lang="en-US" sz="2600" dirty="0" smtClean="0"/>
          </a:p>
          <a:p>
            <a:r>
              <a:rPr lang="en-US" dirty="0" smtClean="0"/>
              <a:t>Opens various degrees of freedom… What if we consider a materialized </a:t>
            </a:r>
            <a:r>
              <a:rPr lang="en-US" dirty="0" err="1" smtClean="0"/>
              <a:t>Tbox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 also use two RDFS rules </a:t>
            </a:r>
            <a:r>
              <a:rPr lang="en-US" b="1" dirty="0" smtClean="0"/>
              <a:t>for </a:t>
            </a:r>
            <a:r>
              <a:rPr lang="en-US" b="1" dirty="0" err="1" smtClean="0"/>
              <a:t>TBox</a:t>
            </a:r>
            <a:r>
              <a:rPr lang="en-US" b="1" dirty="0" smtClean="0"/>
              <a:t> materialization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Abgerundetes Rechteck 3"/>
          <p:cNvSpPr/>
          <p:nvPr/>
        </p:nvSpPr>
        <p:spPr>
          <a:xfrm>
            <a:off x="950103" y="5475111"/>
            <a:ext cx="3761777" cy="100976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rgbClr val="000000"/>
                </a:solidFill>
                <a:latin typeface="Arial"/>
                <a:cs typeface="Arial"/>
              </a:rPr>
              <a:t>     DELETE {:A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rdfs:subClassOf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  <a:cs typeface="Arial"/>
              </a:rPr>
              <a:t> ?C . }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733" y="5338605"/>
            <a:ext cx="2730500" cy="1308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9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721469" cy="685800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931269" y="3866444"/>
            <a:ext cx="2212731" cy="1495778"/>
          </a:xfrm>
          <a:prstGeom prst="cloudCallout">
            <a:avLst>
              <a:gd name="adj1" fmla="val -47617"/>
              <a:gd name="adj2" fmla="val 596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Minimal cuts are ambiguous!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err="1" smtClean="0"/>
              <a:t>TBox</a:t>
            </a:r>
            <a:r>
              <a:rPr lang="en-US" dirty="0" smtClean="0"/>
              <a:t> update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materialized </a:t>
            </a:r>
            <a:r>
              <a:rPr lang="en-US" dirty="0" err="1" smtClean="0"/>
              <a:t>Tboxes</a:t>
            </a:r>
            <a:r>
              <a:rPr lang="en-US" dirty="0" smtClean="0"/>
              <a:t>, we define a canonical way to delete </a:t>
            </a:r>
            <a:r>
              <a:rPr lang="en-US" i="1" dirty="0" smtClean="0"/>
              <a:t>explicit</a:t>
            </a:r>
            <a:r>
              <a:rPr lang="en-US" dirty="0" smtClean="0"/>
              <a:t> and </a:t>
            </a:r>
            <a:r>
              <a:rPr lang="en-US" i="1" dirty="0" smtClean="0"/>
              <a:t>implicit</a:t>
            </a:r>
            <a:r>
              <a:rPr lang="en-US" dirty="0" smtClean="0"/>
              <a:t> </a:t>
            </a:r>
            <a:r>
              <a:rPr lang="en-US" dirty="0" err="1" smtClean="0"/>
              <a:t>TBox</a:t>
            </a:r>
            <a:r>
              <a:rPr lang="en-US" dirty="0" smtClean="0"/>
              <a:t> triples </a:t>
            </a:r>
          </a:p>
          <a:p>
            <a:pPr lvl="1"/>
            <a:r>
              <a:rPr lang="en-US" b="1" dirty="0" smtClean="0"/>
              <a:t>Outbound cut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For each triple                               , where 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we replace       with: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add to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79" y="3293573"/>
            <a:ext cx="5203412" cy="49985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67" y="3944688"/>
            <a:ext cx="2022665" cy="27783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04" y="4388645"/>
            <a:ext cx="4701963" cy="24957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07" y="5186640"/>
            <a:ext cx="1826265" cy="25391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07" y="5987664"/>
            <a:ext cx="3313321" cy="27699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93" y="4802433"/>
            <a:ext cx="317500" cy="266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11" y="5600980"/>
            <a:ext cx="355600" cy="266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err="1" smtClean="0"/>
              <a:t>TBox</a:t>
            </a:r>
            <a:r>
              <a:rPr lang="en-US" dirty="0" smtClean="0"/>
              <a:t> update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Outbound cut: Intuition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9" y="2284632"/>
            <a:ext cx="4662428" cy="245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763" y="4226871"/>
            <a:ext cx="4958151" cy="1899292"/>
          </a:xfrm>
          <a:prstGeom prst="rect">
            <a:avLst/>
          </a:prstGeom>
        </p:spPr>
      </p:pic>
      <p:sp>
        <p:nvSpPr>
          <p:cNvPr id="10" name="Bent Arrow 9"/>
          <p:cNvSpPr/>
          <p:nvPr/>
        </p:nvSpPr>
        <p:spPr>
          <a:xfrm flipV="1">
            <a:off x="3031632" y="5025970"/>
            <a:ext cx="822960" cy="733461"/>
          </a:xfrm>
          <a:prstGeom prst="ben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26</a:t>
            </a:fld>
            <a:endParaRPr lang="en-US"/>
          </a:p>
        </p:txBody>
      </p:sp>
      <p:grpSp>
        <p:nvGrpSpPr>
          <p:cNvPr id="8" name="Gruppierung 7"/>
          <p:cNvGrpSpPr/>
          <p:nvPr/>
        </p:nvGrpSpPr>
        <p:grpSpPr>
          <a:xfrm>
            <a:off x="4557754" y="1438033"/>
            <a:ext cx="5417165" cy="964702"/>
            <a:chOff x="3701835" y="376173"/>
            <a:chExt cx="5417165" cy="964702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1835" y="376173"/>
              <a:ext cx="4749800" cy="964702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4547000" y="65544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b="1" dirty="0">
                  <a:solidFill>
                    <a:srgbClr val="000000"/>
                  </a:solidFill>
                </a:rPr>
                <a:t>DELETE { </a:t>
              </a:r>
              <a:r>
                <a:rPr lang="de-DE" b="1" dirty="0" smtClean="0">
                  <a:solidFill>
                    <a:srgbClr val="000000"/>
                  </a:solidFill>
                </a:rPr>
                <a:t>:A </a:t>
              </a:r>
              <a:r>
                <a:rPr lang="de-DE" b="1" dirty="0" err="1" smtClean="0">
                  <a:solidFill>
                    <a:srgbClr val="000000"/>
                  </a:solidFill>
                </a:rPr>
                <a:t>rdfs:subClassOf</a:t>
              </a:r>
              <a:r>
                <a:rPr lang="de-DE" b="1" dirty="0" smtClean="0">
                  <a:solidFill>
                    <a:srgbClr val="000000"/>
                  </a:solidFill>
                </a:rPr>
                <a:t> :F. }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4526398" y="1081914"/>
            <a:ext cx="5464199" cy="2116787"/>
            <a:chOff x="3654801" y="161174"/>
            <a:chExt cx="5464199" cy="2116787"/>
          </a:xfrm>
        </p:grpSpPr>
        <p:pic>
          <p:nvPicPr>
            <p:cNvPr id="16" name="Bild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4801" y="161174"/>
              <a:ext cx="4989946" cy="2116787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4547000" y="655441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b="1" dirty="0">
                  <a:solidFill>
                    <a:srgbClr val="000000"/>
                  </a:solidFill>
                </a:rPr>
                <a:t>DELETE </a:t>
              </a:r>
              <a:r>
                <a:rPr lang="de-DE" b="1" dirty="0" smtClean="0">
                  <a:solidFill>
                    <a:srgbClr val="000000"/>
                  </a:solidFill>
                </a:rPr>
                <a:t>{ :A </a:t>
              </a:r>
              <a:r>
                <a:rPr lang="de-DE" b="1" dirty="0" err="1">
                  <a:solidFill>
                    <a:srgbClr val="000000"/>
                  </a:solidFill>
                </a:rPr>
                <a:t>rdfs:subClassOf</a:t>
              </a:r>
              <a:r>
                <a:rPr lang="de-DE" b="1" dirty="0">
                  <a:solidFill>
                    <a:srgbClr val="000000"/>
                  </a:solidFill>
                </a:rPr>
                <a:t> </a:t>
              </a:r>
              <a:r>
                <a:rPr lang="de-DE" b="1" dirty="0">
                  <a:solidFill>
                    <a:srgbClr val="FF0000"/>
                  </a:solidFill>
                </a:rPr>
                <a:t>?X</a:t>
              </a:r>
              <a:r>
                <a:rPr lang="de-DE" b="1" dirty="0" smtClean="0">
                  <a:solidFill>
                    <a:srgbClr val="000000"/>
                  </a:solidFill>
                </a:rPr>
                <a:t>. </a:t>
              </a:r>
              <a:r>
                <a:rPr lang="de-DE" b="1" dirty="0">
                  <a:solidFill>
                    <a:srgbClr val="000000"/>
                  </a:solidFill>
                </a:rPr>
                <a:t>}</a:t>
              </a:r>
              <a:endParaRPr lang="de-DE" b="1" dirty="0" smtClean="0">
                <a:solidFill>
                  <a:srgbClr val="000000"/>
                </a:solidFill>
              </a:endParaRPr>
            </a:p>
            <a:p>
              <a:r>
                <a:rPr lang="de-DE" b="1" dirty="0" smtClean="0">
                  <a:solidFill>
                    <a:srgbClr val="000000"/>
                  </a:solidFill>
                </a:rPr>
                <a:t>WHERE</a:t>
              </a:r>
              <a:endParaRPr lang="de-DE" b="1" dirty="0">
                <a:solidFill>
                  <a:srgbClr val="000000"/>
                </a:solidFill>
              </a:endParaRPr>
            </a:p>
            <a:p>
              <a:r>
                <a:rPr lang="de-DE" b="1" dirty="0" smtClean="0">
                  <a:solidFill>
                    <a:srgbClr val="000000"/>
                  </a:solidFill>
                </a:rPr>
                <a:t> { :</a:t>
              </a:r>
              <a:r>
                <a:rPr lang="de-DE" b="1" dirty="0">
                  <a:solidFill>
                    <a:srgbClr val="000000"/>
                  </a:solidFill>
                </a:rPr>
                <a:t>A</a:t>
              </a:r>
              <a:r>
                <a:rPr lang="de-DE" b="1" dirty="0"/>
                <a:t> </a:t>
              </a:r>
              <a:r>
                <a:rPr lang="de-DE" b="1" dirty="0" err="1" smtClean="0"/>
                <a:t>rdfs:subClassOf</a:t>
              </a:r>
              <a:r>
                <a:rPr lang="de-DE" b="1" dirty="0" smtClean="0"/>
                <a:t> </a:t>
              </a:r>
              <a:r>
                <a:rPr lang="de-DE" b="1" dirty="0" smtClean="0">
                  <a:solidFill>
                    <a:srgbClr val="FF0000"/>
                  </a:solidFill>
                </a:rPr>
                <a:t>?X .  </a:t>
              </a:r>
            </a:p>
            <a:p>
              <a:r>
                <a:rPr lang="de-DE" b="1" dirty="0">
                  <a:solidFill>
                    <a:srgbClr val="FF0000"/>
                  </a:solidFill>
                </a:rPr>
                <a:t>	</a:t>
              </a:r>
              <a:r>
                <a:rPr lang="de-DE" b="1" dirty="0" smtClean="0">
                  <a:solidFill>
                    <a:srgbClr val="FF0000"/>
                  </a:solidFill>
                </a:rPr>
                <a:t>	?X </a:t>
              </a:r>
              <a:r>
                <a:rPr lang="de-DE" b="1" dirty="0" err="1" smtClean="0">
                  <a:solidFill>
                    <a:srgbClr val="FF0000"/>
                  </a:solidFill>
                </a:rPr>
                <a:t>rdfs:subClassOf</a:t>
              </a:r>
              <a:r>
                <a:rPr lang="de-DE" b="1" dirty="0" smtClean="0">
                  <a:solidFill>
                    <a:srgbClr val="FF0000"/>
                  </a:solidFill>
                </a:rPr>
                <a:t>*</a:t>
              </a:r>
              <a:r>
                <a:rPr lang="de-DE" b="1" dirty="0" smtClean="0">
                  <a:solidFill>
                    <a:srgbClr val="000000"/>
                  </a:solidFill>
                </a:rPr>
                <a:t> :F. }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Cloud Callout 4"/>
          <p:cNvSpPr/>
          <p:nvPr/>
        </p:nvSpPr>
        <p:spPr>
          <a:xfrm>
            <a:off x="6255390" y="2851688"/>
            <a:ext cx="2888610" cy="1585726"/>
          </a:xfrm>
          <a:prstGeom prst="cloudCallout">
            <a:avLst>
              <a:gd name="adj1" fmla="val -46590"/>
              <a:gd name="adj2" fmla="val -393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Idea</a:t>
            </a:r>
            <a:r>
              <a:rPr lang="en-US" dirty="0" smtClean="0"/>
              <a:t>: Can be implemented with SPARQL 1.1 property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8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76446" cy="6858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4" y="423334"/>
            <a:ext cx="1295400" cy="342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27</a:t>
            </a:fld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383694" y="432860"/>
            <a:ext cx="12954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b="1" i="1" dirty="0" err="1" smtClean="0"/>
              <a:t>Sem</a:t>
            </a:r>
            <a:r>
              <a:rPr lang="en-US" sz="2400" b="1" baseline="-25000" dirty="0" err="1" smtClean="0"/>
              <a:t>outcut</a:t>
            </a:r>
            <a:r>
              <a:rPr lang="en-US" sz="2400" b="1" baseline="-25000" dirty="0" smtClean="0"/>
              <a:t>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15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4" y="423334"/>
            <a:ext cx="1295400" cy="342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0"/>
            <a:ext cx="719732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28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383694" y="417180"/>
            <a:ext cx="12954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b="1" i="1" dirty="0" err="1" smtClean="0"/>
              <a:t>Sem</a:t>
            </a:r>
            <a:r>
              <a:rPr lang="en-US" sz="2400" b="1" baseline="-25000" dirty="0" err="1" smtClean="0"/>
              <a:t>outcut</a:t>
            </a:r>
            <a:r>
              <a:rPr lang="en-US" sz="2400" b="1" baseline="-25000" dirty="0" smtClean="0"/>
              <a:t>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136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err="1" smtClean="0"/>
              <a:t>TBox</a:t>
            </a:r>
            <a:r>
              <a:rPr lang="en-US" dirty="0" smtClean="0"/>
              <a:t> update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Canonical way to delete </a:t>
            </a:r>
            <a:r>
              <a:rPr lang="en-US" i="1" dirty="0" smtClean="0"/>
              <a:t>explicit</a:t>
            </a:r>
            <a:r>
              <a:rPr lang="en-US" dirty="0" smtClean="0"/>
              <a:t> and </a:t>
            </a:r>
            <a:r>
              <a:rPr lang="en-US" i="1" dirty="0" smtClean="0"/>
              <a:t>implicit</a:t>
            </a:r>
            <a:r>
              <a:rPr lang="en-US" dirty="0" smtClean="0"/>
              <a:t> </a:t>
            </a:r>
            <a:r>
              <a:rPr lang="en-US" dirty="0" err="1" smtClean="0"/>
              <a:t>TBox</a:t>
            </a:r>
            <a:r>
              <a:rPr lang="en-US" dirty="0" smtClean="0"/>
              <a:t> triples</a:t>
            </a:r>
          </a:p>
          <a:p>
            <a:pPr lvl="1"/>
            <a:r>
              <a:rPr lang="en-US" b="1" dirty="0" smtClean="0"/>
              <a:t>Inbound cut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For each triple                               , where 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we replace       with: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add to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67" y="3944688"/>
            <a:ext cx="2022665" cy="27783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04" y="4388645"/>
            <a:ext cx="4701963" cy="24957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93" y="4802433"/>
            <a:ext cx="317500" cy="266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11" y="5600980"/>
            <a:ext cx="355600" cy="2667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47" y="3203539"/>
            <a:ext cx="5210656" cy="505052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22" y="5150845"/>
            <a:ext cx="1942139" cy="278981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23" y="6011672"/>
            <a:ext cx="3173654" cy="2653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2" y="1186770"/>
            <a:ext cx="3390916" cy="262166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3</a:t>
            </a:fld>
            <a:endParaRPr 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1026510"/>
            <a:ext cx="3386390" cy="287944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57157" y="580071"/>
            <a:ext cx="3769451" cy="4798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7" y="4281892"/>
            <a:ext cx="3175000" cy="11049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58" y="3839800"/>
            <a:ext cx="1104900" cy="52070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41" y="96922"/>
            <a:ext cx="1104900" cy="52070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58" y="580072"/>
            <a:ext cx="1104900" cy="520700"/>
          </a:xfrm>
          <a:prstGeom prst="rect">
            <a:avLst/>
          </a:prstGeom>
        </p:spPr>
      </p:pic>
      <p:grpSp>
        <p:nvGrpSpPr>
          <p:cNvPr id="22" name="Gruppierung 21"/>
          <p:cNvGrpSpPr/>
          <p:nvPr/>
        </p:nvGrpSpPr>
        <p:grpSpPr>
          <a:xfrm>
            <a:off x="4234876" y="202442"/>
            <a:ext cx="5417165" cy="1765300"/>
            <a:chOff x="3701835" y="250733"/>
            <a:chExt cx="5417165" cy="1765300"/>
          </a:xfrm>
        </p:grpSpPr>
        <p:pic>
          <p:nvPicPr>
            <p:cNvPr id="19" name="Bild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01835" y="250733"/>
              <a:ext cx="4749800" cy="1765300"/>
            </a:xfrm>
            <a:prstGeom prst="rect">
              <a:avLst/>
            </a:prstGeom>
          </p:spPr>
        </p:pic>
        <p:sp>
          <p:nvSpPr>
            <p:cNvPr id="18" name="Rechteck 17"/>
            <p:cNvSpPr/>
            <p:nvPr/>
          </p:nvSpPr>
          <p:spPr>
            <a:xfrm>
              <a:off x="4547000" y="655441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b="1" dirty="0">
                  <a:solidFill>
                    <a:srgbClr val="000000"/>
                  </a:solidFill>
                </a:rPr>
                <a:t>DELETE { ?X a :Child . }</a:t>
              </a:r>
            </a:p>
            <a:p>
              <a:r>
                <a:rPr lang="de-DE" b="1" dirty="0">
                  <a:solidFill>
                    <a:srgbClr val="000000"/>
                  </a:solidFill>
                </a:rPr>
                <a:t>INSERT { ?Y a :Mother . }</a:t>
              </a:r>
            </a:p>
            <a:p>
              <a:r>
                <a:rPr lang="de-DE" b="1" dirty="0">
                  <a:solidFill>
                    <a:srgbClr val="000000"/>
                  </a:solidFill>
                </a:rPr>
                <a:t>WHERE { ?X 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hasParent</a:t>
              </a:r>
              <a:r>
                <a:rPr lang="de-DE" b="1" dirty="0" smtClean="0">
                  <a:solidFill>
                    <a:srgbClr val="000000"/>
                  </a:solidFill>
                </a:rPr>
                <a:t> </a:t>
              </a:r>
              <a:r>
                <a:rPr lang="de-DE" b="1" dirty="0">
                  <a:solidFill>
                    <a:srgbClr val="000000"/>
                  </a:solidFill>
                </a:rPr>
                <a:t>?Y . } </a:t>
              </a:r>
            </a:p>
          </p:txBody>
        </p:sp>
      </p:grpSp>
      <p:sp>
        <p:nvSpPr>
          <p:cNvPr id="20" name="Textfeld 1"/>
          <p:cNvSpPr txBox="1"/>
          <p:nvPr/>
        </p:nvSpPr>
        <p:spPr>
          <a:xfrm>
            <a:off x="207991" y="2721796"/>
            <a:ext cx="8541521" cy="58477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</a:rPr>
              <a:t>What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should</a:t>
            </a:r>
            <a:r>
              <a:rPr lang="de-DE" sz="3200" b="1" dirty="0" smtClean="0">
                <a:solidFill>
                  <a:srgbClr val="FF0000"/>
                </a:solidFill>
              </a:rPr>
              <a:t> a </a:t>
            </a:r>
            <a:r>
              <a:rPr lang="de-DE" sz="3200" b="1" dirty="0" err="1" smtClean="0">
                <a:solidFill>
                  <a:srgbClr val="FF0000"/>
                </a:solidFill>
              </a:rPr>
              <a:t>triple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store</a:t>
            </a:r>
            <a:r>
              <a:rPr lang="de-DE" sz="3200" b="1" dirty="0" smtClean="0">
                <a:solidFill>
                  <a:srgbClr val="FF0000"/>
                </a:solidFill>
              </a:rPr>
              <a:t> do in such a </a:t>
            </a:r>
            <a:r>
              <a:rPr lang="de-DE" sz="3200" b="1" dirty="0" err="1" smtClean="0">
                <a:solidFill>
                  <a:srgbClr val="FF0000"/>
                </a:solidFill>
              </a:rPr>
              <a:t>situation</a:t>
            </a:r>
            <a:r>
              <a:rPr lang="de-DE" sz="32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feld 1"/>
          <p:cNvSpPr txBox="1"/>
          <p:nvPr/>
        </p:nvSpPr>
        <p:spPr>
          <a:xfrm>
            <a:off x="4121153" y="3318570"/>
            <a:ext cx="5070358" cy="1477328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What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does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it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mean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...</a:t>
            </a:r>
          </a:p>
          <a:p>
            <a:pPr marL="457200" indent="-457200">
              <a:buFont typeface="Arial"/>
              <a:buChar char="•"/>
            </a:pPr>
            <a:r>
              <a:rPr lang="de-DE" b="1" i="1" dirty="0" smtClean="0">
                <a:solidFill>
                  <a:srgbClr val="FF0000"/>
                </a:solidFill>
              </a:rPr>
              <a:t>DELETE an </a:t>
            </a:r>
            <a:r>
              <a:rPr lang="de-DE" b="1" i="1" dirty="0" err="1" smtClean="0">
                <a:solidFill>
                  <a:srgbClr val="FF0000"/>
                </a:solidFill>
              </a:rPr>
              <a:t>implicit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triple</a:t>
            </a:r>
            <a:r>
              <a:rPr lang="de-DE" b="1" i="1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>
              <a:buFont typeface="Arial"/>
              <a:buChar char="•"/>
            </a:pPr>
            <a:r>
              <a:rPr lang="de-DE" b="1" i="1" dirty="0" smtClean="0">
                <a:solidFill>
                  <a:srgbClr val="FF0000"/>
                </a:solidFill>
              </a:rPr>
              <a:t>INSERT an </a:t>
            </a:r>
            <a:r>
              <a:rPr lang="de-DE" b="1" i="1" dirty="0" err="1" smtClean="0">
                <a:solidFill>
                  <a:srgbClr val="FF0000"/>
                </a:solidFill>
              </a:rPr>
              <a:t>already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implied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triple</a:t>
            </a:r>
            <a:r>
              <a:rPr lang="de-DE" b="1" i="1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>
              <a:buFont typeface="Arial"/>
              <a:buChar char="•"/>
            </a:pPr>
            <a:r>
              <a:rPr lang="de-DE" b="1" i="1" dirty="0" smtClean="0">
                <a:solidFill>
                  <a:srgbClr val="FF0000"/>
                </a:solidFill>
              </a:rPr>
              <a:t>WHERE </a:t>
            </a:r>
            <a:r>
              <a:rPr lang="de-DE" b="1" i="1" dirty="0" err="1" smtClean="0">
                <a:solidFill>
                  <a:srgbClr val="FF0000"/>
                </a:solidFill>
              </a:rPr>
              <a:t>matching</a:t>
            </a:r>
            <a:r>
              <a:rPr lang="de-DE" b="1" i="1" dirty="0" smtClean="0">
                <a:solidFill>
                  <a:srgbClr val="FF0000"/>
                </a:solidFill>
              </a:rPr>
              <a:t> variables on </a:t>
            </a:r>
            <a:r>
              <a:rPr lang="de-DE" b="1" i="1" dirty="0" err="1" smtClean="0">
                <a:solidFill>
                  <a:srgbClr val="FF0000"/>
                </a:solidFill>
              </a:rPr>
              <a:t>implicit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triples</a:t>
            </a:r>
            <a:r>
              <a:rPr lang="de-DE" b="1" i="1" dirty="0">
                <a:solidFill>
                  <a:srgbClr val="FF0000"/>
                </a:solidFill>
              </a:rPr>
              <a:t>?</a:t>
            </a:r>
            <a:endParaRPr lang="de-DE" b="1" i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de-DE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Analogous alternative: </a:t>
            </a:r>
            <a:r>
              <a:rPr lang="en-US" b="1" i="1" dirty="0" err="1" smtClean="0"/>
              <a:t>Sem</a:t>
            </a:r>
            <a:r>
              <a:rPr lang="en-US" b="1" i="1" baseline="-25000" dirty="0" err="1" smtClean="0"/>
              <a:t>incut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Inbound cut: Intuition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33" y="2282455"/>
            <a:ext cx="4377510" cy="2303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0" y="4487147"/>
            <a:ext cx="4866023" cy="1844380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flipV="1">
            <a:off x="2918743" y="5025970"/>
            <a:ext cx="822960" cy="733461"/>
          </a:xfrm>
          <a:prstGeom prst="ben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30</a:t>
            </a:fld>
            <a:endParaRPr lang="en-US"/>
          </a:p>
        </p:txBody>
      </p:sp>
      <p:grpSp>
        <p:nvGrpSpPr>
          <p:cNvPr id="8" name="Gruppierung 7"/>
          <p:cNvGrpSpPr/>
          <p:nvPr/>
        </p:nvGrpSpPr>
        <p:grpSpPr>
          <a:xfrm>
            <a:off x="4479364" y="1390992"/>
            <a:ext cx="5417165" cy="1760669"/>
            <a:chOff x="3701835" y="376172"/>
            <a:chExt cx="5417165" cy="1760669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1835" y="376172"/>
              <a:ext cx="4749800" cy="1760669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4547000" y="655441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b="1" dirty="0">
                  <a:solidFill>
                    <a:srgbClr val="000000"/>
                  </a:solidFill>
                </a:rPr>
                <a:t>DELETE </a:t>
              </a:r>
              <a:r>
                <a:rPr lang="de-DE" b="1" dirty="0" smtClean="0">
                  <a:solidFill>
                    <a:srgbClr val="000000"/>
                  </a:solidFill>
                </a:rPr>
                <a:t>{ </a:t>
              </a:r>
              <a:r>
                <a:rPr lang="de-DE" b="1" dirty="0" smtClean="0">
                  <a:solidFill>
                    <a:srgbClr val="FF0000"/>
                  </a:solidFill>
                </a:rPr>
                <a:t>?</a:t>
              </a:r>
              <a:r>
                <a:rPr lang="de-DE" b="1" dirty="0">
                  <a:solidFill>
                    <a:srgbClr val="FF0000"/>
                  </a:solidFill>
                </a:rPr>
                <a:t>X</a:t>
              </a:r>
              <a:r>
                <a:rPr lang="de-DE" b="1" dirty="0">
                  <a:solidFill>
                    <a:srgbClr val="000000"/>
                  </a:solidFill>
                </a:rPr>
                <a:t> </a:t>
              </a:r>
              <a:r>
                <a:rPr lang="de-DE" b="1" dirty="0" err="1">
                  <a:solidFill>
                    <a:srgbClr val="000000"/>
                  </a:solidFill>
                </a:rPr>
                <a:t>rdfs:subClassOf</a:t>
              </a:r>
              <a:r>
                <a:rPr lang="de-DE" b="1" dirty="0">
                  <a:solidFill>
                    <a:srgbClr val="000000"/>
                  </a:solidFill>
                </a:rPr>
                <a:t> :F. }</a:t>
              </a:r>
              <a:endParaRPr lang="de-DE" b="1" dirty="0" smtClean="0">
                <a:solidFill>
                  <a:srgbClr val="000000"/>
                </a:solidFill>
              </a:endParaRPr>
            </a:p>
            <a:p>
              <a:r>
                <a:rPr lang="de-DE" b="1" dirty="0" smtClean="0">
                  <a:solidFill>
                    <a:srgbClr val="000000"/>
                  </a:solidFill>
                </a:rPr>
                <a:t>WHERE</a:t>
              </a:r>
              <a:endParaRPr lang="de-DE" b="1" dirty="0">
                <a:solidFill>
                  <a:srgbClr val="000000"/>
                </a:solidFill>
              </a:endParaRPr>
            </a:p>
            <a:p>
              <a:r>
                <a:rPr lang="de-DE" b="1" dirty="0" smtClean="0">
                  <a:solidFill>
                    <a:srgbClr val="000000"/>
                  </a:solidFill>
                </a:rPr>
                <a:t> { :</a:t>
              </a:r>
              <a:r>
                <a:rPr lang="de-DE" b="1" dirty="0">
                  <a:solidFill>
                    <a:srgbClr val="000000"/>
                  </a:solidFill>
                </a:rPr>
                <a:t>A </a:t>
              </a:r>
              <a:r>
                <a:rPr lang="de-DE" b="1" dirty="0" err="1" smtClean="0">
                  <a:solidFill>
                    <a:srgbClr val="FF0000"/>
                  </a:solidFill>
                </a:rPr>
                <a:t>rdfs:subClassOf</a:t>
              </a:r>
              <a:r>
                <a:rPr lang="de-DE" b="1" dirty="0" smtClean="0">
                  <a:solidFill>
                    <a:srgbClr val="FF0000"/>
                  </a:solidFill>
                </a:rPr>
                <a:t>* ?X .  </a:t>
              </a:r>
            </a:p>
            <a:p>
              <a:r>
                <a:rPr lang="de-DE" b="1" dirty="0">
                  <a:solidFill>
                    <a:srgbClr val="FF0000"/>
                  </a:solidFill>
                </a:rPr>
                <a:t>	</a:t>
              </a:r>
              <a:r>
                <a:rPr lang="de-DE" b="1" dirty="0" smtClean="0">
                  <a:solidFill>
                    <a:srgbClr val="FF0000"/>
                  </a:solidFill>
                </a:rPr>
                <a:t>	?X </a:t>
              </a:r>
              <a:r>
                <a:rPr lang="de-DE" b="1" dirty="0" err="1" smtClean="0">
                  <a:solidFill>
                    <a:srgbClr val="000000"/>
                  </a:solidFill>
                </a:rPr>
                <a:t>rdfs:subClassOf</a:t>
              </a:r>
              <a:r>
                <a:rPr lang="de-DE" b="1" dirty="0" smtClean="0">
                  <a:solidFill>
                    <a:srgbClr val="000000"/>
                  </a:solidFill>
                </a:rPr>
                <a:t> :F. }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3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452005"/>
            <a:ext cx="11684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0"/>
            <a:ext cx="4976446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31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6553201" y="794905"/>
            <a:ext cx="2366034" cy="974441"/>
          </a:xfrm>
          <a:prstGeom prst="cloudCallout">
            <a:avLst>
              <a:gd name="adj1" fmla="val -64480"/>
              <a:gd name="adj2" fmla="val 824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SPARQL 1.1 property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4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452005"/>
            <a:ext cx="11684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0"/>
            <a:ext cx="7116288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0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&amp;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prototype is available in Java using Jena API implementing the proposed update semantics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dbai.tuwien.ac.at</a:t>
            </a:r>
            <a:r>
              <a:rPr lang="en-US" dirty="0">
                <a:hlinkClick r:id="rId2"/>
              </a:rPr>
              <a:t>/user/</a:t>
            </a:r>
            <a:r>
              <a:rPr lang="en-US" dirty="0" err="1">
                <a:hlinkClick r:id="rId2"/>
              </a:rPr>
              <a:t>ahmeti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sparqlupdate</a:t>
            </a:r>
            <a:r>
              <a:rPr lang="en-US" dirty="0">
                <a:hlinkClick r:id="rId2"/>
              </a:rPr>
              <a:t>-rewriter/</a:t>
            </a:r>
            <a:r>
              <a:rPr lang="en-US" dirty="0" err="1">
                <a:hlinkClick r:id="rId2"/>
              </a:rPr>
              <a:t>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5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This preliminary research is  the first step to close the gap left by the current standards (</a:t>
            </a:r>
            <a:r>
              <a:rPr lang="en-US" b="1" dirty="0" smtClean="0"/>
              <a:t>SPARQL1.1 Update </a:t>
            </a:r>
            <a:r>
              <a:rPr lang="en-US" dirty="0"/>
              <a:t>vs. </a:t>
            </a:r>
            <a:r>
              <a:rPr lang="en-US" b="1" dirty="0"/>
              <a:t>SPARQL1.1 </a:t>
            </a:r>
            <a:r>
              <a:rPr lang="en-US" b="1" dirty="0" smtClean="0"/>
              <a:t>Entailment Regimes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We looked into various materialized preserving semantics</a:t>
            </a:r>
          </a:p>
          <a:p>
            <a:pPr lvl="1"/>
            <a:r>
              <a:rPr lang="en-US" dirty="0" smtClean="0"/>
              <a:t>Seemingly no “one-size fits all” semantics</a:t>
            </a:r>
          </a:p>
          <a:p>
            <a:pPr lvl="1"/>
            <a:r>
              <a:rPr lang="en-US" dirty="0" smtClean="0"/>
              <a:t>Non-intuitive corner cases in each semantics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     depends on use case?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SPARQL 1.1 Update, i.e. </a:t>
            </a:r>
            <a:r>
              <a:rPr lang="en-US" dirty="0"/>
              <a:t>p</a:t>
            </a:r>
            <a:r>
              <a:rPr lang="en-US" dirty="0" smtClean="0"/>
              <a:t>airing DELETE and INSERT templates with a common  WHERE clause (BGP matching) imposes a non-trivial challenge!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00" y="1600200"/>
            <a:ext cx="857313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Extend with OWL QL/RL features for expressing </a:t>
            </a:r>
            <a:r>
              <a:rPr lang="en-US" dirty="0" err="1" smtClean="0"/>
              <a:t>TBox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Benefit from a more expressive query language</a:t>
            </a:r>
          </a:p>
          <a:p>
            <a:pPr lvl="1"/>
            <a:r>
              <a:rPr lang="en-US" dirty="0" smtClean="0"/>
              <a:t>Exploit different Query rewriting algorithms? </a:t>
            </a:r>
            <a:r>
              <a:rPr lang="en-US" smtClean="0"/>
              <a:t>Optimisations</a:t>
            </a:r>
            <a:endParaRPr lang="en-US" dirty="0" smtClean="0"/>
          </a:p>
          <a:p>
            <a:pPr lvl="1"/>
            <a:r>
              <a:rPr lang="en-US" dirty="0" smtClean="0"/>
              <a:t>Imposes new challenges such as dealing with inconsistencies</a:t>
            </a:r>
          </a:p>
          <a:p>
            <a:pPr lvl="1"/>
            <a:r>
              <a:rPr lang="en-US" dirty="0" smtClean="0"/>
              <a:t>Discuss complexity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Implementation and evaluation of proposed update semantics against different triple stores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8550"/>
            <a:ext cx="8229600" cy="525780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200" dirty="0" smtClean="0">
                <a:solidFill>
                  <a:srgbClr val="0000FF"/>
                </a:solidFill>
              </a:rPr>
              <a:t>What </a:t>
            </a:r>
            <a:r>
              <a:rPr lang="en-US" sz="4200" dirty="0">
                <a:solidFill>
                  <a:srgbClr val="0000FF"/>
                </a:solidFill>
              </a:rPr>
              <a:t>do </a:t>
            </a:r>
            <a:r>
              <a:rPr lang="en-US" sz="4200" dirty="0" smtClean="0">
                <a:solidFill>
                  <a:srgbClr val="0000FF"/>
                </a:solidFill>
              </a:rPr>
              <a:t>off-the-shelf triple stores do?</a:t>
            </a:r>
            <a:endParaRPr lang="en-US" sz="4200" dirty="0">
              <a:solidFill>
                <a:srgbClr val="0000FF"/>
              </a:solidFill>
            </a:endParaRPr>
          </a:p>
          <a:p>
            <a:pPr lvl="1"/>
            <a:r>
              <a:rPr lang="en-US" sz="4200" b="1" dirty="0" smtClean="0"/>
              <a:t>Entailment</a:t>
            </a:r>
            <a:r>
              <a:rPr lang="en-US" sz="4200" dirty="0" smtClean="0"/>
              <a:t> </a:t>
            </a:r>
            <a:r>
              <a:rPr lang="en-US" sz="4200" dirty="0"/>
              <a:t>typically only handled at </a:t>
            </a:r>
            <a:r>
              <a:rPr lang="en-US" sz="4200" dirty="0" smtClean="0"/>
              <a:t>(bulk) loading </a:t>
            </a:r>
            <a:r>
              <a:rPr lang="en-US" sz="4200" i="1" dirty="0"/>
              <a:t>by </a:t>
            </a:r>
            <a:r>
              <a:rPr lang="en-US" sz="4200" b="1" i="1" dirty="0" smtClean="0">
                <a:solidFill>
                  <a:srgbClr val="FF0000"/>
                </a:solidFill>
              </a:rPr>
              <a:t>materialization </a:t>
            </a:r>
            <a:r>
              <a:rPr lang="en-US" sz="4200" dirty="0" smtClean="0"/>
              <a:t>but </a:t>
            </a:r>
            <a:r>
              <a:rPr lang="en-US" sz="4200" b="1" dirty="0"/>
              <a:t>not in the context of </a:t>
            </a:r>
            <a:r>
              <a:rPr lang="en-US" sz="4200" b="1" dirty="0" smtClean="0"/>
              <a:t>Updates</a:t>
            </a:r>
            <a:r>
              <a:rPr lang="en-US" sz="4200" dirty="0" smtClean="0"/>
              <a:t>.</a:t>
            </a:r>
          </a:p>
          <a:p>
            <a:pPr lvl="1"/>
            <a:r>
              <a:rPr lang="en-US" sz="4200" dirty="0" smtClean="0"/>
              <a:t>no “standard” behavior for  </a:t>
            </a:r>
            <a:r>
              <a:rPr lang="en-US" sz="4200" b="1" dirty="0" smtClean="0"/>
              <a:t>Delete</a:t>
            </a:r>
            <a:r>
              <a:rPr lang="en-US" sz="4200" dirty="0"/>
              <a:t> </a:t>
            </a:r>
            <a:r>
              <a:rPr lang="en-US" sz="4200" dirty="0" smtClean="0"/>
              <a:t>&amp;</a:t>
            </a:r>
            <a:r>
              <a:rPr lang="en-US" sz="4200" b="1" dirty="0" smtClean="0"/>
              <a:t>Insert</a:t>
            </a:r>
            <a:r>
              <a:rPr lang="en-US" sz="4200" dirty="0" smtClean="0"/>
              <a:t> upon materialized stores.</a:t>
            </a:r>
            <a:endParaRPr lang="en-US" sz="4200" dirty="0"/>
          </a:p>
          <a:p>
            <a:pPr lvl="1"/>
            <a:r>
              <a:rPr lang="en-US" sz="4200" dirty="0" smtClean="0"/>
              <a:t>interplay of Entailments and Update left out in the SPARQL 1.1 spec.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3400" dirty="0" smtClean="0"/>
              <a:t>Approaches </a:t>
            </a:r>
            <a:r>
              <a:rPr lang="en-US" sz="3400" i="1" dirty="0" smtClean="0"/>
              <a:t>in the literature on updates and RDFS </a:t>
            </a:r>
            <a:r>
              <a:rPr lang="en-US" sz="3400" dirty="0" smtClean="0"/>
              <a:t>(or also DLs) limited to </a:t>
            </a:r>
            <a:r>
              <a:rPr lang="en-US" sz="3400" b="1" i="1" dirty="0" smtClean="0"/>
              <a:t>atomic update </a:t>
            </a:r>
            <a:r>
              <a:rPr lang="en-US" sz="3400" dirty="0" smtClean="0"/>
              <a:t>operations…</a:t>
            </a:r>
          </a:p>
          <a:p>
            <a:pPr lvl="1"/>
            <a:r>
              <a:rPr lang="en-US" sz="3400" dirty="0" smtClean="0"/>
              <a:t>[Gutierrez et al., ESWC2011] </a:t>
            </a:r>
            <a:r>
              <a:rPr lang="en-US" sz="3400" dirty="0" err="1" smtClean="0"/>
              <a:t>ABox</a:t>
            </a:r>
            <a:r>
              <a:rPr lang="en-US" sz="3400" dirty="0" smtClean="0"/>
              <a:t> deletions in the context of RDFS</a:t>
            </a:r>
          </a:p>
          <a:p>
            <a:pPr lvl="1"/>
            <a:r>
              <a:rPr lang="en-US" sz="3400" dirty="0" smtClean="0"/>
              <a:t>[</a:t>
            </a:r>
            <a:r>
              <a:rPr lang="en-US" sz="3400" dirty="0" err="1" smtClean="0"/>
              <a:t>Calvanese</a:t>
            </a:r>
            <a:r>
              <a:rPr lang="en-US" sz="3400" dirty="0" smtClean="0"/>
              <a:t> et al., ISWC2010] </a:t>
            </a:r>
            <a:r>
              <a:rPr lang="en-US" sz="3400" dirty="0" err="1" smtClean="0"/>
              <a:t>ABox</a:t>
            </a:r>
            <a:r>
              <a:rPr lang="en-US" sz="3400" dirty="0" smtClean="0"/>
              <a:t>  &amp; </a:t>
            </a:r>
            <a:r>
              <a:rPr lang="en-US" sz="3400" dirty="0" err="1" smtClean="0"/>
              <a:t>T</a:t>
            </a:r>
            <a:r>
              <a:rPr lang="en-US" sz="3400" dirty="0" err="1"/>
              <a:t>B</a:t>
            </a:r>
            <a:r>
              <a:rPr lang="en-US" sz="3400" dirty="0" err="1" smtClean="0"/>
              <a:t>ox</a:t>
            </a:r>
            <a:r>
              <a:rPr lang="en-US" sz="3400" dirty="0" smtClean="0"/>
              <a:t> insertions in the context of DL-Lite (incl. inconsistency repair)</a:t>
            </a:r>
          </a:p>
          <a:p>
            <a:pPr marL="0" indent="0">
              <a:buNone/>
            </a:pPr>
            <a:r>
              <a:rPr lang="en-US" sz="3400" dirty="0"/>
              <a:t>	</a:t>
            </a:r>
            <a:r>
              <a:rPr lang="en-US" sz="3400" dirty="0" smtClean="0"/>
              <a:t>…</a:t>
            </a:r>
            <a:r>
              <a:rPr lang="en-US" sz="3400" dirty="0"/>
              <a:t>but no </a:t>
            </a:r>
            <a:r>
              <a:rPr lang="en-US" sz="3400" i="1" dirty="0"/>
              <a:t>combined treatment </a:t>
            </a:r>
            <a:r>
              <a:rPr lang="en-US" sz="3400" dirty="0"/>
              <a:t>of </a:t>
            </a:r>
            <a:r>
              <a:rPr lang="en-US" sz="3400" b="1" dirty="0"/>
              <a:t>DELETE + INSERT + </a:t>
            </a:r>
            <a:r>
              <a:rPr lang="en-US" sz="3400" dirty="0"/>
              <a:t>BGP matching in the </a:t>
            </a:r>
            <a:r>
              <a:rPr lang="en-US" sz="3400" b="1" dirty="0"/>
              <a:t>WHERE </a:t>
            </a:r>
            <a:endParaRPr lang="en-US" sz="3400" b="1" dirty="0" smtClean="0"/>
          </a:p>
          <a:p>
            <a:pPr marL="0" indent="0">
              <a:buNone/>
            </a:pPr>
            <a:r>
              <a:rPr lang="en-US" sz="3400" b="1" dirty="0"/>
              <a:t>	</a:t>
            </a:r>
            <a:r>
              <a:rPr lang="en-US" sz="3400" b="1" dirty="0" smtClean="0"/>
              <a:t>   </a:t>
            </a:r>
            <a:r>
              <a:rPr lang="en-US" sz="3400" dirty="0" smtClean="0"/>
              <a:t>clause </a:t>
            </a:r>
            <a:r>
              <a:rPr lang="en-US" sz="3400" dirty="0"/>
              <a:t>as in SPARQL1.1 Update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400" dirty="0" smtClean="0"/>
              <a:t>Also related to our approach </a:t>
            </a:r>
          </a:p>
          <a:p>
            <a:pPr lvl="1"/>
            <a:r>
              <a:rPr lang="en-US" sz="3400" dirty="0" smtClean="0"/>
              <a:t>Deductive DBs: [Gupta et al., SIGMOD93], Maintaining </a:t>
            </a:r>
            <a:r>
              <a:rPr lang="en-US" sz="3400" dirty="0"/>
              <a:t>Views </a:t>
            </a:r>
            <a:r>
              <a:rPr lang="en-US" sz="3400" dirty="0" smtClean="0"/>
              <a:t>Incrementally</a:t>
            </a:r>
          </a:p>
          <a:p>
            <a:pPr lvl="1"/>
            <a:r>
              <a:rPr lang="en-US" sz="3400" dirty="0" smtClean="0"/>
              <a:t>KB evolution, Belief revision, etc.: Various works in classical AI and philosophy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6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ung 16"/>
          <p:cNvGrpSpPr/>
          <p:nvPr/>
        </p:nvGrpSpPr>
        <p:grpSpPr>
          <a:xfrm>
            <a:off x="3349928" y="3674855"/>
            <a:ext cx="5825428" cy="1543095"/>
            <a:chOff x="3318572" y="1974960"/>
            <a:chExt cx="5825428" cy="1543095"/>
          </a:xfrm>
        </p:grpSpPr>
        <p:pic>
          <p:nvPicPr>
            <p:cNvPr id="13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8572" y="2440351"/>
              <a:ext cx="5825428" cy="1077704"/>
            </a:xfrm>
            <a:prstGeom prst="rect">
              <a:avLst/>
            </a:prstGeom>
          </p:spPr>
        </p:pic>
        <p:sp>
          <p:nvSpPr>
            <p:cNvPr id="15" name="Rectangle 4"/>
            <p:cNvSpPr/>
            <p:nvPr/>
          </p:nvSpPr>
          <p:spPr>
            <a:xfrm>
              <a:off x="4111046" y="1974960"/>
              <a:ext cx="4575754" cy="41791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200" b="1" dirty="0"/>
                <a:t>[Munoz et al., ESWC2007] </a:t>
              </a:r>
              <a:r>
                <a:rPr lang="de-DE" sz="1200" b="1" i="1" dirty="0"/>
                <a:t>Minimal </a:t>
              </a:r>
              <a:r>
                <a:rPr lang="de-DE" sz="1200" b="1" i="1" dirty="0" smtClean="0"/>
                <a:t>RDFS (</a:t>
              </a:r>
              <a:r>
                <a:rPr lang="de-DE" sz="1200" b="1" i="1" dirty="0" err="1" smtClean="0"/>
                <a:t>ABox</a:t>
              </a:r>
              <a:r>
                <a:rPr lang="de-DE" sz="1200" b="1" i="1" dirty="0" smtClean="0"/>
                <a:t>-) </a:t>
              </a:r>
              <a:r>
                <a:rPr lang="de-DE" sz="1200" b="1" i="1" dirty="0" err="1"/>
                <a:t>Inference</a:t>
              </a:r>
              <a:r>
                <a:rPr lang="de-DE" sz="1200" b="1" i="1" dirty="0"/>
                <a:t> Rules</a:t>
              </a:r>
              <a:endParaRPr lang="en-US" sz="1200" b="1" i="1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23807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(</a:t>
            </a:r>
            <a:r>
              <a:rPr lang="de-DE" sz="3600" dirty="0" err="1" smtClean="0"/>
              <a:t>Abox</a:t>
            </a:r>
            <a:r>
              <a:rPr lang="de-DE" sz="3600" dirty="0" smtClean="0"/>
              <a:t>-)</a:t>
            </a:r>
            <a:r>
              <a:rPr lang="de-DE" sz="3600" dirty="0" err="1" smtClean="0"/>
              <a:t>Materialized</a:t>
            </a:r>
            <a:r>
              <a:rPr lang="de-DE" sz="3600" dirty="0" smtClean="0"/>
              <a:t> </a:t>
            </a:r>
            <a:r>
              <a:rPr lang="de-DE" sz="3600" dirty="0" err="1" smtClean="0"/>
              <a:t>stores</a:t>
            </a:r>
            <a:r>
              <a:rPr lang="de-DE" sz="3600" dirty="0" smtClean="0"/>
              <a:t>:</a:t>
            </a:r>
            <a:endParaRPr lang="de-DE" sz="3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5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257158" y="1132521"/>
            <a:ext cx="3333028" cy="3540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7" y="3758632"/>
            <a:ext cx="2627534" cy="91438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8" y="3317912"/>
            <a:ext cx="1104900" cy="5207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241" y="4705350"/>
            <a:ext cx="2717800" cy="520700"/>
          </a:xfrm>
          <a:prstGeom prst="rect">
            <a:avLst/>
          </a:prstGeom>
        </p:spPr>
      </p:pic>
      <p:grpSp>
        <p:nvGrpSpPr>
          <p:cNvPr id="26" name="Gruppierung 25"/>
          <p:cNvGrpSpPr/>
          <p:nvPr/>
        </p:nvGrpSpPr>
        <p:grpSpPr>
          <a:xfrm>
            <a:off x="190605" y="4215823"/>
            <a:ext cx="4885312" cy="2642176"/>
            <a:chOff x="190605" y="4215823"/>
            <a:chExt cx="4885312" cy="2642176"/>
          </a:xfrm>
        </p:grpSpPr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0605" y="5168229"/>
              <a:ext cx="2835185" cy="1689770"/>
            </a:xfrm>
            <a:prstGeom prst="rect">
              <a:avLst/>
            </a:prstGeom>
          </p:spPr>
        </p:pic>
        <p:cxnSp>
          <p:nvCxnSpPr>
            <p:cNvPr id="19" name="Gekrümmte Verbindung 18"/>
            <p:cNvCxnSpPr>
              <a:stCxn id="6" idx="3"/>
              <a:endCxn id="12" idx="3"/>
            </p:cNvCxnSpPr>
            <p:nvPr/>
          </p:nvCxnSpPr>
          <p:spPr>
            <a:xfrm>
              <a:off x="2884691" y="4215823"/>
              <a:ext cx="141099" cy="1797291"/>
            </a:xfrm>
            <a:prstGeom prst="curvedConnector3">
              <a:avLst>
                <a:gd name="adj1" fmla="val 417571"/>
              </a:avLst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3464766" y="5244283"/>
              <a:ext cx="1611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i="1" dirty="0" err="1" smtClean="0">
                  <a:solidFill>
                    <a:srgbClr val="FF0000"/>
                  </a:solidFill>
                </a:rPr>
                <a:t>materialize</a:t>
              </a:r>
              <a:r>
                <a:rPr lang="de-DE" b="1" i="1" dirty="0" smtClean="0">
                  <a:solidFill>
                    <a:srgbClr val="FF0000"/>
                  </a:solidFill>
                </a:rPr>
                <a:t>(G)</a:t>
              </a:r>
              <a:endParaRPr lang="de-DE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</a:t>
            </a:r>
            <a:endParaRPr lang="de-DE" dirty="0"/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188604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16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-4288"/>
            <a:ext cx="9144000" cy="774860"/>
          </a:xfrm>
        </p:spPr>
        <p:txBody>
          <a:bodyPr>
            <a:noAutofit/>
          </a:bodyPr>
          <a:lstStyle/>
          <a:p>
            <a:r>
              <a:rPr lang="de-DE" sz="3200" dirty="0" smtClean="0"/>
              <a:t>SPARQL Query </a:t>
            </a:r>
            <a:r>
              <a:rPr lang="de-DE" sz="3200" dirty="0" err="1" smtClean="0"/>
              <a:t>answering</a:t>
            </a:r>
            <a:r>
              <a:rPr lang="de-DE" sz="3200" dirty="0" smtClean="0"/>
              <a:t> </a:t>
            </a:r>
            <a:r>
              <a:rPr lang="de-DE" sz="3200" dirty="0" err="1" smtClean="0"/>
              <a:t>under</a:t>
            </a:r>
            <a:r>
              <a:rPr lang="de-DE" sz="3200" dirty="0" smtClean="0"/>
              <a:t> RDFS </a:t>
            </a:r>
            <a:r>
              <a:rPr lang="de-DE" sz="3200" dirty="0" err="1" smtClean="0"/>
              <a:t>Entailment</a:t>
            </a:r>
            <a:r>
              <a:rPr lang="de-DE" sz="3200" dirty="0" smtClean="0"/>
              <a:t>: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6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257158" y="1132521"/>
            <a:ext cx="3333028" cy="3540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57" y="3758632"/>
            <a:ext cx="2627534" cy="91438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8" y="3317912"/>
            <a:ext cx="1104900" cy="5207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41" y="649372"/>
            <a:ext cx="1104900" cy="5207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58" y="1132522"/>
            <a:ext cx="1104900" cy="5207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59" y="1627536"/>
            <a:ext cx="2627532" cy="168092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241" y="4705350"/>
            <a:ext cx="2717800" cy="520700"/>
          </a:xfrm>
          <a:prstGeom prst="rect">
            <a:avLst/>
          </a:prstGeom>
        </p:spPr>
      </p:pic>
      <p:grpSp>
        <p:nvGrpSpPr>
          <p:cNvPr id="26" name="Gruppierung 25"/>
          <p:cNvGrpSpPr/>
          <p:nvPr/>
        </p:nvGrpSpPr>
        <p:grpSpPr>
          <a:xfrm>
            <a:off x="190605" y="4215823"/>
            <a:ext cx="4822600" cy="2642176"/>
            <a:chOff x="190605" y="4215823"/>
            <a:chExt cx="4822600" cy="2642176"/>
          </a:xfrm>
        </p:grpSpPr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0605" y="5168229"/>
              <a:ext cx="2835185" cy="1689770"/>
            </a:xfrm>
            <a:prstGeom prst="rect">
              <a:avLst/>
            </a:prstGeom>
          </p:spPr>
        </p:pic>
        <p:cxnSp>
          <p:nvCxnSpPr>
            <p:cNvPr id="19" name="Gekrümmte Verbindung 18"/>
            <p:cNvCxnSpPr>
              <a:stCxn id="6" idx="3"/>
              <a:endCxn id="12" idx="3"/>
            </p:cNvCxnSpPr>
            <p:nvPr/>
          </p:nvCxnSpPr>
          <p:spPr>
            <a:xfrm>
              <a:off x="2884691" y="4215823"/>
              <a:ext cx="141099" cy="1797291"/>
            </a:xfrm>
            <a:prstGeom prst="curvedConnector3">
              <a:avLst>
                <a:gd name="adj1" fmla="val 406460"/>
              </a:avLst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3402054" y="5231566"/>
              <a:ext cx="1611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i="1" dirty="0" err="1" smtClean="0">
                  <a:solidFill>
                    <a:srgbClr val="FF0000"/>
                  </a:solidFill>
                </a:rPr>
                <a:t>materialize</a:t>
              </a:r>
              <a:r>
                <a:rPr lang="de-DE" b="1" i="1" dirty="0" smtClean="0">
                  <a:solidFill>
                    <a:srgbClr val="FF0000"/>
                  </a:solidFill>
                </a:rPr>
                <a:t>(G)</a:t>
              </a:r>
              <a:endParaRPr lang="de-DE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501683" y="2916464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</a:t>
            </a:r>
            <a:endParaRPr lang="de-DE" dirty="0"/>
          </a:p>
        </p:txBody>
      </p:sp>
      <p:grpSp>
        <p:nvGrpSpPr>
          <p:cNvPr id="20" name="Gruppierung 19"/>
          <p:cNvGrpSpPr/>
          <p:nvPr/>
        </p:nvGrpSpPr>
        <p:grpSpPr>
          <a:xfrm>
            <a:off x="4628506" y="4983050"/>
            <a:ext cx="5417165" cy="1765300"/>
            <a:chOff x="3701835" y="250733"/>
            <a:chExt cx="5417165" cy="1765300"/>
          </a:xfrm>
        </p:grpSpPr>
        <p:pic>
          <p:nvPicPr>
            <p:cNvPr id="21" name="Bild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01835" y="250733"/>
              <a:ext cx="4749800" cy="1765300"/>
            </a:xfrm>
            <a:prstGeom prst="rect">
              <a:avLst/>
            </a:prstGeom>
          </p:spPr>
        </p:pic>
        <p:sp>
          <p:nvSpPr>
            <p:cNvPr id="25" name="Rechteck 24"/>
            <p:cNvSpPr/>
            <p:nvPr/>
          </p:nvSpPr>
          <p:spPr>
            <a:xfrm>
              <a:off x="4547000" y="655441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b="1" dirty="0" smtClean="0">
                  <a:solidFill>
                    <a:srgbClr val="000000"/>
                  </a:solidFill>
                </a:rPr>
                <a:t>SELECT  ?Y </a:t>
              </a:r>
              <a:endParaRPr lang="de-DE" b="1" dirty="0">
                <a:solidFill>
                  <a:srgbClr val="000000"/>
                </a:solidFill>
              </a:endParaRPr>
            </a:p>
            <a:p>
              <a:r>
                <a:rPr lang="de-DE" b="1" dirty="0">
                  <a:solidFill>
                    <a:srgbClr val="000000"/>
                  </a:solidFill>
                </a:rPr>
                <a:t>WHERE { </a:t>
              </a:r>
              <a:r>
                <a:rPr lang="de-DE" b="1" dirty="0" smtClean="0">
                  <a:solidFill>
                    <a:srgbClr val="000000"/>
                  </a:solidFill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joe</a:t>
              </a:r>
              <a:r>
                <a:rPr lang="de-DE" b="1" dirty="0" smtClean="0">
                  <a:solidFill>
                    <a:srgbClr val="000000"/>
                  </a:solidFill>
                </a:rPr>
                <a:t> </a:t>
              </a:r>
              <a:r>
                <a:rPr lang="de-DE" b="1" dirty="0">
                  <a:solidFill>
                    <a:srgbClr val="000000"/>
                  </a:solidFill>
                </a:rPr>
                <a:t>:</a:t>
              </a:r>
              <a:r>
                <a:rPr lang="de-DE" b="1" dirty="0" err="1" smtClean="0">
                  <a:solidFill>
                    <a:srgbClr val="000000"/>
                  </a:solidFill>
                </a:rPr>
                <a:t>hasParent</a:t>
              </a:r>
              <a:r>
                <a:rPr lang="de-DE" b="1" dirty="0" smtClean="0">
                  <a:solidFill>
                    <a:srgbClr val="000000"/>
                  </a:solidFill>
                </a:rPr>
                <a:t> </a:t>
              </a:r>
              <a:r>
                <a:rPr lang="de-DE" b="1" dirty="0">
                  <a:solidFill>
                    <a:srgbClr val="000000"/>
                  </a:solidFill>
                </a:rPr>
                <a:t>?Y . } </a:t>
              </a:r>
            </a:p>
          </p:txBody>
        </p:sp>
      </p:grp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14983"/>
              </p:ext>
            </p:extLst>
          </p:nvPr>
        </p:nvGraphicFramePr>
        <p:xfrm>
          <a:off x="319871" y="1513662"/>
          <a:ext cx="316057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66"/>
                <a:gridCol w="1395313"/>
                <a:gridCol w="846594"/>
              </a:tblGrid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rdfs:subClassOf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rdfs:subPropertyOf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:Mother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rdfs:domain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:Child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</a:t>
                      </a:r>
                      <a:r>
                        <a:rPr lang="de-DE" sz="1200" dirty="0" err="1" smtClean="0"/>
                        <a:t>hasParent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rdfs:range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:Parent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...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8" name="Gruppierung 37"/>
          <p:cNvGrpSpPr/>
          <p:nvPr/>
        </p:nvGrpSpPr>
        <p:grpSpPr>
          <a:xfrm>
            <a:off x="3480444" y="638998"/>
            <a:ext cx="6533871" cy="2962833"/>
            <a:chOff x="3480444" y="638998"/>
            <a:chExt cx="6533871" cy="2962833"/>
          </a:xfrm>
        </p:grpSpPr>
        <p:grpSp>
          <p:nvGrpSpPr>
            <p:cNvPr id="27" name="Gruppierung 26"/>
            <p:cNvGrpSpPr/>
            <p:nvPr/>
          </p:nvGrpSpPr>
          <p:grpSpPr>
            <a:xfrm>
              <a:off x="4597150" y="638998"/>
              <a:ext cx="5417165" cy="2962833"/>
              <a:chOff x="3701835" y="93932"/>
              <a:chExt cx="5417165" cy="2962833"/>
            </a:xfrm>
          </p:grpSpPr>
          <p:pic>
            <p:nvPicPr>
              <p:cNvPr id="28" name="Bild 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01835" y="93932"/>
                <a:ext cx="4749800" cy="2962833"/>
              </a:xfrm>
              <a:prstGeom prst="rect">
                <a:avLst/>
              </a:prstGeom>
            </p:spPr>
          </p:pic>
          <p:sp>
            <p:nvSpPr>
              <p:cNvPr id="29" name="Rechteck 28"/>
              <p:cNvSpPr/>
              <p:nvPr/>
            </p:nvSpPr>
            <p:spPr>
              <a:xfrm>
                <a:off x="4547000" y="545681"/>
                <a:ext cx="4572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DE" b="1" dirty="0" smtClean="0">
                    <a:solidFill>
                      <a:srgbClr val="000000"/>
                    </a:solidFill>
                  </a:rPr>
                  <a:t>SELECT  ?Y </a:t>
                </a:r>
                <a:endParaRPr lang="de-DE" b="1" dirty="0">
                  <a:solidFill>
                    <a:srgbClr val="000000"/>
                  </a:solidFill>
                </a:endParaRPr>
              </a:p>
              <a:p>
                <a:r>
                  <a:rPr lang="de-DE" b="1" dirty="0" smtClean="0">
                    <a:solidFill>
                      <a:srgbClr val="000000"/>
                    </a:solidFill>
                  </a:rPr>
                  <a:t>WHERE {</a:t>
                </a:r>
              </a:p>
              <a:p>
                <a:r>
                  <a:rPr lang="de-DE" b="1" dirty="0">
                    <a:solidFill>
                      <a:srgbClr val="000000"/>
                    </a:solidFill>
                  </a:rPr>
                  <a:t>	</a:t>
                </a:r>
                <a:r>
                  <a:rPr lang="de-DE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b="1" dirty="0">
                    <a:solidFill>
                      <a:srgbClr val="000000"/>
                    </a:solidFill>
                  </a:rPr>
                  <a:t>{ </a:t>
                </a:r>
                <a:r>
                  <a:rPr lang="de-DE" b="1" dirty="0" smtClean="0">
                    <a:solidFill>
                      <a:srgbClr val="000000"/>
                    </a:solidFill>
                  </a:rPr>
                  <a:t>:</a:t>
                </a:r>
                <a:r>
                  <a:rPr lang="de-DE" b="1" dirty="0" err="1" smtClean="0">
                    <a:solidFill>
                      <a:srgbClr val="000000"/>
                    </a:solidFill>
                  </a:rPr>
                  <a:t>joe</a:t>
                </a:r>
                <a:r>
                  <a:rPr lang="de-DE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b="1" dirty="0">
                    <a:solidFill>
                      <a:srgbClr val="000000"/>
                    </a:solidFill>
                  </a:rPr>
                  <a:t>:</a:t>
                </a:r>
                <a:r>
                  <a:rPr lang="de-DE" b="1" dirty="0" err="1" smtClean="0">
                    <a:solidFill>
                      <a:srgbClr val="000000"/>
                    </a:solidFill>
                  </a:rPr>
                  <a:t>hasParent</a:t>
                </a:r>
                <a:r>
                  <a:rPr lang="de-DE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b="1" dirty="0">
                    <a:solidFill>
                      <a:srgbClr val="000000"/>
                    </a:solidFill>
                  </a:rPr>
                  <a:t>?Y . } </a:t>
                </a:r>
                <a:endParaRPr lang="de-DE" b="1" dirty="0" smtClean="0">
                  <a:solidFill>
                    <a:srgbClr val="000000"/>
                  </a:solidFill>
                </a:endParaRPr>
              </a:p>
              <a:p>
                <a:r>
                  <a:rPr lang="de-DE" b="1" dirty="0">
                    <a:solidFill>
                      <a:srgbClr val="000000"/>
                    </a:solidFill>
                  </a:rPr>
                  <a:t>	</a:t>
                </a:r>
                <a:r>
                  <a:rPr lang="de-DE" b="1" dirty="0" smtClean="0">
                    <a:solidFill>
                      <a:srgbClr val="000000"/>
                    </a:solidFill>
                  </a:rPr>
                  <a:t>UNION</a:t>
                </a:r>
              </a:p>
              <a:p>
                <a:r>
                  <a:rPr lang="de-DE" b="1" dirty="0">
                    <a:solidFill>
                      <a:srgbClr val="000000"/>
                    </a:solidFill>
                  </a:rPr>
                  <a:t>	</a:t>
                </a:r>
                <a:r>
                  <a:rPr lang="de-DE" b="1" dirty="0" smtClean="0">
                    <a:solidFill>
                      <a:srgbClr val="000000"/>
                    </a:solidFill>
                  </a:rPr>
                  <a:t>{:</a:t>
                </a:r>
                <a:r>
                  <a:rPr lang="de-DE" b="1" dirty="0" err="1" smtClean="0">
                    <a:solidFill>
                      <a:srgbClr val="000000"/>
                    </a:solidFill>
                  </a:rPr>
                  <a:t>joe</a:t>
                </a:r>
                <a:r>
                  <a:rPr lang="de-DE" b="1" dirty="0" smtClean="0">
                    <a:solidFill>
                      <a:srgbClr val="000000"/>
                    </a:solidFill>
                  </a:rPr>
                  <a:t> :</a:t>
                </a:r>
                <a:r>
                  <a:rPr lang="de-DE" b="1" dirty="0" err="1" smtClean="0">
                    <a:solidFill>
                      <a:srgbClr val="000000"/>
                    </a:solidFill>
                  </a:rPr>
                  <a:t>hasMother</a:t>
                </a:r>
                <a:r>
                  <a:rPr lang="de-DE" b="1" dirty="0" smtClean="0">
                    <a:solidFill>
                      <a:srgbClr val="000000"/>
                    </a:solidFill>
                  </a:rPr>
                  <a:t> ?Y . }</a:t>
                </a:r>
              </a:p>
              <a:p>
                <a:r>
                  <a:rPr lang="de-DE" b="1" dirty="0" smtClean="0">
                    <a:solidFill>
                      <a:srgbClr val="000000"/>
                    </a:solidFill>
                  </a:rPr>
                  <a:t>	UNION</a:t>
                </a:r>
                <a:endParaRPr lang="de-DE" b="1" dirty="0">
                  <a:solidFill>
                    <a:srgbClr val="000000"/>
                  </a:solidFill>
                </a:endParaRPr>
              </a:p>
              <a:p>
                <a:r>
                  <a:rPr lang="de-DE" b="1" dirty="0">
                    <a:solidFill>
                      <a:srgbClr val="000000"/>
                    </a:solidFill>
                  </a:rPr>
                  <a:t>	{:</a:t>
                </a:r>
                <a:r>
                  <a:rPr lang="de-DE" b="1" dirty="0" err="1">
                    <a:solidFill>
                      <a:srgbClr val="000000"/>
                    </a:solidFill>
                  </a:rPr>
                  <a:t>joe</a:t>
                </a:r>
                <a:r>
                  <a:rPr lang="de-DE" b="1" dirty="0">
                    <a:solidFill>
                      <a:srgbClr val="000000"/>
                    </a:solidFill>
                  </a:rPr>
                  <a:t> :</a:t>
                </a:r>
                <a:r>
                  <a:rPr lang="de-DE" b="1" dirty="0" err="1" smtClean="0">
                    <a:solidFill>
                      <a:srgbClr val="000000"/>
                    </a:solidFill>
                  </a:rPr>
                  <a:t>hasFather</a:t>
                </a:r>
                <a:r>
                  <a:rPr lang="de-DE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b="1" dirty="0">
                    <a:solidFill>
                      <a:srgbClr val="000000"/>
                    </a:solidFill>
                  </a:rPr>
                  <a:t>?Y . }</a:t>
                </a:r>
              </a:p>
              <a:p>
                <a:endParaRPr lang="de-DE" b="1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5" name="Gekrümmte Verbindung 34"/>
            <p:cNvCxnSpPr>
              <a:stCxn id="30" idx="3"/>
            </p:cNvCxnSpPr>
            <p:nvPr/>
          </p:nvCxnSpPr>
          <p:spPr>
            <a:xfrm flipV="1">
              <a:off x="3480444" y="2226547"/>
              <a:ext cx="1410988" cy="23199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3512804" y="2500092"/>
              <a:ext cx="1378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i="1" dirty="0" err="1" smtClean="0">
                  <a:solidFill>
                    <a:srgbClr val="FF0000"/>
                  </a:solidFill>
                </a:rPr>
                <a:t>rewrite</a:t>
              </a:r>
              <a:r>
                <a:rPr lang="de-DE" b="1" i="1" dirty="0" smtClean="0">
                  <a:solidFill>
                    <a:srgbClr val="FF0000"/>
                  </a:solidFill>
                </a:rPr>
                <a:t>(</a:t>
              </a:r>
              <a:r>
                <a:rPr lang="de-DE" b="1" i="1" dirty="0" err="1" smtClean="0">
                  <a:solidFill>
                    <a:srgbClr val="FF0000"/>
                  </a:solidFill>
                </a:rPr>
                <a:t>q,T</a:t>
              </a:r>
              <a:r>
                <a:rPr lang="de-DE" b="1" i="1" dirty="0" smtClean="0">
                  <a:solidFill>
                    <a:srgbClr val="FF0000"/>
                  </a:solidFill>
                </a:rPr>
                <a:t>)</a:t>
              </a:r>
              <a:endParaRPr lang="de-DE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uppierung 36"/>
          <p:cNvGrpSpPr/>
          <p:nvPr/>
        </p:nvGrpSpPr>
        <p:grpSpPr>
          <a:xfrm>
            <a:off x="4349381" y="3840797"/>
            <a:ext cx="4085204" cy="923330"/>
            <a:chOff x="4349381" y="3840797"/>
            <a:chExt cx="4085204" cy="923330"/>
          </a:xfrm>
        </p:grpSpPr>
        <p:sp>
          <p:nvSpPr>
            <p:cNvPr id="16" name="Rechteck 15"/>
            <p:cNvSpPr/>
            <p:nvPr/>
          </p:nvSpPr>
          <p:spPr>
            <a:xfrm>
              <a:off x="5663231" y="3840797"/>
              <a:ext cx="2771354" cy="92333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b="1" i="1" dirty="0">
                  <a:solidFill>
                    <a:srgbClr val="FF0000"/>
                  </a:solidFill>
                </a:rPr>
                <a:t>ans</a:t>
              </a:r>
              <a:r>
                <a:rPr lang="de-DE" b="1" dirty="0">
                  <a:solidFill>
                    <a:srgbClr val="FF0000"/>
                  </a:solidFill>
                </a:rPr>
                <a:t>(</a:t>
              </a:r>
              <a:r>
                <a:rPr lang="de-DE" b="1" i="1" dirty="0" err="1">
                  <a:solidFill>
                    <a:srgbClr val="FF0000"/>
                  </a:solidFill>
                </a:rPr>
                <a:t>rewrite</a:t>
              </a:r>
              <a:r>
                <a:rPr lang="de-DE" b="1" dirty="0">
                  <a:solidFill>
                    <a:srgbClr val="FF0000"/>
                  </a:solidFill>
                </a:rPr>
                <a:t>(</a:t>
              </a:r>
              <a:r>
                <a:rPr lang="de-DE" b="1" i="1" dirty="0" err="1">
                  <a:solidFill>
                    <a:srgbClr val="FF0000"/>
                  </a:solidFill>
                </a:rPr>
                <a:t>q</a:t>
              </a:r>
              <a:r>
                <a:rPr lang="de-DE" b="1" dirty="0">
                  <a:solidFill>
                    <a:srgbClr val="FF0000"/>
                  </a:solidFill>
                </a:rPr>
                <a:t>, </a:t>
              </a:r>
              <a:r>
                <a:rPr lang="de-DE" b="1" i="1" dirty="0">
                  <a:solidFill>
                    <a:srgbClr val="FF0000"/>
                  </a:solidFill>
                </a:rPr>
                <a:t>T</a:t>
              </a:r>
              <a:r>
                <a:rPr lang="de-DE" b="1" dirty="0">
                  <a:solidFill>
                    <a:srgbClr val="FF0000"/>
                  </a:solidFill>
                </a:rPr>
                <a:t>), </a:t>
              </a:r>
              <a:r>
                <a:rPr lang="de-DE" b="1" i="1" dirty="0">
                  <a:solidFill>
                    <a:srgbClr val="FF0000"/>
                  </a:solidFill>
                </a:rPr>
                <a:t>G</a:t>
              </a:r>
              <a:r>
                <a:rPr lang="de-DE" b="1" dirty="0">
                  <a:solidFill>
                    <a:srgbClr val="FF0000"/>
                  </a:solidFill>
                </a:rPr>
                <a:t> \ </a:t>
              </a:r>
              <a:r>
                <a:rPr lang="de-DE" b="1" i="1" dirty="0">
                  <a:solidFill>
                    <a:srgbClr val="FF0000"/>
                  </a:solidFill>
                </a:rPr>
                <a:t>T</a:t>
              </a:r>
              <a:r>
                <a:rPr lang="de-DE" b="1" dirty="0">
                  <a:solidFill>
                    <a:srgbClr val="FF0000"/>
                  </a:solidFill>
                </a:rPr>
                <a:t>) </a:t>
              </a:r>
            </a:p>
            <a:p>
              <a:r>
                <a:rPr lang="de-DE" b="1" dirty="0">
                  <a:solidFill>
                    <a:srgbClr val="FF0000"/>
                  </a:solidFill>
                </a:rPr>
                <a:t>                 =</a:t>
              </a:r>
            </a:p>
            <a:p>
              <a:r>
                <a:rPr lang="de-DE" b="1" i="1" dirty="0">
                  <a:solidFill>
                    <a:srgbClr val="FF0000"/>
                  </a:solidFill>
                </a:rPr>
                <a:t>ans</a:t>
              </a:r>
              <a:r>
                <a:rPr lang="de-DE" b="1" dirty="0">
                  <a:solidFill>
                    <a:srgbClr val="FF0000"/>
                  </a:solidFill>
                </a:rPr>
                <a:t>(</a:t>
              </a:r>
              <a:r>
                <a:rPr lang="de-DE" b="1" i="1" dirty="0" err="1">
                  <a:solidFill>
                    <a:srgbClr val="FF0000"/>
                  </a:solidFill>
                </a:rPr>
                <a:t>q</a:t>
              </a:r>
              <a:r>
                <a:rPr lang="de-DE" b="1" dirty="0">
                  <a:solidFill>
                    <a:srgbClr val="FF0000"/>
                  </a:solidFill>
                </a:rPr>
                <a:t>, </a:t>
              </a:r>
              <a:r>
                <a:rPr lang="de-DE" b="1" i="1" dirty="0" err="1">
                  <a:solidFill>
                    <a:srgbClr val="FF0000"/>
                  </a:solidFill>
                </a:rPr>
                <a:t>materialize</a:t>
              </a:r>
              <a:r>
                <a:rPr lang="de-DE" b="1" dirty="0">
                  <a:solidFill>
                    <a:srgbClr val="FF0000"/>
                  </a:solidFill>
                </a:rPr>
                <a:t>(</a:t>
              </a:r>
              <a:r>
                <a:rPr lang="de-DE" b="1" i="1" dirty="0">
                  <a:solidFill>
                    <a:srgbClr val="FF0000"/>
                  </a:solidFill>
                </a:rPr>
                <a:t>G</a:t>
              </a:r>
              <a:r>
                <a:rPr lang="de-DE" b="1" dirty="0">
                  <a:solidFill>
                    <a:srgbClr val="FF0000"/>
                  </a:solidFill>
                </a:rPr>
                <a:t>) \ </a:t>
              </a:r>
              <a:r>
                <a:rPr lang="de-DE" b="1" i="1" dirty="0">
                  <a:solidFill>
                    <a:srgbClr val="FF0000"/>
                  </a:solidFill>
                </a:rPr>
                <a:t>T</a:t>
              </a:r>
              <a:r>
                <a:rPr lang="de-DE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349381" y="3856477"/>
              <a:ext cx="1402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err="1" smtClean="0"/>
                <a:t>Well</a:t>
              </a:r>
              <a:r>
                <a:rPr lang="de-DE" i="1" dirty="0" smtClean="0"/>
                <a:t> </a:t>
              </a:r>
              <a:r>
                <a:rPr lang="de-DE" i="1" dirty="0" err="1" smtClean="0"/>
                <a:t>known</a:t>
              </a:r>
              <a:r>
                <a:rPr lang="de-DE" i="1" dirty="0" smtClean="0"/>
                <a:t>:</a:t>
              </a:r>
              <a:endParaRPr lang="de-DE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849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3" y="117838"/>
            <a:ext cx="84781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that now mean for updates?</a:t>
            </a:r>
            <a:br>
              <a:rPr lang="en-US" dirty="0" smtClean="0"/>
            </a:br>
            <a:r>
              <a:rPr lang="en-US" b="1" dirty="0" smtClean="0"/>
              <a:t>Our Contribution: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43" y="1298575"/>
            <a:ext cx="882649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Discuss possible update semantics in the context of </a:t>
            </a:r>
            <a:r>
              <a:rPr lang="en-US" b="1" dirty="0" smtClean="0"/>
              <a:t>materialized</a:t>
            </a:r>
            <a:r>
              <a:rPr lang="en-US" dirty="0" smtClean="0"/>
              <a:t> stores &amp; </a:t>
            </a:r>
            <a:r>
              <a:rPr lang="en-US" b="1" dirty="0" smtClean="0"/>
              <a:t>RDFS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 in this restricted setting (RDFS) this turns out to be challenging: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Our setting:</a:t>
            </a:r>
          </a:p>
          <a:p>
            <a:pPr lvl="1"/>
            <a:r>
              <a:rPr lang="en-US" sz="2400" dirty="0" smtClean="0"/>
              <a:t>In case of </a:t>
            </a:r>
            <a:r>
              <a:rPr lang="en-US" sz="2400" dirty="0" err="1" smtClean="0"/>
              <a:t>ABox</a:t>
            </a:r>
            <a:r>
              <a:rPr lang="en-US" sz="2400" dirty="0" smtClean="0"/>
              <a:t> updates, </a:t>
            </a:r>
            <a:r>
              <a:rPr lang="en-US" sz="2400" dirty="0" err="1" smtClean="0"/>
              <a:t>TBox</a:t>
            </a:r>
            <a:r>
              <a:rPr lang="en-US" sz="2400" dirty="0" smtClean="0"/>
              <a:t> fixed</a:t>
            </a:r>
          </a:p>
          <a:p>
            <a:pPr lvl="1"/>
            <a:r>
              <a:rPr lang="en-US" sz="2400" dirty="0" smtClean="0"/>
              <a:t>Use "</a:t>
            </a:r>
            <a:r>
              <a:rPr lang="en-US" sz="2400" dirty="0" err="1" smtClean="0"/>
              <a:t>minimal"RDFS</a:t>
            </a:r>
            <a:r>
              <a:rPr lang="en-US" sz="2400" dirty="0" smtClean="0"/>
              <a:t>  as </a:t>
            </a:r>
            <a:r>
              <a:rPr lang="en-US" sz="2400" dirty="0" err="1" smtClean="0"/>
              <a:t>TBox</a:t>
            </a:r>
            <a:r>
              <a:rPr lang="en-US" sz="2400" dirty="0" smtClean="0"/>
              <a:t> language (without axiomatic triples, blank nodes) … </a:t>
            </a:r>
            <a:r>
              <a:rPr lang="en-US" sz="2400" smtClean="0"/>
              <a:t>i.e., DL</a:t>
            </a:r>
            <a:r>
              <a:rPr lang="en-US" sz="2400" dirty="0" smtClean="0"/>
              <a:t>-</a:t>
            </a:r>
            <a:r>
              <a:rPr lang="en-US" sz="2400" dirty="0" err="1" smtClean="0"/>
              <a:t>Lite</a:t>
            </a:r>
            <a:r>
              <a:rPr lang="en-US" sz="2400" baseline="-25000" dirty="0" err="1" smtClean="0"/>
              <a:t>RDFS</a:t>
            </a:r>
            <a:endParaRPr lang="en-US" sz="2400" baseline="-25000" dirty="0" smtClean="0"/>
          </a:p>
          <a:p>
            <a:pPr lvl="1"/>
            <a:r>
              <a:rPr lang="en-US" sz="2400" dirty="0" smtClean="0"/>
              <a:t>Restrict on BGPs to only allow </a:t>
            </a:r>
            <a:r>
              <a:rPr lang="en-US" sz="2400" dirty="0" err="1" smtClean="0"/>
              <a:t>ABox</a:t>
            </a:r>
            <a:r>
              <a:rPr lang="en-US" sz="2400" dirty="0" smtClean="0"/>
              <a:t> Insert/Deletes</a:t>
            </a:r>
            <a:endParaRPr lang="en-US" sz="2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436156" y="5621279"/>
            <a:ext cx="3484970" cy="100976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INSERT {: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joe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hasFather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?Y }</a:t>
            </a:r>
          </a:p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WHERE</a:t>
            </a:r>
          </a:p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{: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joe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hasParent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?Y } </a:t>
            </a:r>
            <a:endParaRPr lang="de-DE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2" name="Gruppierung 11"/>
          <p:cNvGrpSpPr/>
          <p:nvPr/>
        </p:nvGrpSpPr>
        <p:grpSpPr>
          <a:xfrm>
            <a:off x="4810125" y="5621279"/>
            <a:ext cx="3089276" cy="1009767"/>
            <a:chOff x="4810125" y="5621279"/>
            <a:chExt cx="3089276" cy="1009767"/>
          </a:xfrm>
        </p:grpSpPr>
        <p:sp>
          <p:nvSpPr>
            <p:cNvPr id="5" name="Abgerundetes Rechteck 4"/>
            <p:cNvSpPr/>
            <p:nvPr/>
          </p:nvSpPr>
          <p:spPr>
            <a:xfrm>
              <a:off x="4810125" y="5621279"/>
              <a:ext cx="3089276" cy="1009767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INSERT {:</a:t>
              </a:r>
              <a:r>
                <a:rPr lang="de-DE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joe</a:t>
              </a:r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 ?Y :</a:t>
              </a:r>
              <a:r>
                <a:rPr lang="de-DE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foo</a:t>
              </a:r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}</a:t>
              </a:r>
            </a:p>
            <a:p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 WHERE</a:t>
              </a:r>
            </a:p>
            <a:p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{:</a:t>
              </a:r>
              <a:r>
                <a:rPr lang="de-DE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joe</a:t>
              </a:r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de-DE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rdf:type</a:t>
              </a:r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 ?Y } </a:t>
              </a:r>
              <a:endParaRPr lang="de-DE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" name="Gerade Verbindung 6"/>
            <p:cNvCxnSpPr/>
            <p:nvPr/>
          </p:nvCxnSpPr>
          <p:spPr>
            <a:xfrm flipH="1">
              <a:off x="4810125" y="5621279"/>
              <a:ext cx="3089276" cy="1009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 flipV="1">
              <a:off x="4810125" y="5621280"/>
              <a:ext cx="3089276" cy="10097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Proposed </a:t>
            </a:r>
            <a:r>
              <a:rPr lang="en-US" dirty="0" err="1" smtClean="0"/>
              <a:t>ABox</a:t>
            </a:r>
            <a:r>
              <a:rPr lang="en-US" dirty="0" smtClean="0"/>
              <a:t> update semantics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46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Materialized-preserving semantics</a:t>
            </a:r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0</a:t>
            </a:r>
            <a:r>
              <a:rPr lang="en-US" sz="2400" dirty="0" smtClean="0"/>
              <a:t>  … baseline semantics</a:t>
            </a:r>
            <a:endParaRPr lang="en-US" sz="2400" i="1" dirty="0" smtClean="0"/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1a</a:t>
            </a:r>
            <a:endParaRPr lang="en-US" sz="2400" i="1" dirty="0" smtClean="0"/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1b</a:t>
            </a:r>
            <a:endParaRPr lang="en-US" sz="2400" i="1" dirty="0" smtClean="0"/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2</a:t>
            </a:r>
            <a:r>
              <a:rPr lang="en-US" sz="2400" dirty="0" smtClean="0"/>
              <a:t> … delete incl. </a:t>
            </a:r>
            <a:r>
              <a:rPr lang="en-US" sz="2400" b="1" dirty="0" smtClean="0"/>
              <a:t>causes</a:t>
            </a:r>
            <a:r>
              <a:rPr lang="en-US" sz="2400" dirty="0" smtClean="0"/>
              <a:t> and rewrite upon inserts</a:t>
            </a:r>
            <a:endParaRPr lang="en-US" sz="2400" i="1" dirty="0" smtClean="0"/>
          </a:p>
          <a:p>
            <a:pPr lvl="1"/>
            <a:r>
              <a:rPr lang="en-US" sz="2400" b="1" i="1" dirty="0" smtClean="0"/>
              <a:t>Sem</a:t>
            </a:r>
            <a:r>
              <a:rPr lang="en-US" sz="2400" b="1" baseline="-25000" dirty="0" smtClean="0"/>
              <a:t>3</a:t>
            </a:r>
            <a:r>
              <a:rPr lang="en-US" sz="2400" dirty="0" smtClean="0"/>
              <a:t> … intuition: combination of </a:t>
            </a:r>
            <a:r>
              <a:rPr lang="en-US" sz="2400" i="1" dirty="0" smtClean="0"/>
              <a:t>Sem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i="1" dirty="0" smtClean="0"/>
              <a:t>Sem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                            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8</a:t>
            </a:fld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2116481" y="2854956"/>
            <a:ext cx="680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inspired by </a:t>
            </a:r>
            <a:r>
              <a:rPr lang="en-US" sz="2000" dirty="0" err="1">
                <a:solidFill>
                  <a:prstClr val="black"/>
                </a:solidFill>
              </a:rPr>
              <a:t>DRed</a:t>
            </a:r>
            <a:r>
              <a:rPr lang="en-US" sz="2000" dirty="0">
                <a:solidFill>
                  <a:prstClr val="black"/>
                </a:solidFill>
              </a:rPr>
              <a:t>: delete incl. </a:t>
            </a:r>
            <a:r>
              <a:rPr lang="en-US" sz="2000" b="1" dirty="0">
                <a:solidFill>
                  <a:prstClr val="black"/>
                </a:solidFill>
              </a:rPr>
              <a:t>effects</a:t>
            </a:r>
            <a:r>
              <a:rPr lang="en-US" sz="2000" dirty="0">
                <a:solidFill>
                  <a:prstClr val="black"/>
                </a:solidFill>
              </a:rPr>
              <a:t> and </a:t>
            </a:r>
            <a:r>
              <a:rPr lang="en-US" sz="2000" dirty="0" err="1">
                <a:solidFill>
                  <a:prstClr val="black"/>
                </a:solidFill>
              </a:rPr>
              <a:t>rederive</a:t>
            </a:r>
            <a:r>
              <a:rPr lang="en-US" sz="2000" dirty="0">
                <a:solidFill>
                  <a:prstClr val="black"/>
                </a:solidFill>
              </a:rPr>
              <a:t> upon inserts 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1715035" y="2461745"/>
            <a:ext cx="426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}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178310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6574"/>
            <a:ext cx="82296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i="1" dirty="0" smtClean="0"/>
              <a:t>Sem</a:t>
            </a:r>
            <a:r>
              <a:rPr lang="en-US" b="1" baseline="-25000" dirty="0" smtClean="0"/>
              <a:t>0</a:t>
            </a:r>
          </a:p>
          <a:p>
            <a:pPr lvl="1"/>
            <a:r>
              <a:rPr lang="en-US" dirty="0" smtClean="0"/>
              <a:t>Naïve Update followed by re-materialization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86" y="3566696"/>
            <a:ext cx="4682104" cy="4497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F96C-582D-4A40-9213-3D30AB2537B9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1136791"/>
            <a:ext cx="27051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0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1881</Words>
  <Application>Microsoft Macintosh PowerPoint</Application>
  <PresentationFormat>Bildschirmpräsentation (4:3)</PresentationFormat>
  <Paragraphs>547</Paragraphs>
  <Slides>35</Slides>
  <Notes>4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Office Theme</vt:lpstr>
      <vt:lpstr>SPARQL Update for Materialized Triple Stores under DL-LiteRDFS Entailment</vt:lpstr>
      <vt:lpstr>Motivation</vt:lpstr>
      <vt:lpstr>PowerPoint-Präsentation</vt:lpstr>
      <vt:lpstr>State of the art</vt:lpstr>
      <vt:lpstr>(Abox-)Materialized stores:</vt:lpstr>
      <vt:lpstr>SPARQL Query answering under RDFS Entailment:</vt:lpstr>
      <vt:lpstr>What does that now mean for updates? Our Contribution:</vt:lpstr>
      <vt:lpstr>  Proposed ABox update semantics </vt:lpstr>
      <vt:lpstr>Baseline semantics</vt:lpstr>
      <vt:lpstr>Sem0: Naïve Update followed by re-materialization</vt:lpstr>
      <vt:lpstr>Alternative Materialized-pres. semantics</vt:lpstr>
      <vt:lpstr>Sem1a: Delete and rederive</vt:lpstr>
      <vt:lpstr>Sem1a: Delete and rederive</vt:lpstr>
      <vt:lpstr>Alternative Materialized-pres. semantics</vt:lpstr>
      <vt:lpstr>Sem1b: Delete and rederive with separating "explicit" and "implicit" ABox</vt:lpstr>
      <vt:lpstr>Alternative Materialized-pres. semantics</vt:lpstr>
      <vt:lpstr>PowerPoint-Präsentation</vt:lpstr>
      <vt:lpstr>PowerPoint-Präsentation</vt:lpstr>
      <vt:lpstr>PowerPoint-Präsentation</vt:lpstr>
      <vt:lpstr>Another alternative  Materialized-pres. semantics</vt:lpstr>
      <vt:lpstr>PowerPoint-Präsentation</vt:lpstr>
      <vt:lpstr>PowerPoint-Präsentation</vt:lpstr>
      <vt:lpstr>TBox updates</vt:lpstr>
      <vt:lpstr>PowerPoint-Präsentation</vt:lpstr>
      <vt:lpstr>Proposed TBox update semantics</vt:lpstr>
      <vt:lpstr>Proposed TBox update semantics</vt:lpstr>
      <vt:lpstr>PowerPoint-Präsentation</vt:lpstr>
      <vt:lpstr>PowerPoint-Präsentation</vt:lpstr>
      <vt:lpstr>Proposed TBox update semantics</vt:lpstr>
      <vt:lpstr>Analogous alternative: Semincut  </vt:lpstr>
      <vt:lpstr>PowerPoint-Präsentation</vt:lpstr>
      <vt:lpstr>PowerPoint-Präsentation</vt:lpstr>
      <vt:lpstr>Prototype &amp; Evaluation</vt:lpstr>
      <vt:lpstr>Conclusions</vt:lpstr>
      <vt:lpstr>Future work</vt:lpstr>
    </vt:vector>
  </TitlesOfParts>
  <Company>Komtel Project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SPARQL Update for Materialized Triple Stores under DL-LiteRDFS Entailment</dc:title>
  <dc:creator>Albin Ahmeti</dc:creator>
  <cp:lastModifiedBy>Axel Polleres</cp:lastModifiedBy>
  <cp:revision>154</cp:revision>
  <cp:lastPrinted>2014-07-18T12:01:30Z</cp:lastPrinted>
  <dcterms:created xsi:type="dcterms:W3CDTF">2014-07-07T09:48:36Z</dcterms:created>
  <dcterms:modified xsi:type="dcterms:W3CDTF">2014-07-20T10:48:04Z</dcterms:modified>
</cp:coreProperties>
</file>