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38" r:id="rId2"/>
    <p:sldId id="398" r:id="rId3"/>
    <p:sldId id="418" r:id="rId4"/>
    <p:sldId id="407" r:id="rId5"/>
    <p:sldId id="395" r:id="rId6"/>
    <p:sldId id="397" r:id="rId7"/>
    <p:sldId id="388" r:id="rId8"/>
    <p:sldId id="406" r:id="rId9"/>
    <p:sldId id="385" r:id="rId10"/>
    <p:sldId id="390" r:id="rId11"/>
    <p:sldId id="393" r:id="rId12"/>
    <p:sldId id="392" r:id="rId13"/>
    <p:sldId id="389" r:id="rId14"/>
    <p:sldId id="394" r:id="rId15"/>
    <p:sldId id="391" r:id="rId16"/>
    <p:sldId id="386" r:id="rId17"/>
    <p:sldId id="400" r:id="rId18"/>
    <p:sldId id="401" r:id="rId19"/>
    <p:sldId id="402" r:id="rId20"/>
    <p:sldId id="403" r:id="rId21"/>
    <p:sldId id="412" r:id="rId22"/>
    <p:sldId id="405" r:id="rId23"/>
    <p:sldId id="414" r:id="rId24"/>
    <p:sldId id="415" r:id="rId25"/>
    <p:sldId id="416" r:id="rId26"/>
    <p:sldId id="413" r:id="rId27"/>
    <p:sldId id="410" r:id="rId28"/>
    <p:sldId id="417" r:id="rId29"/>
  </p:sldIdLst>
  <p:sldSz cx="9144000" cy="6858000" type="screen4x3"/>
  <p:notesSz cx="6669088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046415C-E795-49DB-B985-E6861529E670}">
          <p14:sldIdLst>
            <p14:sldId id="338"/>
            <p14:sldId id="398"/>
            <p14:sldId id="418"/>
            <p14:sldId id="407"/>
            <p14:sldId id="395"/>
            <p14:sldId id="397"/>
            <p14:sldId id="388"/>
            <p14:sldId id="406"/>
            <p14:sldId id="385"/>
            <p14:sldId id="390"/>
            <p14:sldId id="393"/>
            <p14:sldId id="392"/>
            <p14:sldId id="389"/>
            <p14:sldId id="394"/>
            <p14:sldId id="391"/>
            <p14:sldId id="386"/>
            <p14:sldId id="400"/>
            <p14:sldId id="401"/>
            <p14:sldId id="402"/>
            <p14:sldId id="403"/>
            <p14:sldId id="412"/>
            <p14:sldId id="405"/>
            <p14:sldId id="414"/>
            <p14:sldId id="415"/>
            <p14:sldId id="416"/>
            <p14:sldId id="413"/>
            <p14:sldId id="410"/>
            <p14:sldId id="41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0" autoAdjust="0"/>
    <p:restoredTop sz="94163" autoAdjust="0"/>
  </p:normalViewPr>
  <p:slideViewPr>
    <p:cSldViewPr>
      <p:cViewPr varScale="1">
        <p:scale>
          <a:sx n="50" d="100"/>
          <a:sy n="50" d="100"/>
        </p:scale>
        <p:origin x="-20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3A3B8-8CE8-4E32-9BB6-04864C68F7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3786BFB8-9F29-4DA1-8F91-E1C114630C26}">
      <dgm:prSet phldrT="[Text]"/>
      <dgm:spPr/>
      <dgm:t>
        <a:bodyPr/>
        <a:lstStyle/>
        <a:p>
          <a:r>
            <a:rPr lang="de-AT" b="1" dirty="0" smtClean="0">
              <a:latin typeface="PT Sans" panose="020B0503020203020204" pitchFamily="34" charset="0"/>
            </a:rPr>
            <a:t>(1) </a:t>
          </a:r>
          <a:r>
            <a:rPr lang="de-AT" b="1" dirty="0" err="1" smtClean="0">
              <a:latin typeface="PT Sans" panose="020B0503020203020204" pitchFamily="34" charset="0"/>
            </a:rPr>
            <a:t>only</a:t>
          </a:r>
          <a:r>
            <a:rPr lang="de-AT" b="1" dirty="0" smtClean="0">
              <a:latin typeface="PT Sans" panose="020B0503020203020204" pitchFamily="34" charset="0"/>
            </a:rPr>
            <a:t> a </a:t>
          </a:r>
          <a:r>
            <a:rPr lang="de-AT" b="1" dirty="0" err="1" smtClean="0">
              <a:latin typeface="PT Sans" panose="020B0503020203020204" pitchFamily="34" charset="0"/>
            </a:rPr>
            <a:t>starting</a:t>
          </a:r>
          <a:r>
            <a:rPr lang="de-AT" b="1" dirty="0" smtClean="0">
              <a:latin typeface="PT Sans" panose="020B0503020203020204" pitchFamily="34" charset="0"/>
            </a:rPr>
            <a:t> </a:t>
          </a:r>
          <a:r>
            <a:rPr lang="de-AT" b="1" dirty="0" err="1" smtClean="0">
              <a:latin typeface="PT Sans" panose="020B0503020203020204" pitchFamily="34" charset="0"/>
            </a:rPr>
            <a:t>point</a:t>
          </a:r>
          <a:endParaRPr lang="de-AT" b="1" dirty="0">
            <a:latin typeface="PT Sans" panose="020B0503020203020204" pitchFamily="34" charset="0"/>
          </a:endParaRPr>
        </a:p>
      </dgm:t>
    </dgm:pt>
    <dgm:pt modelId="{2598E33D-FE08-4D0F-A672-88C5C72AA241}" type="parTrans" cxnId="{66975BC2-03D3-48F4-A7BA-F59403F70F4A}">
      <dgm:prSet/>
      <dgm:spPr/>
      <dgm:t>
        <a:bodyPr/>
        <a:lstStyle/>
        <a:p>
          <a:endParaRPr lang="de-AT" b="1">
            <a:latin typeface="PT Sans" panose="020B0503020203020204" pitchFamily="34" charset="0"/>
          </a:endParaRPr>
        </a:p>
      </dgm:t>
    </dgm:pt>
    <dgm:pt modelId="{4346E2F2-F01E-47D2-ABDB-74A97080615B}" type="sibTrans" cxnId="{66975BC2-03D3-48F4-A7BA-F59403F70F4A}">
      <dgm:prSet/>
      <dgm:spPr/>
      <dgm:t>
        <a:bodyPr/>
        <a:lstStyle/>
        <a:p>
          <a:endParaRPr lang="de-AT" b="1">
            <a:latin typeface="PT Sans" panose="020B0503020203020204" pitchFamily="34" charset="0"/>
          </a:endParaRPr>
        </a:p>
      </dgm:t>
    </dgm:pt>
    <dgm:pt modelId="{34420A6B-6050-41B4-B3FB-39CE58830A91}">
      <dgm:prSet phldrT="[Text]" custT="1"/>
      <dgm:spPr/>
      <dgm:t>
        <a:bodyPr/>
        <a:lstStyle/>
        <a:p>
          <a:r>
            <a:rPr lang="de-AT" sz="2400" b="1" dirty="0" err="1" smtClean="0">
              <a:latin typeface="PT Sans" panose="020B0503020203020204" pitchFamily="34" charset="0"/>
            </a:rPr>
            <a:t>Many</a:t>
          </a:r>
          <a:r>
            <a:rPr lang="de-AT" sz="2400" b="1" dirty="0" smtClean="0">
              <a:latin typeface="PT Sans" panose="020B0503020203020204" pitchFamily="34" charset="0"/>
            </a:rPr>
            <a:t> </a:t>
          </a:r>
          <a:r>
            <a:rPr lang="de-AT" sz="2400" b="1" dirty="0" err="1" smtClean="0">
              <a:latin typeface="PT Sans" panose="020B0503020203020204" pitchFamily="34" charset="0"/>
            </a:rPr>
            <a:t>more</a:t>
          </a:r>
          <a:r>
            <a:rPr lang="de-AT" sz="2400" b="1" dirty="0" smtClean="0">
              <a:latin typeface="PT Sans" panose="020B0503020203020204" pitchFamily="34" charset="0"/>
            </a:rPr>
            <a:t> </a:t>
          </a:r>
          <a:r>
            <a:rPr lang="de-AT" sz="2400" b="1" dirty="0" err="1" smtClean="0">
              <a:latin typeface="PT Sans" panose="020B0503020203020204" pitchFamily="34" charset="0"/>
            </a:rPr>
            <a:t>things</a:t>
          </a:r>
          <a:r>
            <a:rPr lang="de-AT" sz="2400" b="1" dirty="0" smtClean="0">
              <a:latin typeface="PT Sans" panose="020B0503020203020204" pitchFamily="34" charset="0"/>
            </a:rPr>
            <a:t> </a:t>
          </a:r>
          <a:r>
            <a:rPr lang="de-AT" sz="2400" b="1" dirty="0" err="1" smtClean="0">
              <a:latin typeface="PT Sans" panose="020B0503020203020204" pitchFamily="34" charset="0"/>
            </a:rPr>
            <a:t>to</a:t>
          </a:r>
          <a:r>
            <a:rPr lang="de-AT" sz="2400" b="1" dirty="0" smtClean="0">
              <a:latin typeface="PT Sans" panose="020B0503020203020204" pitchFamily="34" charset="0"/>
            </a:rPr>
            <a:t> do:</a:t>
          </a:r>
          <a:br>
            <a:rPr lang="de-AT" sz="2400" b="1" dirty="0" smtClean="0">
              <a:latin typeface="PT Sans" panose="020B0503020203020204" pitchFamily="34" charset="0"/>
            </a:rPr>
          </a:br>
          <a:r>
            <a:rPr lang="de-AT" sz="2400" b="1" dirty="0" err="1" smtClean="0">
              <a:latin typeface="PT Sans" panose="020B0503020203020204" pitchFamily="34" charset="0"/>
            </a:rPr>
            <a:t>reasoning</a:t>
          </a:r>
          <a:r>
            <a:rPr lang="de-AT" sz="2400" b="1" dirty="0" smtClean="0">
              <a:latin typeface="PT Sans" panose="020B0503020203020204" pitchFamily="34" charset="0"/>
            </a:rPr>
            <a:t>, </a:t>
          </a:r>
          <a:r>
            <a:rPr lang="de-AT" sz="2400" b="1" dirty="0" err="1" smtClean="0">
              <a:latin typeface="PT Sans" panose="020B0503020203020204" pitchFamily="34" charset="0"/>
            </a:rPr>
            <a:t>enforcement</a:t>
          </a:r>
          <a:r>
            <a:rPr lang="de-AT" sz="2400" b="1" dirty="0" smtClean="0">
              <a:latin typeface="PT Sans" panose="020B0503020203020204" pitchFamily="34" charset="0"/>
            </a:rPr>
            <a:t> </a:t>
          </a:r>
          <a:r>
            <a:rPr lang="de-AT" sz="2400" b="1" dirty="0" err="1" smtClean="0">
              <a:latin typeface="PT Sans" panose="020B0503020203020204" pitchFamily="34" charset="0"/>
            </a:rPr>
            <a:t>of</a:t>
          </a:r>
          <a:r>
            <a:rPr lang="de-AT" sz="2400" b="1" dirty="0" smtClean="0">
              <a:latin typeface="PT Sans" panose="020B0503020203020204" pitchFamily="34" charset="0"/>
            </a:rPr>
            <a:t> </a:t>
          </a:r>
          <a:r>
            <a:rPr lang="de-AT" sz="2400" b="1" dirty="0" err="1" smtClean="0">
              <a:latin typeface="PT Sans" panose="020B0503020203020204" pitchFamily="34" charset="0"/>
            </a:rPr>
            <a:t>fulfillment</a:t>
          </a:r>
          <a:r>
            <a:rPr lang="de-AT" sz="2400" b="1" dirty="0" smtClean="0">
              <a:latin typeface="PT Sans" panose="020B0503020203020204" pitchFamily="34" charset="0"/>
            </a:rPr>
            <a:t>, …</a:t>
          </a:r>
          <a:endParaRPr lang="de-AT" sz="2400" b="1" dirty="0">
            <a:latin typeface="PT Sans" panose="020B0503020203020204" pitchFamily="34" charset="0"/>
          </a:endParaRPr>
        </a:p>
      </dgm:t>
    </dgm:pt>
    <dgm:pt modelId="{A663FE83-8F36-4029-85B7-91390405F063}" type="parTrans" cxnId="{7EB61559-64BF-4D33-A021-ABCF79AF7E31}">
      <dgm:prSet/>
      <dgm:spPr/>
      <dgm:t>
        <a:bodyPr/>
        <a:lstStyle/>
        <a:p>
          <a:endParaRPr lang="de-AT" b="1">
            <a:latin typeface="PT Sans" panose="020B0503020203020204" pitchFamily="34" charset="0"/>
          </a:endParaRPr>
        </a:p>
      </dgm:t>
    </dgm:pt>
    <dgm:pt modelId="{DD61CF1E-FC0A-4403-AAE8-7A84595139DC}" type="sibTrans" cxnId="{7EB61559-64BF-4D33-A021-ABCF79AF7E31}">
      <dgm:prSet/>
      <dgm:spPr/>
      <dgm:t>
        <a:bodyPr/>
        <a:lstStyle/>
        <a:p>
          <a:endParaRPr lang="de-AT" b="1">
            <a:latin typeface="PT Sans" panose="020B0503020203020204" pitchFamily="34" charset="0"/>
          </a:endParaRPr>
        </a:p>
      </dgm:t>
    </dgm:pt>
    <dgm:pt modelId="{D3B4CF77-7D57-46FD-8B03-6535B4E10C51}">
      <dgm:prSet phldrT="[Text]"/>
      <dgm:spPr/>
      <dgm:t>
        <a:bodyPr/>
        <a:lstStyle/>
        <a:p>
          <a:r>
            <a:rPr lang="de-AT" b="1" dirty="0" smtClean="0">
              <a:latin typeface="PT Sans" panose="020B0503020203020204" pitchFamily="34" charset="0"/>
            </a:rPr>
            <a:t>(2) </a:t>
          </a:r>
          <a:r>
            <a:rPr lang="de-AT" b="1" dirty="0" err="1" smtClean="0">
              <a:latin typeface="PT Sans" panose="020B0503020203020204" pitchFamily="34" charset="0"/>
            </a:rPr>
            <a:t>popular</a:t>
          </a:r>
          <a:r>
            <a:rPr lang="de-AT" b="1" dirty="0" smtClean="0">
              <a:latin typeface="PT Sans" panose="020B0503020203020204" pitchFamily="34" charset="0"/>
            </a:rPr>
            <a:t> &amp; </a:t>
          </a:r>
          <a:r>
            <a:rPr lang="de-AT" b="1" dirty="0" err="1" smtClean="0">
              <a:latin typeface="PT Sans" panose="020B0503020203020204" pitchFamily="34" charset="0"/>
            </a:rPr>
            <a:t>emerging</a:t>
          </a:r>
          <a:r>
            <a:rPr lang="de-AT" b="1" dirty="0" smtClean="0">
              <a:latin typeface="PT Sans" panose="020B0503020203020204" pitchFamily="34" charset="0"/>
            </a:rPr>
            <a:t> </a:t>
          </a:r>
          <a:r>
            <a:rPr lang="de-AT" b="1" dirty="0" err="1" smtClean="0">
              <a:latin typeface="PT Sans" panose="020B0503020203020204" pitchFamily="34" charset="0"/>
            </a:rPr>
            <a:t>research</a:t>
          </a:r>
          <a:r>
            <a:rPr lang="de-AT" b="1" dirty="0" smtClean="0">
              <a:latin typeface="PT Sans" panose="020B0503020203020204" pitchFamily="34" charset="0"/>
            </a:rPr>
            <a:t> </a:t>
          </a:r>
          <a:r>
            <a:rPr lang="de-AT" b="1" dirty="0" err="1" smtClean="0">
              <a:latin typeface="PT Sans" panose="020B0503020203020204" pitchFamily="34" charset="0"/>
            </a:rPr>
            <a:t>topic</a:t>
          </a:r>
          <a:endParaRPr lang="de-AT" b="1" dirty="0">
            <a:latin typeface="PT Sans" panose="020B0503020203020204" pitchFamily="34" charset="0"/>
          </a:endParaRPr>
        </a:p>
      </dgm:t>
    </dgm:pt>
    <dgm:pt modelId="{63356A63-3317-477E-AF1E-CBC2784CA127}" type="parTrans" cxnId="{A2F1BBF5-5795-41BA-A8A4-B1D99114D4D7}">
      <dgm:prSet/>
      <dgm:spPr/>
      <dgm:t>
        <a:bodyPr/>
        <a:lstStyle/>
        <a:p>
          <a:endParaRPr lang="de-AT" b="1">
            <a:latin typeface="PT Sans" panose="020B0503020203020204" pitchFamily="34" charset="0"/>
          </a:endParaRPr>
        </a:p>
      </dgm:t>
    </dgm:pt>
    <dgm:pt modelId="{FB3CBB18-39F3-499C-B2DE-BD5FBBFD4470}" type="sibTrans" cxnId="{A2F1BBF5-5795-41BA-A8A4-B1D99114D4D7}">
      <dgm:prSet/>
      <dgm:spPr/>
      <dgm:t>
        <a:bodyPr/>
        <a:lstStyle/>
        <a:p>
          <a:endParaRPr lang="de-AT" b="1">
            <a:latin typeface="PT Sans" panose="020B0503020203020204" pitchFamily="34" charset="0"/>
          </a:endParaRPr>
        </a:p>
      </dgm:t>
    </dgm:pt>
    <dgm:pt modelId="{1224A50F-BD48-4435-9613-F7FE627091BA}">
      <dgm:prSet phldrT="[Text]" custT="1"/>
      <dgm:spPr/>
      <dgm:t>
        <a:bodyPr/>
        <a:lstStyle/>
        <a:p>
          <a:r>
            <a:rPr lang="de-AT" sz="2400" b="1" dirty="0" smtClean="0">
              <a:latin typeface="PT Sans" panose="020B0503020203020204" pitchFamily="34" charset="0"/>
            </a:rPr>
            <a:t>Rodríguez,  </a:t>
          </a:r>
          <a:r>
            <a:rPr lang="de-AT" sz="2400" b="1" dirty="0" err="1" smtClean="0">
              <a:latin typeface="PT Sans" panose="020B0503020203020204" pitchFamily="34" charset="0"/>
            </a:rPr>
            <a:t>Villata</a:t>
          </a:r>
          <a:r>
            <a:rPr lang="de-AT" sz="2400" b="1" dirty="0" smtClean="0">
              <a:latin typeface="PT Sans" panose="020B0503020203020204" pitchFamily="34" charset="0"/>
            </a:rPr>
            <a:t>, </a:t>
          </a:r>
          <a:r>
            <a:rPr lang="de-AT" sz="2400" b="1" dirty="0" err="1" smtClean="0">
              <a:latin typeface="PT Sans" panose="020B0503020203020204" pitchFamily="34" charset="0"/>
            </a:rPr>
            <a:t>Rotolo</a:t>
          </a:r>
          <a:r>
            <a:rPr lang="de-AT" sz="2400" b="1" dirty="0" smtClean="0">
              <a:latin typeface="PT Sans" panose="020B0503020203020204" pitchFamily="34" charset="0"/>
            </a:rPr>
            <a:t>, </a:t>
          </a:r>
          <a:r>
            <a:rPr lang="de-AT" sz="2400" b="1" dirty="0" err="1" smtClean="0">
              <a:latin typeface="PT Sans" panose="020B0503020203020204" pitchFamily="34" charset="0"/>
            </a:rPr>
            <a:t>Governatori</a:t>
          </a:r>
          <a:r>
            <a:rPr lang="de-AT" sz="2400" b="1" dirty="0" smtClean="0">
              <a:latin typeface="PT Sans" panose="020B0503020203020204" pitchFamily="34" charset="0"/>
            </a:rPr>
            <a:t>...</a:t>
          </a:r>
          <a:endParaRPr lang="de-AT" sz="2700" b="1" dirty="0">
            <a:latin typeface="PT Sans" panose="020B0503020203020204" pitchFamily="34" charset="0"/>
          </a:endParaRPr>
        </a:p>
      </dgm:t>
    </dgm:pt>
    <dgm:pt modelId="{B88F1F5F-6A9A-406A-AC0C-6D5BFC835846}" type="parTrans" cxnId="{2660FDC5-0FE3-48CB-880C-B7BCA0CBE321}">
      <dgm:prSet/>
      <dgm:spPr/>
      <dgm:t>
        <a:bodyPr/>
        <a:lstStyle/>
        <a:p>
          <a:endParaRPr lang="de-AT" b="1">
            <a:latin typeface="PT Sans" panose="020B0503020203020204" pitchFamily="34" charset="0"/>
          </a:endParaRPr>
        </a:p>
      </dgm:t>
    </dgm:pt>
    <dgm:pt modelId="{4907FA1D-5BD4-4A8C-8199-7A7D3C38556A}" type="sibTrans" cxnId="{2660FDC5-0FE3-48CB-880C-B7BCA0CBE321}">
      <dgm:prSet/>
      <dgm:spPr/>
      <dgm:t>
        <a:bodyPr/>
        <a:lstStyle/>
        <a:p>
          <a:endParaRPr lang="de-AT" b="1">
            <a:latin typeface="PT Sans" panose="020B0503020203020204" pitchFamily="34" charset="0"/>
          </a:endParaRPr>
        </a:p>
      </dgm:t>
    </dgm:pt>
    <dgm:pt modelId="{8BC73BBB-9833-440C-88DE-F10EF0611F84}">
      <dgm:prSet phldrT="[Text]" custT="1"/>
      <dgm:spPr/>
      <dgm:t>
        <a:bodyPr/>
        <a:lstStyle/>
        <a:p>
          <a:endParaRPr lang="de-AT" sz="2400" b="1" dirty="0">
            <a:latin typeface="PT Sans" panose="020B0503020203020204" pitchFamily="34" charset="0"/>
          </a:endParaRPr>
        </a:p>
      </dgm:t>
    </dgm:pt>
    <dgm:pt modelId="{BDA18046-E39D-4370-9709-05DE2F61C59F}" type="parTrans" cxnId="{EBFFECA0-465E-42C6-882A-9DEA5A2AB495}">
      <dgm:prSet/>
      <dgm:spPr/>
      <dgm:t>
        <a:bodyPr/>
        <a:lstStyle/>
        <a:p>
          <a:endParaRPr lang="de-AT"/>
        </a:p>
      </dgm:t>
    </dgm:pt>
    <dgm:pt modelId="{D1FAD236-4280-4081-82B0-BAE0351DD063}" type="sibTrans" cxnId="{EBFFECA0-465E-42C6-882A-9DEA5A2AB495}">
      <dgm:prSet/>
      <dgm:spPr/>
      <dgm:t>
        <a:bodyPr/>
        <a:lstStyle/>
        <a:p>
          <a:endParaRPr lang="de-AT"/>
        </a:p>
      </dgm:t>
    </dgm:pt>
    <dgm:pt modelId="{0C4E677B-61DF-4467-A1BD-44E1BB9623D5}" type="pres">
      <dgm:prSet presAssocID="{0E93A3B8-8CE8-4E32-9BB6-04864C68F7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E064CFC-0915-4DBF-916C-B4FC2089DB88}" type="pres">
      <dgm:prSet presAssocID="{3786BFB8-9F29-4DA1-8F91-E1C114630C2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E634544-8B7C-41C1-BF86-0CD512AA1039}" type="pres">
      <dgm:prSet presAssocID="{3786BFB8-9F29-4DA1-8F91-E1C114630C2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F2E7447-F0B5-44C4-8C8E-EAD47095A3F1}" type="pres">
      <dgm:prSet presAssocID="{D3B4CF77-7D57-46FD-8B03-6535B4E10C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778C5F2-637E-4310-BCD1-D1A0C811A37C}" type="pres">
      <dgm:prSet presAssocID="{D3B4CF77-7D57-46FD-8B03-6535B4E10C5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5E077AC4-9448-4997-92C4-52C410E373EC}" type="presOf" srcId="{0E93A3B8-8CE8-4E32-9BB6-04864C68F789}" destId="{0C4E677B-61DF-4467-A1BD-44E1BB9623D5}" srcOrd="0" destOrd="0" presId="urn:microsoft.com/office/officeart/2005/8/layout/vList2"/>
    <dgm:cxn modelId="{936FF61F-D638-4215-9599-1C152785E824}" type="presOf" srcId="{34420A6B-6050-41B4-B3FB-39CE58830A91}" destId="{1E634544-8B7C-41C1-BF86-0CD512AA1039}" srcOrd="0" destOrd="0" presId="urn:microsoft.com/office/officeart/2005/8/layout/vList2"/>
    <dgm:cxn modelId="{A2F1BBF5-5795-41BA-A8A4-B1D99114D4D7}" srcId="{0E93A3B8-8CE8-4E32-9BB6-04864C68F789}" destId="{D3B4CF77-7D57-46FD-8B03-6535B4E10C51}" srcOrd="1" destOrd="0" parTransId="{63356A63-3317-477E-AF1E-CBC2784CA127}" sibTransId="{FB3CBB18-39F3-499C-B2DE-BD5FBBFD4470}"/>
    <dgm:cxn modelId="{66975BC2-03D3-48F4-A7BA-F59403F70F4A}" srcId="{0E93A3B8-8CE8-4E32-9BB6-04864C68F789}" destId="{3786BFB8-9F29-4DA1-8F91-E1C114630C26}" srcOrd="0" destOrd="0" parTransId="{2598E33D-FE08-4D0F-A672-88C5C72AA241}" sibTransId="{4346E2F2-F01E-47D2-ABDB-74A97080615B}"/>
    <dgm:cxn modelId="{4986D395-FD2C-4610-AF7E-61B37A014337}" type="presOf" srcId="{3786BFB8-9F29-4DA1-8F91-E1C114630C26}" destId="{2E064CFC-0915-4DBF-916C-B4FC2089DB88}" srcOrd="0" destOrd="0" presId="urn:microsoft.com/office/officeart/2005/8/layout/vList2"/>
    <dgm:cxn modelId="{AE817591-DADE-42B8-800F-E1E89C0E1D7F}" type="presOf" srcId="{8BC73BBB-9833-440C-88DE-F10EF0611F84}" destId="{1E634544-8B7C-41C1-BF86-0CD512AA1039}" srcOrd="0" destOrd="1" presId="urn:microsoft.com/office/officeart/2005/8/layout/vList2"/>
    <dgm:cxn modelId="{7EB61559-64BF-4D33-A021-ABCF79AF7E31}" srcId="{3786BFB8-9F29-4DA1-8F91-E1C114630C26}" destId="{34420A6B-6050-41B4-B3FB-39CE58830A91}" srcOrd="0" destOrd="0" parTransId="{A663FE83-8F36-4029-85B7-91390405F063}" sibTransId="{DD61CF1E-FC0A-4403-AAE8-7A84595139DC}"/>
    <dgm:cxn modelId="{D3B69A86-43D2-4636-AC03-017228A114D2}" type="presOf" srcId="{D3B4CF77-7D57-46FD-8B03-6535B4E10C51}" destId="{9F2E7447-F0B5-44C4-8C8E-EAD47095A3F1}" srcOrd="0" destOrd="0" presId="urn:microsoft.com/office/officeart/2005/8/layout/vList2"/>
    <dgm:cxn modelId="{2660FDC5-0FE3-48CB-880C-B7BCA0CBE321}" srcId="{D3B4CF77-7D57-46FD-8B03-6535B4E10C51}" destId="{1224A50F-BD48-4435-9613-F7FE627091BA}" srcOrd="0" destOrd="0" parTransId="{B88F1F5F-6A9A-406A-AC0C-6D5BFC835846}" sibTransId="{4907FA1D-5BD4-4A8C-8199-7A7D3C38556A}"/>
    <dgm:cxn modelId="{EBFFECA0-465E-42C6-882A-9DEA5A2AB495}" srcId="{3786BFB8-9F29-4DA1-8F91-E1C114630C26}" destId="{8BC73BBB-9833-440C-88DE-F10EF0611F84}" srcOrd="1" destOrd="0" parTransId="{BDA18046-E39D-4370-9709-05DE2F61C59F}" sibTransId="{D1FAD236-4280-4081-82B0-BAE0351DD063}"/>
    <dgm:cxn modelId="{D4560D7F-25DE-4CB6-9228-33B23DCA1993}" type="presOf" srcId="{1224A50F-BD48-4435-9613-F7FE627091BA}" destId="{B778C5F2-637E-4310-BCD1-D1A0C811A37C}" srcOrd="0" destOrd="0" presId="urn:microsoft.com/office/officeart/2005/8/layout/vList2"/>
    <dgm:cxn modelId="{9D137FCA-9F4F-43BB-BF3F-931736A1545A}" type="presParOf" srcId="{0C4E677B-61DF-4467-A1BD-44E1BB9623D5}" destId="{2E064CFC-0915-4DBF-916C-B4FC2089DB88}" srcOrd="0" destOrd="0" presId="urn:microsoft.com/office/officeart/2005/8/layout/vList2"/>
    <dgm:cxn modelId="{5B3F78A3-FC55-4EED-8CD8-82A079F69D0D}" type="presParOf" srcId="{0C4E677B-61DF-4467-A1BD-44E1BB9623D5}" destId="{1E634544-8B7C-41C1-BF86-0CD512AA1039}" srcOrd="1" destOrd="0" presId="urn:microsoft.com/office/officeart/2005/8/layout/vList2"/>
    <dgm:cxn modelId="{80A17935-2680-4F81-AC9E-B154BB7FA637}" type="presParOf" srcId="{0C4E677B-61DF-4467-A1BD-44E1BB9623D5}" destId="{9F2E7447-F0B5-44C4-8C8E-EAD47095A3F1}" srcOrd="2" destOrd="0" presId="urn:microsoft.com/office/officeart/2005/8/layout/vList2"/>
    <dgm:cxn modelId="{0DBD1639-5BBB-494F-B385-B9DAF8FACF44}" type="presParOf" srcId="{0C4E677B-61DF-4467-A1BD-44E1BB9623D5}" destId="{B778C5F2-637E-4310-BCD1-D1A0C811A37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64CFC-0915-4DBF-916C-B4FC2089DB88}">
      <dsp:nvSpPr>
        <dsp:cNvPr id="0" name=""/>
        <dsp:cNvSpPr/>
      </dsp:nvSpPr>
      <dsp:spPr>
        <a:xfrm>
          <a:off x="0" y="17420"/>
          <a:ext cx="6480720" cy="1191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000" b="1" kern="1200" dirty="0" smtClean="0">
              <a:latin typeface="PT Sans" panose="020B0503020203020204" pitchFamily="34" charset="0"/>
            </a:rPr>
            <a:t>(1) </a:t>
          </a:r>
          <a:r>
            <a:rPr lang="de-AT" sz="3000" b="1" kern="1200" dirty="0" err="1" smtClean="0">
              <a:latin typeface="PT Sans" panose="020B0503020203020204" pitchFamily="34" charset="0"/>
            </a:rPr>
            <a:t>only</a:t>
          </a:r>
          <a:r>
            <a:rPr lang="de-AT" sz="3000" b="1" kern="1200" dirty="0" smtClean="0">
              <a:latin typeface="PT Sans" panose="020B0503020203020204" pitchFamily="34" charset="0"/>
            </a:rPr>
            <a:t> a </a:t>
          </a:r>
          <a:r>
            <a:rPr lang="de-AT" sz="3000" b="1" kern="1200" dirty="0" err="1" smtClean="0">
              <a:latin typeface="PT Sans" panose="020B0503020203020204" pitchFamily="34" charset="0"/>
            </a:rPr>
            <a:t>starting</a:t>
          </a:r>
          <a:r>
            <a:rPr lang="de-AT" sz="3000" b="1" kern="1200" dirty="0" smtClean="0">
              <a:latin typeface="PT Sans" panose="020B0503020203020204" pitchFamily="34" charset="0"/>
            </a:rPr>
            <a:t> </a:t>
          </a:r>
          <a:r>
            <a:rPr lang="de-AT" sz="3000" b="1" kern="1200" dirty="0" err="1" smtClean="0">
              <a:latin typeface="PT Sans" panose="020B0503020203020204" pitchFamily="34" charset="0"/>
            </a:rPr>
            <a:t>point</a:t>
          </a:r>
          <a:endParaRPr lang="de-AT" sz="3000" b="1" kern="1200" dirty="0">
            <a:latin typeface="PT Sans" panose="020B0503020203020204" pitchFamily="34" charset="0"/>
          </a:endParaRPr>
        </a:p>
      </dsp:txBody>
      <dsp:txXfrm>
        <a:off x="58177" y="75597"/>
        <a:ext cx="6364366" cy="1075400"/>
      </dsp:txXfrm>
    </dsp:sp>
    <dsp:sp modelId="{1E634544-8B7C-41C1-BF86-0CD512AA1039}">
      <dsp:nvSpPr>
        <dsp:cNvPr id="0" name=""/>
        <dsp:cNvSpPr/>
      </dsp:nvSpPr>
      <dsp:spPr>
        <a:xfrm>
          <a:off x="0" y="1209174"/>
          <a:ext cx="6480720" cy="1148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6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400" b="1" kern="1200" dirty="0" err="1" smtClean="0">
              <a:latin typeface="PT Sans" panose="020B0503020203020204" pitchFamily="34" charset="0"/>
            </a:rPr>
            <a:t>Many</a:t>
          </a:r>
          <a:r>
            <a:rPr lang="de-AT" sz="2400" b="1" kern="1200" dirty="0" smtClean="0">
              <a:latin typeface="PT Sans" panose="020B0503020203020204" pitchFamily="34" charset="0"/>
            </a:rPr>
            <a:t> </a:t>
          </a:r>
          <a:r>
            <a:rPr lang="de-AT" sz="2400" b="1" kern="1200" dirty="0" err="1" smtClean="0">
              <a:latin typeface="PT Sans" panose="020B0503020203020204" pitchFamily="34" charset="0"/>
            </a:rPr>
            <a:t>more</a:t>
          </a:r>
          <a:r>
            <a:rPr lang="de-AT" sz="2400" b="1" kern="1200" dirty="0" smtClean="0">
              <a:latin typeface="PT Sans" panose="020B0503020203020204" pitchFamily="34" charset="0"/>
            </a:rPr>
            <a:t> </a:t>
          </a:r>
          <a:r>
            <a:rPr lang="de-AT" sz="2400" b="1" kern="1200" dirty="0" err="1" smtClean="0">
              <a:latin typeface="PT Sans" panose="020B0503020203020204" pitchFamily="34" charset="0"/>
            </a:rPr>
            <a:t>things</a:t>
          </a:r>
          <a:r>
            <a:rPr lang="de-AT" sz="2400" b="1" kern="1200" dirty="0" smtClean="0">
              <a:latin typeface="PT Sans" panose="020B0503020203020204" pitchFamily="34" charset="0"/>
            </a:rPr>
            <a:t> </a:t>
          </a:r>
          <a:r>
            <a:rPr lang="de-AT" sz="2400" b="1" kern="1200" dirty="0" err="1" smtClean="0">
              <a:latin typeface="PT Sans" panose="020B0503020203020204" pitchFamily="34" charset="0"/>
            </a:rPr>
            <a:t>to</a:t>
          </a:r>
          <a:r>
            <a:rPr lang="de-AT" sz="2400" b="1" kern="1200" dirty="0" smtClean="0">
              <a:latin typeface="PT Sans" panose="020B0503020203020204" pitchFamily="34" charset="0"/>
            </a:rPr>
            <a:t> do:</a:t>
          </a:r>
          <a:br>
            <a:rPr lang="de-AT" sz="2400" b="1" kern="1200" dirty="0" smtClean="0">
              <a:latin typeface="PT Sans" panose="020B0503020203020204" pitchFamily="34" charset="0"/>
            </a:rPr>
          </a:br>
          <a:r>
            <a:rPr lang="de-AT" sz="2400" b="1" kern="1200" dirty="0" err="1" smtClean="0">
              <a:latin typeface="PT Sans" panose="020B0503020203020204" pitchFamily="34" charset="0"/>
            </a:rPr>
            <a:t>reasoning</a:t>
          </a:r>
          <a:r>
            <a:rPr lang="de-AT" sz="2400" b="1" kern="1200" dirty="0" smtClean="0">
              <a:latin typeface="PT Sans" panose="020B0503020203020204" pitchFamily="34" charset="0"/>
            </a:rPr>
            <a:t>, </a:t>
          </a:r>
          <a:r>
            <a:rPr lang="de-AT" sz="2400" b="1" kern="1200" dirty="0" err="1" smtClean="0">
              <a:latin typeface="PT Sans" panose="020B0503020203020204" pitchFamily="34" charset="0"/>
            </a:rPr>
            <a:t>enforcement</a:t>
          </a:r>
          <a:r>
            <a:rPr lang="de-AT" sz="2400" b="1" kern="1200" dirty="0" smtClean="0">
              <a:latin typeface="PT Sans" panose="020B0503020203020204" pitchFamily="34" charset="0"/>
            </a:rPr>
            <a:t> </a:t>
          </a:r>
          <a:r>
            <a:rPr lang="de-AT" sz="2400" b="1" kern="1200" dirty="0" err="1" smtClean="0">
              <a:latin typeface="PT Sans" panose="020B0503020203020204" pitchFamily="34" charset="0"/>
            </a:rPr>
            <a:t>of</a:t>
          </a:r>
          <a:r>
            <a:rPr lang="de-AT" sz="2400" b="1" kern="1200" dirty="0" smtClean="0">
              <a:latin typeface="PT Sans" panose="020B0503020203020204" pitchFamily="34" charset="0"/>
            </a:rPr>
            <a:t> </a:t>
          </a:r>
          <a:r>
            <a:rPr lang="de-AT" sz="2400" b="1" kern="1200" dirty="0" err="1" smtClean="0">
              <a:latin typeface="PT Sans" panose="020B0503020203020204" pitchFamily="34" charset="0"/>
            </a:rPr>
            <a:t>fulfillment</a:t>
          </a:r>
          <a:r>
            <a:rPr lang="de-AT" sz="2400" b="1" kern="1200" dirty="0" smtClean="0">
              <a:latin typeface="PT Sans" panose="020B0503020203020204" pitchFamily="34" charset="0"/>
            </a:rPr>
            <a:t>, …</a:t>
          </a:r>
          <a:endParaRPr lang="de-AT" sz="2400" b="1" kern="1200" dirty="0">
            <a:latin typeface="PT Sans" panose="020B0503020203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de-AT" sz="2400" b="1" kern="1200" dirty="0">
            <a:latin typeface="PT Sans" panose="020B0503020203020204" pitchFamily="34" charset="0"/>
          </a:endParaRPr>
        </a:p>
      </dsp:txBody>
      <dsp:txXfrm>
        <a:off x="0" y="1209174"/>
        <a:ext cx="6480720" cy="1148850"/>
      </dsp:txXfrm>
    </dsp:sp>
    <dsp:sp modelId="{9F2E7447-F0B5-44C4-8C8E-EAD47095A3F1}">
      <dsp:nvSpPr>
        <dsp:cNvPr id="0" name=""/>
        <dsp:cNvSpPr/>
      </dsp:nvSpPr>
      <dsp:spPr>
        <a:xfrm>
          <a:off x="0" y="2358025"/>
          <a:ext cx="6480720" cy="1191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000" b="1" kern="1200" dirty="0" smtClean="0">
              <a:latin typeface="PT Sans" panose="020B0503020203020204" pitchFamily="34" charset="0"/>
            </a:rPr>
            <a:t>(2) </a:t>
          </a:r>
          <a:r>
            <a:rPr lang="de-AT" sz="3000" b="1" kern="1200" dirty="0" err="1" smtClean="0">
              <a:latin typeface="PT Sans" panose="020B0503020203020204" pitchFamily="34" charset="0"/>
            </a:rPr>
            <a:t>popular</a:t>
          </a:r>
          <a:r>
            <a:rPr lang="de-AT" sz="3000" b="1" kern="1200" dirty="0" smtClean="0">
              <a:latin typeface="PT Sans" panose="020B0503020203020204" pitchFamily="34" charset="0"/>
            </a:rPr>
            <a:t> &amp; </a:t>
          </a:r>
          <a:r>
            <a:rPr lang="de-AT" sz="3000" b="1" kern="1200" dirty="0" err="1" smtClean="0">
              <a:latin typeface="PT Sans" panose="020B0503020203020204" pitchFamily="34" charset="0"/>
            </a:rPr>
            <a:t>emerging</a:t>
          </a:r>
          <a:r>
            <a:rPr lang="de-AT" sz="3000" b="1" kern="1200" dirty="0" smtClean="0">
              <a:latin typeface="PT Sans" panose="020B0503020203020204" pitchFamily="34" charset="0"/>
            </a:rPr>
            <a:t> </a:t>
          </a:r>
          <a:r>
            <a:rPr lang="de-AT" sz="3000" b="1" kern="1200" dirty="0" err="1" smtClean="0">
              <a:latin typeface="PT Sans" panose="020B0503020203020204" pitchFamily="34" charset="0"/>
            </a:rPr>
            <a:t>research</a:t>
          </a:r>
          <a:r>
            <a:rPr lang="de-AT" sz="3000" b="1" kern="1200" dirty="0" smtClean="0">
              <a:latin typeface="PT Sans" panose="020B0503020203020204" pitchFamily="34" charset="0"/>
            </a:rPr>
            <a:t> </a:t>
          </a:r>
          <a:r>
            <a:rPr lang="de-AT" sz="3000" b="1" kern="1200" dirty="0" err="1" smtClean="0">
              <a:latin typeface="PT Sans" panose="020B0503020203020204" pitchFamily="34" charset="0"/>
            </a:rPr>
            <a:t>topic</a:t>
          </a:r>
          <a:endParaRPr lang="de-AT" sz="3000" b="1" kern="1200" dirty="0">
            <a:latin typeface="PT Sans" panose="020B0503020203020204" pitchFamily="34" charset="0"/>
          </a:endParaRPr>
        </a:p>
      </dsp:txBody>
      <dsp:txXfrm>
        <a:off x="58177" y="2416202"/>
        <a:ext cx="6364366" cy="1075400"/>
      </dsp:txXfrm>
    </dsp:sp>
    <dsp:sp modelId="{B778C5F2-637E-4310-BCD1-D1A0C811A37C}">
      <dsp:nvSpPr>
        <dsp:cNvPr id="0" name=""/>
        <dsp:cNvSpPr/>
      </dsp:nvSpPr>
      <dsp:spPr>
        <a:xfrm>
          <a:off x="0" y="3549779"/>
          <a:ext cx="648072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6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AT" sz="2400" b="1" kern="1200" dirty="0" smtClean="0">
              <a:latin typeface="PT Sans" panose="020B0503020203020204" pitchFamily="34" charset="0"/>
            </a:rPr>
            <a:t>Rodríguez,  </a:t>
          </a:r>
          <a:r>
            <a:rPr lang="de-AT" sz="2400" b="1" kern="1200" dirty="0" err="1" smtClean="0">
              <a:latin typeface="PT Sans" panose="020B0503020203020204" pitchFamily="34" charset="0"/>
            </a:rPr>
            <a:t>Villata</a:t>
          </a:r>
          <a:r>
            <a:rPr lang="de-AT" sz="2400" b="1" kern="1200" dirty="0" smtClean="0">
              <a:latin typeface="PT Sans" panose="020B0503020203020204" pitchFamily="34" charset="0"/>
            </a:rPr>
            <a:t>, </a:t>
          </a:r>
          <a:r>
            <a:rPr lang="de-AT" sz="2400" b="1" kern="1200" dirty="0" err="1" smtClean="0">
              <a:latin typeface="PT Sans" panose="020B0503020203020204" pitchFamily="34" charset="0"/>
            </a:rPr>
            <a:t>Rotolo</a:t>
          </a:r>
          <a:r>
            <a:rPr lang="de-AT" sz="2400" b="1" kern="1200" dirty="0" smtClean="0">
              <a:latin typeface="PT Sans" panose="020B0503020203020204" pitchFamily="34" charset="0"/>
            </a:rPr>
            <a:t>, </a:t>
          </a:r>
          <a:r>
            <a:rPr lang="de-AT" sz="2400" b="1" kern="1200" dirty="0" err="1" smtClean="0">
              <a:latin typeface="PT Sans" panose="020B0503020203020204" pitchFamily="34" charset="0"/>
            </a:rPr>
            <a:t>Governatori</a:t>
          </a:r>
          <a:r>
            <a:rPr lang="de-AT" sz="2400" b="1" kern="1200" dirty="0" smtClean="0">
              <a:latin typeface="PT Sans" panose="020B0503020203020204" pitchFamily="34" charset="0"/>
            </a:rPr>
            <a:t>...</a:t>
          </a:r>
          <a:endParaRPr lang="de-AT" sz="2700" b="1" kern="1200" dirty="0">
            <a:latin typeface="PT Sans" panose="020B0503020203020204" pitchFamily="34" charset="0"/>
          </a:endParaRPr>
        </a:p>
      </dsp:txBody>
      <dsp:txXfrm>
        <a:off x="0" y="3549779"/>
        <a:ext cx="6480720" cy="49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796C9-CB24-449F-8330-CEF0BCDF702F}" type="datetimeFigureOut">
              <a:rPr lang="de-AT" smtClean="0"/>
              <a:pPr/>
              <a:t>25/03/15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06700-ABD6-4DA6-B0A5-18C80790903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5007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7FA1-7E3D-4C4D-9D38-5E40C7C8BC98}" type="datetimeFigureOut">
              <a:rPr lang="de-AT" smtClean="0"/>
              <a:pPr/>
              <a:t>25/03/15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62C6C-C1C9-47FE-9466-24EC7ED72B9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009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WU -&gt; SEMANTICS 2015</a:t>
            </a:r>
          </a:p>
          <a:p>
            <a:endParaRPr lang="de-AT" dirty="0" smtClean="0"/>
          </a:p>
          <a:p>
            <a:r>
              <a:rPr lang="de-AT" dirty="0" smtClean="0"/>
              <a:t>AIM</a:t>
            </a:r>
            <a:r>
              <a:rPr lang="de-AT" baseline="0" dirty="0" smtClean="0"/>
              <a:t> -&gt; SHOW THAT ODRL COULD BE USED TO EXPRESS ACCESS POLICIES 4 LINKED DATA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2C6C-C1C9-47FE-9466-24EC7ED72B9A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8233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2C6C-C1C9-47FE-9466-24EC7ED72B9A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7690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2C6C-C1C9-47FE-9466-24EC7ED72B9A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5997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2C6C-C1C9-47FE-9466-24EC7ED72B9A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356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2C6C-C1C9-47FE-9466-24EC7ED72B9A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3176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both</a:t>
            </a:r>
            <a:r>
              <a:rPr lang="de-AT" baseline="0" dirty="0" smtClean="0"/>
              <a:t> </a:t>
            </a:r>
            <a:r>
              <a:rPr lang="de-AT" baseline="0" dirty="0" err="1" smtClean="0"/>
              <a:t>emphasize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necessity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an expressive, </a:t>
            </a:r>
            <a:r>
              <a:rPr lang="de-AT" baseline="0" dirty="0" err="1" smtClean="0"/>
              <a:t>structured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standardized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way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represent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access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conditions</a:t>
            </a:r>
            <a:r>
              <a:rPr lang="de-AT" baseline="0" dirty="0" smtClean="0"/>
              <a:t>/</a:t>
            </a:r>
            <a:r>
              <a:rPr lang="de-AT" baseline="0" dirty="0" err="1" smtClean="0"/>
              <a:t>policies</a:t>
            </a:r>
            <a:r>
              <a:rPr lang="de-AT" baseline="0" dirty="0" smtClean="0"/>
              <a:t> AND </a:t>
            </a:r>
            <a:r>
              <a:rPr lang="de-AT" baseline="0" dirty="0" err="1" smtClean="0"/>
              <a:t>we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both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propose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some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extent</a:t>
            </a:r>
            <a:r>
              <a:rPr lang="de-AT" baseline="0" dirty="0" smtClean="0"/>
              <a:t> ODRL </a:t>
            </a:r>
            <a:r>
              <a:rPr lang="de-AT" baseline="0" dirty="0" err="1" smtClean="0"/>
              <a:t>for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that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purpose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2C6C-C1C9-47FE-9466-24EC7ED72B9A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4130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2C6C-C1C9-47FE-9466-24EC7ED72B9A}" type="slidenum">
              <a:rPr lang="de-AT" smtClean="0"/>
              <a:pPr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5753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1) RIGHT</a:t>
            </a:r>
            <a:r>
              <a:rPr lang="de-AT" baseline="0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do </a:t>
            </a:r>
            <a:r>
              <a:rPr lang="de-AT" dirty="0" err="1" smtClean="0"/>
              <a:t>something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ABILITY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do </a:t>
            </a:r>
            <a:r>
              <a:rPr lang="de-AT" baseline="0" dirty="0" err="1" smtClean="0"/>
              <a:t>something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2C6C-C1C9-47FE-9466-24EC7ED72B9A}" type="slidenum">
              <a:rPr lang="de-AT" smtClean="0"/>
              <a:pPr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517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/>
        </p:nvGrpSpPr>
        <p:grpSpPr>
          <a:xfrm>
            <a:off x="0" y="188913"/>
            <a:ext cx="8959850" cy="6492244"/>
            <a:chOff x="0" y="188913"/>
            <a:chExt cx="8959850" cy="6492244"/>
          </a:xfrm>
        </p:grpSpPr>
        <p:sp>
          <p:nvSpPr>
            <p:cNvPr id="11" name="Rechteck 10"/>
            <p:cNvSpPr/>
            <p:nvPr userDrawn="1"/>
          </p:nvSpPr>
          <p:spPr>
            <a:xfrm>
              <a:off x="0" y="188913"/>
              <a:ext cx="8959850" cy="314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0" y="3524251"/>
              <a:ext cx="8959850" cy="31569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5" name="Grafik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562" y="548680"/>
              <a:ext cx="3206988" cy="1692493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823" y="2582490"/>
              <a:ext cx="716327" cy="515167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2406" y="3654044"/>
            <a:ext cx="7133930" cy="1141422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Hier Titel der Präsentation eingeben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2406" y="4804610"/>
            <a:ext cx="7133930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Untertitel der Präsentation eingeben</a:t>
            </a:r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8312" y="2357430"/>
            <a:ext cx="5103820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975" y="2552695"/>
            <a:ext cx="488281" cy="2233627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28818" y="3071811"/>
            <a:ext cx="3260322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354557" y="6341555"/>
            <a:ext cx="2895600" cy="365125"/>
          </a:xfrm>
        </p:spPr>
        <p:txBody>
          <a:bodyPr/>
          <a:lstStyle/>
          <a:p>
            <a:r>
              <a:rPr lang="en-US" smtClean="0"/>
              <a:t>Steyskal - Research Proposal SS14 - 27.03.2014</a:t>
            </a:r>
            <a:endParaRPr lang="de-AT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62407" y="6341555"/>
            <a:ext cx="892150" cy="365125"/>
          </a:xfrm>
        </p:spPr>
        <p:txBody>
          <a:bodyPr/>
          <a:lstStyle/>
          <a:p>
            <a:fld id="{FDACAEEA-9F87-4922-9CCF-4C4B0EA7471E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2" name="Datumsplatzhalter 6"/>
          <p:cNvSpPr>
            <a:spLocks noGrp="1"/>
          </p:cNvSpPr>
          <p:nvPr>
            <p:ph type="dt" sz="half" idx="2"/>
          </p:nvPr>
        </p:nvSpPr>
        <p:spPr>
          <a:xfrm>
            <a:off x="7124030" y="6348413"/>
            <a:ext cx="98740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1A5F48D-3A26-428C-8B56-0350FFAA1AC6}" type="datetime1">
              <a:rPr lang="de-AT" smtClean="0"/>
              <a:t>25/03/15</a:t>
            </a:fld>
            <a:endParaRPr lang="de-AT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kurz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0" y="188913"/>
            <a:ext cx="8959850" cy="6492244"/>
            <a:chOff x="0" y="188913"/>
            <a:chExt cx="8959850" cy="6492244"/>
          </a:xfrm>
        </p:grpSpPr>
        <p:sp>
          <p:nvSpPr>
            <p:cNvPr id="9" name="Rechteck 8"/>
            <p:cNvSpPr/>
            <p:nvPr userDrawn="1"/>
          </p:nvSpPr>
          <p:spPr>
            <a:xfrm>
              <a:off x="0" y="188913"/>
              <a:ext cx="8959850" cy="314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0" y="3524251"/>
              <a:ext cx="8959850" cy="31569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1" name="Grafik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562" y="548680"/>
              <a:ext cx="3206988" cy="1692493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823" y="2582490"/>
              <a:ext cx="716327" cy="515167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5547" y="3661602"/>
            <a:ext cx="8210141" cy="828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Titelfolie kurzer Titel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5547" y="4517126"/>
            <a:ext cx="8210141" cy="828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44675"/>
            <a:ext cx="7669156" cy="4382571"/>
          </a:xfrm>
        </p:spPr>
        <p:txBody>
          <a:bodyPr lIns="0" rIns="0">
            <a:normAutofit/>
          </a:bodyPr>
          <a:lstStyle>
            <a:lvl1pPr>
              <a:defRPr sz="2400">
                <a:latin typeface="PT Sans" panose="020B0503020203020204" pitchFamily="34" charset="0"/>
              </a:defRPr>
            </a:lvl1pPr>
            <a:lvl2pPr>
              <a:defRPr sz="2000">
                <a:latin typeface="PT Sans" panose="020B0503020203020204" pitchFamily="34" charset="0"/>
              </a:defRPr>
            </a:lvl2pPr>
            <a:lvl3pPr>
              <a:defRPr sz="1800">
                <a:latin typeface="PT Sans" panose="020B0503020203020204" pitchFamily="34" charset="0"/>
              </a:defRPr>
            </a:lvl3pPr>
            <a:lvl4pPr>
              <a:defRPr sz="1800">
                <a:latin typeface="PT Sans" panose="020B0503020203020204" pitchFamily="34" charset="0"/>
              </a:defRPr>
            </a:lvl4pPr>
            <a:lvl5pPr>
              <a:defRPr sz="1600">
                <a:latin typeface="PT Sans" panose="020B0503020203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fld id="{FDACAEEA-9F87-4922-9CCF-4C4B0EA7471E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2"/>
          </p:nvPr>
        </p:nvSpPr>
        <p:spPr>
          <a:xfrm>
            <a:off x="7124030" y="6348413"/>
            <a:ext cx="98740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DE50782-624F-47D9-9E2A-E80DFC9A8BE7}" type="datetime1">
              <a:rPr lang="de-AT" smtClean="0"/>
              <a:t>25/03/15</a:t>
            </a:fld>
            <a:endParaRPr lang="de-AT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r Titel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0" y="188913"/>
            <a:ext cx="8959850" cy="1477327"/>
            <a:chOff x="0" y="188913"/>
            <a:chExt cx="8959850" cy="1477327"/>
          </a:xfrm>
        </p:grpSpPr>
        <p:sp>
          <p:nvSpPr>
            <p:cNvPr id="4" name="Rechteck 3"/>
            <p:cNvSpPr/>
            <p:nvPr userDrawn="1"/>
          </p:nvSpPr>
          <p:spPr>
            <a:xfrm>
              <a:off x="0" y="188913"/>
              <a:ext cx="8959850" cy="1477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5" name="Grafik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846" y="452661"/>
              <a:ext cx="1582509" cy="83559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2472" y="430318"/>
            <a:ext cx="6280165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4" y="1844675"/>
            <a:ext cx="8491536" cy="4835525"/>
          </a:xfrm>
          <a:noFill/>
        </p:spPr>
        <p:txBody>
          <a:bodyPr/>
          <a:lstStyle>
            <a:lvl1pPr>
              <a:buNone/>
              <a:defRPr>
                <a:latin typeface="PT Sans" panose="020B0503020203020204" pitchFamily="34" charset="0"/>
              </a:defRPr>
            </a:lvl1pPr>
          </a:lstStyle>
          <a:p>
            <a:pPr lvl="0"/>
            <a:r>
              <a:rPr lang="de-AT" dirty="0" smtClean="0"/>
              <a:t>Platzhalter für Objekte</a:t>
            </a:r>
            <a:endParaRPr lang="de-AT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überschrif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0" y="188913"/>
            <a:ext cx="8959850" cy="6491287"/>
            <a:chOff x="0" y="188913"/>
            <a:chExt cx="8959850" cy="6491287"/>
          </a:xfrm>
        </p:grpSpPr>
        <p:sp>
          <p:nvSpPr>
            <p:cNvPr id="13" name="Rechteck 12"/>
            <p:cNvSpPr/>
            <p:nvPr userDrawn="1"/>
          </p:nvSpPr>
          <p:spPr>
            <a:xfrm>
              <a:off x="0" y="1855788"/>
              <a:ext cx="8959850" cy="48244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0" y="188913"/>
              <a:ext cx="8959850" cy="1477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846" y="452873"/>
              <a:ext cx="1582509" cy="835171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288" y="6062890"/>
              <a:ext cx="616902" cy="44366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2009384"/>
            <a:ext cx="7668769" cy="113215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  <a:latin typeface="PT Sans" panose="020B0503020203020204" pitchFamily="34" charset="0"/>
              </a:defRPr>
            </a:lvl1pPr>
          </a:lstStyle>
          <a:p>
            <a:r>
              <a:rPr lang="de-DE" cap="none" baseline="0" dirty="0" smtClean="0"/>
              <a:t>Hier Kapitelüberschrift eingeben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6" y="3140968"/>
            <a:ext cx="7668769" cy="10001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bg1"/>
                </a:solidFill>
                <a:latin typeface="PT Sans" panose="020B0503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Hier optional Untertitel für Kapitel eingeben 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überschrift kurz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0" y="188913"/>
            <a:ext cx="8959850" cy="6491287"/>
            <a:chOff x="0" y="188913"/>
            <a:chExt cx="8959850" cy="6491287"/>
          </a:xfrm>
        </p:grpSpPr>
        <p:sp>
          <p:nvSpPr>
            <p:cNvPr id="6" name="Rechteck 5"/>
            <p:cNvSpPr/>
            <p:nvPr userDrawn="1"/>
          </p:nvSpPr>
          <p:spPr>
            <a:xfrm>
              <a:off x="0" y="1855788"/>
              <a:ext cx="8959850" cy="48244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Rechteck 6"/>
            <p:cNvSpPr/>
            <p:nvPr userDrawn="1"/>
          </p:nvSpPr>
          <p:spPr>
            <a:xfrm>
              <a:off x="0" y="188913"/>
              <a:ext cx="8959850" cy="1477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846" y="452873"/>
              <a:ext cx="1582509" cy="835171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288" y="6062890"/>
              <a:ext cx="616902" cy="44366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7" y="1956234"/>
            <a:ext cx="8213282" cy="82800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10000"/>
              </a:lnSpc>
              <a:defRPr sz="4400" b="1" cap="none" baseline="0">
                <a:solidFill>
                  <a:schemeClr val="bg1"/>
                </a:solidFill>
                <a:latin typeface="PT Sans" panose="020B0503020203020204" pitchFamily="34" charset="0"/>
              </a:defRPr>
            </a:lvl1pPr>
          </a:lstStyle>
          <a:p>
            <a:r>
              <a:rPr lang="de-DE" cap="none" baseline="0" dirty="0" smtClean="0"/>
              <a:t>Kapitel kurzer 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7" y="2780928"/>
            <a:ext cx="8213282" cy="82800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  <a:latin typeface="PT Sans" panose="020B0503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 smtClean="0"/>
              <a:t>Folienlayout für zwei Inhalte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Steyskal - Research Proposal SS14 - 27.03.2014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3"/>
          </p:nvPr>
        </p:nvSpPr>
        <p:spPr>
          <a:xfrm>
            <a:off x="7124030" y="6348413"/>
            <a:ext cx="98740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8D210E6-8D11-45F3-9931-5DB09880D900}" type="datetime1">
              <a:rPr lang="de-AT" smtClean="0"/>
              <a:t>25/03/15</a:t>
            </a:fld>
            <a:endParaRPr lang="de-AT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 smtClean="0"/>
              <a:t>Folienlayout für zwei Inhalte (Vergleich)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Steyskal - Research Proposal SS14 - 27.03.2014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3" y="1844675"/>
            <a:ext cx="3960811" cy="639762"/>
          </a:xfr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844675"/>
            <a:ext cx="3960000" cy="639762"/>
          </a:xfr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4"/>
          </p:nvPr>
        </p:nvSpPr>
        <p:spPr>
          <a:xfrm>
            <a:off x="7124030" y="6348413"/>
            <a:ext cx="98740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B0DB78D-CD0F-46C3-9BA7-715E72B46264}" type="datetime1">
              <a:rPr lang="de-AT" smtClean="0"/>
              <a:t>25/03/15</a:t>
            </a:fld>
            <a:endParaRPr lang="de-AT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0" y="188913"/>
            <a:ext cx="8959850" cy="6483275"/>
            <a:chOff x="0" y="188913"/>
            <a:chExt cx="8959850" cy="6483275"/>
          </a:xfrm>
        </p:grpSpPr>
        <p:sp>
          <p:nvSpPr>
            <p:cNvPr id="2" name="Rechteck 1"/>
            <p:cNvSpPr/>
            <p:nvPr userDrawn="1"/>
          </p:nvSpPr>
          <p:spPr>
            <a:xfrm>
              <a:off x="0" y="188913"/>
              <a:ext cx="8959850" cy="1477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1519" y="6236150"/>
              <a:ext cx="606303" cy="436038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846" y="452873"/>
              <a:ext cx="1582509" cy="835171"/>
            </a:xfrm>
            <a:prstGeom prst="rect">
              <a:avLst/>
            </a:prstGeom>
          </p:spPr>
        </p:pic>
      </p:grp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2406" y="1844675"/>
            <a:ext cx="7668769" cy="43915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4556" y="6341555"/>
            <a:ext cx="3217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Steyskal - Research Proposal SS14 - 27.03.2014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07" y="6341555"/>
            <a:ext cx="89215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AEEA-9F87-4922-9CCF-4C4B0EA7471E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5" name="Titelplatzhalter 14"/>
          <p:cNvSpPr>
            <a:spLocks noGrp="1"/>
          </p:cNvSpPr>
          <p:nvPr>
            <p:ph type="title"/>
          </p:nvPr>
        </p:nvSpPr>
        <p:spPr bwMode="gray">
          <a:xfrm>
            <a:off x="462406" y="432000"/>
            <a:ext cx="628016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124030" y="6348413"/>
            <a:ext cx="98740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8947D00-E872-494D-BC92-0024C167B184}" type="datetime1">
              <a:rPr lang="de-AT" smtClean="0"/>
              <a:t>25/03/15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PT Sans" panose="020B0503020203020204" pitchFamily="34" charset="0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1pPr>
      <a:lvl2pPr marL="541338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2pPr>
      <a:lvl3pPr marL="804863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/>
        </a:buClr>
        <a:buFont typeface="Wingdings" pitchFamily="2" charset="2"/>
        <a:buChar char="§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4pPr>
      <a:lvl5pPr marL="13446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polleres.ne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3789040"/>
            <a:ext cx="8210141" cy="828000"/>
          </a:xfrm>
        </p:spPr>
        <p:txBody>
          <a:bodyPr/>
          <a:lstStyle/>
          <a:p>
            <a:r>
              <a:rPr lang="de-DE" sz="3200" dirty="0" err="1"/>
              <a:t>Towards</a:t>
            </a:r>
            <a:r>
              <a:rPr lang="de-DE" sz="3200" dirty="0"/>
              <a:t> Formal </a:t>
            </a:r>
            <a:r>
              <a:rPr lang="de-DE" sz="3200" dirty="0" err="1"/>
              <a:t>Semantics</a:t>
            </a:r>
            <a:r>
              <a:rPr lang="de-DE" sz="3200" dirty="0"/>
              <a:t> </a:t>
            </a:r>
            <a:r>
              <a:rPr lang="de-DE" sz="3200" dirty="0" err="1"/>
              <a:t>for</a:t>
            </a:r>
            <a:r>
              <a:rPr lang="de-DE" sz="3200" dirty="0"/>
              <a:t> ODRL </a:t>
            </a:r>
            <a:r>
              <a:rPr lang="de-DE" sz="3200" dirty="0" err="1" smtClean="0"/>
              <a:t>Policies</a:t>
            </a:r>
            <a:r>
              <a:rPr lang="de-DE" sz="3200" dirty="0" smtClean="0"/>
              <a:t>: </a:t>
            </a:r>
            <a:r>
              <a:rPr lang="en-US" sz="1800" dirty="0" smtClean="0"/>
              <a:t>Defining </a:t>
            </a:r>
            <a:r>
              <a:rPr lang="en-US" sz="1800" dirty="0"/>
              <a:t>Expressive Access Policies for Linked Data using </a:t>
            </a:r>
            <a:r>
              <a:rPr lang="en-US" sz="1800" dirty="0" smtClean="0"/>
              <a:t>the ODRL </a:t>
            </a:r>
            <a:r>
              <a:rPr lang="en-US" sz="1800" dirty="0" smtClean="0"/>
              <a:t>Ontology</a:t>
            </a:r>
            <a:endParaRPr lang="de-AT" sz="1400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white">
          <a:xfrm>
            <a:off x="465547" y="5085184"/>
            <a:ext cx="8210141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de-AT" sz="1400" b="0" dirty="0" smtClean="0"/>
              <a:t>Simon Steyskal &amp; </a:t>
            </a:r>
            <a:r>
              <a:rPr lang="de-AT" sz="1400" dirty="0" smtClean="0"/>
              <a:t>Axel Polleres</a:t>
            </a:r>
          </a:p>
          <a:p>
            <a:r>
              <a:rPr lang="de-AT" sz="1400" b="0" dirty="0" smtClean="0"/>
              <a:t>WU Wien, Austria</a:t>
            </a:r>
            <a:endParaRPr lang="de-AT" sz="1400" b="0" dirty="0"/>
          </a:p>
        </p:txBody>
      </p:sp>
      <p:sp>
        <p:nvSpPr>
          <p:cNvPr id="4" name="Textfeld 3"/>
          <p:cNvSpPr txBox="1"/>
          <p:nvPr/>
        </p:nvSpPr>
        <p:spPr>
          <a:xfrm>
            <a:off x="425479" y="6300028"/>
            <a:ext cx="825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Twitter</a:t>
            </a:r>
            <a:r>
              <a:rPr lang="de-DE" dirty="0" smtClean="0">
                <a:solidFill>
                  <a:schemeClr val="bg1"/>
                </a:solidFill>
              </a:rPr>
              <a:t>: @</a:t>
            </a:r>
            <a:r>
              <a:rPr lang="de-DE" dirty="0" err="1" smtClean="0">
                <a:solidFill>
                  <a:schemeClr val="bg1"/>
                </a:solidFill>
              </a:rPr>
              <a:t>AxelPolleres</a:t>
            </a:r>
            <a:r>
              <a:rPr lang="de-DE" dirty="0" smtClean="0">
                <a:solidFill>
                  <a:schemeClr val="bg1"/>
                </a:solidFill>
              </a:rPr>
              <a:t>			web: http://</a:t>
            </a:r>
            <a:r>
              <a:rPr lang="de-DE" dirty="0" err="1" smtClean="0">
                <a:solidFill>
                  <a:schemeClr val="bg1"/>
                </a:solidFill>
              </a:rPr>
              <a:t>www.polleres.net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48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ODRL </a:t>
            </a:r>
            <a:r>
              <a:rPr lang="de-AT" dirty="0" err="1" smtClean="0"/>
              <a:t>Concepts</a:t>
            </a:r>
            <a:r>
              <a:rPr lang="de-AT" dirty="0" smtClean="0"/>
              <a:t> 1/5</a:t>
            </a:r>
            <a:br>
              <a:rPr lang="de-AT" dirty="0" smtClean="0"/>
            </a:br>
            <a:r>
              <a:rPr lang="de-AT" sz="1800" dirty="0" err="1" smtClean="0"/>
              <a:t>Policy</a:t>
            </a:r>
            <a:endParaRPr lang="de-AT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10</a:t>
            </a:fld>
            <a:endParaRPr lang="de-AT" dirty="0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958900" y="2192380"/>
            <a:ext cx="7393781" cy="1195736"/>
            <a:chOff x="4271120" y="3306517"/>
            <a:chExt cx="7560840" cy="2436434"/>
          </a:xfrm>
        </p:grpSpPr>
        <p:sp>
          <p:nvSpPr>
            <p:cNvPr id="7" name="TextBox 61"/>
            <p:cNvSpPr txBox="1"/>
            <p:nvPr/>
          </p:nvSpPr>
          <p:spPr>
            <a:xfrm>
              <a:off x="4271120" y="4049710"/>
              <a:ext cx="7560840" cy="16932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Policy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is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the central entity that forms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ODRL policy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expressions. It can refer to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Permissions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and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Prohibitions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which hold for that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Policy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and be further distinguished into several subtypes such as:</a:t>
              </a:r>
              <a:endPara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8" name="TextBox 126"/>
            <p:cNvSpPr txBox="1"/>
            <p:nvPr/>
          </p:nvSpPr>
          <p:spPr>
            <a:xfrm>
              <a:off x="4271120" y="3306517"/>
              <a:ext cx="4968596" cy="9406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de-AT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Policy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004048" y="3573016"/>
            <a:ext cx="2700560" cy="1965177"/>
            <a:chOff x="4271120" y="3306517"/>
            <a:chExt cx="7560840" cy="4004248"/>
          </a:xfrm>
        </p:grpSpPr>
        <p:sp>
          <p:nvSpPr>
            <p:cNvPr id="10" name="TextBox 61"/>
            <p:cNvSpPr txBox="1"/>
            <p:nvPr/>
          </p:nvSpPr>
          <p:spPr>
            <a:xfrm>
              <a:off x="4271120" y="4049710"/>
              <a:ext cx="7560840" cy="3261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 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Policy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which contains all terms of usage between both an 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Assigner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and an 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Assignee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about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an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Asset.</a:t>
              </a:r>
            </a:p>
            <a:p>
              <a:pPr>
                <a:defRPr/>
              </a:pP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  <a:p>
              <a:pPr>
                <a:defRPr/>
              </a:pPr>
              <a:r>
                <a:rPr lang="en-US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Alice allows Bob to read her dataset if he pays her 20€. </a:t>
              </a:r>
              <a:endParaRPr lang="de-A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11" name="TextBox 126"/>
            <p:cNvSpPr txBox="1"/>
            <p:nvPr/>
          </p:nvSpPr>
          <p:spPr>
            <a:xfrm>
              <a:off x="4271120" y="3306517"/>
              <a:ext cx="4968595" cy="8152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de-AT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Agreement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</p:grp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1475656" y="3573016"/>
            <a:ext cx="2700560" cy="1965177"/>
            <a:chOff x="4271120" y="3306517"/>
            <a:chExt cx="7560840" cy="4004248"/>
          </a:xfrm>
        </p:grpSpPr>
        <p:sp>
          <p:nvSpPr>
            <p:cNvPr id="16" name="TextBox 61"/>
            <p:cNvSpPr txBox="1"/>
            <p:nvPr/>
          </p:nvSpPr>
          <p:spPr>
            <a:xfrm>
              <a:off x="4271120" y="4049710"/>
              <a:ext cx="7560840" cy="3261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 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Policy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which proposes terms of usage from an 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Assigner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to possible 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Assignees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.</a:t>
              </a:r>
            </a:p>
            <a:p>
              <a:pPr>
                <a:defRPr/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  <a:p>
              <a:pPr>
                <a:defRPr/>
              </a:pPr>
              <a:endPara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  <a:p>
              <a:pPr>
                <a:defRPr/>
              </a:pP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Alice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allows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anyone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who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pays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her 20€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to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read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her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dataset</a:t>
              </a:r>
              <a:r>
                <a:rPr lang="de-AT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.</a:t>
              </a:r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17" name="TextBox 126"/>
            <p:cNvSpPr txBox="1"/>
            <p:nvPr/>
          </p:nvSpPr>
          <p:spPr>
            <a:xfrm>
              <a:off x="4271120" y="3306517"/>
              <a:ext cx="4968595" cy="8152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de-AT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Offer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4113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ODRL </a:t>
            </a:r>
            <a:r>
              <a:rPr lang="de-AT" dirty="0" err="1" smtClean="0"/>
              <a:t>Concepts</a:t>
            </a:r>
            <a:r>
              <a:rPr lang="de-AT" dirty="0" smtClean="0"/>
              <a:t> 1/5</a:t>
            </a:r>
            <a:br>
              <a:rPr lang="de-AT" dirty="0" smtClean="0"/>
            </a:br>
            <a:r>
              <a:rPr lang="de-AT" sz="1800" dirty="0" err="1" smtClean="0"/>
              <a:t>Policy</a:t>
            </a:r>
            <a:endParaRPr lang="de-AT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11</a:t>
            </a:fld>
            <a:endParaRPr lang="de-AT" dirty="0"/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547664" y="1988840"/>
            <a:ext cx="2700560" cy="1749734"/>
            <a:chOff x="4271120" y="3306517"/>
            <a:chExt cx="7560840" cy="3565261"/>
          </a:xfrm>
        </p:grpSpPr>
        <p:sp>
          <p:nvSpPr>
            <p:cNvPr id="10" name="TextBox 61"/>
            <p:cNvSpPr txBox="1"/>
            <p:nvPr/>
          </p:nvSpPr>
          <p:spPr>
            <a:xfrm>
              <a:off x="4271120" y="4049710"/>
              <a:ext cx="7560840" cy="28220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 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Policy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which proposes terms of usage from an 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Assignee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to an 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Assigner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(owner of the 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Asset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)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.</a:t>
              </a:r>
            </a:p>
            <a:p>
              <a:pPr>
                <a:defRPr/>
              </a:pPr>
              <a:endPara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  <a:p>
              <a:pPr>
                <a:defRPr/>
              </a:pPr>
              <a:r>
                <a:rPr lang="en-US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Bob wants to pay Alice 20€ if she allows him to read her dataset.</a:t>
              </a:r>
              <a:endParaRPr lang="de-A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11" name="TextBox 126"/>
            <p:cNvSpPr txBox="1"/>
            <p:nvPr/>
          </p:nvSpPr>
          <p:spPr>
            <a:xfrm>
              <a:off x="4271120" y="3306517"/>
              <a:ext cx="4968595" cy="8152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de-AT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Request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</p:grp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4679752" y="1988840"/>
            <a:ext cx="2772568" cy="1749734"/>
            <a:chOff x="4271120" y="3306517"/>
            <a:chExt cx="7762443" cy="3565261"/>
          </a:xfrm>
        </p:grpSpPr>
        <p:sp>
          <p:nvSpPr>
            <p:cNvPr id="16" name="TextBox 61"/>
            <p:cNvSpPr txBox="1"/>
            <p:nvPr/>
          </p:nvSpPr>
          <p:spPr>
            <a:xfrm>
              <a:off x="4271120" y="4049710"/>
              <a:ext cx="7762443" cy="28220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 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Policy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which defines 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Prohibitions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, 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Permissions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and/or 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Duties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for a certain 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Asset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  <a:p>
              <a:pPr>
                <a:defRPr/>
              </a:pPr>
              <a:endPara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  <a:p>
              <a:pPr>
                <a:defRPr/>
              </a:pP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Dataset XY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is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licensed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under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CC-BY. </a:t>
              </a:r>
            </a:p>
            <a:p>
              <a:pPr>
                <a:defRPr/>
              </a:pP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(i.e.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duty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to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attribute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asset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owner</a:t>
              </a:r>
              <a:r>
                <a:rPr lang="de-AT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)</a:t>
              </a:r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17" name="TextBox 126"/>
            <p:cNvSpPr txBox="1"/>
            <p:nvPr/>
          </p:nvSpPr>
          <p:spPr>
            <a:xfrm>
              <a:off x="4271120" y="3306517"/>
              <a:ext cx="4968595" cy="8152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de-AT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Set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547664" y="4149080"/>
            <a:ext cx="2700560" cy="1965177"/>
            <a:chOff x="4271120" y="3306517"/>
            <a:chExt cx="7560840" cy="4004248"/>
          </a:xfrm>
        </p:grpSpPr>
        <p:sp>
          <p:nvSpPr>
            <p:cNvPr id="14" name="TextBox 61"/>
            <p:cNvSpPr txBox="1"/>
            <p:nvPr/>
          </p:nvSpPr>
          <p:spPr>
            <a:xfrm>
              <a:off x="4271120" y="4049710"/>
              <a:ext cx="7560840" cy="3261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 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Policy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which proposes terms of usage to any holder of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 valid  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Ticket.</a:t>
              </a:r>
            </a:p>
            <a:p>
              <a:pPr>
                <a:defRPr/>
              </a:pPr>
              <a:endPara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  <a:p>
              <a:pPr>
                <a:defRPr/>
              </a:pPr>
              <a:r>
                <a:rPr lang="en-US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Dataset XY is accessible till May 2015 to any holder of </a:t>
              </a:r>
              <a:r>
                <a: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 valid  </a:t>
              </a:r>
              <a:r>
                <a:rPr lang="en-US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ticket.</a:t>
              </a:r>
              <a:endParaRPr lang="de-A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18" name="TextBox 126"/>
            <p:cNvSpPr txBox="1"/>
            <p:nvPr/>
          </p:nvSpPr>
          <p:spPr>
            <a:xfrm>
              <a:off x="4271120" y="3306517"/>
              <a:ext cx="4968595" cy="8152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de-AT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Ticket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</p:grpSp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4679752" y="4149080"/>
            <a:ext cx="2700560" cy="2396064"/>
            <a:chOff x="4271120" y="3306517"/>
            <a:chExt cx="7560840" cy="4882224"/>
          </a:xfrm>
        </p:grpSpPr>
        <p:sp>
          <p:nvSpPr>
            <p:cNvPr id="20" name="TextBox 61"/>
            <p:cNvSpPr txBox="1"/>
            <p:nvPr/>
          </p:nvSpPr>
          <p:spPr>
            <a:xfrm>
              <a:off x="4271120" y="4049710"/>
              <a:ext cx="7560840" cy="41390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 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Policy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which defines terms of usage over personal information.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  <a:p>
              <a:pPr>
                <a:defRPr/>
              </a:pPr>
              <a:endPara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  <a:p>
              <a:pPr>
                <a:defRPr/>
              </a:pPr>
              <a:endParaRPr lang="de-A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  <a:p>
              <a:pPr>
                <a:defRPr/>
              </a:pP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Alice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grants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Bob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to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distribute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her personal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data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but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only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for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the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purpose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of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contacting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Alice.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Furthermore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he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has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to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delete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the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asset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after 30 </a:t>
              </a:r>
              <a:r>
                <a:rPr lang="de-AT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days</a:t>
              </a:r>
              <a:r>
                <a:rPr lang="de-AT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.</a:t>
              </a:r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21" name="TextBox 126"/>
            <p:cNvSpPr txBox="1"/>
            <p:nvPr/>
          </p:nvSpPr>
          <p:spPr>
            <a:xfrm>
              <a:off x="4271120" y="3306517"/>
              <a:ext cx="4968595" cy="8152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de-AT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Privacy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6859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958899" y="2233264"/>
            <a:ext cx="7393781" cy="1195736"/>
            <a:chOff x="4271120" y="3306517"/>
            <a:chExt cx="7560840" cy="2436434"/>
          </a:xfrm>
        </p:grpSpPr>
        <p:sp>
          <p:nvSpPr>
            <p:cNvPr id="10" name="TextBox 61"/>
            <p:cNvSpPr txBox="1"/>
            <p:nvPr/>
          </p:nvSpPr>
          <p:spPr>
            <a:xfrm>
              <a:off x="4271120" y="4049710"/>
              <a:ext cx="7560840" cy="16932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An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Asset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is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the entity whose terms of usage are restricted by its surrounding policy expression. In the domain of </a:t>
              </a:r>
              <a:r>
                <a:rPr lang="en-US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Linked </a:t>
              </a:r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Data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an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Asset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usually represents a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dataset or parts of a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dataset (triples) .</a:t>
              </a:r>
              <a:endPara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11" name="TextBox 126"/>
            <p:cNvSpPr txBox="1"/>
            <p:nvPr/>
          </p:nvSpPr>
          <p:spPr>
            <a:xfrm>
              <a:off x="4271120" y="3306517"/>
              <a:ext cx="4968596" cy="9406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de-AT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Asset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ODRL </a:t>
            </a:r>
            <a:r>
              <a:rPr lang="de-AT" dirty="0" err="1" smtClean="0"/>
              <a:t>Concepts</a:t>
            </a:r>
            <a:r>
              <a:rPr lang="de-AT" dirty="0" smtClean="0"/>
              <a:t> 2/5</a:t>
            </a:r>
            <a:br>
              <a:rPr lang="de-AT" dirty="0" smtClean="0"/>
            </a:br>
            <a:r>
              <a:rPr lang="de-AT" sz="1800" dirty="0" smtClean="0"/>
              <a:t>Asset </a:t>
            </a:r>
            <a:r>
              <a:rPr lang="de-AT" sz="1800" dirty="0" err="1" smtClean="0"/>
              <a:t>and</a:t>
            </a:r>
            <a:r>
              <a:rPr lang="de-AT" sz="1800" dirty="0" smtClean="0"/>
              <a:t> Party</a:t>
            </a:r>
            <a:endParaRPr lang="de-AT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12</a:t>
            </a:fld>
            <a:endParaRPr lang="de-AT" dirty="0"/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958899" y="3717032"/>
            <a:ext cx="7393781" cy="949514"/>
            <a:chOff x="4271120" y="3306517"/>
            <a:chExt cx="7560840" cy="1934732"/>
          </a:xfrm>
        </p:grpSpPr>
        <p:sp>
          <p:nvSpPr>
            <p:cNvPr id="13" name="TextBox 61"/>
            <p:cNvSpPr txBox="1"/>
            <p:nvPr/>
          </p:nvSpPr>
          <p:spPr>
            <a:xfrm>
              <a:off x="4271120" y="4049710"/>
              <a:ext cx="7560840" cy="11915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Party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can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be distinguished into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Assigners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(the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parties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who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propose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the policy statements)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and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Assignees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(the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ones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who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receive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the policy statements).</a:t>
              </a:r>
              <a:endParaRPr lang="de-A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14" name="TextBox 126"/>
            <p:cNvSpPr txBox="1"/>
            <p:nvPr/>
          </p:nvSpPr>
          <p:spPr>
            <a:xfrm>
              <a:off x="4271120" y="3306517"/>
              <a:ext cx="4968596" cy="9406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de-AT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Party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</p:grpSp>
      <p:sp>
        <p:nvSpPr>
          <p:cNvPr id="3" name="AutoShape 2" descr="http://lukas-prokop.at/talks/gnupg/cpg1_slides/01_encryption.svg"/>
          <p:cNvSpPr>
            <a:spLocks noChangeAspect="1" noChangeArrowheads="1"/>
          </p:cNvSpPr>
          <p:nvPr/>
        </p:nvSpPr>
        <p:spPr bwMode="auto">
          <a:xfrm>
            <a:off x="155575" y="-2286000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2"/>
          <a:srcRect l="782" t="10311" r="90556" b="70159"/>
          <a:stretch/>
        </p:blipFill>
        <p:spPr>
          <a:xfrm>
            <a:off x="5049558" y="5012817"/>
            <a:ext cx="793286" cy="111781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2"/>
          <a:srcRect l="38582" t="10310" r="54725" b="70160"/>
          <a:stretch/>
        </p:blipFill>
        <p:spPr>
          <a:xfrm>
            <a:off x="2785863" y="5031285"/>
            <a:ext cx="602442" cy="1098570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>
            <a:off x="4009777" y="5319317"/>
            <a:ext cx="432048" cy="592840"/>
            <a:chOff x="3851920" y="5192818"/>
            <a:chExt cx="432048" cy="592840"/>
          </a:xfrm>
        </p:grpSpPr>
        <p:sp>
          <p:nvSpPr>
            <p:cNvPr id="24" name="Flussdiagramm: Magnetplattenspeicher 23"/>
            <p:cNvSpPr/>
            <p:nvPr/>
          </p:nvSpPr>
          <p:spPr>
            <a:xfrm>
              <a:off x="3851920" y="5533252"/>
              <a:ext cx="432048" cy="252406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3" name="Flussdiagramm: Magnetplattenspeicher 22"/>
            <p:cNvSpPr/>
            <p:nvPr/>
          </p:nvSpPr>
          <p:spPr>
            <a:xfrm>
              <a:off x="3851920" y="5363122"/>
              <a:ext cx="432048" cy="252406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Flussdiagramm: Magnetplattenspeicher 21"/>
            <p:cNvSpPr/>
            <p:nvPr/>
          </p:nvSpPr>
          <p:spPr>
            <a:xfrm>
              <a:off x="3851920" y="5192818"/>
              <a:ext cx="432048" cy="252406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2807313" y="4856442"/>
            <a:ext cx="6096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 err="1" smtClean="0">
                <a:latin typeface="PT Sans" panose="020B0503020203020204" pitchFamily="34" charset="0"/>
              </a:rPr>
              <a:t>Assigner</a:t>
            </a:r>
            <a:endParaRPr lang="de-AT" sz="900" b="1" dirty="0">
              <a:latin typeface="PT Sans" panose="020B0503020203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997706" y="4856442"/>
            <a:ext cx="458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 smtClean="0">
                <a:latin typeface="PT Sans" panose="020B0503020203020204" pitchFamily="34" charset="0"/>
              </a:rPr>
              <a:t>Asset</a:t>
            </a:r>
            <a:endParaRPr lang="de-AT" sz="900" b="1" dirty="0">
              <a:latin typeface="PT Sans" panose="020B0503020203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114760" y="4857948"/>
            <a:ext cx="670669" cy="22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 err="1" smtClean="0">
                <a:latin typeface="PT Sans" panose="020B0503020203020204" pitchFamily="34" charset="0"/>
              </a:rPr>
              <a:t>Assignee</a:t>
            </a:r>
            <a:endParaRPr lang="de-AT" sz="900" b="1" dirty="0">
              <a:latin typeface="PT Sans" panose="020B0503020203020204" pitchFamily="34" charset="0"/>
            </a:endParaRPr>
          </a:p>
        </p:txBody>
      </p:sp>
      <p:cxnSp>
        <p:nvCxnSpPr>
          <p:cNvPr id="31" name="Gerade Verbindung mit Pfeil 30"/>
          <p:cNvCxnSpPr>
            <a:stCxn id="21" idx="3"/>
          </p:cNvCxnSpPr>
          <p:nvPr/>
        </p:nvCxnSpPr>
        <p:spPr>
          <a:xfrm>
            <a:off x="3388305" y="5580570"/>
            <a:ext cx="573996" cy="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4493642" y="5580570"/>
            <a:ext cx="573996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3407787" y="5388634"/>
            <a:ext cx="458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 err="1" smtClean="0">
                <a:latin typeface="PT Sans" panose="020B0503020203020204" pitchFamily="34" charset="0"/>
              </a:rPr>
              <a:t>owns</a:t>
            </a:r>
            <a:endParaRPr lang="de-AT" sz="900" dirty="0">
              <a:latin typeface="PT Sans" panose="020B050302020302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655789" y="5391058"/>
            <a:ext cx="458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 err="1" smtClean="0">
                <a:latin typeface="PT Sans" panose="020B0503020203020204" pitchFamily="34" charset="0"/>
              </a:rPr>
              <a:t>uses</a:t>
            </a:r>
            <a:endParaRPr lang="de-AT" sz="9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155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ODRL </a:t>
            </a:r>
            <a:r>
              <a:rPr lang="de-AT" dirty="0" err="1" smtClean="0"/>
              <a:t>Concepts</a:t>
            </a:r>
            <a:r>
              <a:rPr lang="de-AT" dirty="0" smtClean="0"/>
              <a:t> 3/5</a:t>
            </a:r>
            <a:br>
              <a:rPr lang="de-AT" dirty="0" smtClean="0"/>
            </a:br>
            <a:r>
              <a:rPr lang="de-AT" sz="1800" dirty="0" err="1" smtClean="0"/>
              <a:t>Permission</a:t>
            </a:r>
            <a:r>
              <a:rPr lang="de-AT" sz="1800" dirty="0" smtClean="0"/>
              <a:t>, Prohibition, </a:t>
            </a:r>
            <a:r>
              <a:rPr lang="de-AT" sz="1800" dirty="0" err="1" smtClean="0"/>
              <a:t>and</a:t>
            </a:r>
            <a:r>
              <a:rPr lang="de-AT" sz="1800" dirty="0" smtClean="0"/>
              <a:t> </a:t>
            </a:r>
            <a:r>
              <a:rPr lang="de-AT" sz="1800" dirty="0" err="1" smtClean="0"/>
              <a:t>Duty</a:t>
            </a:r>
            <a:endParaRPr lang="de-AT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13</a:t>
            </a:fld>
            <a:endParaRPr lang="de-AT" dirty="0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958900" y="1801216"/>
            <a:ext cx="7393781" cy="1195736"/>
            <a:chOff x="4271120" y="3306517"/>
            <a:chExt cx="7560840" cy="2436434"/>
          </a:xfrm>
        </p:grpSpPr>
        <p:sp>
          <p:nvSpPr>
            <p:cNvPr id="7" name="TextBox 61"/>
            <p:cNvSpPr txBox="1"/>
            <p:nvPr/>
          </p:nvSpPr>
          <p:spPr>
            <a:xfrm>
              <a:off x="4271120" y="4049710"/>
              <a:ext cx="7560840" cy="16932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Permission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specifies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Actions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which are allowed to be executed on a certain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Asset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. </a:t>
              </a:r>
            </a:p>
            <a:p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  <a:p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Alice allows Bob to </a:t>
              </a:r>
              <a:r>
                <a:rPr lang="de-AT" sz="16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read</a:t>
              </a:r>
              <a:r>
                <a:rPr lang="de-AT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her </a:t>
              </a:r>
              <a:r>
                <a:rPr lang="de-AT" sz="16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dataset</a:t>
              </a:r>
              <a:r>
                <a:rPr lang="de-AT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.</a:t>
              </a:r>
            </a:p>
          </p:txBody>
        </p:sp>
        <p:sp>
          <p:nvSpPr>
            <p:cNvPr id="8" name="TextBox 126"/>
            <p:cNvSpPr txBox="1"/>
            <p:nvPr/>
          </p:nvSpPr>
          <p:spPr>
            <a:xfrm>
              <a:off x="4271120" y="3306517"/>
              <a:ext cx="4968596" cy="9406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de-AT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Permission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958899" y="3356992"/>
            <a:ext cx="7393781" cy="1512168"/>
            <a:chOff x="4271120" y="3447993"/>
            <a:chExt cx="7560840" cy="3081194"/>
          </a:xfrm>
        </p:grpSpPr>
        <p:sp>
          <p:nvSpPr>
            <p:cNvPr id="10" name="TextBox 61"/>
            <p:cNvSpPr txBox="1"/>
            <p:nvPr/>
          </p:nvSpPr>
          <p:spPr>
            <a:xfrm>
              <a:off x="4271120" y="4334247"/>
              <a:ext cx="7560840" cy="21949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Prohibitions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are used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to forbid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specific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Actions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on an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Asset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and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cannot refer to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Duties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.</a:t>
              </a:r>
            </a:p>
            <a:p>
              <a:pPr>
                <a:defRPr/>
              </a:pPr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  <a:p>
              <a:pPr>
                <a:defRPr/>
              </a:pPr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Alice prohibits Bob to distribute her dataset.</a:t>
              </a:r>
              <a:endParaRPr lang="de-AT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11" name="TextBox 126"/>
            <p:cNvSpPr txBox="1"/>
            <p:nvPr/>
          </p:nvSpPr>
          <p:spPr>
            <a:xfrm>
              <a:off x="4271120" y="3447993"/>
              <a:ext cx="4968596" cy="9406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de-AT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Prohibition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958899" y="4797151"/>
            <a:ext cx="7393781" cy="1441957"/>
            <a:chOff x="4271120" y="3306517"/>
            <a:chExt cx="7560840" cy="2938134"/>
          </a:xfrm>
        </p:grpSpPr>
        <p:sp>
          <p:nvSpPr>
            <p:cNvPr id="13" name="TextBox 61"/>
            <p:cNvSpPr txBox="1"/>
            <p:nvPr/>
          </p:nvSpPr>
          <p:spPr>
            <a:xfrm>
              <a:off x="4271120" y="4049710"/>
              <a:ext cx="7560840" cy="21949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AT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Duties</a:t>
              </a:r>
              <a:r>
                <a:rPr lang="de-AT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define</a:t>
              </a:r>
              <a:r>
                <a:rPr lang="de-AT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Actions</a:t>
              </a:r>
              <a:r>
                <a:rPr lang="de-AT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that</a:t>
              </a:r>
              <a:r>
                <a:rPr lang="de-AT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have</a:t>
              </a:r>
              <a:r>
                <a:rPr lang="de-AT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to</a:t>
              </a:r>
              <a:r>
                <a:rPr lang="de-AT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be</a:t>
              </a:r>
              <a:r>
                <a:rPr lang="de-AT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perfomed</a:t>
              </a:r>
              <a:r>
                <a:rPr lang="de-AT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so </a:t>
              </a:r>
              <a:r>
                <a:rPr lang="de-AT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that</a:t>
              </a:r>
              <a:r>
                <a:rPr lang="de-AT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sorrounding</a:t>
              </a:r>
              <a:r>
                <a:rPr lang="de-AT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Permissions</a:t>
              </a:r>
              <a:r>
                <a:rPr lang="de-AT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or</a:t>
              </a:r>
              <a:r>
                <a:rPr lang="de-AT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Policies</a:t>
              </a:r>
              <a:r>
                <a:rPr lang="de-AT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become</a:t>
              </a:r>
              <a:r>
                <a:rPr lang="de-AT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valid.</a:t>
              </a:r>
            </a:p>
            <a:p>
              <a:pPr>
                <a:defRPr/>
              </a:pPr>
              <a:endParaRPr lang="de-A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  <a:p>
              <a:pPr>
                <a:defRPr/>
              </a:pPr>
              <a:r>
                <a:rPr lang="de-AT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Alice </a:t>
              </a:r>
              <a:r>
                <a:rPr lang="de-AT" sz="16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allows</a:t>
              </a:r>
              <a:r>
                <a:rPr lang="de-AT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Bob </a:t>
              </a:r>
              <a:r>
                <a:rPr lang="de-AT" sz="16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to</a:t>
              </a:r>
              <a:r>
                <a:rPr lang="de-AT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6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read</a:t>
              </a:r>
              <a:r>
                <a:rPr lang="de-AT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her </a:t>
              </a:r>
              <a:r>
                <a:rPr lang="de-AT" sz="16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dataset</a:t>
              </a:r>
              <a:r>
                <a:rPr lang="de-AT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de-AT" sz="16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if</a:t>
              </a:r>
              <a:r>
                <a:rPr lang="de-AT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he </a:t>
              </a:r>
              <a:r>
                <a:rPr lang="de-AT" sz="16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pays</a:t>
              </a:r>
              <a:r>
                <a:rPr lang="de-AT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her 20€.</a:t>
              </a:r>
            </a:p>
          </p:txBody>
        </p:sp>
        <p:sp>
          <p:nvSpPr>
            <p:cNvPr id="14" name="TextBox 126"/>
            <p:cNvSpPr txBox="1"/>
            <p:nvPr/>
          </p:nvSpPr>
          <p:spPr>
            <a:xfrm>
              <a:off x="4271120" y="3306517"/>
              <a:ext cx="4968596" cy="9406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de-AT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Duty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908380" y="6404828"/>
            <a:ext cx="905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 err="1" smtClean="0">
                <a:latin typeface="PT Sans" panose="020B0503020203020204" pitchFamily="34" charset="0"/>
              </a:rPr>
              <a:t>Permission</a:t>
            </a:r>
            <a:endParaRPr lang="de-AT" sz="1200" b="1" dirty="0">
              <a:latin typeface="PT Sans" panose="020B0503020203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789092" y="6404828"/>
            <a:ext cx="49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 err="1" smtClean="0">
                <a:latin typeface="PT Sans" panose="020B0503020203020204" pitchFamily="34" charset="0"/>
              </a:rPr>
              <a:t>Duty</a:t>
            </a:r>
            <a:endParaRPr lang="de-AT" sz="1200" b="1" dirty="0">
              <a:latin typeface="PT Sans" panose="020B0503020203020204" pitchFamily="34" charset="0"/>
            </a:endParaRPr>
          </a:p>
        </p:txBody>
      </p:sp>
      <p:sp>
        <p:nvSpPr>
          <p:cNvPr id="15" name="Geschweifte Klammer rechts 14"/>
          <p:cNvSpPr/>
          <p:nvPr/>
        </p:nvSpPr>
        <p:spPr>
          <a:xfrm rot="5400000">
            <a:off x="4915391" y="5740109"/>
            <a:ext cx="239525" cy="1089915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Geschweifte Klammer rechts 17"/>
          <p:cNvSpPr/>
          <p:nvPr/>
        </p:nvSpPr>
        <p:spPr>
          <a:xfrm rot="5400000">
            <a:off x="3241274" y="5627925"/>
            <a:ext cx="239525" cy="1322491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10685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ODRL </a:t>
            </a:r>
            <a:r>
              <a:rPr lang="de-AT" dirty="0" err="1" smtClean="0"/>
              <a:t>Concepts</a:t>
            </a:r>
            <a:r>
              <a:rPr lang="de-AT" dirty="0" smtClean="0"/>
              <a:t> 4/5</a:t>
            </a:r>
            <a:br>
              <a:rPr lang="de-AT" dirty="0" smtClean="0"/>
            </a:br>
            <a:r>
              <a:rPr lang="de-AT" sz="1800" dirty="0" smtClean="0"/>
              <a:t>Action</a:t>
            </a:r>
            <a:endParaRPr lang="de-AT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14</a:t>
            </a:fld>
            <a:endParaRPr lang="de-AT" dirty="0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958900" y="2192380"/>
            <a:ext cx="7393781" cy="1195736"/>
            <a:chOff x="4271120" y="3306517"/>
            <a:chExt cx="7560840" cy="2436434"/>
          </a:xfrm>
        </p:grpSpPr>
        <p:sp>
          <p:nvSpPr>
            <p:cNvPr id="7" name="TextBox 61"/>
            <p:cNvSpPr txBox="1"/>
            <p:nvPr/>
          </p:nvSpPr>
          <p:spPr>
            <a:xfrm>
              <a:off x="4271120" y="4049710"/>
              <a:ext cx="7560840" cy="16932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Actions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are operations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on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Assets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that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 potential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Assignee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is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allowed (if related to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Permission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), is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prohibited (if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related to a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Prohibition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) or has (if related to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Duty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) to perform.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In a Linked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Data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scenario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actions could be:</a:t>
              </a:r>
              <a:endParaRPr lang="de-A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8" name="TextBox 126"/>
            <p:cNvSpPr txBox="1"/>
            <p:nvPr/>
          </p:nvSpPr>
          <p:spPr>
            <a:xfrm>
              <a:off x="4271120" y="3306517"/>
              <a:ext cx="4968596" cy="9406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de-AT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Action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</p:grpSp>
      <p:sp>
        <p:nvSpPr>
          <p:cNvPr id="13" name="TextBox 61"/>
          <p:cNvSpPr txBox="1"/>
          <p:nvPr/>
        </p:nvSpPr>
        <p:spPr bwMode="auto">
          <a:xfrm>
            <a:off x="1547663" y="3391994"/>
            <a:ext cx="680501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aggregate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–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can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be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used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to</a:t>
            </a:r>
            <a:r>
              <a:rPr lang="de-A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express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the action of querying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different datasets and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aggregate the retrieved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data.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read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– the act of obtaining data from the asset (e.g. via SPARQL query). 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copy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-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action of copying data is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fundamental when defining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copyright restrictions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necessary for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certain license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definitions.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</a:endParaRPr>
          </a:p>
          <a:p>
            <a:r>
              <a:rPr lang="de-AT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write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-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can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be used to represent SPARQL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INSERT queries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,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since it specifies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action of writing to 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an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asset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.</a:t>
            </a:r>
          </a:p>
          <a:p>
            <a:endParaRPr lang="de-AT" sz="1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</a:endParaRPr>
          </a:p>
          <a:p>
            <a:r>
              <a:rPr lang="de-A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&lt;</a:t>
            </a:r>
            <a:r>
              <a:rPr lang="de-AT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custom</a:t>
            </a:r>
            <a:r>
              <a:rPr lang="de-A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&gt; 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-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although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there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are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many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prepoposed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Actions</a:t>
            </a:r>
            <a:r>
              <a:rPr lang="de-A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that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can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be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used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out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of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the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box,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new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actions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which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might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fit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the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intended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semantics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more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precisely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can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easily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be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added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to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the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ontology</a:t>
            </a:r>
            <a:r>
              <a:rPr lang="de-A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.</a:t>
            </a:r>
            <a:endParaRPr lang="de-AT" sz="1400" b="1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309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ODRL </a:t>
            </a:r>
            <a:r>
              <a:rPr lang="de-AT" dirty="0" err="1" smtClean="0"/>
              <a:t>Concepts</a:t>
            </a:r>
            <a:r>
              <a:rPr lang="de-AT" dirty="0" smtClean="0"/>
              <a:t> 5/5</a:t>
            </a:r>
            <a:br>
              <a:rPr lang="de-AT" dirty="0" smtClean="0"/>
            </a:br>
            <a:r>
              <a:rPr lang="de-AT" sz="1800" dirty="0" err="1" smtClean="0"/>
              <a:t>Constraint</a:t>
            </a:r>
            <a:endParaRPr lang="de-AT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15</a:t>
            </a:fld>
            <a:endParaRPr lang="de-AT" dirty="0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958900" y="2192380"/>
            <a:ext cx="7393781" cy="3165506"/>
            <a:chOff x="4271120" y="3306517"/>
            <a:chExt cx="7560840" cy="6450042"/>
          </a:xfrm>
        </p:grpSpPr>
        <p:sp>
          <p:nvSpPr>
            <p:cNvPr id="7" name="TextBox 61"/>
            <p:cNvSpPr txBox="1"/>
            <p:nvPr/>
          </p:nvSpPr>
          <p:spPr>
            <a:xfrm>
              <a:off x="4271120" y="4049710"/>
              <a:ext cx="7560840" cy="57068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Constraints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offer the possibility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to restrict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and limit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the scope of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Permissions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,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Prohibitions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and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Duties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, using a simple mathematical structure with</a:t>
              </a:r>
            </a:p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two operands and one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operator: </a:t>
              </a:r>
            </a:p>
            <a:p>
              <a:endPara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  <a:p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The </a:t>
              </a:r>
              <a:r>
                <a:rPr lang="en-US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number </a:t>
              </a:r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of query </a:t>
              </a:r>
              <a:r>
                <a:rPr lang="en-US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requests </a:t>
              </a:r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must </a:t>
              </a:r>
              <a:r>
                <a:rPr lang="en-US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be less or equal </a:t>
              </a:r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than 100.</a:t>
              </a:r>
            </a:p>
            <a:p>
              <a:endPara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  <a:p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  <a:p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  <a:p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Additionally a specific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Purpose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of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the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constrained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Action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 can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be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defined:</a:t>
              </a:r>
            </a:p>
            <a:p>
              <a:endPara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  <a:p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Reading </a:t>
              </a:r>
              <a:r>
                <a:rPr lang="en-US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from a dataset </a:t>
              </a:r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using </a:t>
              </a:r>
              <a:r>
                <a:rPr lang="en-US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ASK queries </a:t>
              </a:r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shall </a:t>
              </a:r>
              <a:r>
                <a:rPr lang="en-US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be restricted to </a:t>
              </a:r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100 executions.</a:t>
              </a:r>
              <a:endParaRPr lang="de-A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8" name="TextBox 126"/>
            <p:cNvSpPr txBox="1"/>
            <p:nvPr/>
          </p:nvSpPr>
          <p:spPr>
            <a:xfrm>
              <a:off x="4271120" y="3306517"/>
              <a:ext cx="4968596" cy="9406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AT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Constraint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2069250" y="3894754"/>
            <a:ext cx="762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err="1" smtClean="0">
                <a:latin typeface="PT Sans" panose="020B0503020203020204" pitchFamily="34" charset="0"/>
              </a:rPr>
              <a:t>operand</a:t>
            </a:r>
            <a:endParaRPr lang="de-AT" sz="1200" b="1" dirty="0">
              <a:latin typeface="PT Sans" panose="020B0503020203020204" pitchFamily="34" charset="0"/>
            </a:endParaRPr>
          </a:p>
        </p:txBody>
      </p:sp>
      <p:sp>
        <p:nvSpPr>
          <p:cNvPr id="16" name="Geschweifte Klammer rechts 15"/>
          <p:cNvSpPr/>
          <p:nvPr/>
        </p:nvSpPr>
        <p:spPr>
          <a:xfrm rot="5400000">
            <a:off x="2360769" y="2777311"/>
            <a:ext cx="179959" cy="2118968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Geschweifte Klammer rechts 16"/>
          <p:cNvSpPr/>
          <p:nvPr/>
        </p:nvSpPr>
        <p:spPr>
          <a:xfrm rot="5400000">
            <a:off x="4326493" y="2961189"/>
            <a:ext cx="179959" cy="1751215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Geschweifte Klammer rechts 17"/>
          <p:cNvSpPr/>
          <p:nvPr/>
        </p:nvSpPr>
        <p:spPr>
          <a:xfrm rot="5400000">
            <a:off x="5882182" y="3627181"/>
            <a:ext cx="179959" cy="419227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feld 18"/>
          <p:cNvSpPr txBox="1"/>
          <p:nvPr/>
        </p:nvSpPr>
        <p:spPr>
          <a:xfrm>
            <a:off x="5619202" y="3890776"/>
            <a:ext cx="762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err="1" smtClean="0">
                <a:latin typeface="PT Sans" panose="020B0503020203020204" pitchFamily="34" charset="0"/>
              </a:rPr>
              <a:t>operand</a:t>
            </a:r>
            <a:endParaRPr lang="de-AT" sz="1200" b="1" dirty="0">
              <a:latin typeface="PT Sans" panose="020B0503020203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034974" y="3890775"/>
            <a:ext cx="762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err="1" smtClean="0">
                <a:latin typeface="PT Sans" panose="020B0503020203020204" pitchFamily="34" charset="0"/>
              </a:rPr>
              <a:t>operator</a:t>
            </a:r>
            <a:endParaRPr lang="de-AT" sz="1200" b="1" dirty="0">
              <a:latin typeface="PT Sans" panose="020B0503020203020204" pitchFamily="34" charset="0"/>
            </a:endParaRPr>
          </a:p>
        </p:txBody>
      </p:sp>
      <p:sp>
        <p:nvSpPr>
          <p:cNvPr id="21" name="Geschweifte Klammer rechts 20"/>
          <p:cNvSpPr/>
          <p:nvPr/>
        </p:nvSpPr>
        <p:spPr>
          <a:xfrm rot="5400000">
            <a:off x="3896158" y="4812203"/>
            <a:ext cx="179959" cy="988515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/>
          <p:cNvSpPr txBox="1"/>
          <p:nvPr/>
        </p:nvSpPr>
        <p:spPr>
          <a:xfrm>
            <a:off x="3631533" y="5339886"/>
            <a:ext cx="762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err="1" smtClean="0">
                <a:latin typeface="PT Sans" panose="020B0503020203020204" pitchFamily="34" charset="0"/>
              </a:rPr>
              <a:t>purpose</a:t>
            </a:r>
            <a:endParaRPr lang="de-AT" sz="1200" b="1" dirty="0">
              <a:latin typeface="PT Sans" panose="020B0503020203020204" pitchFamily="34" charset="0"/>
            </a:endParaRPr>
          </a:p>
        </p:txBody>
      </p:sp>
      <p:sp>
        <p:nvSpPr>
          <p:cNvPr id="23" name="Geschweifte Klammer rechts 22"/>
          <p:cNvSpPr/>
          <p:nvPr/>
        </p:nvSpPr>
        <p:spPr>
          <a:xfrm rot="5400000">
            <a:off x="1283529" y="4970992"/>
            <a:ext cx="179959" cy="675169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Textfeld 23"/>
          <p:cNvSpPr txBox="1"/>
          <p:nvPr/>
        </p:nvSpPr>
        <p:spPr>
          <a:xfrm>
            <a:off x="1061105" y="5372519"/>
            <a:ext cx="63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err="1" smtClean="0">
                <a:latin typeface="PT Sans" panose="020B0503020203020204" pitchFamily="34" charset="0"/>
              </a:rPr>
              <a:t>action</a:t>
            </a:r>
            <a:endParaRPr lang="de-AT" sz="1200" b="1" dirty="0">
              <a:latin typeface="PT Sans" panose="020B0503020203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898058" y="5377140"/>
            <a:ext cx="105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err="1" smtClean="0">
                <a:latin typeface="PT Sans" panose="020B0503020203020204" pitchFamily="34" charset="0"/>
              </a:rPr>
              <a:t>constraint</a:t>
            </a:r>
            <a:endParaRPr lang="de-AT" sz="1200" b="1" dirty="0">
              <a:latin typeface="PT Sans" panose="020B0503020203020204" pitchFamily="34" charset="0"/>
            </a:endParaRPr>
          </a:p>
        </p:txBody>
      </p:sp>
      <p:sp>
        <p:nvSpPr>
          <p:cNvPr id="26" name="Geschweifte Klammer rechts 25"/>
          <p:cNvSpPr/>
          <p:nvPr/>
        </p:nvSpPr>
        <p:spPr>
          <a:xfrm rot="5400000">
            <a:off x="6300191" y="4149082"/>
            <a:ext cx="144017" cy="2304255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61160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16</a:t>
            </a:fld>
            <a:endParaRPr lang="de-AT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</p:spPr>
        <p:txBody>
          <a:bodyPr>
            <a:normAutofit/>
          </a:bodyPr>
          <a:lstStyle/>
          <a:p>
            <a:r>
              <a:rPr lang="de-AT" dirty="0" smtClean="0"/>
              <a:t>Access </a:t>
            </a:r>
            <a:r>
              <a:rPr lang="de-AT" dirty="0" err="1" smtClean="0"/>
              <a:t>Policy</a:t>
            </a:r>
            <a:r>
              <a:rPr lang="de-AT" dirty="0" smtClean="0"/>
              <a:t> </a:t>
            </a:r>
            <a:r>
              <a:rPr lang="de-AT" dirty="0" err="1" smtClean="0"/>
              <a:t>Examples</a:t>
            </a:r>
            <a:r>
              <a:rPr lang="de-AT" dirty="0" smtClean="0"/>
              <a:t> 1/7</a:t>
            </a:r>
            <a:br>
              <a:rPr lang="de-AT" dirty="0" smtClean="0"/>
            </a:br>
            <a:r>
              <a:rPr lang="de-AT" sz="1800" dirty="0" err="1" smtClean="0"/>
              <a:t>Restricting</a:t>
            </a:r>
            <a:r>
              <a:rPr lang="de-AT" sz="1800" dirty="0" smtClean="0"/>
              <a:t> </a:t>
            </a:r>
            <a:r>
              <a:rPr lang="de-AT" sz="1800" dirty="0" err="1" smtClean="0"/>
              <a:t>access</a:t>
            </a:r>
            <a:r>
              <a:rPr lang="de-AT" sz="1800" dirty="0" smtClean="0"/>
              <a:t> </a:t>
            </a:r>
            <a:r>
              <a:rPr lang="de-AT" sz="1800" dirty="0" err="1" smtClean="0"/>
              <a:t>to</a:t>
            </a:r>
            <a:r>
              <a:rPr lang="de-AT" sz="1800" dirty="0" smtClean="0"/>
              <a:t> </a:t>
            </a:r>
            <a:r>
              <a:rPr lang="de-AT" sz="1800" dirty="0" err="1" smtClean="0"/>
              <a:t>specific</a:t>
            </a:r>
            <a:r>
              <a:rPr lang="de-AT" sz="1800" dirty="0" smtClean="0"/>
              <a:t> </a:t>
            </a:r>
            <a:r>
              <a:rPr lang="de-AT" sz="1800" dirty="0" err="1" smtClean="0"/>
              <a:t>parties</a:t>
            </a:r>
            <a:r>
              <a:rPr lang="de-AT" sz="1800" dirty="0" smtClean="0"/>
              <a:t> </a:t>
            </a:r>
            <a:r>
              <a:rPr lang="de-AT" sz="1800" dirty="0" err="1" smtClean="0"/>
              <a:t>and</a:t>
            </a:r>
            <a:r>
              <a:rPr lang="de-AT" sz="1800" dirty="0" smtClean="0"/>
              <a:t> </a:t>
            </a:r>
            <a:r>
              <a:rPr lang="de-AT" sz="1800" dirty="0" err="1" smtClean="0"/>
              <a:t>assets</a:t>
            </a:r>
            <a:endParaRPr lang="de-AT" sz="1800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2339752" y="2276872"/>
            <a:ext cx="4824536" cy="2880321"/>
            <a:chOff x="1547664" y="2708920"/>
            <a:chExt cx="4824536" cy="2480276"/>
          </a:xfrm>
        </p:grpSpPr>
        <p:sp>
          <p:nvSpPr>
            <p:cNvPr id="18" name="Gefaltete Ecke 17"/>
            <p:cNvSpPr/>
            <p:nvPr/>
          </p:nvSpPr>
          <p:spPr>
            <a:xfrm>
              <a:off x="1547664" y="2708920"/>
              <a:ext cx="4824536" cy="2480276"/>
            </a:xfrm>
            <a:prstGeom prst="foldedCorner">
              <a:avLst/>
            </a:prstGeom>
            <a:gradFill>
              <a:gsLst>
                <a:gs pos="0">
                  <a:schemeClr val="bg1"/>
                </a:gs>
                <a:gs pos="35000">
                  <a:schemeClr val="bg1"/>
                </a:gs>
                <a:gs pos="100000">
                  <a:schemeClr val="bg1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de-AT" sz="1400" dirty="0" smtClean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@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prefix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odrl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: &lt;http://w3.org/ns/odrl/2/&gt; .</a:t>
              </a: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@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prefix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: &lt;http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://www.example.com/&gt; .</a:t>
              </a:r>
            </a:p>
            <a:p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:policy1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a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odrl:Agreement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;</a:t>
              </a: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b="1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odrl:permission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[</a:t>
              </a: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	 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a </a:t>
              </a:r>
              <a:r>
                <a:rPr lang="de-AT" sz="14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odrl:Permission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    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	    </a:t>
              </a:r>
              <a:r>
                <a:rPr lang="de-AT" sz="1400" b="1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odrl:action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odrl:read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    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de-AT" sz="1400" b="1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odrl:target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:dataset1, :dataset2; </a:t>
              </a:r>
              <a:endPara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    </a:t>
              </a:r>
              <a:r>
                <a:rPr lang="de-AT" sz="1400" b="1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odrl:assigner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: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owner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    </a:t>
              </a:r>
              <a:r>
                <a:rPr lang="de-AT" sz="1400" b="1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odrl:assignee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:</a:t>
              </a:r>
              <a:r>
                <a:rPr lang="de-AT" sz="1400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alice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de-AT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	]. </a:t>
              </a:r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5453336" y="2708920"/>
              <a:ext cx="918864" cy="2160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1400" b="1" dirty="0" smtClean="0">
                  <a:latin typeface="PT Sans" panose="020B0503020203020204" pitchFamily="34" charset="0"/>
                </a:rPr>
                <a:t>Listing 1</a:t>
              </a:r>
              <a:endParaRPr lang="de-AT" sz="1400" b="1" dirty="0">
                <a:latin typeface="PT Sans" panose="020B0503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0935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17</a:t>
            </a:fld>
            <a:endParaRPr lang="de-AT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547664" y="2132856"/>
            <a:ext cx="6336704" cy="3781738"/>
            <a:chOff x="1547664" y="2708920"/>
            <a:chExt cx="6336704" cy="3256495"/>
          </a:xfrm>
        </p:grpSpPr>
        <p:sp>
          <p:nvSpPr>
            <p:cNvPr id="7" name="Gefaltete Ecke 6"/>
            <p:cNvSpPr/>
            <p:nvPr/>
          </p:nvSpPr>
          <p:spPr>
            <a:xfrm>
              <a:off x="1547664" y="2708920"/>
              <a:ext cx="6336704" cy="3256495"/>
            </a:xfrm>
            <a:prstGeom prst="foldedCorner">
              <a:avLst/>
            </a:prstGeom>
            <a:gradFill>
              <a:gsLst>
                <a:gs pos="0">
                  <a:schemeClr val="bg1"/>
                </a:gs>
                <a:gs pos="35000">
                  <a:schemeClr val="bg1"/>
                </a:gs>
                <a:gs pos="100000">
                  <a:schemeClr val="bg1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@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prefix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spin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: &lt;http://spinrdf.org/sp/&gt; 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.</a:t>
              </a: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@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prefix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odrl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: &lt;http://w3.org/ns/odrl/2/&gt; .</a:t>
              </a: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@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prefix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: &lt;http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://www.example.com/&gt; .</a:t>
              </a:r>
            </a:p>
            <a:p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:policy2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a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odrl:Agreement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;</a:t>
              </a: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odrl:permission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[</a:t>
              </a: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	 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a 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odrl:Permission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    </a:t>
              </a:r>
              <a:r>
                <a:rPr lang="de-AT" sz="1400" dirty="0" err="1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odrl:assigner</a:t>
              </a:r>
              <a:r>
                <a:rPr lang="de-AT" sz="1400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:</a:t>
              </a:r>
              <a:r>
                <a:rPr lang="de-AT" sz="1400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owner</a:t>
              </a:r>
              <a:r>
                <a:rPr lang="de-AT" sz="14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r>
                <a:rPr lang="de-AT" sz="14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	    </a:t>
              </a:r>
              <a:r>
                <a:rPr lang="de-AT" sz="1400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odrl:assignee</a:t>
              </a:r>
              <a:r>
                <a:rPr lang="de-AT" sz="14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:</a:t>
              </a:r>
              <a:r>
                <a:rPr lang="de-AT" sz="1400" dirty="0" err="1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alice</a:t>
              </a:r>
              <a:r>
                <a:rPr lang="de-AT" sz="1400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 </a:t>
              </a:r>
              <a:endParaRPr lang="de-AT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    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	   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odrl:action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odrl:read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    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de-AT" sz="1400" dirty="0" err="1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odrl:target</a:t>
              </a:r>
              <a:r>
                <a:rPr lang="de-AT" sz="1400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:dataset1;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	    	    	   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odrl:constraint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</a:t>
              </a:r>
            </a:p>
            <a:p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	a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odrl:Constraint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	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odrl:purpose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b="1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spin:Ask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	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odrl:operator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odrl:lteq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	</a:t>
              </a:r>
              <a:r>
                <a:rPr lang="en-US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odrl:count</a:t>
              </a:r>
              <a:r>
                <a:rPr lang="en-US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"100"^^</a:t>
              </a:r>
              <a:r>
                <a:rPr lang="en-US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xsd:integer</a:t>
              </a:r>
              <a:r>
                <a:rPr lang="en-US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sv-SE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	odrl:status </a:t>
              </a:r>
              <a:r>
                <a:rPr lang="sv-SE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"42</a:t>
              </a:r>
              <a:r>
                <a:rPr lang="sv-SE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"^^xsd:integer].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]. </a:t>
              </a:r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6965504" y="2708920"/>
              <a:ext cx="918864" cy="2160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1400" b="1" dirty="0" smtClean="0">
                  <a:latin typeface="PT Sans" panose="020B0503020203020204" pitchFamily="34" charset="0"/>
                </a:rPr>
                <a:t>Listing 2</a:t>
              </a:r>
              <a:endParaRPr lang="de-AT" sz="1400" b="1" dirty="0">
                <a:latin typeface="PT Sans" panose="020B0503020203020204" pitchFamily="34" charset="0"/>
              </a:endParaRPr>
            </a:p>
          </p:txBody>
        </p:sp>
      </p:grp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</p:spPr>
        <p:txBody>
          <a:bodyPr/>
          <a:lstStyle/>
          <a:p>
            <a:r>
              <a:rPr lang="de-AT" dirty="0" smtClean="0"/>
              <a:t>Access </a:t>
            </a:r>
            <a:r>
              <a:rPr lang="de-AT" dirty="0" err="1" smtClean="0"/>
              <a:t>Policy</a:t>
            </a:r>
            <a:r>
              <a:rPr lang="de-AT" dirty="0" smtClean="0"/>
              <a:t> </a:t>
            </a:r>
            <a:r>
              <a:rPr lang="de-AT" dirty="0" err="1" smtClean="0"/>
              <a:t>Examples</a:t>
            </a:r>
            <a:r>
              <a:rPr lang="de-AT" dirty="0" smtClean="0"/>
              <a:t> 2/7</a:t>
            </a:r>
            <a:br>
              <a:rPr lang="de-AT" dirty="0" smtClean="0"/>
            </a:br>
            <a:r>
              <a:rPr lang="de-AT" sz="1800" dirty="0" err="1" smtClean="0"/>
              <a:t>Limiting</a:t>
            </a:r>
            <a:r>
              <a:rPr lang="de-AT" sz="1800" dirty="0" smtClean="0"/>
              <a:t> </a:t>
            </a:r>
            <a:r>
              <a:rPr lang="de-AT" sz="1800" dirty="0" err="1" smtClean="0"/>
              <a:t>number</a:t>
            </a:r>
            <a:r>
              <a:rPr lang="de-AT" sz="1800" dirty="0" smtClean="0"/>
              <a:t> </a:t>
            </a:r>
            <a:r>
              <a:rPr lang="de-AT" sz="1800" dirty="0" err="1" smtClean="0"/>
              <a:t>of</a:t>
            </a:r>
            <a:r>
              <a:rPr lang="de-AT" sz="1800" dirty="0" smtClean="0"/>
              <a:t> </a:t>
            </a:r>
            <a:r>
              <a:rPr lang="de-AT" sz="1800" dirty="0" err="1" smtClean="0"/>
              <a:t>allowed</a:t>
            </a:r>
            <a:r>
              <a:rPr lang="de-AT" sz="1800" dirty="0" smtClean="0"/>
              <a:t> </a:t>
            </a:r>
            <a:r>
              <a:rPr lang="de-AT" sz="1800" dirty="0" err="1" smtClean="0"/>
              <a:t>requests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6897701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18</a:t>
            </a:fld>
            <a:endParaRPr lang="de-AT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547664" y="2132856"/>
            <a:ext cx="6336704" cy="3781738"/>
            <a:chOff x="1547664" y="2708920"/>
            <a:chExt cx="6336704" cy="3256495"/>
          </a:xfrm>
        </p:grpSpPr>
        <p:sp>
          <p:nvSpPr>
            <p:cNvPr id="7" name="Gefaltete Ecke 6"/>
            <p:cNvSpPr/>
            <p:nvPr/>
          </p:nvSpPr>
          <p:spPr>
            <a:xfrm>
              <a:off x="1547664" y="2708920"/>
              <a:ext cx="6336704" cy="3256495"/>
            </a:xfrm>
            <a:prstGeom prst="foldedCorner">
              <a:avLst/>
            </a:prstGeom>
            <a:gradFill>
              <a:gsLst>
                <a:gs pos="0">
                  <a:schemeClr val="bg1"/>
                </a:gs>
                <a:gs pos="35000">
                  <a:schemeClr val="bg1"/>
                </a:gs>
                <a:gs pos="100000">
                  <a:schemeClr val="bg1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@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prefix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spin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: 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&lt;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http://spinrdf.org/sp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/&gt; .</a:t>
              </a: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@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prefix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odrl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: &lt;http://w3.org/ns/odrl/2/&gt; .</a:t>
              </a: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@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prefix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: &lt;http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://www.example.com/&gt; .</a:t>
              </a:r>
            </a:p>
            <a:p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:policy3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a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odrl:Agreement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;</a:t>
              </a: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odrl:permission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[</a:t>
              </a: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	 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a 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odrl:Permission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    </a:t>
              </a:r>
              <a:r>
                <a:rPr lang="de-AT" sz="1400" dirty="0" err="1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odrl:assigner</a:t>
              </a:r>
              <a:r>
                <a:rPr lang="de-AT" sz="1400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:</a:t>
              </a:r>
              <a:r>
                <a:rPr lang="de-AT" sz="1400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owner</a:t>
              </a:r>
              <a:r>
                <a:rPr lang="de-AT" sz="14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r>
                <a:rPr lang="de-AT" sz="14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	    </a:t>
              </a:r>
              <a:r>
                <a:rPr lang="de-AT" sz="1400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odrl:assignee</a:t>
              </a:r>
              <a:r>
                <a:rPr lang="de-AT" sz="14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:</a:t>
              </a:r>
              <a:r>
                <a:rPr lang="de-AT" sz="1400" dirty="0" err="1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alice</a:t>
              </a:r>
              <a:r>
                <a:rPr lang="de-AT" sz="1400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 </a:t>
              </a:r>
              <a:endParaRPr lang="de-AT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    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	   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odrl:action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odrl:read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    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de-AT" sz="1400" dirty="0" err="1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odrl:target</a:t>
              </a:r>
              <a:r>
                <a:rPr lang="de-AT" sz="1400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:dataset1;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	    	    	   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odrl:constraint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</a:t>
              </a:r>
            </a:p>
            <a:p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	a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odrl:Constraint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	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odrl:purpose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spin:Ask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	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odrl:operator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odrl:lteq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en-US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en-US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odrl:dateTime</a:t>
              </a:r>
              <a:r>
                <a:rPr lang="en-US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"2016-12-31"^^</a:t>
              </a:r>
              <a:r>
                <a:rPr lang="en-US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xsd:date</a:t>
              </a:r>
              <a:r>
                <a:rPr lang="en-US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</a:p>
            <a:p>
              <a:r>
                <a:rPr lang="en-US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en-US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] </a:t>
              </a:r>
              <a:r>
                <a:rPr lang="en-US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</a:t>
              </a:r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6965504" y="2708920"/>
              <a:ext cx="918864" cy="2160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1400" b="1" dirty="0" smtClean="0">
                  <a:latin typeface="PT Sans" panose="020B0503020203020204" pitchFamily="34" charset="0"/>
                </a:rPr>
                <a:t>Listing 3</a:t>
              </a:r>
              <a:endParaRPr lang="de-AT" sz="1400" b="1" dirty="0">
                <a:latin typeface="PT Sans" panose="020B0503020203020204" pitchFamily="34" charset="0"/>
              </a:endParaRPr>
            </a:p>
          </p:txBody>
        </p:sp>
      </p:grp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</p:spPr>
        <p:txBody>
          <a:bodyPr/>
          <a:lstStyle/>
          <a:p>
            <a:r>
              <a:rPr lang="de-AT" dirty="0" smtClean="0"/>
              <a:t>Access </a:t>
            </a:r>
            <a:r>
              <a:rPr lang="de-AT" dirty="0" err="1" smtClean="0"/>
              <a:t>Policy</a:t>
            </a:r>
            <a:r>
              <a:rPr lang="de-AT" dirty="0" smtClean="0"/>
              <a:t> </a:t>
            </a:r>
            <a:r>
              <a:rPr lang="de-AT" dirty="0" err="1" smtClean="0"/>
              <a:t>Examples</a:t>
            </a:r>
            <a:r>
              <a:rPr lang="de-AT" dirty="0" smtClean="0"/>
              <a:t> 3/7</a:t>
            </a:r>
            <a:br>
              <a:rPr lang="de-AT" dirty="0" smtClean="0"/>
            </a:br>
            <a:r>
              <a:rPr lang="de-AT" sz="1800" dirty="0" smtClean="0"/>
              <a:t>Permit </a:t>
            </a:r>
            <a:r>
              <a:rPr lang="de-AT" sz="1800" dirty="0" err="1" smtClean="0"/>
              <a:t>access</a:t>
            </a:r>
            <a:r>
              <a:rPr lang="de-AT" sz="1800" dirty="0" smtClean="0"/>
              <a:t> </a:t>
            </a:r>
            <a:r>
              <a:rPr lang="de-AT" sz="1800" dirty="0" err="1" smtClean="0"/>
              <a:t>only</a:t>
            </a:r>
            <a:r>
              <a:rPr lang="de-AT" sz="1800" dirty="0" smtClean="0"/>
              <a:t> in </a:t>
            </a:r>
            <a:r>
              <a:rPr lang="de-AT" sz="1800" dirty="0" err="1" smtClean="0"/>
              <a:t>specific</a:t>
            </a:r>
            <a:r>
              <a:rPr lang="de-AT" sz="1800" dirty="0" smtClean="0"/>
              <a:t> time </a:t>
            </a:r>
            <a:r>
              <a:rPr lang="de-AT" sz="1800" dirty="0" err="1" smtClean="0"/>
              <a:t>frames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2590498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19</a:t>
            </a:fld>
            <a:endParaRPr lang="de-AT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547663" y="2132855"/>
            <a:ext cx="5688633" cy="3384378"/>
            <a:chOff x="1547663" y="2708920"/>
            <a:chExt cx="5688633" cy="2914325"/>
          </a:xfrm>
        </p:grpSpPr>
        <p:sp>
          <p:nvSpPr>
            <p:cNvPr id="7" name="Gefaltete Ecke 6"/>
            <p:cNvSpPr/>
            <p:nvPr/>
          </p:nvSpPr>
          <p:spPr>
            <a:xfrm>
              <a:off x="1547663" y="2708920"/>
              <a:ext cx="5688633" cy="2914325"/>
            </a:xfrm>
            <a:prstGeom prst="foldedCorner">
              <a:avLst/>
            </a:prstGeom>
            <a:gradFill>
              <a:gsLst>
                <a:gs pos="0">
                  <a:schemeClr val="bg1"/>
                </a:gs>
                <a:gs pos="35000">
                  <a:schemeClr val="bg1"/>
                </a:gs>
                <a:gs pos="100000">
                  <a:schemeClr val="bg1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de-AT" sz="1400" dirty="0" smtClean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@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prefix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odrl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: &lt;http://w3.org/ns/odrl/2/&gt; .</a:t>
              </a: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@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prefix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: &lt;http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://www.example.com/&gt; .</a:t>
              </a:r>
            </a:p>
            <a:p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:policy4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a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odrl:Set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odrl:permission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 </a:t>
              </a:r>
              <a:endParaRPr lang="de-AT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a </a:t>
              </a:r>
              <a:r>
                <a:rPr lang="de-AT" sz="1400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odrl:Permission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 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	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odrl:action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odrl:reproduce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	  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odrl:distribute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</a:p>
            <a:p>
              <a:pPr lvl="2"/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	  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odrl:derive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   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odrl:duty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odrl:attribution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             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odrl:attachPolicy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             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odrl:shareAlike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] 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odrl:prohibiton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odrl:commercialize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.	</a:t>
              </a:r>
            </a:p>
          </p:txBody>
        </p:sp>
        <p:sp>
          <p:nvSpPr>
            <p:cNvPr id="8" name="Rechteck 7"/>
            <p:cNvSpPr/>
            <p:nvPr/>
          </p:nvSpPr>
          <p:spPr>
            <a:xfrm>
              <a:off x="6314940" y="2708920"/>
              <a:ext cx="918864" cy="2160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1400" b="1" dirty="0" smtClean="0">
                  <a:latin typeface="PT Sans" panose="020B0503020203020204" pitchFamily="34" charset="0"/>
                </a:rPr>
                <a:t>Listing 4</a:t>
              </a:r>
              <a:endParaRPr lang="de-AT" sz="1400" b="1" dirty="0">
                <a:latin typeface="PT Sans" panose="020B0503020203020204" pitchFamily="34" charset="0"/>
              </a:endParaRPr>
            </a:p>
          </p:txBody>
        </p:sp>
      </p:grp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</p:spPr>
        <p:txBody>
          <a:bodyPr/>
          <a:lstStyle/>
          <a:p>
            <a:r>
              <a:rPr lang="de-AT" dirty="0" smtClean="0"/>
              <a:t>Access </a:t>
            </a:r>
            <a:r>
              <a:rPr lang="de-AT" dirty="0" err="1" smtClean="0"/>
              <a:t>Policy</a:t>
            </a:r>
            <a:r>
              <a:rPr lang="de-AT" dirty="0" smtClean="0"/>
              <a:t> </a:t>
            </a:r>
            <a:r>
              <a:rPr lang="de-AT" dirty="0" err="1" smtClean="0"/>
              <a:t>Examples</a:t>
            </a:r>
            <a:r>
              <a:rPr lang="de-AT" dirty="0" smtClean="0"/>
              <a:t> 4/7</a:t>
            </a:r>
            <a:br>
              <a:rPr lang="de-AT" dirty="0" smtClean="0"/>
            </a:br>
            <a:r>
              <a:rPr lang="de-AT" sz="1800" dirty="0" err="1" smtClean="0"/>
              <a:t>Representing</a:t>
            </a:r>
            <a:r>
              <a:rPr lang="de-AT" sz="1800" dirty="0" smtClean="0"/>
              <a:t> </a:t>
            </a:r>
            <a:r>
              <a:rPr lang="de-AT" sz="1800" dirty="0" err="1" smtClean="0"/>
              <a:t>license</a:t>
            </a:r>
            <a:r>
              <a:rPr lang="de-AT" sz="1800" dirty="0" smtClean="0"/>
              <a:t> </a:t>
            </a:r>
            <a:r>
              <a:rPr lang="de-AT" sz="1800" dirty="0" err="1" smtClean="0"/>
              <a:t>information</a:t>
            </a:r>
            <a:r>
              <a:rPr lang="de-AT" sz="1800" dirty="0" smtClean="0"/>
              <a:t> (CC-BY-NC-SA</a:t>
            </a:r>
            <a:r>
              <a:rPr lang="de-AT" sz="1800" dirty="0"/>
              <a:t>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233618" y="5589240"/>
            <a:ext cx="2162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 smtClean="0">
                <a:latin typeface="PT Sans" panose="020B0503020203020204" pitchFamily="34" charset="0"/>
              </a:rPr>
              <a:t>Villata</a:t>
            </a:r>
            <a:r>
              <a:rPr lang="de-AT" sz="1400" dirty="0" smtClean="0">
                <a:latin typeface="PT Sans" panose="020B0503020203020204" pitchFamily="34" charset="0"/>
              </a:rPr>
              <a:t> et al. (ESWC 2014)</a:t>
            </a:r>
            <a:endParaRPr lang="de-AT" sz="14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32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Agenda</a:t>
            </a:r>
            <a:endParaRPr lang="de-AT" dirty="0"/>
          </a:p>
        </p:txBody>
      </p:sp>
      <p:sp>
        <p:nvSpPr>
          <p:cNvPr id="8" name="Halbbogen 7"/>
          <p:cNvSpPr/>
          <p:nvPr/>
        </p:nvSpPr>
        <p:spPr>
          <a:xfrm>
            <a:off x="-3046671" y="1356441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9" name="Freihandform 8"/>
          <p:cNvSpPr/>
          <p:nvPr/>
        </p:nvSpPr>
        <p:spPr>
          <a:xfrm>
            <a:off x="2007792" y="2373288"/>
            <a:ext cx="5580684" cy="625205"/>
          </a:xfrm>
          <a:custGeom>
            <a:avLst/>
            <a:gdLst>
              <a:gd name="connsiteX0" fmla="*/ 0 w 5580684"/>
              <a:gd name="connsiteY0" fmla="*/ 0 h 625205"/>
              <a:gd name="connsiteX1" fmla="*/ 5580684 w 5580684"/>
              <a:gd name="connsiteY1" fmla="*/ 0 h 625205"/>
              <a:gd name="connsiteX2" fmla="*/ 5580684 w 5580684"/>
              <a:gd name="connsiteY2" fmla="*/ 625205 h 625205"/>
              <a:gd name="connsiteX3" fmla="*/ 0 w 5580684"/>
              <a:gd name="connsiteY3" fmla="*/ 625205 h 625205"/>
              <a:gd name="connsiteX4" fmla="*/ 0 w 55806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0684" h="625205">
                <a:moveTo>
                  <a:pt x="0" y="0"/>
                </a:moveTo>
                <a:lnTo>
                  <a:pt x="5580684" y="0"/>
                </a:lnTo>
                <a:lnTo>
                  <a:pt x="55806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96257" tIns="78740" rIns="78740" bIns="78740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3100" kern="1200" dirty="0" smtClean="0">
                <a:latin typeface="PT Sans" panose="020B0503020203020204" pitchFamily="34" charset="0"/>
              </a:rPr>
              <a:t>Motivation	</a:t>
            </a:r>
            <a:endParaRPr lang="de-AT" sz="3100" kern="1200" dirty="0">
              <a:latin typeface="PT Sans" panose="020B0503020203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617039" y="2295137"/>
            <a:ext cx="781507" cy="78150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ihandform 10"/>
          <p:cNvSpPr/>
          <p:nvPr/>
        </p:nvSpPr>
        <p:spPr>
          <a:xfrm>
            <a:off x="2366237" y="3311259"/>
            <a:ext cx="5222240" cy="625205"/>
          </a:xfrm>
          <a:custGeom>
            <a:avLst/>
            <a:gdLst>
              <a:gd name="connsiteX0" fmla="*/ 0 w 5222240"/>
              <a:gd name="connsiteY0" fmla="*/ 0 h 625205"/>
              <a:gd name="connsiteX1" fmla="*/ 5222240 w 5222240"/>
              <a:gd name="connsiteY1" fmla="*/ 0 h 625205"/>
              <a:gd name="connsiteX2" fmla="*/ 5222240 w 5222240"/>
              <a:gd name="connsiteY2" fmla="*/ 625205 h 625205"/>
              <a:gd name="connsiteX3" fmla="*/ 0 w 5222240"/>
              <a:gd name="connsiteY3" fmla="*/ 625205 h 625205"/>
              <a:gd name="connsiteX4" fmla="*/ 0 w 5222240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2240" h="625205">
                <a:moveTo>
                  <a:pt x="0" y="0"/>
                </a:moveTo>
                <a:lnTo>
                  <a:pt x="5222240" y="0"/>
                </a:lnTo>
                <a:lnTo>
                  <a:pt x="5222240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96257" tIns="78740" rIns="78740" bIns="78740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3100" kern="1200" dirty="0" err="1" smtClean="0">
                <a:latin typeface="PT Sans" panose="020B0503020203020204" pitchFamily="34" charset="0"/>
              </a:rPr>
              <a:t>Introducing</a:t>
            </a:r>
            <a:r>
              <a:rPr lang="de-AT" sz="3100" kern="1200" dirty="0" smtClean="0">
                <a:latin typeface="PT Sans" panose="020B0503020203020204" pitchFamily="34" charset="0"/>
              </a:rPr>
              <a:t> ODRL</a:t>
            </a:r>
            <a:endParaRPr lang="de-AT" sz="3100" kern="1200" dirty="0">
              <a:latin typeface="PT Sans" panose="020B0503020203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975483" y="3233108"/>
            <a:ext cx="781507" cy="78150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ihandform 12"/>
          <p:cNvSpPr/>
          <p:nvPr/>
        </p:nvSpPr>
        <p:spPr>
          <a:xfrm>
            <a:off x="2366237" y="4249230"/>
            <a:ext cx="5222240" cy="625205"/>
          </a:xfrm>
          <a:custGeom>
            <a:avLst/>
            <a:gdLst>
              <a:gd name="connsiteX0" fmla="*/ 0 w 5222240"/>
              <a:gd name="connsiteY0" fmla="*/ 0 h 625205"/>
              <a:gd name="connsiteX1" fmla="*/ 5222240 w 5222240"/>
              <a:gd name="connsiteY1" fmla="*/ 0 h 625205"/>
              <a:gd name="connsiteX2" fmla="*/ 5222240 w 5222240"/>
              <a:gd name="connsiteY2" fmla="*/ 625205 h 625205"/>
              <a:gd name="connsiteX3" fmla="*/ 0 w 5222240"/>
              <a:gd name="connsiteY3" fmla="*/ 625205 h 625205"/>
              <a:gd name="connsiteX4" fmla="*/ 0 w 5222240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2240" h="625205">
                <a:moveTo>
                  <a:pt x="0" y="0"/>
                </a:moveTo>
                <a:lnTo>
                  <a:pt x="5222240" y="0"/>
                </a:lnTo>
                <a:lnTo>
                  <a:pt x="5222240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96257" tIns="78740" rIns="78740" bIns="78740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3100" kern="1200" dirty="0" err="1" smtClean="0">
                <a:latin typeface="PT Sans" panose="020B0503020203020204" pitchFamily="34" charset="0"/>
              </a:rPr>
              <a:t>Example</a:t>
            </a:r>
            <a:r>
              <a:rPr lang="de-AT" sz="3100" kern="1200" dirty="0" smtClean="0">
                <a:latin typeface="PT Sans" panose="020B0503020203020204" pitchFamily="34" charset="0"/>
              </a:rPr>
              <a:t> </a:t>
            </a:r>
            <a:r>
              <a:rPr lang="de-AT" sz="3100" kern="1200" dirty="0" err="1" smtClean="0">
                <a:latin typeface="PT Sans" panose="020B0503020203020204" pitchFamily="34" charset="0"/>
              </a:rPr>
              <a:t>Policies</a:t>
            </a:r>
            <a:endParaRPr lang="de-AT" sz="3100" kern="1200" dirty="0" smtClean="0">
              <a:latin typeface="PT Sans" panose="020B050302020302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975483" y="4171080"/>
            <a:ext cx="781507" cy="78150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ihandform 14"/>
          <p:cNvSpPr/>
          <p:nvPr/>
        </p:nvSpPr>
        <p:spPr>
          <a:xfrm>
            <a:off x="2007792" y="5187201"/>
            <a:ext cx="5580684" cy="625205"/>
          </a:xfrm>
          <a:custGeom>
            <a:avLst/>
            <a:gdLst>
              <a:gd name="connsiteX0" fmla="*/ 0 w 5580684"/>
              <a:gd name="connsiteY0" fmla="*/ 0 h 625205"/>
              <a:gd name="connsiteX1" fmla="*/ 5580684 w 5580684"/>
              <a:gd name="connsiteY1" fmla="*/ 0 h 625205"/>
              <a:gd name="connsiteX2" fmla="*/ 5580684 w 5580684"/>
              <a:gd name="connsiteY2" fmla="*/ 625205 h 625205"/>
              <a:gd name="connsiteX3" fmla="*/ 0 w 5580684"/>
              <a:gd name="connsiteY3" fmla="*/ 625205 h 625205"/>
              <a:gd name="connsiteX4" fmla="*/ 0 w 55806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0684" h="625205">
                <a:moveTo>
                  <a:pt x="0" y="0"/>
                </a:moveTo>
                <a:lnTo>
                  <a:pt x="5580684" y="0"/>
                </a:lnTo>
                <a:lnTo>
                  <a:pt x="55806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96257" tIns="78740" rIns="78740" bIns="78740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3000" kern="1200" dirty="0" err="1" smtClean="0">
                <a:latin typeface="PT Sans" panose="020B0503020203020204" pitchFamily="34" charset="0"/>
              </a:rPr>
              <a:t>Reasoning</a:t>
            </a:r>
            <a:r>
              <a:rPr lang="de-AT" sz="3000" kern="1200" dirty="0" smtClean="0">
                <a:latin typeface="PT Sans" panose="020B0503020203020204" pitchFamily="34" charset="0"/>
              </a:rPr>
              <a:t> </a:t>
            </a:r>
            <a:r>
              <a:rPr lang="de-AT" sz="3000" kern="1200" dirty="0" err="1" smtClean="0">
                <a:latin typeface="PT Sans" panose="020B0503020203020204" pitchFamily="34" charset="0"/>
              </a:rPr>
              <a:t>over</a:t>
            </a:r>
            <a:r>
              <a:rPr lang="de-AT" sz="3000" kern="1200" dirty="0" smtClean="0">
                <a:latin typeface="PT Sans" panose="020B0503020203020204" pitchFamily="34" charset="0"/>
              </a:rPr>
              <a:t> ODRL </a:t>
            </a:r>
            <a:r>
              <a:rPr lang="de-AT" sz="3000" kern="1200" dirty="0" err="1" smtClean="0">
                <a:latin typeface="PT Sans" panose="020B0503020203020204" pitchFamily="34" charset="0"/>
              </a:rPr>
              <a:t>Policies</a:t>
            </a:r>
            <a:endParaRPr lang="de-AT" sz="3000" kern="1200" dirty="0" smtClean="0">
              <a:latin typeface="PT Sans" panose="020B0503020203020204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617039" y="5109051"/>
            <a:ext cx="781507" cy="78150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Textfeld 50"/>
          <p:cNvSpPr txBox="1"/>
          <p:nvPr/>
        </p:nvSpPr>
        <p:spPr>
          <a:xfrm>
            <a:off x="1849736" y="250122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latin typeface="PT Sans" panose="020B0503020203020204" pitchFamily="34" charset="0"/>
              </a:rPr>
              <a:t>1</a:t>
            </a:r>
            <a:endParaRPr lang="de-AT" b="1" dirty="0">
              <a:latin typeface="PT Sans" panose="020B0503020203020204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2208625" y="343846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latin typeface="PT Sans" panose="020B0503020203020204" pitchFamily="34" charset="0"/>
              </a:rPr>
              <a:t>2</a:t>
            </a:r>
            <a:endParaRPr lang="de-AT" b="1" dirty="0">
              <a:latin typeface="PT Sans" panose="020B0503020203020204" pitchFamily="34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2208180" y="437716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latin typeface="PT Sans" panose="020B0503020203020204" pitchFamily="34" charset="0"/>
              </a:rPr>
              <a:t>3</a:t>
            </a:r>
            <a:endParaRPr lang="de-AT" b="1" dirty="0">
              <a:latin typeface="PT Sans" panose="020B05030202030202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849736" y="531513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latin typeface="PT Sans" panose="020B0503020203020204" pitchFamily="34" charset="0"/>
              </a:rPr>
              <a:t>4</a:t>
            </a:r>
            <a:endParaRPr lang="de-AT" b="1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473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20</a:t>
            </a:fld>
            <a:endParaRPr lang="de-AT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547664" y="2132856"/>
            <a:ext cx="6336704" cy="4464496"/>
            <a:chOff x="1547664" y="2708920"/>
            <a:chExt cx="6336704" cy="3844425"/>
          </a:xfrm>
        </p:grpSpPr>
        <p:sp>
          <p:nvSpPr>
            <p:cNvPr id="7" name="Gefaltete Ecke 6"/>
            <p:cNvSpPr/>
            <p:nvPr/>
          </p:nvSpPr>
          <p:spPr>
            <a:xfrm>
              <a:off x="1547664" y="2708920"/>
              <a:ext cx="6336704" cy="3844425"/>
            </a:xfrm>
            <a:prstGeom prst="foldedCorner">
              <a:avLst/>
            </a:prstGeom>
            <a:gradFill>
              <a:gsLst>
                <a:gs pos="0">
                  <a:schemeClr val="bg1"/>
                </a:gs>
                <a:gs pos="35000">
                  <a:schemeClr val="bg1"/>
                </a:gs>
                <a:gs pos="100000">
                  <a:schemeClr val="bg1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de-AT" sz="1400" dirty="0" smtClean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@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prefix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odrl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: &lt;http://w3.org/ns/odrl/2/&gt; .</a:t>
              </a: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@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prefix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: &lt;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http://www.example.com/&gt; .</a:t>
              </a:r>
            </a:p>
            <a:p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:policy5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a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odrl:Set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odrl:permission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[</a:t>
              </a: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	 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a 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odrl:Permission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   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odrl:action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odrl:distribute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	   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odrl:target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: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dataset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	   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odrl:duty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</a:t>
              </a:r>
            </a:p>
            <a:p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       a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odrl:Duty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      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odrl:action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odrl:nextPolicy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      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odrl:target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: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newPolicy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] .</a:t>
              </a:r>
            </a:p>
            <a:p>
              <a:endParaRPr lang="de-AT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: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newPolicy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odrl:Set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odrl:permission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</a:t>
              </a:r>
            </a:p>
            <a:p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    a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odrl:Permission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   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odrl:action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odrl:display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   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odrl:target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: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dataset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] 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</a:t>
              </a:r>
            </a:p>
          </p:txBody>
        </p:sp>
        <p:sp>
          <p:nvSpPr>
            <p:cNvPr id="8" name="Rechteck 7"/>
            <p:cNvSpPr/>
            <p:nvPr/>
          </p:nvSpPr>
          <p:spPr>
            <a:xfrm>
              <a:off x="6965504" y="2708920"/>
              <a:ext cx="918864" cy="2160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1400" b="1" dirty="0" smtClean="0">
                  <a:latin typeface="PT Sans" panose="020B0503020203020204" pitchFamily="34" charset="0"/>
                </a:rPr>
                <a:t>Listing 5</a:t>
              </a:r>
              <a:endParaRPr lang="de-AT" sz="1400" b="1" dirty="0">
                <a:latin typeface="PT Sans" panose="020B0503020203020204" pitchFamily="34" charset="0"/>
              </a:endParaRPr>
            </a:p>
          </p:txBody>
        </p:sp>
      </p:grp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</p:spPr>
        <p:txBody>
          <a:bodyPr/>
          <a:lstStyle/>
          <a:p>
            <a:r>
              <a:rPr lang="de-AT" dirty="0" smtClean="0"/>
              <a:t>Access </a:t>
            </a:r>
            <a:r>
              <a:rPr lang="de-AT" dirty="0" err="1" smtClean="0"/>
              <a:t>Policy</a:t>
            </a:r>
            <a:r>
              <a:rPr lang="de-AT" dirty="0" smtClean="0"/>
              <a:t> </a:t>
            </a:r>
            <a:r>
              <a:rPr lang="de-AT" dirty="0" err="1" smtClean="0"/>
              <a:t>Examples</a:t>
            </a:r>
            <a:r>
              <a:rPr lang="de-AT" dirty="0" smtClean="0"/>
              <a:t> 5/7</a:t>
            </a:r>
            <a:br>
              <a:rPr lang="de-AT" dirty="0" smtClean="0"/>
            </a:br>
            <a:r>
              <a:rPr lang="de-AT" sz="1800" dirty="0" err="1" smtClean="0"/>
              <a:t>Defining</a:t>
            </a:r>
            <a:r>
              <a:rPr lang="de-AT" sz="1800" dirty="0" smtClean="0"/>
              <a:t> </a:t>
            </a:r>
            <a:r>
              <a:rPr lang="de-AT" sz="1800" dirty="0" err="1" smtClean="0"/>
              <a:t>rights</a:t>
            </a:r>
            <a:r>
              <a:rPr lang="de-AT" sz="1800" dirty="0" smtClean="0"/>
              <a:t> </a:t>
            </a:r>
            <a:r>
              <a:rPr lang="de-AT" sz="1800" dirty="0" err="1" smtClean="0"/>
              <a:t>for</a:t>
            </a:r>
            <a:r>
              <a:rPr lang="de-AT" sz="1800" dirty="0" smtClean="0"/>
              <a:t> </a:t>
            </a:r>
            <a:r>
              <a:rPr lang="de-AT" sz="1800" dirty="0" err="1" smtClean="0"/>
              <a:t>derived</a:t>
            </a:r>
            <a:r>
              <a:rPr lang="de-AT" sz="1800" dirty="0" smtClean="0"/>
              <a:t> </a:t>
            </a:r>
            <a:r>
              <a:rPr lang="de-AT" sz="1800" dirty="0" err="1" smtClean="0"/>
              <a:t>data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9579361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21</a:t>
            </a:fld>
            <a:endParaRPr lang="de-AT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547664" y="2132856"/>
            <a:ext cx="6984776" cy="4392488"/>
            <a:chOff x="1547664" y="2708920"/>
            <a:chExt cx="6984776" cy="3782418"/>
          </a:xfrm>
        </p:grpSpPr>
        <p:sp>
          <p:nvSpPr>
            <p:cNvPr id="7" name="Gefaltete Ecke 6"/>
            <p:cNvSpPr/>
            <p:nvPr/>
          </p:nvSpPr>
          <p:spPr>
            <a:xfrm>
              <a:off x="1547664" y="2708920"/>
              <a:ext cx="6984776" cy="3782418"/>
            </a:xfrm>
            <a:prstGeom prst="foldedCorner">
              <a:avLst/>
            </a:prstGeom>
            <a:gradFill>
              <a:gsLst>
                <a:gs pos="0">
                  <a:schemeClr val="bg1"/>
                </a:gs>
                <a:gs pos="35000">
                  <a:schemeClr val="bg1"/>
                </a:gs>
                <a:gs pos="100000">
                  <a:schemeClr val="bg1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@prefix gr: &lt;http://purl.org/goodrel/v1#&gt; .</a:t>
              </a:r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@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prefix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odrl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: &lt;http://w3.org/ns/odrl/2/&gt; .</a:t>
              </a: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@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prefix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: &lt;http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://www.example.com/&gt; .</a:t>
              </a:r>
            </a:p>
            <a:p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:policy6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a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odrl:Set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odrl:permission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[</a:t>
              </a: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 a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odrl:Permission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	   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odrl:action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odrl:read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	   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odrl:target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: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dataset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	    </a:t>
              </a:r>
              <a:r>
                <a:rPr lang="de-AT" sz="1400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odrl:duty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[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      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 </a:t>
              </a:r>
              <a:r>
                <a:rPr lang="de-AT" sz="1400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odrl:Duty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;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      </a:t>
              </a:r>
              <a:r>
                <a:rPr lang="de-AT" sz="1400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odrl:action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odrl:pay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;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     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odrl:constraint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     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a </a:t>
              </a:r>
              <a:r>
                <a:rPr lang="de-AT" sz="1400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odrl:Constraint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;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      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odrl:payAmount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50.00 ;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      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odrl:operator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odrl:eq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;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      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odrl:unit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&lt;http://cvx.iptc.org/iso4217a:EUR&gt;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  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      ] 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    ] 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</a:t>
              </a:r>
            </a:p>
          </p:txBody>
        </p:sp>
        <p:sp>
          <p:nvSpPr>
            <p:cNvPr id="8" name="Rechteck 7"/>
            <p:cNvSpPr/>
            <p:nvPr/>
          </p:nvSpPr>
          <p:spPr>
            <a:xfrm>
              <a:off x="6965504" y="2708920"/>
              <a:ext cx="918864" cy="2160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1400" b="1" dirty="0" smtClean="0">
                  <a:latin typeface="PT Sans" panose="020B0503020203020204" pitchFamily="34" charset="0"/>
                </a:rPr>
                <a:t>Listing 6</a:t>
              </a:r>
              <a:endParaRPr lang="de-AT" sz="1400" b="1" dirty="0">
                <a:latin typeface="PT Sans" panose="020B0503020203020204" pitchFamily="34" charset="0"/>
              </a:endParaRPr>
            </a:p>
          </p:txBody>
        </p:sp>
      </p:grp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</p:spPr>
        <p:txBody>
          <a:bodyPr/>
          <a:lstStyle/>
          <a:p>
            <a:r>
              <a:rPr lang="de-AT" dirty="0" smtClean="0"/>
              <a:t>Access </a:t>
            </a:r>
            <a:r>
              <a:rPr lang="de-AT" dirty="0" err="1" smtClean="0"/>
              <a:t>Policy</a:t>
            </a:r>
            <a:r>
              <a:rPr lang="de-AT" dirty="0" smtClean="0"/>
              <a:t> </a:t>
            </a:r>
            <a:r>
              <a:rPr lang="de-AT" dirty="0" err="1" smtClean="0"/>
              <a:t>Examples</a:t>
            </a:r>
            <a:r>
              <a:rPr lang="de-AT" dirty="0" smtClean="0"/>
              <a:t> 6/7</a:t>
            </a:r>
            <a:br>
              <a:rPr lang="de-AT" dirty="0" smtClean="0"/>
            </a:br>
            <a:r>
              <a:rPr lang="de-AT" sz="1800" dirty="0" err="1" smtClean="0"/>
              <a:t>Introducing</a:t>
            </a:r>
            <a:r>
              <a:rPr lang="de-AT" sz="1800" dirty="0" smtClean="0"/>
              <a:t> </a:t>
            </a:r>
            <a:r>
              <a:rPr lang="de-AT" sz="1800" dirty="0" err="1" smtClean="0"/>
              <a:t>payment</a:t>
            </a:r>
            <a:r>
              <a:rPr lang="de-AT" sz="1800" dirty="0" smtClean="0"/>
              <a:t> </a:t>
            </a:r>
            <a:r>
              <a:rPr lang="de-AT" sz="1800" dirty="0" err="1" smtClean="0"/>
              <a:t>duties</a:t>
            </a:r>
            <a:endParaRPr lang="de-AT" sz="1200" dirty="0"/>
          </a:p>
        </p:txBody>
      </p:sp>
      <p:sp>
        <p:nvSpPr>
          <p:cNvPr id="2" name="Explosion 1 1"/>
          <p:cNvSpPr/>
          <p:nvPr/>
        </p:nvSpPr>
        <p:spPr>
          <a:xfrm>
            <a:off x="179512" y="3501008"/>
            <a:ext cx="2808312" cy="24135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err="1">
                <a:latin typeface="PT Sans" panose="020B0503020203020204" pitchFamily="34" charset="0"/>
              </a:rPr>
              <a:t>o</a:t>
            </a:r>
            <a:r>
              <a:rPr lang="de-AT" sz="1600" dirty="0" err="1" smtClean="0">
                <a:latin typeface="PT Sans" panose="020B0503020203020204" pitchFamily="34" charset="0"/>
              </a:rPr>
              <a:t>drl:unit</a:t>
            </a:r>
            <a:r>
              <a:rPr lang="de-AT" sz="1600" dirty="0" smtClean="0">
                <a:latin typeface="PT Sans" panose="020B0503020203020204" pitchFamily="34" charset="0"/>
              </a:rPr>
              <a:t> &amp; </a:t>
            </a:r>
            <a:r>
              <a:rPr lang="de-AT" sz="1600" dirty="0" err="1" smtClean="0">
                <a:latin typeface="PT Sans" panose="020B0503020203020204" pitchFamily="34" charset="0"/>
              </a:rPr>
              <a:t>odrl:dataType</a:t>
            </a:r>
            <a:r>
              <a:rPr lang="de-AT" sz="1600" dirty="0" smtClean="0">
                <a:latin typeface="PT Sans" panose="020B0503020203020204" pitchFamily="34" charset="0"/>
              </a:rPr>
              <a:t> </a:t>
            </a:r>
            <a:r>
              <a:rPr lang="de-AT" sz="1600" dirty="0" err="1" smtClean="0">
                <a:latin typeface="PT Sans" panose="020B0503020203020204" pitchFamily="34" charset="0"/>
              </a:rPr>
              <a:t>with</a:t>
            </a:r>
            <a:r>
              <a:rPr lang="de-AT" sz="1600" dirty="0" smtClean="0">
                <a:latin typeface="PT Sans" panose="020B0503020203020204" pitchFamily="34" charset="0"/>
              </a:rPr>
              <a:t> ODRL 2.1</a:t>
            </a:r>
            <a:endParaRPr lang="de-AT" sz="1600" dirty="0">
              <a:latin typeface="PT Sans" panose="020B0503020203020204" pitchFamily="34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2339752" y="5229200"/>
            <a:ext cx="1008112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3532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22</a:t>
            </a:fld>
            <a:endParaRPr lang="de-AT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35496" y="1988840"/>
            <a:ext cx="8928992" cy="4392488"/>
            <a:chOff x="1390555" y="2590503"/>
            <a:chExt cx="6493813" cy="3611749"/>
          </a:xfrm>
        </p:grpSpPr>
        <p:sp>
          <p:nvSpPr>
            <p:cNvPr id="7" name="Gefaltete Ecke 6"/>
            <p:cNvSpPr/>
            <p:nvPr/>
          </p:nvSpPr>
          <p:spPr>
            <a:xfrm>
              <a:off x="1390555" y="2590503"/>
              <a:ext cx="6493812" cy="3611749"/>
            </a:xfrm>
            <a:prstGeom prst="foldedCorner">
              <a:avLst/>
            </a:prstGeom>
            <a:gradFill>
              <a:gsLst>
                <a:gs pos="0">
                  <a:schemeClr val="bg1"/>
                </a:gs>
                <a:gs pos="35000">
                  <a:schemeClr val="bg1"/>
                </a:gs>
                <a:gs pos="100000">
                  <a:schemeClr val="bg1"/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@prefix gr: &lt;http://purl.org/goodrel/v1#&gt; .</a:t>
              </a:r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@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prefix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odrl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: &lt;http://w3.org/ns/odrl/2/&gt; .</a:t>
              </a: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@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prefix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gn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: 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&lt;</a:t>
              </a:r>
              <a:r>
                <a:rPr lang="de-DE" altLang="de-DE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http://www.geonames.org/ontology</a:t>
              </a:r>
              <a:r>
                <a:rPr lang="de-DE" altLang="de-DE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#"&gt;.</a:t>
              </a:r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@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prefix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: &lt;http</a:t>
              </a:r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://www.example.com/&gt; .</a:t>
              </a:r>
            </a:p>
            <a:p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:policy7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a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odrl:Set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odrl:permission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[</a:t>
              </a: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   a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odrl:Permission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  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odrl:action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odrl:read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   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odrl:target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:</a:t>
              </a:r>
              <a:r>
                <a:rPr lang="de-AT" sz="1400" dirty="0" err="1" smtClean="0">
                  <a:latin typeface="Consolas" panose="020B0609020204030204" pitchFamily="49" charset="0"/>
                  <a:cs typeface="Consolas" panose="020B0609020204030204" pitchFamily="49" charset="0"/>
                </a:rPr>
                <a:t>dataset</a:t>
              </a:r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   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odrl:duty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odrl:Duty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odrl:action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odrl:pay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endPara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odrl:constraint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[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     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 </a:t>
              </a:r>
              <a:r>
                <a:rPr lang="de-AT" sz="1400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odrl:Constraint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;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    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odrl:payAmount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50.00 ;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    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odrl:operator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de-AT" sz="1400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odrl:eq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;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     </a:t>
              </a:r>
              <a:r>
                <a:rPr lang="de-AT" sz="1400" dirty="0" err="1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odrl:unit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 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&lt;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http://cvx.iptc.org/iso4217a:EUR&gt;</a:t>
              </a:r>
            </a:p>
            <a:p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  	 </a:t>
              </a:r>
              <a:r>
                <a:rPr lang="de-AT" sz="140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] </a:t>
              </a:r>
              <a:r>
                <a:rPr lang="de-AT" sz="14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</a:t>
              </a:r>
            </a:p>
          </p:txBody>
        </p:sp>
        <p:sp>
          <p:nvSpPr>
            <p:cNvPr id="8" name="Rechteck 7"/>
            <p:cNvSpPr/>
            <p:nvPr/>
          </p:nvSpPr>
          <p:spPr>
            <a:xfrm>
              <a:off x="6965504" y="2708920"/>
              <a:ext cx="918864" cy="2160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1400" b="1" dirty="0" smtClean="0">
                  <a:latin typeface="PT Sans" panose="020B0503020203020204" pitchFamily="34" charset="0"/>
                </a:rPr>
                <a:t>Listing 7</a:t>
              </a:r>
              <a:endParaRPr lang="de-AT" sz="1400" b="1" dirty="0">
                <a:latin typeface="PT Sans" panose="020B0503020203020204" pitchFamily="34" charset="0"/>
              </a:endParaRPr>
            </a:p>
          </p:txBody>
        </p:sp>
      </p:grp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</p:spPr>
        <p:txBody>
          <a:bodyPr/>
          <a:lstStyle/>
          <a:p>
            <a:r>
              <a:rPr lang="de-AT" dirty="0" smtClean="0"/>
              <a:t>Access </a:t>
            </a:r>
            <a:r>
              <a:rPr lang="de-AT" dirty="0" err="1" smtClean="0"/>
              <a:t>Policy</a:t>
            </a:r>
            <a:r>
              <a:rPr lang="de-AT" dirty="0" smtClean="0"/>
              <a:t> </a:t>
            </a:r>
            <a:r>
              <a:rPr lang="de-AT" dirty="0" err="1" smtClean="0"/>
              <a:t>Examples</a:t>
            </a:r>
            <a:r>
              <a:rPr lang="de-AT" dirty="0" smtClean="0"/>
              <a:t> </a:t>
            </a:r>
            <a:r>
              <a:rPr lang="de-AT" dirty="0"/>
              <a:t>7</a:t>
            </a:r>
            <a:r>
              <a:rPr lang="de-AT" dirty="0" smtClean="0"/>
              <a:t>/7</a:t>
            </a:r>
            <a:br>
              <a:rPr lang="de-AT" dirty="0" smtClean="0"/>
            </a:br>
            <a:r>
              <a:rPr lang="de-AT" sz="1800" dirty="0" err="1" smtClean="0"/>
              <a:t>Combining</a:t>
            </a:r>
            <a:r>
              <a:rPr lang="de-AT" sz="1800" dirty="0" smtClean="0"/>
              <a:t> </a:t>
            </a:r>
            <a:r>
              <a:rPr lang="de-AT" sz="1800" dirty="0" err="1" smtClean="0"/>
              <a:t>prohibitions</a:t>
            </a:r>
            <a:r>
              <a:rPr lang="de-AT" sz="1800" dirty="0" smtClean="0"/>
              <a:t> </a:t>
            </a:r>
            <a:r>
              <a:rPr lang="de-AT" sz="1800" dirty="0" err="1" smtClean="0"/>
              <a:t>and</a:t>
            </a:r>
            <a:r>
              <a:rPr lang="de-AT" sz="1800" dirty="0" smtClean="0"/>
              <a:t> </a:t>
            </a:r>
            <a:r>
              <a:rPr lang="de-AT" sz="1800" dirty="0" err="1" smtClean="0"/>
              <a:t>permissions</a:t>
            </a:r>
            <a:endParaRPr lang="de-AT" sz="1200" dirty="0"/>
          </a:p>
        </p:txBody>
      </p:sp>
      <p:cxnSp>
        <p:nvCxnSpPr>
          <p:cNvPr id="3" name="Gerader Verbinder 2"/>
          <p:cNvCxnSpPr/>
          <p:nvPr/>
        </p:nvCxnSpPr>
        <p:spPr>
          <a:xfrm flipH="1">
            <a:off x="5292080" y="1988840"/>
            <a:ext cx="2" cy="4392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292080" y="2265253"/>
            <a:ext cx="36724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odrl:prohibtion</a:t>
            </a:r>
            <a:r>
              <a: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[</a:t>
            </a:r>
          </a:p>
          <a:p>
            <a:r>
              <a: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a </a:t>
            </a:r>
            <a:r>
              <a:rPr lang="de-AT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odrl:Prohibition</a:t>
            </a:r>
            <a:r>
              <a: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de-AT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odrl:action</a:t>
            </a:r>
            <a:r>
              <a: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AT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odrl:distribute</a:t>
            </a:r>
            <a:r>
              <a: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de-AT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odrl:target</a:t>
            </a:r>
            <a:r>
              <a: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:</a:t>
            </a:r>
            <a:r>
              <a:rPr lang="de-AT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dataset</a:t>
            </a:r>
            <a:r>
              <a: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de-AT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de-AT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odrl:constraint</a:t>
            </a:r>
            <a:r>
              <a:rPr lang="de-AT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</a:p>
          <a:p>
            <a:r>
              <a:rPr lang="de-AT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 </a:t>
            </a:r>
            <a:r>
              <a:rPr lang="de-AT" sz="1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odrl:Constraint</a:t>
            </a:r>
            <a:r>
              <a: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de-AT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odrl:operator</a:t>
            </a:r>
            <a: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odrl:eq</a:t>
            </a:r>
            <a: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endParaRPr lang="en-US" sz="1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odrl:spatial</a:t>
            </a:r>
            <a: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[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a </a:t>
            </a:r>
            <a:r>
              <a:rPr lang="en-US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gn:Feature</a:t>
            </a:r>
            <a: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sz="1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gn:countryCode</a:t>
            </a:r>
            <a: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“AT”</a:t>
            </a:r>
            <a:endParaRPr lang="en-US" sz="700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7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endParaRPr lang="de-AT" sz="900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AT" sz="1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AT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.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.</a:t>
            </a:r>
            <a:endParaRPr lang="de-AT" sz="1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de-AT" sz="1400" dirty="0" smtClean="0">
              <a:solidFill>
                <a:schemeClr val="dk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AT" sz="14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AT" sz="1400" dirty="0" smtClean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endParaRPr lang="de-AT" sz="1400" dirty="0">
              <a:solidFill>
                <a:schemeClr val="dk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954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Reasoning Tasks: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As a first step, we look into implications between actions, permissions and duties</a:t>
            </a:r>
            <a:r>
              <a:rPr lang="en-GB" dirty="0"/>
              <a:t> </a:t>
            </a:r>
            <a:r>
              <a:rPr lang="en-GB" dirty="0" smtClean="0"/>
              <a:t>associated with them which are </a:t>
            </a:r>
            <a:r>
              <a:rPr lang="en-GB" b="1" i="1" dirty="0" smtClean="0"/>
              <a:t>not yet formally captured in ODRL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Next steps: </a:t>
            </a:r>
            <a:endParaRPr lang="en-GB" dirty="0" smtClean="0"/>
          </a:p>
          <a:p>
            <a:pPr lvl="1"/>
            <a:r>
              <a:rPr lang="en-GB" dirty="0" smtClean="0"/>
              <a:t>Consistency/Combinability of policies (for licences expressed in ODRL: </a:t>
            </a:r>
            <a:r>
              <a:rPr lang="en-GB" b="1" dirty="0" smtClean="0"/>
              <a:t>done</a:t>
            </a:r>
            <a:r>
              <a:rPr lang="en-GB" dirty="0"/>
              <a:t> </a:t>
            </a:r>
            <a:r>
              <a:rPr lang="en-GB" dirty="0" smtClean="0"/>
              <a:t>;-)  see last talk)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Alignment necessary in case policies refer to different RDF vocabularies? 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E.g. Semantics of constraints needs more than plain OWL reasoning.</a:t>
            </a:r>
          </a:p>
          <a:p>
            <a:pPr marL="255588" lvl="1" indent="0">
              <a:buNone/>
            </a:pPr>
            <a:endParaRPr lang="en-GB" dirty="0"/>
          </a:p>
          <a:p>
            <a:pPr lvl="1"/>
            <a:r>
              <a:rPr lang="en-GB" dirty="0" smtClean="0"/>
              <a:t>negotiation, etc. (not necessarily in scope of ODRL?)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23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699226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Just a </a:t>
            </a: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Formalizing</a:t>
            </a:r>
            <a:r>
              <a:rPr lang="de-DE" dirty="0" smtClean="0"/>
              <a:t> ODRL 2.1:</a:t>
            </a:r>
            <a:endParaRPr lang="de-DE" dirty="0"/>
          </a:p>
          <a:p>
            <a:r>
              <a:rPr lang="de-DE" dirty="0" err="1" smtClean="0"/>
              <a:t>Conceptual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: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24</a:t>
            </a:fld>
            <a:endParaRPr lang="de-AT" dirty="0"/>
          </a:p>
        </p:txBody>
      </p:sp>
      <p:pic>
        <p:nvPicPr>
          <p:cNvPr id="5" name="Bild 4" descr="Screen Shot 2015-03-23 at 09.28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5258668" cy="386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96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Just a </a:t>
            </a: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56184"/>
            <a:ext cx="9144000" cy="51571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e-DE" b="1" dirty="0" err="1" smtClean="0"/>
              <a:t>Implicit</a:t>
            </a:r>
            <a:r>
              <a:rPr lang="de-DE" b="1" dirty="0" smtClean="0"/>
              <a:t> </a:t>
            </a:r>
            <a:r>
              <a:rPr lang="de-DE" b="1" dirty="0" err="1" smtClean="0"/>
              <a:t>Dependencies</a:t>
            </a:r>
            <a:r>
              <a:rPr lang="de-DE" b="1" dirty="0" smtClean="0"/>
              <a:t> </a:t>
            </a:r>
            <a:r>
              <a:rPr lang="de-DE" b="1" dirty="0" err="1" smtClean="0"/>
              <a:t>among</a:t>
            </a:r>
            <a:r>
              <a:rPr lang="de-DE" b="1" dirty="0" smtClean="0"/>
              <a:t> ODRL Actions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sz="900" b="1" dirty="0" smtClean="0"/>
          </a:p>
          <a:p>
            <a:endParaRPr lang="de-DE" sz="700" b="1" dirty="0" smtClean="0"/>
          </a:p>
          <a:p>
            <a:r>
              <a:rPr lang="de-DE" b="1" dirty="0" smtClean="0"/>
              <a:t>Other </a:t>
            </a:r>
            <a:r>
              <a:rPr lang="de-DE" b="1" dirty="0" err="1" smtClean="0"/>
              <a:t>dependencies</a:t>
            </a:r>
            <a:r>
              <a:rPr lang="de-DE" b="1" dirty="0" smtClean="0"/>
              <a:t> </a:t>
            </a:r>
            <a:r>
              <a:rPr lang="de-DE" b="1" dirty="0" err="1" smtClean="0"/>
              <a:t>expressed</a:t>
            </a:r>
            <a:r>
              <a:rPr lang="de-DE" b="1" dirty="0" smtClean="0"/>
              <a:t> </a:t>
            </a:r>
            <a:r>
              <a:rPr lang="de-DE" b="1" dirty="0" err="1" smtClean="0"/>
              <a:t>using</a:t>
            </a:r>
            <a:r>
              <a:rPr lang="de-DE" b="1" dirty="0" smtClean="0"/>
              <a:t> SKOS (in </a:t>
            </a:r>
            <a:r>
              <a:rPr lang="de-DE" b="1" dirty="0" err="1" smtClean="0"/>
              <a:t>the</a:t>
            </a:r>
            <a:r>
              <a:rPr lang="de-DE" b="1" dirty="0" smtClean="0"/>
              <a:t> ODRL </a:t>
            </a:r>
            <a:r>
              <a:rPr lang="de-DE" b="1" dirty="0" err="1" smtClean="0"/>
              <a:t>ontology</a:t>
            </a:r>
            <a:r>
              <a:rPr lang="de-DE" b="1" dirty="0" smtClean="0"/>
              <a:t>):</a:t>
            </a:r>
          </a:p>
          <a:p>
            <a:pPr marL="0" indent="0">
              <a:buNone/>
            </a:pPr>
            <a:r>
              <a:rPr lang="de-DE" b="1" dirty="0" smtClean="0"/>
              <a:t> </a:t>
            </a:r>
            <a:endParaRPr lang="de-DE" sz="1050" dirty="0" smtClean="0"/>
          </a:p>
          <a:p>
            <a:endParaRPr lang="de-DE" sz="1600" dirty="0" smtClean="0"/>
          </a:p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: </a:t>
            </a:r>
          </a:p>
          <a:p>
            <a:pPr lvl="1"/>
            <a:r>
              <a:rPr lang="de-DE" sz="1600" dirty="0" smtClean="0"/>
              <a:t>1) express </a:t>
            </a:r>
            <a:r>
              <a:rPr lang="de-DE" sz="1600" dirty="0" err="1" smtClean="0"/>
              <a:t>these</a:t>
            </a:r>
            <a:r>
              <a:rPr lang="de-DE" sz="1600" dirty="0" smtClean="0"/>
              <a:t> </a:t>
            </a:r>
            <a:r>
              <a:rPr lang="de-DE" sz="1600" dirty="0" err="1" smtClean="0"/>
              <a:t>dependencies</a:t>
            </a:r>
            <a:r>
              <a:rPr lang="de-DE" sz="1600" dirty="0" smtClean="0"/>
              <a:t> in </a:t>
            </a:r>
            <a:r>
              <a:rPr lang="de-DE" sz="1600" dirty="0" err="1" smtClean="0"/>
              <a:t>terms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rules</a:t>
            </a:r>
            <a:endParaRPr lang="de-DE" sz="1600" dirty="0" smtClean="0"/>
          </a:p>
          <a:p>
            <a:pPr lvl="1"/>
            <a:r>
              <a:rPr lang="de-DE" sz="1600" dirty="0" smtClean="0"/>
              <a:t>2) express </a:t>
            </a:r>
            <a:r>
              <a:rPr lang="de-DE" sz="1600" b="1" i="1" dirty="0" err="1" smtClean="0"/>
              <a:t>conflict</a:t>
            </a:r>
            <a:r>
              <a:rPr lang="de-DE" sz="1600" b="1" i="1" dirty="0" smtClean="0"/>
              <a:t> </a:t>
            </a:r>
            <a:r>
              <a:rPr lang="de-DE" sz="1600" b="1" i="1" dirty="0" err="1" smtClean="0"/>
              <a:t>resolution</a:t>
            </a:r>
            <a:r>
              <a:rPr lang="de-DE" sz="1600" b="1" i="1" dirty="0" smtClean="0"/>
              <a:t> </a:t>
            </a:r>
            <a:r>
              <a:rPr lang="de-DE" sz="1600" b="1" i="1" dirty="0" err="1" smtClean="0"/>
              <a:t>strategies</a:t>
            </a:r>
            <a:r>
              <a:rPr lang="de-DE" sz="1600" b="1" i="1" dirty="0" smtClean="0"/>
              <a:t> </a:t>
            </a:r>
            <a:r>
              <a:rPr lang="de-DE" sz="1600" dirty="0" smtClean="0"/>
              <a:t>in </a:t>
            </a:r>
            <a:r>
              <a:rPr lang="de-DE" sz="1600" dirty="0" err="1" smtClean="0"/>
              <a:t>rules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25</a:t>
            </a:fld>
            <a:endParaRPr lang="de-AT" dirty="0"/>
          </a:p>
        </p:txBody>
      </p:sp>
      <p:pic>
        <p:nvPicPr>
          <p:cNvPr id="6" name="Bild 5" descr="Screen Shot 2015-03-23 at 09.42.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3" b="4156"/>
          <a:stretch/>
        </p:blipFill>
        <p:spPr>
          <a:xfrm>
            <a:off x="467544" y="2205321"/>
            <a:ext cx="7721708" cy="1655727"/>
          </a:xfrm>
          <a:prstGeom prst="rect">
            <a:avLst/>
          </a:prstGeom>
        </p:spPr>
      </p:pic>
      <p:pic>
        <p:nvPicPr>
          <p:cNvPr id="7" name="Bild 6" descr="Screen Shot 2015-03-23 at 09.45.5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6" b="6966"/>
          <a:stretch/>
        </p:blipFill>
        <p:spPr>
          <a:xfrm>
            <a:off x="1331640" y="4249282"/>
            <a:ext cx="5346700" cy="835902"/>
          </a:xfrm>
          <a:prstGeom prst="rect">
            <a:avLst/>
          </a:prstGeom>
        </p:spPr>
      </p:pic>
      <p:pic>
        <p:nvPicPr>
          <p:cNvPr id="8" name="Bild 7" descr="Screen Shot 2015-03-25 at 10.11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877272"/>
            <a:ext cx="446685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140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Remarks: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8" y="1844675"/>
            <a:ext cx="8430461" cy="4382571"/>
          </a:xfrm>
        </p:spPr>
        <p:txBody>
          <a:bodyPr>
            <a:normAutofit/>
          </a:bodyPr>
          <a:lstStyle/>
          <a:p>
            <a:r>
              <a:rPr lang="en-GB" dirty="0" smtClean="0"/>
              <a:t>Some Duties/Prohibitions may be enforceable, others not. E.g.</a:t>
            </a:r>
          </a:p>
          <a:p>
            <a:pPr lvl="1"/>
            <a:r>
              <a:rPr lang="en-GB" dirty="0" smtClean="0"/>
              <a:t>"</a:t>
            </a:r>
            <a:r>
              <a:rPr lang="de-AT" b="1" i="1" dirty="0" err="1"/>
              <a:t>Limiting</a:t>
            </a:r>
            <a:r>
              <a:rPr lang="de-AT" b="1" i="1" dirty="0"/>
              <a:t> </a:t>
            </a:r>
            <a:r>
              <a:rPr lang="de-AT" b="1" i="1" dirty="0" err="1"/>
              <a:t>number</a:t>
            </a:r>
            <a:r>
              <a:rPr lang="de-AT" b="1" i="1" dirty="0"/>
              <a:t> </a:t>
            </a:r>
            <a:r>
              <a:rPr lang="de-AT" b="1" i="1" dirty="0" err="1"/>
              <a:t>of</a:t>
            </a:r>
            <a:r>
              <a:rPr lang="de-AT" b="1" i="1" dirty="0"/>
              <a:t> </a:t>
            </a:r>
            <a:r>
              <a:rPr lang="de-AT" b="1" i="1" dirty="0" err="1"/>
              <a:t>allowed</a:t>
            </a:r>
            <a:r>
              <a:rPr lang="de-AT" b="1" i="1" dirty="0"/>
              <a:t> </a:t>
            </a:r>
            <a:r>
              <a:rPr lang="de-AT" b="1" i="1" dirty="0" err="1" smtClean="0"/>
              <a:t>requests</a:t>
            </a:r>
            <a:r>
              <a:rPr lang="de-AT" dirty="0" smtClean="0"/>
              <a:t>"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enforced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server</a:t>
            </a:r>
            <a:r>
              <a:rPr lang="de-AT" dirty="0" smtClean="0"/>
              <a:t> (block </a:t>
            </a:r>
            <a:r>
              <a:rPr lang="de-AT" dirty="0" err="1" smtClean="0"/>
              <a:t>user</a:t>
            </a:r>
            <a:r>
              <a:rPr lang="de-AT" dirty="0" smtClean="0"/>
              <a:t>)...</a:t>
            </a:r>
          </a:p>
          <a:p>
            <a:pPr lvl="1"/>
            <a:r>
              <a:rPr lang="de-AT" dirty="0" smtClean="0"/>
              <a:t>But </a:t>
            </a:r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about</a:t>
            </a:r>
            <a:r>
              <a:rPr lang="de-AT" dirty="0" smtClean="0"/>
              <a:t> </a:t>
            </a:r>
            <a:r>
              <a:rPr lang="de-AT" dirty="0" err="1" smtClean="0"/>
              <a:t>controling</a:t>
            </a:r>
            <a:r>
              <a:rPr lang="de-AT" dirty="0" smtClean="0"/>
              <a:t> </a:t>
            </a:r>
            <a:r>
              <a:rPr lang="de-AT" b="1" i="1" dirty="0" err="1" smtClean="0"/>
              <a:t>distribution</a:t>
            </a:r>
            <a:r>
              <a:rPr lang="de-AT" b="1" i="1" dirty="0" smtClean="0"/>
              <a:t> </a:t>
            </a:r>
            <a:r>
              <a:rPr lang="de-AT" b="1" i="1" dirty="0" err="1" smtClean="0"/>
              <a:t>of</a:t>
            </a:r>
            <a:r>
              <a:rPr lang="de-AT" b="1" i="1" dirty="0" smtClean="0"/>
              <a:t> </a:t>
            </a:r>
            <a:r>
              <a:rPr lang="de-AT" b="1" i="1" dirty="0" err="1" smtClean="0"/>
              <a:t>items</a:t>
            </a:r>
            <a:r>
              <a:rPr lang="de-AT" b="1" i="1" dirty="0" smtClean="0"/>
              <a:t> </a:t>
            </a:r>
            <a:r>
              <a:rPr lang="de-AT" b="1" i="1" dirty="0" err="1" smtClean="0"/>
              <a:t>to</a:t>
            </a:r>
            <a:r>
              <a:rPr lang="de-AT" b="1" i="1" dirty="0" smtClean="0"/>
              <a:t> </a:t>
            </a:r>
            <a:r>
              <a:rPr lang="de-AT" b="1" i="1" dirty="0" err="1" smtClean="0"/>
              <a:t>which</a:t>
            </a:r>
            <a:r>
              <a:rPr lang="de-AT" b="1" i="1" dirty="0" smtClean="0"/>
              <a:t> </a:t>
            </a:r>
            <a:r>
              <a:rPr lang="de-AT" b="1" i="1" dirty="0" err="1" smtClean="0"/>
              <a:t>are</a:t>
            </a:r>
            <a:r>
              <a:rPr lang="de-AT" b="1" i="1" dirty="0" smtClean="0"/>
              <a:t> </a:t>
            </a:r>
            <a:r>
              <a:rPr lang="de-AT" b="1" i="1" dirty="0" err="1" smtClean="0"/>
              <a:t>readable</a:t>
            </a:r>
            <a:r>
              <a:rPr lang="de-AT" b="1" i="1" dirty="0" smtClean="0"/>
              <a:t> </a:t>
            </a:r>
            <a:r>
              <a:rPr lang="de-AT" b="1" i="1" dirty="0" err="1" smtClean="0"/>
              <a:t>only</a:t>
            </a:r>
            <a:r>
              <a:rPr lang="de-AT" dirty="0" smtClean="0"/>
              <a:t>?</a:t>
            </a:r>
          </a:p>
          <a:p>
            <a:pPr marL="530225" lvl="2" indent="0">
              <a:buNone/>
            </a:pPr>
            <a:r>
              <a:rPr lang="de-AT" dirty="0" smtClean="0">
                <a:sym typeface="Wingdings"/>
              </a:rPr>
              <a:t>	 </a:t>
            </a:r>
            <a:r>
              <a:rPr lang="de-AT" dirty="0" err="1" smtClean="0">
                <a:sym typeface="Wingdings"/>
              </a:rPr>
              <a:t>read</a:t>
            </a:r>
            <a:r>
              <a:rPr lang="de-AT" dirty="0" smtClean="0">
                <a:sym typeface="Wingdings"/>
              </a:rPr>
              <a:t> </a:t>
            </a:r>
            <a:r>
              <a:rPr lang="de-AT" dirty="0" err="1" smtClean="0">
                <a:sym typeface="Wingdings"/>
              </a:rPr>
              <a:t>implies</a:t>
            </a:r>
            <a:r>
              <a:rPr lang="de-AT" dirty="0" smtClean="0">
                <a:sym typeface="Wingdings"/>
              </a:rPr>
              <a:t> </a:t>
            </a:r>
            <a:r>
              <a:rPr lang="de-AT" dirty="0" err="1" smtClean="0">
                <a:sym typeface="Wingdings"/>
              </a:rPr>
              <a:t>the</a:t>
            </a:r>
            <a:r>
              <a:rPr lang="de-AT" dirty="0" smtClean="0">
                <a:sym typeface="Wingdings"/>
              </a:rPr>
              <a:t> </a:t>
            </a:r>
            <a:r>
              <a:rPr lang="de-AT" b="1" i="1" dirty="0" err="1" smtClean="0">
                <a:sym typeface="Wingdings"/>
              </a:rPr>
              <a:t>ability</a:t>
            </a:r>
            <a:r>
              <a:rPr lang="de-AT" dirty="0" smtClean="0">
                <a:sym typeface="Wingdings"/>
              </a:rPr>
              <a:t> "</a:t>
            </a:r>
            <a:r>
              <a:rPr lang="de-AT" dirty="0" err="1" smtClean="0">
                <a:sym typeface="Wingdings"/>
              </a:rPr>
              <a:t>can</a:t>
            </a:r>
            <a:r>
              <a:rPr lang="de-AT" dirty="0">
                <a:sym typeface="Wingdings"/>
              </a:rPr>
              <a:t> </a:t>
            </a:r>
            <a:r>
              <a:rPr lang="de-AT" dirty="0" err="1" smtClean="0">
                <a:sym typeface="Wingdings"/>
              </a:rPr>
              <a:t>copy</a:t>
            </a:r>
            <a:r>
              <a:rPr lang="de-AT" dirty="0" smtClean="0">
                <a:sym typeface="Wingdings"/>
              </a:rPr>
              <a:t>/</a:t>
            </a:r>
            <a:r>
              <a:rPr lang="de-AT" dirty="0" err="1" smtClean="0">
                <a:sym typeface="Wingdings"/>
              </a:rPr>
              <a:t>distribute</a:t>
            </a:r>
            <a:r>
              <a:rPr lang="de-AT" dirty="0" smtClean="0">
                <a:sym typeface="Wingdings"/>
              </a:rPr>
              <a:t>,  </a:t>
            </a:r>
            <a:endParaRPr lang="de-AT" dirty="0" smtClean="0"/>
          </a:p>
          <a:p>
            <a:pPr lvl="1"/>
            <a:endParaRPr lang="de-AT" dirty="0"/>
          </a:p>
          <a:p>
            <a:pPr lvl="1"/>
            <a:r>
              <a:rPr lang="de-AT" dirty="0" smtClean="0">
                <a:sym typeface="Wingdings"/>
              </a:rPr>
              <a:t> </a:t>
            </a:r>
            <a:r>
              <a:rPr lang="de-AT" dirty="0" err="1" smtClean="0">
                <a:sym typeface="Wingdings"/>
              </a:rPr>
              <a:t>may</a:t>
            </a:r>
            <a:r>
              <a:rPr lang="de-AT" dirty="0" smtClean="0">
                <a:sym typeface="Wingdings"/>
              </a:rPr>
              <a:t> </a:t>
            </a:r>
            <a:r>
              <a:rPr lang="de-AT" dirty="0" err="1" smtClean="0">
                <a:sym typeface="Wingdings"/>
              </a:rPr>
              <a:t>make</a:t>
            </a:r>
            <a:r>
              <a:rPr lang="de-AT" dirty="0" smtClean="0">
                <a:sym typeface="Wingdings"/>
              </a:rPr>
              <a:t> sense </a:t>
            </a:r>
            <a:r>
              <a:rPr lang="de-AT" dirty="0" err="1" smtClean="0">
                <a:sym typeface="Wingdings"/>
              </a:rPr>
              <a:t>to</a:t>
            </a:r>
            <a:r>
              <a:rPr lang="de-AT" dirty="0" smtClean="0">
                <a:sym typeface="Wingdings"/>
              </a:rPr>
              <a:t> </a:t>
            </a:r>
            <a:r>
              <a:rPr lang="de-AT" dirty="0" err="1" smtClean="0">
                <a:sym typeface="Wingdings"/>
              </a:rPr>
              <a:t>distinguish</a:t>
            </a:r>
            <a:r>
              <a:rPr lang="de-AT" dirty="0" smtClean="0">
                <a:sym typeface="Wingdings"/>
              </a:rPr>
              <a:t> </a:t>
            </a:r>
            <a:r>
              <a:rPr lang="de-AT" dirty="0" err="1" smtClean="0">
                <a:sym typeface="Wingdings"/>
              </a:rPr>
              <a:t>between</a:t>
            </a:r>
            <a:r>
              <a:rPr lang="de-AT" dirty="0" smtClean="0">
                <a:sym typeface="Wingdings"/>
              </a:rPr>
              <a:t> "</a:t>
            </a:r>
            <a:r>
              <a:rPr lang="de-AT" dirty="0" err="1" smtClean="0">
                <a:sym typeface="Wingdings"/>
              </a:rPr>
              <a:t>enforcable</a:t>
            </a:r>
            <a:r>
              <a:rPr lang="de-AT" dirty="0" smtClean="0">
                <a:sym typeface="Wingdings"/>
              </a:rPr>
              <a:t>" </a:t>
            </a:r>
            <a:r>
              <a:rPr lang="de-AT" dirty="0" err="1" smtClean="0">
                <a:sym typeface="Wingdings"/>
              </a:rPr>
              <a:t>and</a:t>
            </a:r>
            <a:r>
              <a:rPr lang="de-AT" dirty="0" smtClean="0">
                <a:sym typeface="Wingdings"/>
              </a:rPr>
              <a:t> non-</a:t>
            </a:r>
            <a:r>
              <a:rPr lang="de-AT" dirty="0" err="1" smtClean="0">
                <a:sym typeface="Wingdings"/>
              </a:rPr>
              <a:t>enforcable</a:t>
            </a:r>
            <a:r>
              <a:rPr lang="de-AT" dirty="0" smtClean="0">
                <a:sym typeface="Wingdings"/>
              </a:rPr>
              <a:t>" </a:t>
            </a:r>
            <a:r>
              <a:rPr lang="de-AT" dirty="0" err="1" smtClean="0">
                <a:sym typeface="Wingdings"/>
              </a:rPr>
              <a:t>policies</a:t>
            </a:r>
            <a:r>
              <a:rPr lang="de-AT" dirty="0" smtClean="0">
                <a:sym typeface="Wingdings"/>
              </a:rPr>
              <a:t>, </a:t>
            </a:r>
            <a:r>
              <a:rPr lang="de-AT" dirty="0" err="1" smtClean="0">
                <a:sym typeface="Wingdings"/>
              </a:rPr>
              <a:t>between</a:t>
            </a:r>
            <a:r>
              <a:rPr lang="de-AT" dirty="0" smtClean="0">
                <a:sym typeface="Wingdings"/>
              </a:rPr>
              <a:t> </a:t>
            </a:r>
            <a:r>
              <a:rPr lang="de-AT" dirty="0" err="1" smtClean="0">
                <a:sym typeface="Wingdings"/>
              </a:rPr>
              <a:t>ability</a:t>
            </a:r>
            <a:r>
              <a:rPr lang="de-AT" dirty="0" smtClean="0">
                <a:sym typeface="Wingdings"/>
              </a:rPr>
              <a:t> </a:t>
            </a:r>
            <a:r>
              <a:rPr lang="de-AT" dirty="0" err="1" smtClean="0">
                <a:sym typeface="Wingdings"/>
              </a:rPr>
              <a:t>and</a:t>
            </a:r>
            <a:r>
              <a:rPr lang="de-AT" dirty="0" smtClean="0">
                <a:sym typeface="Wingdings"/>
              </a:rPr>
              <a:t> </a:t>
            </a:r>
            <a:r>
              <a:rPr lang="de-AT" dirty="0" err="1" smtClean="0">
                <a:sym typeface="Wingdings"/>
              </a:rPr>
              <a:t>enforcability</a:t>
            </a:r>
            <a:r>
              <a:rPr lang="de-AT" dirty="0" smtClean="0">
                <a:sym typeface="Wingdings"/>
              </a:rPr>
              <a:t>? </a:t>
            </a:r>
          </a:p>
          <a:p>
            <a:pPr lvl="1"/>
            <a:endParaRPr lang="de-AT" dirty="0">
              <a:sym typeface="Wingdings"/>
            </a:endParaRPr>
          </a:p>
          <a:p>
            <a:pPr lvl="1"/>
            <a:r>
              <a:rPr lang="de-AT" dirty="0" smtClean="0">
                <a:sym typeface="Wingdings"/>
              </a:rPr>
              <a:t>Cf.  </a:t>
            </a:r>
            <a:r>
              <a:rPr lang="de-AT" dirty="0" err="1" smtClean="0">
                <a:sym typeface="Wingdings"/>
              </a:rPr>
              <a:t>existing</a:t>
            </a:r>
            <a:r>
              <a:rPr lang="de-AT" dirty="0" smtClean="0">
                <a:sym typeface="Wingdings"/>
              </a:rPr>
              <a:t> </a:t>
            </a:r>
            <a:r>
              <a:rPr lang="de-AT" dirty="0" err="1" smtClean="0">
                <a:sym typeface="Wingdings"/>
              </a:rPr>
              <a:t>work</a:t>
            </a:r>
            <a:r>
              <a:rPr lang="de-AT" dirty="0" smtClean="0">
                <a:sym typeface="Wingdings"/>
              </a:rPr>
              <a:t> on </a:t>
            </a:r>
            <a:r>
              <a:rPr lang="de-AT" dirty="0" err="1" smtClean="0">
                <a:sym typeface="Wingdings"/>
              </a:rPr>
              <a:t>policiy</a:t>
            </a:r>
            <a:r>
              <a:rPr lang="de-AT" dirty="0" smtClean="0">
                <a:sym typeface="Wingdings"/>
              </a:rPr>
              <a:t> </a:t>
            </a:r>
            <a:r>
              <a:rPr lang="de-AT" dirty="0" err="1" smtClean="0">
                <a:sym typeface="Wingdings"/>
              </a:rPr>
              <a:t>negotiation</a:t>
            </a:r>
            <a:r>
              <a:rPr lang="de-AT" dirty="0">
                <a:sym typeface="Wingdings"/>
              </a:rPr>
              <a:t>?</a:t>
            </a:r>
            <a:endParaRPr lang="de-AT" dirty="0" smtClean="0"/>
          </a:p>
          <a:p>
            <a:pPr marL="255588" lvl="1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26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84539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Summary: </a:t>
            </a:r>
            <a:r>
              <a:rPr lang="de-AT" dirty="0" err="1" smtClean="0"/>
              <a:t>Representing</a:t>
            </a:r>
            <a:r>
              <a:rPr lang="de-AT" dirty="0" smtClean="0"/>
              <a:t> &amp;</a:t>
            </a:r>
            <a:r>
              <a:rPr lang="de-AT" dirty="0" err="1" smtClean="0"/>
              <a:t>Reasoning</a:t>
            </a:r>
            <a:r>
              <a:rPr lang="de-AT" dirty="0" smtClean="0"/>
              <a:t> </a:t>
            </a:r>
            <a:r>
              <a:rPr lang="de-AT" dirty="0" err="1" smtClean="0"/>
              <a:t>about</a:t>
            </a:r>
            <a:r>
              <a:rPr lang="de-AT" dirty="0" smtClean="0"/>
              <a:t> </a:t>
            </a:r>
            <a:r>
              <a:rPr lang="de-AT" dirty="0" err="1" smtClean="0"/>
              <a:t>Linked</a:t>
            </a:r>
            <a:r>
              <a:rPr lang="de-AT" dirty="0" smtClean="0"/>
              <a:t> Data </a:t>
            </a:r>
            <a:r>
              <a:rPr lang="de-AT" dirty="0" err="1" smtClean="0"/>
              <a:t>policies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ODRL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27</a:t>
            </a:fld>
            <a:endParaRPr lang="de-AT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581135070"/>
              </p:ext>
            </p:extLst>
          </p:nvPr>
        </p:nvGraphicFramePr>
        <p:xfrm>
          <a:off x="1475656" y="1925436"/>
          <a:ext cx="64807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56076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Other </a:t>
            </a:r>
            <a:r>
              <a:rPr lang="de-DE" dirty="0" err="1" smtClean="0"/>
              <a:t>topics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Normative </a:t>
            </a:r>
            <a:r>
              <a:rPr lang="de-DE" dirty="0" err="1" smtClean="0"/>
              <a:t>MAS,I'd</a:t>
            </a:r>
            <a:r>
              <a:rPr lang="de-DE" dirty="0" smtClean="0"/>
              <a:t> </a:t>
            </a:r>
            <a:r>
              <a:rPr lang="de-DE" dirty="0" err="1" smtClean="0"/>
              <a:t>love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discuss</a:t>
            </a:r>
            <a:r>
              <a:rPr lang="de-DE" dirty="0" smtClean="0"/>
              <a:t>, </a:t>
            </a:r>
            <a:r>
              <a:rPr lang="de-DE" dirty="0" err="1" smtClean="0"/>
              <a:t>except</a:t>
            </a:r>
            <a:r>
              <a:rPr lang="de-DE" dirty="0" smtClean="0"/>
              <a:t> </a:t>
            </a:r>
            <a:r>
              <a:rPr lang="de-DE" dirty="0" err="1" smtClean="0"/>
              <a:t>enabling</a:t>
            </a:r>
            <a:r>
              <a:rPr lang="de-DE" dirty="0" smtClean="0"/>
              <a:t> Data </a:t>
            </a:r>
            <a:r>
              <a:rPr lang="de-DE" dirty="0" err="1" smtClean="0"/>
              <a:t>Markets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/>
              <a:t>but </a:t>
            </a:r>
            <a:r>
              <a:rPr lang="de-DE" dirty="0" err="1"/>
              <a:t>no</a:t>
            </a:r>
            <a:r>
              <a:rPr lang="de-DE" dirty="0"/>
              <a:t> time </a:t>
            </a:r>
            <a:r>
              <a:rPr lang="de-DE" dirty="0">
                <a:sym typeface="Wingdings"/>
              </a:rPr>
              <a:t> </a:t>
            </a:r>
            <a:r>
              <a:rPr lang="de-DE" dirty="0"/>
              <a:t>) ... 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844675"/>
            <a:ext cx="8640959" cy="4464645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 smtClean="0"/>
              <a:t>Policies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regulations</a:t>
            </a:r>
            <a:r>
              <a:rPr lang="de-DE" dirty="0" smtClean="0"/>
              <a:t> in </a:t>
            </a:r>
            <a:r>
              <a:rPr lang="de-DE" dirty="0" err="1" smtClean="0"/>
              <a:t>safety-critical</a:t>
            </a:r>
            <a:r>
              <a:rPr lang="de-DE" dirty="0" smtClean="0"/>
              <a:t> </a:t>
            </a:r>
            <a:r>
              <a:rPr lang="de-DE" dirty="0" err="1" smtClean="0"/>
              <a:t>engineering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/>
              <a:t> </a:t>
            </a:r>
            <a:r>
              <a:rPr lang="de-DE" dirty="0" smtClean="0"/>
              <a:t>(national </a:t>
            </a:r>
            <a:r>
              <a:rPr lang="de-DE" dirty="0" err="1" smtClean="0"/>
              <a:t>project</a:t>
            </a:r>
            <a:r>
              <a:rPr lang="de-DE" dirty="0" smtClean="0"/>
              <a:t> SHAPE)</a:t>
            </a:r>
          </a:p>
          <a:p>
            <a:endParaRPr lang="de-DE" dirty="0"/>
          </a:p>
          <a:p>
            <a:r>
              <a:rPr lang="de-DE" dirty="0" smtClean="0"/>
              <a:t>Belief </a:t>
            </a:r>
            <a:r>
              <a:rPr lang="de-DE" dirty="0" err="1" smtClean="0"/>
              <a:t>revision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SPARQL Update </a:t>
            </a:r>
            <a:r>
              <a:rPr lang="de-DE" dirty="0" err="1" smtClean="0"/>
              <a:t>with</a:t>
            </a:r>
            <a:r>
              <a:rPr lang="de-DE" dirty="0" smtClean="0"/>
              <a:t> RDFS/OWL </a:t>
            </a:r>
            <a:r>
              <a:rPr lang="de-DE" dirty="0" err="1" smtClean="0"/>
              <a:t>entailment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 (national </a:t>
            </a:r>
            <a:r>
              <a:rPr lang="de-DE" dirty="0" err="1" smtClean="0"/>
              <a:t>project</a:t>
            </a:r>
            <a:r>
              <a:rPr lang="de-DE" dirty="0" smtClean="0"/>
              <a:t> SEE)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enable</a:t>
            </a:r>
            <a:r>
              <a:rPr lang="de-DE" dirty="0" smtClean="0"/>
              <a:t> </a:t>
            </a:r>
            <a:r>
              <a:rPr lang="de-DE" dirty="0" err="1" smtClean="0"/>
              <a:t>Semantic</a:t>
            </a:r>
            <a:r>
              <a:rPr lang="de-DE" dirty="0" smtClean="0"/>
              <a:t> Search in legal </a:t>
            </a:r>
            <a:r>
              <a:rPr lang="de-DE" dirty="0" err="1" smtClean="0"/>
              <a:t>texts</a:t>
            </a:r>
            <a:r>
              <a:rPr lang="de-DE" dirty="0" smtClean="0"/>
              <a:t> / </a:t>
            </a:r>
            <a:r>
              <a:rPr lang="de-DE" dirty="0" err="1" smtClean="0"/>
              <a:t>laws</a:t>
            </a:r>
            <a:r>
              <a:rPr lang="de-DE" dirty="0" smtClean="0"/>
              <a:t>?</a:t>
            </a:r>
          </a:p>
          <a:p>
            <a:pPr marL="0" indent="0">
              <a:buNone/>
            </a:pPr>
            <a:r>
              <a:rPr lang="de-DE" dirty="0" smtClean="0"/>
              <a:t>    (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Federal </a:t>
            </a:r>
            <a:r>
              <a:rPr lang="de-DE" dirty="0" err="1" smtClean="0"/>
              <a:t>Chancellery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Austria: </a:t>
            </a:r>
            <a:r>
              <a:rPr lang="de-DE" dirty="0" err="1" smtClean="0"/>
              <a:t>RISearch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de-DE" dirty="0" smtClean="0"/>
              <a:t>Details: </a:t>
            </a:r>
            <a:r>
              <a:rPr lang="de-DE" dirty="0" smtClean="0">
                <a:hlinkClick r:id="rId2"/>
              </a:rPr>
              <a:t>http://www.polleres.net/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... </a:t>
            </a:r>
            <a:r>
              <a:rPr lang="de-DE" dirty="0" err="1" smtClean="0"/>
              <a:t>Hopefully</a:t>
            </a:r>
            <a:r>
              <a:rPr lang="de-DE" dirty="0" smtClean="0"/>
              <a:t> time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discuss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offline </a:t>
            </a:r>
            <a:r>
              <a:rPr lang="de-DE" dirty="0" err="1" smtClean="0">
                <a:sym typeface="Wingdings"/>
              </a:rPr>
              <a:t>with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you</a:t>
            </a:r>
            <a:r>
              <a:rPr lang="de-DE" dirty="0" smtClean="0">
                <a:sym typeface="Wingdings"/>
              </a:rPr>
              <a:t>! 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28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6237312"/>
            <a:ext cx="74168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This </a:t>
            </a:r>
            <a:r>
              <a:rPr lang="de-DE" sz="1400" dirty="0" err="1" smtClean="0"/>
              <a:t>work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</a:t>
            </a:r>
            <a:r>
              <a:rPr lang="de-DE" sz="1400" dirty="0" err="1" smtClean="0"/>
              <a:t>being</a:t>
            </a:r>
            <a:r>
              <a:rPr lang="de-DE" sz="1400" dirty="0" smtClean="0"/>
              <a:t> </a:t>
            </a:r>
            <a:r>
              <a:rPr lang="de-DE" sz="1400" dirty="0" err="1" smtClean="0"/>
              <a:t>supported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 FFG </a:t>
            </a:r>
            <a:r>
              <a:rPr lang="de-DE" sz="1400" dirty="0" err="1" smtClean="0"/>
              <a:t>project</a:t>
            </a:r>
            <a:r>
              <a:rPr lang="de-DE" sz="1400" dirty="0"/>
              <a:t> </a:t>
            </a:r>
            <a:r>
              <a:rPr lang="de-DE" sz="1400" dirty="0"/>
              <a:t>845638 </a:t>
            </a:r>
            <a:endParaRPr lang="de-DE" sz="1400" dirty="0"/>
          </a:p>
          <a:p>
            <a:r>
              <a:rPr lang="de-DE" sz="1400" dirty="0" smtClean="0"/>
              <a:t>(SHAPE)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WWTF </a:t>
            </a:r>
            <a:r>
              <a:rPr lang="de-DE" sz="1400" dirty="0" err="1" smtClean="0"/>
              <a:t>project</a:t>
            </a:r>
            <a:r>
              <a:rPr lang="de-DE" sz="1400" dirty="0"/>
              <a:t> </a:t>
            </a:r>
            <a:r>
              <a:rPr lang="de-DE" sz="1400" dirty="0" smtClean="0"/>
              <a:t>ICT12</a:t>
            </a:r>
            <a:r>
              <a:rPr lang="de-DE" sz="1400" dirty="0"/>
              <a:t>-</a:t>
            </a:r>
            <a:r>
              <a:rPr lang="de-DE" sz="1400" dirty="0" smtClean="0"/>
              <a:t>015 (SEE)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080156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Data on </a:t>
            </a:r>
            <a:r>
              <a:rPr lang="de-DE" dirty="0" err="1" smtClean="0"/>
              <a:t>the</a:t>
            </a:r>
            <a:r>
              <a:rPr lang="de-DE" dirty="0" smtClean="0"/>
              <a:t> Web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great</a:t>
            </a:r>
            <a:r>
              <a:rPr lang="de-DE" dirty="0" smtClean="0"/>
              <a:t>... But not all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,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ever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open.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rcRect t="5458" b="5458"/>
          <a:stretch>
            <a:fillRect/>
          </a:stretch>
        </p:blipFill>
        <p:spPr>
          <a:xfrm>
            <a:off x="16233" y="3583082"/>
            <a:ext cx="5778770" cy="330230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3</a:t>
            </a:fld>
            <a:endParaRPr lang="de-AT" dirty="0"/>
          </a:p>
        </p:txBody>
      </p:sp>
      <p:pic>
        <p:nvPicPr>
          <p:cNvPr id="6" name="Bild 5" descr="Screen Shot 2015-03-25 at 09.40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88840"/>
            <a:ext cx="5191968" cy="359481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593" y="2060848"/>
            <a:ext cx="4554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 </a:t>
            </a:r>
            <a:r>
              <a:rPr lang="de-DE" sz="1400" dirty="0" err="1" smtClean="0"/>
              <a:t>lot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activity</a:t>
            </a:r>
            <a:r>
              <a:rPr lang="de-DE" sz="1400" dirty="0" smtClean="0"/>
              <a:t> in </a:t>
            </a:r>
            <a:r>
              <a:rPr lang="de-DE" sz="1400" dirty="0" err="1" smtClean="0"/>
              <a:t>terms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standardization</a:t>
            </a:r>
            <a:r>
              <a:rPr lang="de-DE" sz="1400" dirty="0" smtClean="0"/>
              <a:t> (in W3C) </a:t>
            </a:r>
            <a:r>
              <a:rPr lang="de-DE" sz="1400" dirty="0" err="1" smtClean="0"/>
              <a:t>focused</a:t>
            </a:r>
            <a:r>
              <a:rPr lang="de-DE" sz="1400" dirty="0" smtClean="0"/>
              <a:t> on</a:t>
            </a:r>
          </a:p>
          <a:p>
            <a:pPr marL="285750" indent="-285750">
              <a:buFont typeface="Arial"/>
              <a:buChar char="•"/>
            </a:pPr>
            <a:r>
              <a:rPr lang="de-DE" sz="1400" dirty="0" smtClean="0"/>
              <a:t>Formats (RDF)</a:t>
            </a:r>
          </a:p>
          <a:p>
            <a:pPr marL="285750" indent="-285750">
              <a:buFont typeface="Arial"/>
              <a:buChar char="•"/>
            </a:pPr>
            <a:r>
              <a:rPr lang="de-DE" sz="1400" dirty="0" smtClean="0"/>
              <a:t>Publishing </a:t>
            </a:r>
            <a:r>
              <a:rPr lang="de-DE" sz="1400" dirty="0" err="1" smtClean="0"/>
              <a:t>best</a:t>
            </a:r>
            <a:r>
              <a:rPr lang="de-DE" sz="1400" dirty="0" smtClean="0"/>
              <a:t> </a:t>
            </a:r>
            <a:r>
              <a:rPr lang="de-DE" sz="1400" dirty="0" err="1" smtClean="0"/>
              <a:t>practices</a:t>
            </a:r>
            <a:r>
              <a:rPr lang="de-DE" sz="1400" dirty="0"/>
              <a:t> </a:t>
            </a:r>
            <a:r>
              <a:rPr lang="de-DE" sz="1400" dirty="0" smtClean="0"/>
              <a:t>(</a:t>
            </a:r>
            <a:r>
              <a:rPr lang="de-DE" sz="1400" dirty="0" err="1" smtClean="0"/>
              <a:t>Linked</a:t>
            </a:r>
            <a:r>
              <a:rPr lang="de-DE" sz="1400" dirty="0" smtClean="0"/>
              <a:t> Data)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940152" y="5373216"/>
            <a:ext cx="32038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But: not all </a:t>
            </a:r>
            <a:r>
              <a:rPr lang="de-DE" sz="1400" dirty="0" err="1" smtClean="0"/>
              <a:t>data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open. Different </a:t>
            </a:r>
            <a:r>
              <a:rPr lang="de-DE" sz="1400" dirty="0" err="1" smtClean="0"/>
              <a:t>licenses</a:t>
            </a:r>
            <a:r>
              <a:rPr lang="de-DE" sz="1400" dirty="0" smtClean="0"/>
              <a:t>, </a:t>
            </a:r>
            <a:r>
              <a:rPr lang="de-DE" sz="1400" dirty="0" err="1" smtClean="0"/>
              <a:t>freemium</a:t>
            </a:r>
            <a:r>
              <a:rPr lang="de-DE" sz="1400" dirty="0" smtClean="0"/>
              <a:t> </a:t>
            </a:r>
            <a:r>
              <a:rPr lang="de-DE" sz="1400" dirty="0" err="1" smtClean="0"/>
              <a:t>usage</a:t>
            </a:r>
            <a:r>
              <a:rPr lang="de-DE" sz="1400" dirty="0" smtClean="0"/>
              <a:t> </a:t>
            </a:r>
            <a:r>
              <a:rPr lang="de-DE" sz="1400" dirty="0" err="1" smtClean="0"/>
              <a:t>models</a:t>
            </a:r>
            <a:r>
              <a:rPr lang="de-DE" sz="1400" dirty="0" smtClean="0"/>
              <a:t>, API </a:t>
            </a:r>
            <a:r>
              <a:rPr lang="de-DE" sz="1400" dirty="0" err="1" smtClean="0"/>
              <a:t>keys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different </a:t>
            </a:r>
            <a:r>
              <a:rPr lang="de-DE" sz="1400" dirty="0" err="1" smtClean="0"/>
              <a:t>obligations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user</a:t>
            </a:r>
            <a:r>
              <a:rPr lang="de-DE" sz="1400" dirty="0" smtClean="0"/>
              <a:t> </a:t>
            </a:r>
            <a:r>
              <a:rPr lang="de-DE" sz="1400" dirty="0" err="1" smtClean="0"/>
              <a:t>implied</a:t>
            </a:r>
            <a:r>
              <a:rPr lang="de-DE" sz="1400" dirty="0" smtClean="0"/>
              <a:t>, etc.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005063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Motivation</a:t>
            </a:r>
            <a:br>
              <a:rPr lang="de-AT" dirty="0" smtClean="0"/>
            </a:br>
            <a:r>
              <a:rPr lang="de-AT" sz="1800" dirty="0" err="1" smtClean="0"/>
              <a:t>hypothesis</a:t>
            </a:r>
            <a:r>
              <a:rPr lang="de-AT" sz="1800" dirty="0" smtClean="0"/>
              <a:t>: </a:t>
            </a:r>
            <a:r>
              <a:rPr lang="de-AT" sz="1800" dirty="0" err="1" smtClean="0"/>
              <a:t>companies</a:t>
            </a:r>
            <a:r>
              <a:rPr lang="de-AT" sz="1800" dirty="0" smtClean="0"/>
              <a:t> </a:t>
            </a:r>
            <a:r>
              <a:rPr lang="de-AT" sz="1800" dirty="0" err="1" smtClean="0"/>
              <a:t>won‘t</a:t>
            </a:r>
            <a:r>
              <a:rPr lang="de-AT" sz="1800" dirty="0" smtClean="0"/>
              <a:t> </a:t>
            </a:r>
            <a:r>
              <a:rPr lang="de-AT" sz="1800" dirty="0" err="1" smtClean="0"/>
              <a:t>offer</a:t>
            </a:r>
            <a:r>
              <a:rPr lang="de-AT" sz="1800" dirty="0" smtClean="0"/>
              <a:t> </a:t>
            </a:r>
            <a:r>
              <a:rPr lang="de-AT" sz="1800" dirty="0" err="1" smtClean="0"/>
              <a:t>you</a:t>
            </a:r>
            <a:r>
              <a:rPr lang="de-AT" sz="1800" dirty="0" smtClean="0"/>
              <a:t> </a:t>
            </a:r>
            <a:r>
              <a:rPr lang="de-AT" sz="1800" dirty="0" err="1" smtClean="0"/>
              <a:t>data</a:t>
            </a:r>
            <a:r>
              <a:rPr lang="de-AT" sz="1800" dirty="0" smtClean="0"/>
              <a:t> </a:t>
            </a:r>
            <a:r>
              <a:rPr lang="de-AT" sz="1800" dirty="0" err="1" smtClean="0"/>
              <a:t>for</a:t>
            </a:r>
            <a:r>
              <a:rPr lang="de-AT" sz="1800" dirty="0" smtClean="0"/>
              <a:t> </a:t>
            </a:r>
            <a:r>
              <a:rPr lang="de-AT" sz="1800" dirty="0" err="1" smtClean="0"/>
              <a:t>free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4</a:t>
            </a:fld>
            <a:endParaRPr lang="de-AT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5758503" y="2561039"/>
            <a:ext cx="658886" cy="853706"/>
            <a:chOff x="3851920" y="5192818"/>
            <a:chExt cx="432048" cy="592840"/>
          </a:xfrm>
        </p:grpSpPr>
        <p:sp>
          <p:nvSpPr>
            <p:cNvPr id="24" name="Flussdiagramm: Magnetplattenspeicher 23"/>
            <p:cNvSpPr/>
            <p:nvPr/>
          </p:nvSpPr>
          <p:spPr>
            <a:xfrm>
              <a:off x="3851920" y="5533252"/>
              <a:ext cx="432048" cy="252406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Flussdiagramm: Magnetplattenspeicher 24"/>
            <p:cNvSpPr/>
            <p:nvPr/>
          </p:nvSpPr>
          <p:spPr>
            <a:xfrm>
              <a:off x="3851920" y="5363122"/>
              <a:ext cx="432048" cy="252406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Flussdiagramm: Magnetplattenspeicher 25"/>
            <p:cNvSpPr/>
            <p:nvPr/>
          </p:nvSpPr>
          <p:spPr>
            <a:xfrm>
              <a:off x="3851920" y="5192818"/>
              <a:ext cx="432048" cy="252406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1086744" y="2866607"/>
            <a:ext cx="108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latin typeface="PT Sans" panose="020B0503020203020204" pitchFamily="34" charset="0"/>
              </a:rPr>
              <a:t>Company</a:t>
            </a:r>
            <a:endParaRPr lang="de-AT" b="1" dirty="0">
              <a:latin typeface="PT Sans" panose="020B050302020302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461109" y="5805264"/>
            <a:ext cx="167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latin typeface="PT Sans" panose="020B0503020203020204" pitchFamily="34" charset="0"/>
              </a:rPr>
              <a:t>Data Consumer</a:t>
            </a:r>
            <a:endParaRPr lang="de-AT" b="1" dirty="0">
              <a:latin typeface="PT Sans" panose="020B0503020203020204" pitchFamily="34" charset="0"/>
            </a:endParaRPr>
          </a:p>
        </p:txBody>
      </p:sp>
      <p:cxnSp>
        <p:nvCxnSpPr>
          <p:cNvPr id="55" name="Gerade Verbindung mit Pfeil 54"/>
          <p:cNvCxnSpPr>
            <a:stCxn id="24" idx="3"/>
            <a:endCxn id="50" idx="0"/>
          </p:cNvCxnSpPr>
          <p:nvPr/>
        </p:nvCxnSpPr>
        <p:spPr>
          <a:xfrm>
            <a:off x="6087946" y="3414745"/>
            <a:ext cx="3982" cy="135060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fik 49"/>
          <p:cNvPicPr>
            <a:picLocks noChangeAspect="1"/>
          </p:cNvPicPr>
          <p:nvPr/>
        </p:nvPicPr>
        <p:blipFill rotWithShape="1">
          <a:blip r:embed="rId3"/>
          <a:srcRect l="38582" t="10310" r="54725" b="70160"/>
          <a:stretch/>
        </p:blipFill>
        <p:spPr>
          <a:xfrm>
            <a:off x="5727450" y="4765349"/>
            <a:ext cx="728955" cy="1329270"/>
          </a:xfrm>
          <a:prstGeom prst="rect">
            <a:avLst/>
          </a:prstGeom>
        </p:spPr>
      </p:pic>
      <p:cxnSp>
        <p:nvCxnSpPr>
          <p:cNvPr id="42" name="Gerade Verbindung mit Pfeil 41"/>
          <p:cNvCxnSpPr>
            <a:stCxn id="25" idx="2"/>
            <a:endCxn id="43" idx="3"/>
          </p:cNvCxnSpPr>
          <p:nvPr/>
        </p:nvCxnSpPr>
        <p:spPr>
          <a:xfrm flipH="1">
            <a:off x="3172553" y="2988017"/>
            <a:ext cx="2585950" cy="1085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/>
          <p:cNvPicPr>
            <a:picLocks noChangeAspect="1"/>
          </p:cNvPicPr>
          <p:nvPr/>
        </p:nvPicPr>
        <p:blipFill rotWithShape="1">
          <a:blip r:embed="rId3"/>
          <a:srcRect l="782" t="10311" r="90556" b="70159"/>
          <a:stretch/>
        </p:blipFill>
        <p:spPr>
          <a:xfrm>
            <a:off x="2212676" y="2322594"/>
            <a:ext cx="959877" cy="1352552"/>
          </a:xfrm>
          <a:prstGeom prst="rect">
            <a:avLst/>
          </a:prstGeom>
        </p:spPr>
      </p:pic>
      <p:sp>
        <p:nvSpPr>
          <p:cNvPr id="17" name="Zylinder 16"/>
          <p:cNvSpPr/>
          <p:nvPr/>
        </p:nvSpPr>
        <p:spPr>
          <a:xfrm>
            <a:off x="2438341" y="2041116"/>
            <a:ext cx="475253" cy="527134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17"/>
          <p:cNvSpPr/>
          <p:nvPr/>
        </p:nvSpPr>
        <p:spPr>
          <a:xfrm>
            <a:off x="2275665" y="2520942"/>
            <a:ext cx="784167" cy="1159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51" name="Gerade Verbindung mit Pfeil 50"/>
          <p:cNvCxnSpPr>
            <a:stCxn id="43" idx="2"/>
            <a:endCxn id="50" idx="1"/>
          </p:cNvCxnSpPr>
          <p:nvPr/>
        </p:nvCxnSpPr>
        <p:spPr>
          <a:xfrm>
            <a:off x="2692615" y="3675146"/>
            <a:ext cx="3034835" cy="175483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6461109" y="2681941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latin typeface="PT Sans" panose="020B0503020203020204" pitchFamily="34" charset="0"/>
              </a:rPr>
              <a:t>Dataset</a:t>
            </a:r>
            <a:endParaRPr lang="de-AT" b="1" dirty="0">
              <a:latin typeface="PT Sans" panose="020B0503020203020204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5177781" y="523286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</a:rPr>
              <a:t>1</a:t>
            </a:r>
            <a:endParaRPr lang="de-AT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Sans" panose="020B0503020203020204" pitchFamily="34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6099808" y="44539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Sans" panose="020B0503020203020204" pitchFamily="34" charset="0"/>
              </a:rPr>
              <a:t>2</a:t>
            </a:r>
            <a:endParaRPr lang="de-AT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Sans" panose="020B0503020203020204" pitchFamily="34" charset="0"/>
            </a:endParaRPr>
          </a:p>
        </p:txBody>
      </p:sp>
      <p:pic>
        <p:nvPicPr>
          <p:cNvPr id="1030" name="Picture 6" descr="http://picturesofmoney.org/wp-content/uploads/2013/04/Cloth-American-Money-B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520" y="2467160"/>
            <a:ext cx="1008791" cy="91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http://picturesofmoney.org/wp-content/uploads/2013/04/Cloth-American-Money-B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637" y="4090047"/>
            <a:ext cx="1008791" cy="91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6676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http://static.lamejournal.com/2011/04/Server-Stencil-Ic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1"/>
          <a:stretch/>
        </p:blipFill>
        <p:spPr bwMode="auto">
          <a:xfrm>
            <a:off x="5346644" y="2149513"/>
            <a:ext cx="558620" cy="81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Motivation</a:t>
            </a:r>
            <a:br>
              <a:rPr lang="de-AT" dirty="0" smtClean="0"/>
            </a:br>
            <a:r>
              <a:rPr lang="de-AT" sz="1800" dirty="0" err="1" smtClean="0"/>
              <a:t>from</a:t>
            </a:r>
            <a:r>
              <a:rPr lang="de-AT" sz="1800" dirty="0" smtClean="0"/>
              <a:t> simple </a:t>
            </a:r>
            <a:r>
              <a:rPr lang="de-AT" sz="1800" dirty="0" err="1" smtClean="0"/>
              <a:t>access</a:t>
            </a:r>
            <a:r>
              <a:rPr lang="de-AT" sz="1800" dirty="0" smtClean="0"/>
              <a:t> </a:t>
            </a:r>
            <a:r>
              <a:rPr lang="de-AT" sz="1800" dirty="0" err="1" smtClean="0"/>
              <a:t>conditions</a:t>
            </a:r>
            <a:r>
              <a:rPr lang="de-AT" sz="1800" dirty="0" smtClean="0"/>
              <a:t> </a:t>
            </a:r>
            <a:r>
              <a:rPr lang="de-AT" sz="1800" dirty="0" err="1" smtClean="0"/>
              <a:t>and</a:t>
            </a:r>
            <a:r>
              <a:rPr lang="de-AT" sz="1800" dirty="0" smtClean="0"/>
              <a:t> </a:t>
            </a:r>
            <a:r>
              <a:rPr lang="de-AT" sz="1800" dirty="0" err="1" smtClean="0"/>
              <a:t>machine</a:t>
            </a:r>
            <a:r>
              <a:rPr lang="de-AT" sz="1800" dirty="0" smtClean="0"/>
              <a:t>-human </a:t>
            </a:r>
            <a:r>
              <a:rPr lang="de-AT" sz="1800" dirty="0" err="1" smtClean="0"/>
              <a:t>interaction</a:t>
            </a:r>
            <a:r>
              <a:rPr lang="de-AT" sz="1800" dirty="0" smtClean="0"/>
              <a:t>…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5</a:t>
            </a:fld>
            <a:endParaRPr lang="de-AT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/>
          <a:srcRect l="782" t="10311" r="90556" b="70159"/>
          <a:stretch/>
        </p:blipFill>
        <p:spPr>
          <a:xfrm>
            <a:off x="5424792" y="4854292"/>
            <a:ext cx="793286" cy="1117812"/>
          </a:xfrm>
          <a:prstGeom prst="rect">
            <a:avLst/>
          </a:prstGeom>
        </p:spPr>
      </p:pic>
      <p:grpSp>
        <p:nvGrpSpPr>
          <p:cNvPr id="23" name="Gruppieren 22"/>
          <p:cNvGrpSpPr/>
          <p:nvPr/>
        </p:nvGrpSpPr>
        <p:grpSpPr>
          <a:xfrm>
            <a:off x="3297638" y="3683963"/>
            <a:ext cx="598987" cy="776096"/>
            <a:chOff x="3851920" y="5192818"/>
            <a:chExt cx="432048" cy="592840"/>
          </a:xfrm>
        </p:grpSpPr>
        <p:sp>
          <p:nvSpPr>
            <p:cNvPr id="24" name="Flussdiagramm: Magnetplattenspeicher 23"/>
            <p:cNvSpPr/>
            <p:nvPr/>
          </p:nvSpPr>
          <p:spPr>
            <a:xfrm>
              <a:off x="3851920" y="5533252"/>
              <a:ext cx="432048" cy="252406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Flussdiagramm: Magnetplattenspeicher 24"/>
            <p:cNvSpPr/>
            <p:nvPr/>
          </p:nvSpPr>
          <p:spPr>
            <a:xfrm>
              <a:off x="3851920" y="5363122"/>
              <a:ext cx="432048" cy="252406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Flussdiagramm: Magnetplattenspeicher 25"/>
            <p:cNvSpPr/>
            <p:nvPr/>
          </p:nvSpPr>
          <p:spPr>
            <a:xfrm>
              <a:off x="3851920" y="5192818"/>
              <a:ext cx="432048" cy="252406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" name="Rechteck 2"/>
          <p:cNvSpPr/>
          <p:nvPr/>
        </p:nvSpPr>
        <p:spPr>
          <a:xfrm>
            <a:off x="1763682" y="1906710"/>
            <a:ext cx="5616630" cy="158417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141187" y="2514132"/>
            <a:ext cx="162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latin typeface="PT Sans" panose="020B0503020203020204" pitchFamily="34" charset="0"/>
              </a:rPr>
              <a:t>Data Publisher</a:t>
            </a:r>
            <a:endParaRPr lang="de-AT" b="1" dirty="0">
              <a:latin typeface="PT Sans" panose="020B0503020203020204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1763682" y="4653136"/>
            <a:ext cx="5616630" cy="158417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Textfeld 29"/>
          <p:cNvSpPr txBox="1"/>
          <p:nvPr/>
        </p:nvSpPr>
        <p:spPr>
          <a:xfrm>
            <a:off x="141187" y="5260558"/>
            <a:ext cx="167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latin typeface="PT Sans" panose="020B0503020203020204" pitchFamily="34" charset="0"/>
              </a:rPr>
              <a:t>Data Consumer</a:t>
            </a:r>
            <a:endParaRPr lang="de-AT" b="1" dirty="0">
              <a:latin typeface="PT Sans" panose="020B0503020203020204" pitchFamily="34" charset="0"/>
            </a:endParaRPr>
          </a:p>
        </p:txBody>
      </p:sp>
      <p:pic>
        <p:nvPicPr>
          <p:cNvPr id="32" name="Picture 2" descr="http://static.lamejournal.com/2011/04/Server-Stencil-Ic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1"/>
          <a:stretch/>
        </p:blipFill>
        <p:spPr bwMode="auto">
          <a:xfrm>
            <a:off x="5522340" y="2445833"/>
            <a:ext cx="558620" cy="81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static.lamejournal.com/2011/04/Server-Stencil-Ic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1"/>
          <a:stretch/>
        </p:blipFill>
        <p:spPr bwMode="auto">
          <a:xfrm>
            <a:off x="5804858" y="2286317"/>
            <a:ext cx="558620" cy="81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uppieren 37"/>
          <p:cNvGrpSpPr/>
          <p:nvPr/>
        </p:nvGrpSpPr>
        <p:grpSpPr>
          <a:xfrm>
            <a:off x="5202663" y="3684077"/>
            <a:ext cx="598987" cy="776096"/>
            <a:chOff x="3851920" y="5192818"/>
            <a:chExt cx="432048" cy="592840"/>
          </a:xfrm>
        </p:grpSpPr>
        <p:sp>
          <p:nvSpPr>
            <p:cNvPr id="39" name="Flussdiagramm: Magnetplattenspeicher 38"/>
            <p:cNvSpPr/>
            <p:nvPr/>
          </p:nvSpPr>
          <p:spPr>
            <a:xfrm>
              <a:off x="3851920" y="5533252"/>
              <a:ext cx="432048" cy="252406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0" name="Flussdiagramm: Magnetplattenspeicher 39"/>
            <p:cNvSpPr/>
            <p:nvPr/>
          </p:nvSpPr>
          <p:spPr>
            <a:xfrm>
              <a:off x="3851920" y="5363122"/>
              <a:ext cx="432048" cy="252406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1" name="Flussdiagramm: Magnetplattenspeicher 40"/>
            <p:cNvSpPr/>
            <p:nvPr/>
          </p:nvSpPr>
          <p:spPr>
            <a:xfrm>
              <a:off x="3851920" y="5192818"/>
              <a:ext cx="432048" cy="252406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46" name="Gerade Verbindung mit Pfeil 45"/>
          <p:cNvCxnSpPr>
            <a:stCxn id="26" idx="1"/>
          </p:cNvCxnSpPr>
          <p:nvPr/>
        </p:nvCxnSpPr>
        <p:spPr>
          <a:xfrm flipH="1" flipV="1">
            <a:off x="3145029" y="3248083"/>
            <a:ext cx="452103" cy="43588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stCxn id="41" idx="1"/>
            <a:endCxn id="32" idx="2"/>
          </p:cNvCxnSpPr>
          <p:nvPr/>
        </p:nvCxnSpPr>
        <p:spPr>
          <a:xfrm flipV="1">
            <a:off x="5502157" y="3258171"/>
            <a:ext cx="299493" cy="42590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39" idx="3"/>
          </p:cNvCxnSpPr>
          <p:nvPr/>
        </p:nvCxnSpPr>
        <p:spPr>
          <a:xfrm>
            <a:off x="5502157" y="4460173"/>
            <a:ext cx="221971" cy="48099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24" idx="3"/>
            <a:endCxn id="50" idx="0"/>
          </p:cNvCxnSpPr>
          <p:nvPr/>
        </p:nvCxnSpPr>
        <p:spPr>
          <a:xfrm>
            <a:off x="3597132" y="4460059"/>
            <a:ext cx="25575" cy="40993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39" idx="3"/>
            <a:endCxn id="50" idx="0"/>
          </p:cNvCxnSpPr>
          <p:nvPr/>
        </p:nvCxnSpPr>
        <p:spPr>
          <a:xfrm flipH="1">
            <a:off x="3622707" y="4460173"/>
            <a:ext cx="1879450" cy="40981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pieren 43"/>
          <p:cNvGrpSpPr/>
          <p:nvPr/>
        </p:nvGrpSpPr>
        <p:grpSpPr>
          <a:xfrm>
            <a:off x="2774857" y="2162923"/>
            <a:ext cx="1016834" cy="1108658"/>
            <a:chOff x="5346644" y="4948380"/>
            <a:chExt cx="1016834" cy="1108658"/>
          </a:xfrm>
        </p:grpSpPr>
        <p:pic>
          <p:nvPicPr>
            <p:cNvPr id="45" name="Picture 2" descr="http://static.lamejournal.com/2011/04/Server-Stencil-Icon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21"/>
            <a:stretch/>
          </p:blipFill>
          <p:spPr bwMode="auto">
            <a:xfrm>
              <a:off x="5346644" y="4948380"/>
              <a:ext cx="558620" cy="81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http://static.lamejournal.com/2011/04/Server-Stencil-Icon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21"/>
            <a:stretch/>
          </p:blipFill>
          <p:spPr bwMode="auto">
            <a:xfrm>
              <a:off x="5522340" y="5244700"/>
              <a:ext cx="558620" cy="81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http://static.lamejournal.com/2011/04/Server-Stencil-Icon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21"/>
            <a:stretch/>
          </p:blipFill>
          <p:spPr bwMode="auto">
            <a:xfrm>
              <a:off x="5804858" y="5085184"/>
              <a:ext cx="558620" cy="81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Grafik 49"/>
          <p:cNvPicPr>
            <a:picLocks noChangeAspect="1"/>
          </p:cNvPicPr>
          <p:nvPr/>
        </p:nvPicPr>
        <p:blipFill rotWithShape="1">
          <a:blip r:embed="rId4"/>
          <a:srcRect l="38582" t="10310" r="54725" b="70160"/>
          <a:stretch/>
        </p:blipFill>
        <p:spPr>
          <a:xfrm>
            <a:off x="3321486" y="4869990"/>
            <a:ext cx="602442" cy="1098570"/>
          </a:xfrm>
          <a:prstGeom prst="rect">
            <a:avLst/>
          </a:prstGeom>
        </p:spPr>
      </p:pic>
      <p:sp>
        <p:nvSpPr>
          <p:cNvPr id="35" name="Rechteckige Legende 34"/>
          <p:cNvSpPr/>
          <p:nvPr/>
        </p:nvSpPr>
        <p:spPr>
          <a:xfrm>
            <a:off x="2184648" y="2430023"/>
            <a:ext cx="2314362" cy="704753"/>
          </a:xfrm>
          <a:prstGeom prst="wedgeRectCallout">
            <a:avLst>
              <a:gd name="adj1" fmla="val 94598"/>
              <a:gd name="adj2" fmla="val -710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400" dirty="0" err="1">
                <a:latin typeface="PT Sans" panose="020B0503020203020204" pitchFamily="34" charset="0"/>
              </a:rPr>
              <a:t>a</a:t>
            </a:r>
            <a:r>
              <a:rPr lang="de-AT" sz="1400" dirty="0" err="1" smtClean="0">
                <a:latin typeface="PT Sans" panose="020B0503020203020204" pitchFamily="34" charset="0"/>
              </a:rPr>
              <a:t>uthentification</a:t>
            </a:r>
            <a:r>
              <a:rPr lang="de-AT" sz="1400" dirty="0" smtClean="0">
                <a:latin typeface="PT Sans" panose="020B0503020203020204" pitchFamily="34" charset="0"/>
              </a:rPr>
              <a:t> </a:t>
            </a:r>
            <a:r>
              <a:rPr lang="de-AT" sz="1400" dirty="0" err="1" smtClean="0">
                <a:latin typeface="PT Sans" panose="020B0503020203020204" pitchFamily="34" charset="0"/>
              </a:rPr>
              <a:t>required</a:t>
            </a:r>
            <a:r>
              <a:rPr lang="de-AT" sz="1400" dirty="0" smtClean="0">
                <a:latin typeface="PT Sans" panose="020B0503020203020204" pitchFamily="34" charset="0"/>
              </a:rPr>
              <a:t>!</a:t>
            </a:r>
            <a:endParaRPr lang="de-AT" sz="1400" dirty="0">
              <a:latin typeface="PT Sans" panose="020B0503020203020204" pitchFamily="34" charset="0"/>
            </a:endParaRPr>
          </a:p>
        </p:txBody>
      </p:sp>
      <p:sp>
        <p:nvSpPr>
          <p:cNvPr id="36" name="Ovale Legende 35"/>
          <p:cNvSpPr/>
          <p:nvPr/>
        </p:nvSpPr>
        <p:spPr>
          <a:xfrm>
            <a:off x="1943253" y="5052387"/>
            <a:ext cx="1187633" cy="556169"/>
          </a:xfrm>
          <a:prstGeom prst="wedgeEllipseCallout">
            <a:avLst>
              <a:gd name="adj1" fmla="val 84881"/>
              <a:gd name="adj2" fmla="val 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400" dirty="0" smtClean="0">
                <a:latin typeface="PT Sans" panose="020B0503020203020204" pitchFamily="34" charset="0"/>
              </a:rPr>
              <a:t>Alice</a:t>
            </a:r>
          </a:p>
          <a:p>
            <a:pPr algn="ctr"/>
            <a:r>
              <a:rPr lang="de-AT" sz="1400" dirty="0" smtClean="0">
                <a:latin typeface="PT Sans" panose="020B0503020203020204" pitchFamily="34" charset="0"/>
              </a:rPr>
              <a:t>******</a:t>
            </a:r>
            <a:endParaRPr lang="de-AT" sz="1400" dirty="0">
              <a:latin typeface="PT Sans" panose="020B0503020203020204" pitchFamily="34" charset="0"/>
            </a:endParaRPr>
          </a:p>
        </p:txBody>
      </p:sp>
      <p:sp>
        <p:nvSpPr>
          <p:cNvPr id="37" name="Ovale Legende 36"/>
          <p:cNvSpPr/>
          <p:nvPr/>
        </p:nvSpPr>
        <p:spPr>
          <a:xfrm>
            <a:off x="4133669" y="5040980"/>
            <a:ext cx="1187633" cy="556169"/>
          </a:xfrm>
          <a:prstGeom prst="wedgeEllipseCallout">
            <a:avLst>
              <a:gd name="adj1" fmla="val 84881"/>
              <a:gd name="adj2" fmla="val 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400" dirty="0" smtClean="0">
                <a:latin typeface="PT Sans" panose="020B0503020203020204" pitchFamily="34" charset="0"/>
              </a:rPr>
              <a:t>Bob</a:t>
            </a:r>
          </a:p>
          <a:p>
            <a:pPr algn="ctr"/>
            <a:r>
              <a:rPr lang="de-AT" sz="1400" dirty="0" smtClean="0">
                <a:latin typeface="PT Sans" panose="020B0503020203020204" pitchFamily="34" charset="0"/>
              </a:rPr>
              <a:t>*****</a:t>
            </a:r>
            <a:endParaRPr lang="de-AT" sz="14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605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fik 53"/>
          <p:cNvPicPr>
            <a:picLocks noChangeAspect="1"/>
          </p:cNvPicPr>
          <p:nvPr/>
        </p:nvPicPr>
        <p:blipFill rotWithShape="1">
          <a:blip r:embed="rId3"/>
          <a:srcRect l="38582" t="10310" r="54725" b="70160"/>
          <a:stretch/>
        </p:blipFill>
        <p:spPr>
          <a:xfrm>
            <a:off x="3310457" y="4850305"/>
            <a:ext cx="602442" cy="1098570"/>
          </a:xfrm>
          <a:prstGeom prst="rect">
            <a:avLst/>
          </a:prstGeom>
        </p:spPr>
      </p:pic>
      <p:cxnSp>
        <p:nvCxnSpPr>
          <p:cNvPr id="48" name="Gerade Verbindung mit Pfeil 47"/>
          <p:cNvCxnSpPr/>
          <p:nvPr/>
        </p:nvCxnSpPr>
        <p:spPr>
          <a:xfrm flipH="1" flipV="1">
            <a:off x="3145029" y="3248083"/>
            <a:ext cx="452103" cy="43588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pieren 49"/>
          <p:cNvGrpSpPr/>
          <p:nvPr/>
        </p:nvGrpSpPr>
        <p:grpSpPr>
          <a:xfrm>
            <a:off x="2774857" y="2162923"/>
            <a:ext cx="1016834" cy="1108658"/>
            <a:chOff x="5346644" y="4948380"/>
            <a:chExt cx="1016834" cy="1108658"/>
          </a:xfrm>
        </p:grpSpPr>
        <p:pic>
          <p:nvPicPr>
            <p:cNvPr id="51" name="Picture 2" descr="http://static.lamejournal.com/2011/04/Server-Stencil-Icon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21"/>
            <a:stretch/>
          </p:blipFill>
          <p:spPr bwMode="auto">
            <a:xfrm>
              <a:off x="5346644" y="4948380"/>
              <a:ext cx="558620" cy="81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http://static.lamejournal.com/2011/04/Server-Stencil-Icon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21"/>
            <a:stretch/>
          </p:blipFill>
          <p:spPr bwMode="auto">
            <a:xfrm>
              <a:off x="5522340" y="5244700"/>
              <a:ext cx="558620" cy="81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http://static.lamejournal.com/2011/04/Server-Stencil-Icon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21"/>
            <a:stretch/>
          </p:blipFill>
          <p:spPr bwMode="auto">
            <a:xfrm>
              <a:off x="5804858" y="5085184"/>
              <a:ext cx="558620" cy="81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2" descr="http://static.lamejournal.com/2011/04/Server-Stencil-Ico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1"/>
          <a:stretch/>
        </p:blipFill>
        <p:spPr bwMode="auto">
          <a:xfrm>
            <a:off x="5346644" y="2149513"/>
            <a:ext cx="558620" cy="81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Motivation</a:t>
            </a:r>
            <a:br>
              <a:rPr lang="de-AT" dirty="0" smtClean="0"/>
            </a:br>
            <a:r>
              <a:rPr lang="de-AT" sz="1800" dirty="0" smtClean="0"/>
              <a:t>… </a:t>
            </a:r>
            <a:r>
              <a:rPr lang="de-AT" sz="1800" dirty="0" err="1" smtClean="0"/>
              <a:t>to</a:t>
            </a:r>
            <a:r>
              <a:rPr lang="de-AT" sz="1800" dirty="0" smtClean="0"/>
              <a:t> high-level </a:t>
            </a:r>
            <a:r>
              <a:rPr lang="de-AT" sz="1800" dirty="0" err="1" smtClean="0"/>
              <a:t>policies</a:t>
            </a:r>
            <a:r>
              <a:rPr lang="de-AT" sz="1800" dirty="0" smtClean="0"/>
              <a:t> </a:t>
            </a:r>
            <a:r>
              <a:rPr lang="de-AT" sz="1800" dirty="0" err="1" smtClean="0"/>
              <a:t>and</a:t>
            </a:r>
            <a:r>
              <a:rPr lang="de-AT" sz="1800" dirty="0" smtClean="0"/>
              <a:t> </a:t>
            </a:r>
            <a:r>
              <a:rPr lang="de-AT" sz="1800" dirty="0" err="1" smtClean="0"/>
              <a:t>machine-machine</a:t>
            </a:r>
            <a:r>
              <a:rPr lang="de-AT" sz="1800" dirty="0" smtClean="0"/>
              <a:t> </a:t>
            </a:r>
            <a:r>
              <a:rPr lang="de-AT" sz="1800" dirty="0" err="1" smtClean="0"/>
              <a:t>interaction</a:t>
            </a:r>
            <a:r>
              <a:rPr lang="de-AT" sz="1800" dirty="0" smtClean="0"/>
              <a:t>!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6</a:t>
            </a:fld>
            <a:endParaRPr lang="de-AT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3297638" y="3683963"/>
            <a:ext cx="598987" cy="776096"/>
            <a:chOff x="3851920" y="5192818"/>
            <a:chExt cx="432048" cy="592840"/>
          </a:xfrm>
        </p:grpSpPr>
        <p:sp>
          <p:nvSpPr>
            <p:cNvPr id="24" name="Flussdiagramm: Magnetplattenspeicher 23"/>
            <p:cNvSpPr/>
            <p:nvPr/>
          </p:nvSpPr>
          <p:spPr>
            <a:xfrm>
              <a:off x="3851920" y="5533252"/>
              <a:ext cx="432048" cy="252406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Flussdiagramm: Magnetplattenspeicher 24"/>
            <p:cNvSpPr/>
            <p:nvPr/>
          </p:nvSpPr>
          <p:spPr>
            <a:xfrm>
              <a:off x="3851920" y="5363122"/>
              <a:ext cx="432048" cy="252406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Flussdiagramm: Magnetplattenspeicher 25"/>
            <p:cNvSpPr/>
            <p:nvPr/>
          </p:nvSpPr>
          <p:spPr>
            <a:xfrm>
              <a:off x="3851920" y="5192818"/>
              <a:ext cx="432048" cy="252406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3" name="Rechteck 2"/>
          <p:cNvSpPr/>
          <p:nvPr/>
        </p:nvSpPr>
        <p:spPr>
          <a:xfrm>
            <a:off x="1763682" y="1906710"/>
            <a:ext cx="5616630" cy="158417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141187" y="2514132"/>
            <a:ext cx="162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latin typeface="PT Sans" panose="020B0503020203020204" pitchFamily="34" charset="0"/>
              </a:rPr>
              <a:t>Data Publisher</a:t>
            </a:r>
            <a:endParaRPr lang="de-AT" b="1" dirty="0">
              <a:latin typeface="PT Sans" panose="020B0503020203020204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1763682" y="4653136"/>
            <a:ext cx="5616630" cy="158417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Textfeld 29"/>
          <p:cNvSpPr txBox="1"/>
          <p:nvPr/>
        </p:nvSpPr>
        <p:spPr>
          <a:xfrm>
            <a:off x="141187" y="5260558"/>
            <a:ext cx="167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latin typeface="PT Sans" panose="020B0503020203020204" pitchFamily="34" charset="0"/>
              </a:rPr>
              <a:t>Data Consumer</a:t>
            </a:r>
            <a:endParaRPr lang="de-AT" b="1" dirty="0">
              <a:latin typeface="PT Sans" panose="020B0503020203020204" pitchFamily="34" charset="0"/>
            </a:endParaRPr>
          </a:p>
        </p:txBody>
      </p:sp>
      <p:pic>
        <p:nvPicPr>
          <p:cNvPr id="32" name="Picture 2" descr="http://static.lamejournal.com/2011/04/Server-Stencil-Ico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1"/>
          <a:stretch/>
        </p:blipFill>
        <p:spPr bwMode="auto">
          <a:xfrm>
            <a:off x="5522340" y="2445833"/>
            <a:ext cx="558620" cy="81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static.lamejournal.com/2011/04/Server-Stencil-Ico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1"/>
          <a:stretch/>
        </p:blipFill>
        <p:spPr bwMode="auto">
          <a:xfrm>
            <a:off x="5804858" y="2286317"/>
            <a:ext cx="558620" cy="81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ieren 15"/>
          <p:cNvGrpSpPr/>
          <p:nvPr/>
        </p:nvGrpSpPr>
        <p:grpSpPr>
          <a:xfrm>
            <a:off x="4779302" y="4875788"/>
            <a:ext cx="1016834" cy="1108658"/>
            <a:chOff x="5346644" y="4948380"/>
            <a:chExt cx="1016834" cy="1108658"/>
          </a:xfrm>
        </p:grpSpPr>
        <p:pic>
          <p:nvPicPr>
            <p:cNvPr id="35" name="Picture 2" descr="http://static.lamejournal.com/2011/04/Server-Stencil-Icon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21"/>
            <a:stretch/>
          </p:blipFill>
          <p:spPr bwMode="auto">
            <a:xfrm>
              <a:off x="5346644" y="4948380"/>
              <a:ext cx="558620" cy="81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http://static.lamejournal.com/2011/04/Server-Stencil-Icon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21"/>
            <a:stretch/>
          </p:blipFill>
          <p:spPr bwMode="auto">
            <a:xfrm>
              <a:off x="5522340" y="5244700"/>
              <a:ext cx="558620" cy="81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http://static.lamejournal.com/2011/04/Server-Stencil-Icon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21"/>
            <a:stretch/>
          </p:blipFill>
          <p:spPr bwMode="auto">
            <a:xfrm>
              <a:off x="5804858" y="5085184"/>
              <a:ext cx="558620" cy="81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uppieren 37"/>
          <p:cNvGrpSpPr/>
          <p:nvPr/>
        </p:nvGrpSpPr>
        <p:grpSpPr>
          <a:xfrm>
            <a:off x="5202663" y="3684077"/>
            <a:ext cx="598987" cy="776096"/>
            <a:chOff x="3851920" y="5192818"/>
            <a:chExt cx="432048" cy="592840"/>
          </a:xfrm>
        </p:grpSpPr>
        <p:sp>
          <p:nvSpPr>
            <p:cNvPr id="39" name="Flussdiagramm: Magnetplattenspeicher 38"/>
            <p:cNvSpPr/>
            <p:nvPr/>
          </p:nvSpPr>
          <p:spPr>
            <a:xfrm>
              <a:off x="3851920" y="5533252"/>
              <a:ext cx="432048" cy="252406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0" name="Flussdiagramm: Magnetplattenspeicher 39"/>
            <p:cNvSpPr/>
            <p:nvPr/>
          </p:nvSpPr>
          <p:spPr>
            <a:xfrm>
              <a:off x="3851920" y="5363122"/>
              <a:ext cx="432048" cy="252406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1" name="Flussdiagramm: Magnetplattenspeicher 40"/>
            <p:cNvSpPr/>
            <p:nvPr/>
          </p:nvSpPr>
          <p:spPr>
            <a:xfrm>
              <a:off x="3851920" y="5192818"/>
              <a:ext cx="432048" cy="252406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42" name="Gerade Verbindung mit Pfeil 41"/>
          <p:cNvCxnSpPr>
            <a:stCxn id="25" idx="4"/>
            <a:endCxn id="40" idx="2"/>
          </p:cNvCxnSpPr>
          <p:nvPr/>
        </p:nvCxnSpPr>
        <p:spPr>
          <a:xfrm>
            <a:off x="3896625" y="4072126"/>
            <a:ext cx="1306038" cy="11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4320606" y="3898684"/>
            <a:ext cx="5394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b="1" dirty="0" err="1" smtClean="0">
                <a:latin typeface="PT Sans" panose="020B0503020203020204" pitchFamily="34" charset="0"/>
              </a:rPr>
              <a:t>linked</a:t>
            </a:r>
            <a:endParaRPr lang="de-AT" sz="900" b="1" dirty="0">
              <a:latin typeface="PT Sans" panose="020B0503020203020204" pitchFamily="34" charset="0"/>
            </a:endParaRPr>
          </a:p>
        </p:txBody>
      </p:sp>
      <p:cxnSp>
        <p:nvCxnSpPr>
          <p:cNvPr id="49" name="Gerade Verbindung mit Pfeil 48"/>
          <p:cNvCxnSpPr>
            <a:stCxn id="41" idx="1"/>
            <a:endCxn id="32" idx="2"/>
          </p:cNvCxnSpPr>
          <p:nvPr/>
        </p:nvCxnSpPr>
        <p:spPr>
          <a:xfrm flipV="1">
            <a:off x="5502157" y="3258171"/>
            <a:ext cx="299493" cy="42590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39" idx="3"/>
            <a:endCxn id="37" idx="0"/>
          </p:cNvCxnSpPr>
          <p:nvPr/>
        </p:nvCxnSpPr>
        <p:spPr>
          <a:xfrm>
            <a:off x="5502157" y="4460173"/>
            <a:ext cx="14669" cy="55241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/>
          <p:cNvGrpSpPr/>
          <p:nvPr/>
        </p:nvGrpSpPr>
        <p:grpSpPr>
          <a:xfrm>
            <a:off x="2184648" y="2430023"/>
            <a:ext cx="2314362" cy="704753"/>
            <a:chOff x="2184648" y="2430023"/>
            <a:chExt cx="2314362" cy="704753"/>
          </a:xfrm>
        </p:grpSpPr>
        <p:sp>
          <p:nvSpPr>
            <p:cNvPr id="44" name="Rechteckige Legende 43"/>
            <p:cNvSpPr/>
            <p:nvPr/>
          </p:nvSpPr>
          <p:spPr>
            <a:xfrm>
              <a:off x="2184648" y="2430023"/>
              <a:ext cx="2314362" cy="704753"/>
            </a:xfrm>
            <a:prstGeom prst="wedgeRectCallout">
              <a:avLst>
                <a:gd name="adj1" fmla="val 87072"/>
                <a:gd name="adj2" fmla="val 401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1400" dirty="0" smtClean="0">
                  <a:latin typeface="PT Sans" panose="020B0503020203020204" pitchFamily="34" charset="0"/>
                </a:rPr>
                <a:t>// </a:t>
              </a:r>
              <a:r>
                <a:rPr lang="de-AT" sz="1400" dirty="0" err="1" smtClean="0">
                  <a:latin typeface="PT Sans" panose="020B0503020203020204" pitchFamily="34" charset="0"/>
                </a:rPr>
                <a:t>access</a:t>
              </a:r>
              <a:r>
                <a:rPr lang="de-AT" sz="1400" dirty="0" smtClean="0">
                  <a:latin typeface="PT Sans" panose="020B0503020203020204" pitchFamily="34" charset="0"/>
                </a:rPr>
                <a:t> </a:t>
              </a:r>
              <a:r>
                <a:rPr lang="de-AT" sz="1400" dirty="0" err="1" smtClean="0">
                  <a:latin typeface="PT Sans" panose="020B0503020203020204" pitchFamily="34" charset="0"/>
                </a:rPr>
                <a:t>to</a:t>
              </a:r>
              <a:r>
                <a:rPr lang="de-AT" sz="1400" dirty="0" smtClean="0">
                  <a:latin typeface="PT Sans" panose="020B0503020203020204" pitchFamily="34" charset="0"/>
                </a:rPr>
                <a:t> </a:t>
              </a:r>
              <a:r>
                <a:rPr lang="de-AT" sz="1400" dirty="0" err="1" smtClean="0">
                  <a:latin typeface="PT Sans" panose="020B0503020203020204" pitchFamily="34" charset="0"/>
                </a:rPr>
                <a:t>dataset</a:t>
              </a:r>
              <a:r>
                <a:rPr lang="de-AT" sz="1400" dirty="0" smtClean="0">
                  <a:latin typeface="PT Sans" panose="020B0503020203020204" pitchFamily="34" charset="0"/>
                </a:rPr>
                <a:t> </a:t>
              </a:r>
              <a:r>
                <a:rPr lang="de-AT" sz="1400" dirty="0" err="1" smtClean="0">
                  <a:latin typeface="PT Sans" panose="020B0503020203020204" pitchFamily="34" charset="0"/>
                </a:rPr>
                <a:t>for</a:t>
              </a:r>
              <a:r>
                <a:rPr lang="de-AT" sz="1400" dirty="0" smtClean="0">
                  <a:latin typeface="PT Sans" panose="020B0503020203020204" pitchFamily="34" charset="0"/>
                </a:rPr>
                <a:t> 20€</a:t>
              </a:r>
            </a:p>
            <a:p>
              <a:pPr algn="ctr"/>
              <a:endParaRPr lang="de-AT" sz="1400" dirty="0">
                <a:latin typeface="PT Sans" panose="020B0503020203020204" pitchFamily="34" charset="0"/>
              </a:endParaRPr>
            </a:p>
            <a:p>
              <a:pPr algn="ctr"/>
              <a:r>
                <a:rPr lang="de-AT" sz="1400" dirty="0" smtClean="0">
                  <a:latin typeface="PT Sans" panose="020B0503020203020204" pitchFamily="34" charset="0"/>
                </a:rPr>
                <a:t>&lt;</a:t>
              </a:r>
              <a:r>
                <a:rPr lang="de-AT" sz="1400" dirty="0" err="1" smtClean="0">
                  <a:latin typeface="PT Sans" panose="020B0503020203020204" pitchFamily="34" charset="0"/>
                </a:rPr>
                <a:t>dataset</a:t>
              </a:r>
              <a:r>
                <a:rPr lang="de-AT" sz="1400" dirty="0" smtClean="0">
                  <a:latin typeface="PT Sans" panose="020B0503020203020204" pitchFamily="34" charset="0"/>
                </a:rPr>
                <a:t>&gt; </a:t>
              </a:r>
              <a:r>
                <a:rPr lang="de-AT" sz="1400" dirty="0" err="1" smtClean="0">
                  <a:latin typeface="PT Sans" panose="020B0503020203020204" pitchFamily="34" charset="0"/>
                </a:rPr>
                <a:t>ownNS:pay</a:t>
              </a:r>
              <a:r>
                <a:rPr lang="de-AT" sz="1400" dirty="0" smtClean="0">
                  <a:latin typeface="PT Sans" panose="020B0503020203020204" pitchFamily="34" charset="0"/>
                </a:rPr>
                <a:t> „20“</a:t>
              </a:r>
              <a:endParaRPr lang="de-AT" sz="1400" dirty="0">
                <a:latin typeface="PT Sans" panose="020B0503020203020204" pitchFamily="34" charset="0"/>
              </a:endParaRPr>
            </a:p>
          </p:txBody>
        </p:sp>
        <p:cxnSp>
          <p:nvCxnSpPr>
            <p:cNvPr id="7" name="Gerader Verbinder 6"/>
            <p:cNvCxnSpPr>
              <a:stCxn id="44" idx="1"/>
              <a:endCxn id="44" idx="3"/>
            </p:cNvCxnSpPr>
            <p:nvPr/>
          </p:nvCxnSpPr>
          <p:spPr>
            <a:xfrm>
              <a:off x="2184648" y="2782400"/>
              <a:ext cx="23143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hteckige Legende 44"/>
          <p:cNvSpPr/>
          <p:nvPr/>
        </p:nvSpPr>
        <p:spPr>
          <a:xfrm>
            <a:off x="6038757" y="5154014"/>
            <a:ext cx="981515" cy="529492"/>
          </a:xfrm>
          <a:prstGeom prst="wedgeRectCallout">
            <a:avLst>
              <a:gd name="adj1" fmla="val -93241"/>
              <a:gd name="adj2" fmla="val 7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400" dirty="0" smtClean="0">
                <a:latin typeface="PT Sans" panose="020B0503020203020204" pitchFamily="34" charset="0"/>
              </a:rPr>
              <a:t>?????</a:t>
            </a:r>
            <a:endParaRPr lang="de-AT" sz="1400" dirty="0">
              <a:latin typeface="PT Sans" panose="020B0503020203020204" pitchFamily="34" charset="0"/>
            </a:endParaRPr>
          </a:p>
        </p:txBody>
      </p:sp>
      <p:cxnSp>
        <p:nvCxnSpPr>
          <p:cNvPr id="46" name="Gerade Verbindung mit Pfeil 45"/>
          <p:cNvCxnSpPr>
            <a:stCxn id="24" idx="3"/>
            <a:endCxn id="54" idx="0"/>
          </p:cNvCxnSpPr>
          <p:nvPr/>
        </p:nvCxnSpPr>
        <p:spPr>
          <a:xfrm>
            <a:off x="3597132" y="4460059"/>
            <a:ext cx="14546" cy="39024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e Legende 46"/>
          <p:cNvSpPr/>
          <p:nvPr/>
        </p:nvSpPr>
        <p:spPr>
          <a:xfrm>
            <a:off x="1943253" y="5052387"/>
            <a:ext cx="1187633" cy="556169"/>
          </a:xfrm>
          <a:prstGeom prst="wedgeEllipseCallout">
            <a:avLst>
              <a:gd name="adj1" fmla="val 84881"/>
              <a:gd name="adj2" fmla="val 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400" dirty="0" err="1" smtClean="0">
                <a:latin typeface="PT Sans" panose="020B0503020203020204" pitchFamily="34" charset="0"/>
              </a:rPr>
              <a:t>kk</a:t>
            </a:r>
            <a:endParaRPr lang="de-AT" sz="1400" dirty="0">
              <a:latin typeface="PT Sans" panose="020B0503020203020204" pitchFamily="34" charset="0"/>
            </a:endParaRPr>
          </a:p>
        </p:txBody>
      </p:sp>
      <p:cxnSp>
        <p:nvCxnSpPr>
          <p:cNvPr id="55" name="Gerade Verbindung mit Pfeil 54"/>
          <p:cNvCxnSpPr>
            <a:stCxn id="39" idx="3"/>
            <a:endCxn id="54" idx="0"/>
          </p:cNvCxnSpPr>
          <p:nvPr/>
        </p:nvCxnSpPr>
        <p:spPr>
          <a:xfrm flipH="1">
            <a:off x="3611678" y="4460173"/>
            <a:ext cx="1890479" cy="39013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1186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/>
          <p:cNvSpPr/>
          <p:nvPr/>
        </p:nvSpPr>
        <p:spPr>
          <a:xfrm>
            <a:off x="683568" y="5002809"/>
            <a:ext cx="1008112" cy="3600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 err="1">
                <a:latin typeface="PT Sans" panose="020B0503020203020204" pitchFamily="34" charset="0"/>
              </a:rPr>
              <a:t>f</a:t>
            </a:r>
            <a:r>
              <a:rPr lang="de-AT" sz="1200" dirty="0" err="1" smtClean="0">
                <a:latin typeface="PT Sans" panose="020B0503020203020204" pitchFamily="34" charset="0"/>
              </a:rPr>
              <a:t>uture</a:t>
            </a:r>
            <a:r>
              <a:rPr lang="de-AT" sz="1200" dirty="0" smtClean="0">
                <a:latin typeface="PT Sans" panose="020B0503020203020204" pitchFamily="34" charset="0"/>
              </a:rPr>
              <a:t> </a:t>
            </a:r>
            <a:r>
              <a:rPr lang="de-AT" sz="1200" dirty="0" err="1" smtClean="0">
                <a:latin typeface="PT Sans" panose="020B0503020203020204" pitchFamily="34" charset="0"/>
              </a:rPr>
              <a:t>work</a:t>
            </a:r>
            <a:endParaRPr lang="de-AT" sz="1200" dirty="0">
              <a:latin typeface="PT Sans" panose="020B0503020203020204" pitchFamily="34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683568" y="2841363"/>
            <a:ext cx="1008112" cy="3600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 err="1" smtClean="0">
                <a:latin typeface="PT Sans" panose="020B0503020203020204" pitchFamily="34" charset="0"/>
              </a:rPr>
              <a:t>Present</a:t>
            </a:r>
            <a:r>
              <a:rPr lang="de-AT" sz="1200" dirty="0" smtClean="0">
                <a:latin typeface="PT Sans" panose="020B0503020203020204" pitchFamily="34" charset="0"/>
              </a:rPr>
              <a:t> </a:t>
            </a:r>
            <a:r>
              <a:rPr lang="de-AT" sz="1200" dirty="0" err="1" smtClean="0">
                <a:latin typeface="PT Sans" panose="020B0503020203020204" pitchFamily="34" charset="0"/>
              </a:rPr>
              <a:t>work</a:t>
            </a:r>
            <a:endParaRPr lang="de-AT" sz="1200" dirty="0">
              <a:latin typeface="PT Sans" panose="020B0503020203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Goal:</a:t>
            </a:r>
            <a:br>
              <a:rPr lang="de-AT" dirty="0" smtClean="0"/>
            </a:br>
            <a:r>
              <a:rPr lang="de-AT" sz="1800" dirty="0" err="1" smtClean="0"/>
              <a:t>Representation</a:t>
            </a:r>
            <a:r>
              <a:rPr lang="de-AT" sz="1800" dirty="0" smtClean="0"/>
              <a:t> &amp; </a:t>
            </a:r>
            <a:r>
              <a:rPr lang="de-AT" sz="1800" dirty="0" err="1" smtClean="0"/>
              <a:t>Reasoning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11" name="Freihandform 10"/>
          <p:cNvSpPr/>
          <p:nvPr/>
        </p:nvSpPr>
        <p:spPr>
          <a:xfrm>
            <a:off x="4086875" y="2038908"/>
            <a:ext cx="3700804" cy="1964950"/>
          </a:xfrm>
          <a:custGeom>
            <a:avLst/>
            <a:gdLst>
              <a:gd name="connsiteX0" fmla="*/ 0 w 3700804"/>
              <a:gd name="connsiteY0" fmla="*/ 245619 h 1964950"/>
              <a:gd name="connsiteX1" fmla="*/ 2718329 w 3700804"/>
              <a:gd name="connsiteY1" fmla="*/ 245619 h 1964950"/>
              <a:gd name="connsiteX2" fmla="*/ 2718329 w 3700804"/>
              <a:gd name="connsiteY2" fmla="*/ 0 h 1964950"/>
              <a:gd name="connsiteX3" fmla="*/ 3700804 w 3700804"/>
              <a:gd name="connsiteY3" fmla="*/ 982475 h 1964950"/>
              <a:gd name="connsiteX4" fmla="*/ 2718329 w 3700804"/>
              <a:gd name="connsiteY4" fmla="*/ 1964950 h 1964950"/>
              <a:gd name="connsiteX5" fmla="*/ 2718329 w 3700804"/>
              <a:gd name="connsiteY5" fmla="*/ 1719331 h 1964950"/>
              <a:gd name="connsiteX6" fmla="*/ 0 w 3700804"/>
              <a:gd name="connsiteY6" fmla="*/ 1719331 h 1964950"/>
              <a:gd name="connsiteX7" fmla="*/ 0 w 3700804"/>
              <a:gd name="connsiteY7" fmla="*/ 245619 h 196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0804" h="1964950">
                <a:moveTo>
                  <a:pt x="0" y="245619"/>
                </a:moveTo>
                <a:lnTo>
                  <a:pt x="2718329" y="245619"/>
                </a:lnTo>
                <a:lnTo>
                  <a:pt x="2718329" y="0"/>
                </a:lnTo>
                <a:lnTo>
                  <a:pt x="3700804" y="982475"/>
                </a:lnTo>
                <a:lnTo>
                  <a:pt x="2718329" y="1964950"/>
                </a:lnTo>
                <a:lnTo>
                  <a:pt x="2718329" y="1719331"/>
                </a:lnTo>
                <a:lnTo>
                  <a:pt x="0" y="1719331"/>
                </a:lnTo>
                <a:lnTo>
                  <a:pt x="0" y="245619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58319" rIns="749556" bIns="258319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AT" sz="2000" kern="1200" dirty="0">
              <a:latin typeface="PT Sans" panose="020B0503020203020204" pitchFamily="34" charset="0"/>
            </a:endParaRPr>
          </a:p>
        </p:txBody>
      </p:sp>
      <p:sp>
        <p:nvSpPr>
          <p:cNvPr id="13" name="Freihandform 12"/>
          <p:cNvSpPr/>
          <p:nvPr/>
        </p:nvSpPr>
        <p:spPr>
          <a:xfrm>
            <a:off x="4086875" y="4200354"/>
            <a:ext cx="3700804" cy="1964950"/>
          </a:xfrm>
          <a:custGeom>
            <a:avLst/>
            <a:gdLst>
              <a:gd name="connsiteX0" fmla="*/ 0 w 3700804"/>
              <a:gd name="connsiteY0" fmla="*/ 245619 h 1964950"/>
              <a:gd name="connsiteX1" fmla="*/ 2718329 w 3700804"/>
              <a:gd name="connsiteY1" fmla="*/ 245619 h 1964950"/>
              <a:gd name="connsiteX2" fmla="*/ 2718329 w 3700804"/>
              <a:gd name="connsiteY2" fmla="*/ 0 h 1964950"/>
              <a:gd name="connsiteX3" fmla="*/ 3700804 w 3700804"/>
              <a:gd name="connsiteY3" fmla="*/ 982475 h 1964950"/>
              <a:gd name="connsiteX4" fmla="*/ 2718329 w 3700804"/>
              <a:gd name="connsiteY4" fmla="*/ 1964950 h 1964950"/>
              <a:gd name="connsiteX5" fmla="*/ 2718329 w 3700804"/>
              <a:gd name="connsiteY5" fmla="*/ 1719331 h 1964950"/>
              <a:gd name="connsiteX6" fmla="*/ 0 w 3700804"/>
              <a:gd name="connsiteY6" fmla="*/ 1719331 h 1964950"/>
              <a:gd name="connsiteX7" fmla="*/ 0 w 3700804"/>
              <a:gd name="connsiteY7" fmla="*/ 245619 h 196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0804" h="1964950">
                <a:moveTo>
                  <a:pt x="0" y="245619"/>
                </a:moveTo>
                <a:lnTo>
                  <a:pt x="2718329" y="245619"/>
                </a:lnTo>
                <a:lnTo>
                  <a:pt x="2718329" y="0"/>
                </a:lnTo>
                <a:lnTo>
                  <a:pt x="3700804" y="982475"/>
                </a:lnTo>
                <a:lnTo>
                  <a:pt x="2718329" y="1964950"/>
                </a:lnTo>
                <a:lnTo>
                  <a:pt x="2718329" y="1719331"/>
                </a:lnTo>
                <a:lnTo>
                  <a:pt x="0" y="1719331"/>
                </a:lnTo>
                <a:lnTo>
                  <a:pt x="0" y="245619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58319" rIns="749556" bIns="258319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AT" sz="2000" kern="1200" dirty="0">
              <a:latin typeface="PT Sans" panose="020B0503020203020204" pitchFamily="34" charset="0"/>
            </a:endParaRPr>
          </a:p>
        </p:txBody>
      </p:sp>
      <p:sp>
        <p:nvSpPr>
          <p:cNvPr id="14" name="Freihandform 13"/>
          <p:cNvSpPr/>
          <p:nvPr/>
        </p:nvSpPr>
        <p:spPr>
          <a:xfrm>
            <a:off x="1619672" y="4200354"/>
            <a:ext cx="2467203" cy="1964950"/>
          </a:xfrm>
          <a:custGeom>
            <a:avLst/>
            <a:gdLst>
              <a:gd name="connsiteX0" fmla="*/ 0 w 2467203"/>
              <a:gd name="connsiteY0" fmla="*/ 327498 h 1964950"/>
              <a:gd name="connsiteX1" fmla="*/ 327498 w 2467203"/>
              <a:gd name="connsiteY1" fmla="*/ 0 h 1964950"/>
              <a:gd name="connsiteX2" fmla="*/ 2139705 w 2467203"/>
              <a:gd name="connsiteY2" fmla="*/ 0 h 1964950"/>
              <a:gd name="connsiteX3" fmla="*/ 2467203 w 2467203"/>
              <a:gd name="connsiteY3" fmla="*/ 327498 h 1964950"/>
              <a:gd name="connsiteX4" fmla="*/ 2467203 w 2467203"/>
              <a:gd name="connsiteY4" fmla="*/ 1637452 h 1964950"/>
              <a:gd name="connsiteX5" fmla="*/ 2139705 w 2467203"/>
              <a:gd name="connsiteY5" fmla="*/ 1964950 h 1964950"/>
              <a:gd name="connsiteX6" fmla="*/ 327498 w 2467203"/>
              <a:gd name="connsiteY6" fmla="*/ 1964950 h 1964950"/>
              <a:gd name="connsiteX7" fmla="*/ 0 w 2467203"/>
              <a:gd name="connsiteY7" fmla="*/ 1637452 h 1964950"/>
              <a:gd name="connsiteX8" fmla="*/ 0 w 2467203"/>
              <a:gd name="connsiteY8" fmla="*/ 327498 h 196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7203" h="1964950">
                <a:moveTo>
                  <a:pt x="0" y="327498"/>
                </a:moveTo>
                <a:cubicBezTo>
                  <a:pt x="0" y="146626"/>
                  <a:pt x="146626" y="0"/>
                  <a:pt x="327498" y="0"/>
                </a:cubicBezTo>
                <a:lnTo>
                  <a:pt x="2139705" y="0"/>
                </a:lnTo>
                <a:cubicBezTo>
                  <a:pt x="2320577" y="0"/>
                  <a:pt x="2467203" y="146626"/>
                  <a:pt x="2467203" y="327498"/>
                </a:cubicBezTo>
                <a:lnTo>
                  <a:pt x="2467203" y="1637452"/>
                </a:lnTo>
                <a:cubicBezTo>
                  <a:pt x="2467203" y="1818324"/>
                  <a:pt x="2320577" y="1964950"/>
                  <a:pt x="2139705" y="1964950"/>
                </a:cubicBezTo>
                <a:lnTo>
                  <a:pt x="327498" y="1964950"/>
                </a:lnTo>
                <a:cubicBezTo>
                  <a:pt x="146626" y="1964950"/>
                  <a:pt x="0" y="1818324"/>
                  <a:pt x="0" y="1637452"/>
                </a:cubicBezTo>
                <a:lnTo>
                  <a:pt x="0" y="327498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187361" tIns="141641" rIns="187361" bIns="14164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400" kern="1200" dirty="0" err="1" smtClean="0">
                <a:latin typeface="PT Sans" panose="020B0503020203020204" pitchFamily="34" charset="0"/>
              </a:rPr>
              <a:t>Reasoning</a:t>
            </a:r>
            <a:endParaRPr lang="de-AT" sz="2400" kern="1200" dirty="0">
              <a:latin typeface="PT Sans" panose="020B0503020203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135636" y="4838113"/>
            <a:ext cx="216024" cy="216024"/>
          </a:xfrm>
          <a:prstGeom prst="rect">
            <a:avLst/>
          </a:prstGeom>
          <a:solidFill>
            <a:srgbClr val="C7D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" name="Freihandform 11"/>
          <p:cNvSpPr/>
          <p:nvPr/>
        </p:nvSpPr>
        <p:spPr>
          <a:xfrm>
            <a:off x="1619672" y="2038908"/>
            <a:ext cx="2467203" cy="1964950"/>
          </a:xfrm>
          <a:custGeom>
            <a:avLst/>
            <a:gdLst>
              <a:gd name="connsiteX0" fmla="*/ 0 w 2467203"/>
              <a:gd name="connsiteY0" fmla="*/ 327498 h 1964950"/>
              <a:gd name="connsiteX1" fmla="*/ 327498 w 2467203"/>
              <a:gd name="connsiteY1" fmla="*/ 0 h 1964950"/>
              <a:gd name="connsiteX2" fmla="*/ 2139705 w 2467203"/>
              <a:gd name="connsiteY2" fmla="*/ 0 h 1964950"/>
              <a:gd name="connsiteX3" fmla="*/ 2467203 w 2467203"/>
              <a:gd name="connsiteY3" fmla="*/ 327498 h 1964950"/>
              <a:gd name="connsiteX4" fmla="*/ 2467203 w 2467203"/>
              <a:gd name="connsiteY4" fmla="*/ 1637452 h 1964950"/>
              <a:gd name="connsiteX5" fmla="*/ 2139705 w 2467203"/>
              <a:gd name="connsiteY5" fmla="*/ 1964950 h 1964950"/>
              <a:gd name="connsiteX6" fmla="*/ 327498 w 2467203"/>
              <a:gd name="connsiteY6" fmla="*/ 1964950 h 1964950"/>
              <a:gd name="connsiteX7" fmla="*/ 0 w 2467203"/>
              <a:gd name="connsiteY7" fmla="*/ 1637452 h 1964950"/>
              <a:gd name="connsiteX8" fmla="*/ 0 w 2467203"/>
              <a:gd name="connsiteY8" fmla="*/ 327498 h 196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7203" h="1964950">
                <a:moveTo>
                  <a:pt x="0" y="327498"/>
                </a:moveTo>
                <a:cubicBezTo>
                  <a:pt x="0" y="146626"/>
                  <a:pt x="146626" y="0"/>
                  <a:pt x="327498" y="0"/>
                </a:cubicBezTo>
                <a:lnTo>
                  <a:pt x="2139705" y="0"/>
                </a:lnTo>
                <a:cubicBezTo>
                  <a:pt x="2320577" y="0"/>
                  <a:pt x="2467203" y="146626"/>
                  <a:pt x="2467203" y="327498"/>
                </a:cubicBezTo>
                <a:lnTo>
                  <a:pt x="2467203" y="1637452"/>
                </a:lnTo>
                <a:cubicBezTo>
                  <a:pt x="2467203" y="1818324"/>
                  <a:pt x="2320577" y="1964950"/>
                  <a:pt x="2139705" y="1964950"/>
                </a:cubicBezTo>
                <a:lnTo>
                  <a:pt x="327498" y="1964950"/>
                </a:lnTo>
                <a:cubicBezTo>
                  <a:pt x="146626" y="1964950"/>
                  <a:pt x="0" y="1818324"/>
                  <a:pt x="0" y="1637452"/>
                </a:cubicBezTo>
                <a:lnTo>
                  <a:pt x="0" y="327498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187361" tIns="141641" rIns="187361" bIns="14164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2400" kern="1200" dirty="0" err="1" smtClean="0">
                <a:latin typeface="PT Sans" panose="020B0503020203020204" pitchFamily="34" charset="0"/>
              </a:rPr>
              <a:t>Representation</a:t>
            </a:r>
            <a:endParaRPr lang="de-AT" sz="2400" kern="1200" dirty="0">
              <a:latin typeface="PT Sans" panose="020B0503020203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239436" y="2375052"/>
            <a:ext cx="30646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AT" sz="2000" dirty="0">
              <a:latin typeface="PT Sans" panose="020B0503020203020204" pitchFamily="34" charset="0"/>
            </a:endParaRPr>
          </a:p>
          <a:p>
            <a:pPr marL="0" lvl="1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de-AT" sz="2000" dirty="0">
                <a:latin typeface="PT Sans" panose="020B0503020203020204" pitchFamily="34" charset="0"/>
              </a:rPr>
              <a:t> </a:t>
            </a:r>
            <a:r>
              <a:rPr lang="de-AT" sz="2000" dirty="0" err="1">
                <a:latin typeface="PT Sans" panose="020B0503020203020204" pitchFamily="34" charset="0"/>
              </a:rPr>
              <a:t>Formalization</a:t>
            </a:r>
            <a:r>
              <a:rPr lang="de-AT" sz="2000" dirty="0">
                <a:latin typeface="PT Sans" panose="020B0503020203020204" pitchFamily="34" charset="0"/>
              </a:rPr>
              <a:t> </a:t>
            </a:r>
            <a:r>
              <a:rPr lang="de-AT" sz="2000" dirty="0" err="1">
                <a:latin typeface="PT Sans" panose="020B0503020203020204" pitchFamily="34" charset="0"/>
              </a:rPr>
              <a:t>of</a:t>
            </a:r>
            <a:r>
              <a:rPr lang="de-AT" sz="2000" dirty="0">
                <a:latin typeface="PT Sans" panose="020B0503020203020204" pitchFamily="34" charset="0"/>
              </a:rPr>
              <a:t> </a:t>
            </a:r>
            <a:r>
              <a:rPr lang="de-AT" sz="2000" dirty="0" err="1" smtClean="0">
                <a:latin typeface="PT Sans" panose="020B0503020203020204" pitchFamily="34" charset="0"/>
              </a:rPr>
              <a:t>policies</a:t>
            </a:r>
            <a:r>
              <a:rPr lang="de-AT" sz="2000" dirty="0">
                <a:latin typeface="PT Sans" panose="020B0503020203020204" pitchFamily="34" charset="0"/>
              </a:rPr>
              <a:t/>
            </a:r>
            <a:br>
              <a:rPr lang="de-AT" sz="2000" dirty="0">
                <a:latin typeface="PT Sans" panose="020B0503020203020204" pitchFamily="34" charset="0"/>
              </a:rPr>
            </a:br>
            <a:r>
              <a:rPr lang="de-AT" sz="2000" dirty="0">
                <a:latin typeface="PT Sans" panose="020B0503020203020204" pitchFamily="34" charset="0"/>
              </a:rPr>
              <a:t> </a:t>
            </a:r>
            <a:r>
              <a:rPr lang="de-AT" sz="2000" dirty="0" err="1" smtClean="0">
                <a:latin typeface="PT Sans" panose="020B0503020203020204" pitchFamily="34" charset="0"/>
              </a:rPr>
              <a:t>with</a:t>
            </a:r>
            <a:r>
              <a:rPr lang="de-AT" sz="2000" dirty="0" smtClean="0">
                <a:latin typeface="PT Sans" panose="020B0503020203020204" pitchFamily="34" charset="0"/>
              </a:rPr>
              <a:t> </a:t>
            </a:r>
            <a:r>
              <a:rPr lang="de-AT" sz="2000" b="1" dirty="0" smtClean="0">
                <a:latin typeface="PT Sans" panose="020B0503020203020204" pitchFamily="34" charset="0"/>
              </a:rPr>
              <a:t>ODRL</a:t>
            </a:r>
            <a:endParaRPr lang="de-AT" sz="2000" b="1" dirty="0">
              <a:latin typeface="PT Sans" panose="020B0503020203020204" pitchFamily="34" charset="0"/>
            </a:endParaRPr>
          </a:p>
          <a:p>
            <a:pPr marL="0" lvl="1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de-AT" sz="2000" dirty="0">
              <a:latin typeface="PT Sans" panose="020B0503020203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239436" y="4536498"/>
            <a:ext cx="30646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de-AT" sz="2000" dirty="0" smtClean="0">
              <a:latin typeface="PT Sans" panose="020B0503020203020204" pitchFamily="34" charset="0"/>
            </a:endParaRPr>
          </a:p>
          <a:p>
            <a:pPr marL="0" lvl="1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de-AT" sz="2000" dirty="0" err="1" smtClean="0">
                <a:latin typeface="PT Sans" panose="020B0503020203020204" pitchFamily="34" charset="0"/>
              </a:rPr>
              <a:t>consuming</a:t>
            </a:r>
            <a:r>
              <a:rPr lang="de-AT" sz="2000" dirty="0" smtClean="0">
                <a:latin typeface="PT Sans" panose="020B0503020203020204" pitchFamily="34" charset="0"/>
              </a:rPr>
              <a:t> </a:t>
            </a:r>
            <a:r>
              <a:rPr lang="de-AT" sz="2000" dirty="0" err="1" smtClean="0">
                <a:latin typeface="PT Sans" panose="020B0503020203020204" pitchFamily="34" charset="0"/>
              </a:rPr>
              <a:t>and</a:t>
            </a:r>
            <a:r>
              <a:rPr lang="de-AT" sz="2000" dirty="0" smtClean="0">
                <a:latin typeface="PT Sans" panose="020B0503020203020204" pitchFamily="34" charset="0"/>
              </a:rPr>
              <a:t> </a:t>
            </a:r>
            <a:r>
              <a:rPr lang="de-AT" sz="2000" dirty="0" err="1" smtClean="0">
                <a:latin typeface="PT Sans" panose="020B0503020203020204" pitchFamily="34" charset="0"/>
              </a:rPr>
              <a:t>processing</a:t>
            </a:r>
            <a:r>
              <a:rPr lang="de-AT" sz="2000" dirty="0" smtClean="0">
                <a:latin typeface="PT Sans" panose="020B0503020203020204" pitchFamily="34" charset="0"/>
              </a:rPr>
              <a:t> </a:t>
            </a:r>
          </a:p>
          <a:p>
            <a:pPr marL="0" lvl="1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de-AT" sz="2000" dirty="0" smtClean="0">
                <a:latin typeface="PT Sans" panose="020B0503020203020204" pitchFamily="34" charset="0"/>
              </a:rPr>
              <a:t>high-level </a:t>
            </a:r>
            <a:r>
              <a:rPr lang="de-AT" sz="2000" dirty="0" err="1" smtClean="0">
                <a:latin typeface="PT Sans" panose="020B0503020203020204" pitchFamily="34" charset="0"/>
              </a:rPr>
              <a:t>policies</a:t>
            </a:r>
            <a:endParaRPr lang="de-AT" sz="2000" dirty="0">
              <a:latin typeface="PT Sans" panose="020B0503020203020204" pitchFamily="34" charset="0"/>
            </a:endParaRP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de-AT" sz="20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165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8</a:t>
            </a:fld>
            <a:r>
              <a:rPr lang="de-AT" dirty="0" err="1" smtClean="0"/>
              <a:t>asdasd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7320" t="13655" r="17712" b="1297"/>
          <a:stretch/>
        </p:blipFill>
        <p:spPr>
          <a:xfrm>
            <a:off x="3976805" y="2924944"/>
            <a:ext cx="5177306" cy="3671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el 1"/>
          <p:cNvSpPr txBox="1">
            <a:spLocks/>
          </p:cNvSpPr>
          <p:nvPr/>
        </p:nvSpPr>
        <p:spPr bwMode="gray">
          <a:xfrm>
            <a:off x="5292080" y="1772816"/>
            <a:ext cx="2589429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de-AT" sz="1800" dirty="0" err="1" smtClean="0">
                <a:solidFill>
                  <a:schemeClr val="tx1"/>
                </a:solidFill>
              </a:rPr>
              <a:t>Linked</a:t>
            </a:r>
            <a:r>
              <a:rPr lang="de-AT" sz="1800" dirty="0" smtClean="0">
                <a:solidFill>
                  <a:schemeClr val="tx1"/>
                </a:solidFill>
              </a:rPr>
              <a:t> Data </a:t>
            </a:r>
            <a:r>
              <a:rPr lang="de-AT" sz="1800" dirty="0" err="1" smtClean="0">
                <a:solidFill>
                  <a:schemeClr val="tx1"/>
                </a:solidFill>
              </a:rPr>
              <a:t>Rights</a:t>
            </a:r>
            <a:r>
              <a:rPr lang="de-AT" sz="1800" dirty="0" smtClean="0">
                <a:solidFill>
                  <a:schemeClr val="tx1"/>
                </a:solidFill>
              </a:rPr>
              <a:t> v2.0</a:t>
            </a:r>
            <a:br>
              <a:rPr lang="de-AT" sz="1800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Rodríguez-</a:t>
            </a:r>
            <a:r>
              <a:rPr lang="de-AT" sz="1200" dirty="0" err="1" smtClean="0">
                <a:solidFill>
                  <a:schemeClr val="tx1"/>
                </a:solidFill>
              </a:rPr>
              <a:t>Doncel</a:t>
            </a:r>
            <a:r>
              <a:rPr lang="de-AT" sz="1200" dirty="0" smtClean="0">
                <a:solidFill>
                  <a:schemeClr val="tx1"/>
                </a:solidFill>
              </a:rPr>
              <a:t> et al.</a:t>
            </a:r>
            <a:endParaRPr lang="de-AT" sz="1800" dirty="0">
              <a:solidFill>
                <a:schemeClr val="tx1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</p:spPr>
        <p:txBody>
          <a:bodyPr/>
          <a:lstStyle/>
          <a:p>
            <a:r>
              <a:rPr lang="de-AT" dirty="0" err="1" smtClean="0"/>
              <a:t>Representation</a:t>
            </a:r>
            <a:r>
              <a:rPr lang="de-AT" dirty="0" smtClean="0"/>
              <a:t>:</a:t>
            </a:r>
            <a:endParaRPr lang="de-AT" dirty="0"/>
          </a:p>
        </p:txBody>
      </p:sp>
      <p:sp>
        <p:nvSpPr>
          <p:cNvPr id="9" name="TextBox 61"/>
          <p:cNvSpPr txBox="1"/>
          <p:nvPr/>
        </p:nvSpPr>
        <p:spPr bwMode="auto">
          <a:xfrm>
            <a:off x="323529" y="3888048"/>
            <a:ext cx="3744416" cy="16291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A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11" name="TextBox 126"/>
          <p:cNvSpPr txBox="1"/>
          <p:nvPr/>
        </p:nvSpPr>
        <p:spPr bwMode="auto">
          <a:xfrm>
            <a:off x="323529" y="2132856"/>
            <a:ext cx="1152127" cy="461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A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ODRL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</a:endParaRPr>
          </a:p>
        </p:txBody>
      </p:sp>
      <p:sp>
        <p:nvSpPr>
          <p:cNvPr id="12" name="TextBox 61"/>
          <p:cNvSpPr txBox="1"/>
          <p:nvPr/>
        </p:nvSpPr>
        <p:spPr bwMode="auto">
          <a:xfrm>
            <a:off x="395536" y="2708920"/>
            <a:ext cx="2700560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Obvious candidate …</a:t>
            </a:r>
          </a:p>
          <a:p>
            <a:pPr>
              <a:defRPr/>
            </a:pPr>
            <a:endParaRPr lang="en-US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</a:endParaRPr>
          </a:p>
          <a:p>
            <a:pPr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Originally an XML representation of policies concerning digital rights management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</a:rPr>
              <a:t>RDF representation &amp; ontology (ORDL 2.1 Ontology)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sym typeface="Wingdings"/>
              </a:rPr>
              <a:t> final draft just published by W3C community group.</a:t>
            </a:r>
            <a:endParaRPr lang="en-US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120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ODRL Core Model 2.0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AEEA-9F87-4922-9CCF-4C4B0EA7471E}" type="slidenum">
              <a:rPr lang="de-AT" smtClean="0"/>
              <a:pPr/>
              <a:t>9</a:t>
            </a:fld>
            <a:endParaRPr lang="de-AT" dirty="0"/>
          </a:p>
        </p:txBody>
      </p:sp>
      <p:pic>
        <p:nvPicPr>
          <p:cNvPr id="1026" name="Picture 2" descr="ODRL Core Mod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2"/>
          <a:stretch/>
        </p:blipFill>
        <p:spPr bwMode="auto">
          <a:xfrm>
            <a:off x="1979712" y="1700808"/>
            <a:ext cx="50405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085869" y="6356303"/>
            <a:ext cx="1842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700" dirty="0">
                <a:latin typeface="PT Sans" panose="020B0503020203020204" pitchFamily="34" charset="0"/>
              </a:rPr>
              <a:t>http://</a:t>
            </a:r>
            <a:r>
              <a:rPr lang="de-AT" sz="700" dirty="0" smtClean="0">
                <a:latin typeface="PT Sans" panose="020B0503020203020204" pitchFamily="34" charset="0"/>
              </a:rPr>
              <a:t>www.w3.org/community/odrl/two/model/</a:t>
            </a:r>
            <a:endParaRPr lang="de-AT" sz="700" dirty="0">
              <a:latin typeface="PT Sans" panose="020B0503020203020204" pitchFamily="34" charset="0"/>
            </a:endParaRPr>
          </a:p>
          <a:p>
            <a:endParaRPr lang="de-AT" sz="7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353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U V2">
  <a:themeElements>
    <a:clrScheme name="WU Farbschema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WU V2</Template>
  <TotalTime>0</TotalTime>
  <Words>1861</Words>
  <Application>Microsoft Macintosh PowerPoint</Application>
  <PresentationFormat>Bildschirmpräsentation (4:3)</PresentationFormat>
  <Paragraphs>391</Paragraphs>
  <Slides>28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WU V2</vt:lpstr>
      <vt:lpstr>Towards Formal Semantics for ODRL Policies: Defining Expressive Access Policies for Linked Data using the ODRL Ontology</vt:lpstr>
      <vt:lpstr>Agenda</vt:lpstr>
      <vt:lpstr>Open Data on the Web is great... But not all data is, or ever will be open.</vt:lpstr>
      <vt:lpstr>Motivation hypothesis: companies won‘t offer you data for free</vt:lpstr>
      <vt:lpstr>Motivation from simple access conditions and machine-human interaction… </vt:lpstr>
      <vt:lpstr>Motivation … to high-level policies and machine-machine interaction!</vt:lpstr>
      <vt:lpstr>Goal: Representation &amp; Reasoning</vt:lpstr>
      <vt:lpstr>Representation:</vt:lpstr>
      <vt:lpstr>ODRL Core Model 2.0</vt:lpstr>
      <vt:lpstr>ODRL Concepts 1/5 Policy</vt:lpstr>
      <vt:lpstr>ODRL Concepts 1/5 Policy</vt:lpstr>
      <vt:lpstr>ODRL Concepts 2/5 Asset and Party</vt:lpstr>
      <vt:lpstr>ODRL Concepts 3/5 Permission, Prohibition, and Duty</vt:lpstr>
      <vt:lpstr>ODRL Concepts 4/5 Action</vt:lpstr>
      <vt:lpstr>ODRL Concepts 5/5 Constraint</vt:lpstr>
      <vt:lpstr>Access Policy Examples 1/7 Restricting access to specific parties and assets</vt:lpstr>
      <vt:lpstr>Access Policy Examples 2/7 Limiting number of allowed requests</vt:lpstr>
      <vt:lpstr>Access Policy Examples 3/7 Permit access only in specific time frames</vt:lpstr>
      <vt:lpstr>Access Policy Examples 4/7 Representing license information (CC-BY-NC-SA)</vt:lpstr>
      <vt:lpstr>Access Policy Examples 5/7 Defining rights for derived data</vt:lpstr>
      <vt:lpstr>Access Policy Examples 6/7 Introducing payment duties</vt:lpstr>
      <vt:lpstr>Access Policy Examples 7/7 Combining prohibitions and permissions</vt:lpstr>
      <vt:lpstr>Reasoning Tasks:</vt:lpstr>
      <vt:lpstr>Just a starting point...</vt:lpstr>
      <vt:lpstr>Just a starting point...</vt:lpstr>
      <vt:lpstr>Remarks:</vt:lpstr>
      <vt:lpstr>Summary: Representing &amp;Reasoning about Linked Data policies with ODRL</vt:lpstr>
      <vt:lpstr>Other topics related to Normative MAS,I'd love to discuss, except enabling Data Markets (but no time  ) ... :</vt:lpstr>
    </vt:vector>
  </TitlesOfParts>
  <Company>WU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Steyskal Simon</dc:creator>
  <cp:lastModifiedBy>Axel Polleres</cp:lastModifiedBy>
  <cp:revision>342</cp:revision>
  <cp:lastPrinted>2015-03-25T10:33:37Z</cp:lastPrinted>
  <dcterms:created xsi:type="dcterms:W3CDTF">2013-10-09T10:07:13Z</dcterms:created>
  <dcterms:modified xsi:type="dcterms:W3CDTF">2015-03-25T10:54:34Z</dcterms:modified>
</cp:coreProperties>
</file>