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media1.tiff" ContentType="video/unknown"/>
  <Override PartName="/ppt/media/media2.tiff" ContentType="video/unknown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notesMasterIdLst>
    <p:notesMasterId r:id="rId141"/>
  </p:notesMasterIdLst>
  <p:handoutMasterIdLst>
    <p:handoutMasterId r:id="rId142"/>
  </p:handoutMasterIdLst>
  <p:sldIdLst>
    <p:sldId id="365" r:id="rId3"/>
    <p:sldId id="778" r:id="rId4"/>
    <p:sldId id="592" r:id="rId5"/>
    <p:sldId id="593" r:id="rId6"/>
    <p:sldId id="594" r:id="rId7"/>
    <p:sldId id="595" r:id="rId8"/>
    <p:sldId id="596" r:id="rId9"/>
    <p:sldId id="597" r:id="rId10"/>
    <p:sldId id="598" r:id="rId11"/>
    <p:sldId id="722" r:id="rId12"/>
    <p:sldId id="723" r:id="rId13"/>
    <p:sldId id="601" r:id="rId14"/>
    <p:sldId id="510" r:id="rId15"/>
    <p:sldId id="498" r:id="rId16"/>
    <p:sldId id="603" r:id="rId17"/>
    <p:sldId id="604" r:id="rId18"/>
    <p:sldId id="559" r:id="rId19"/>
    <p:sldId id="605" r:id="rId20"/>
    <p:sldId id="688" r:id="rId21"/>
    <p:sldId id="720" r:id="rId22"/>
    <p:sldId id="769" r:id="rId23"/>
    <p:sldId id="526" r:id="rId24"/>
    <p:sldId id="606" r:id="rId25"/>
    <p:sldId id="607" r:id="rId26"/>
    <p:sldId id="608" r:id="rId27"/>
    <p:sldId id="781" r:id="rId28"/>
    <p:sldId id="782" r:id="rId29"/>
    <p:sldId id="780" r:id="rId30"/>
    <p:sldId id="779" r:id="rId31"/>
    <p:sldId id="783" r:id="rId32"/>
    <p:sldId id="381" r:id="rId33"/>
    <p:sldId id="784" r:id="rId34"/>
    <p:sldId id="785" r:id="rId35"/>
    <p:sldId id="383" r:id="rId36"/>
    <p:sldId id="384" r:id="rId37"/>
    <p:sldId id="759" r:id="rId38"/>
    <p:sldId id="758" r:id="rId39"/>
    <p:sldId id="387" r:id="rId40"/>
    <p:sldId id="388" r:id="rId41"/>
    <p:sldId id="389" r:id="rId42"/>
    <p:sldId id="390" r:id="rId43"/>
    <p:sldId id="624" r:id="rId44"/>
    <p:sldId id="392" r:id="rId45"/>
    <p:sldId id="789" r:id="rId46"/>
    <p:sldId id="790" r:id="rId47"/>
    <p:sldId id="791" r:id="rId48"/>
    <p:sldId id="792" r:id="rId49"/>
    <p:sldId id="625" r:id="rId50"/>
    <p:sldId id="621" r:id="rId51"/>
    <p:sldId id="622" r:id="rId52"/>
    <p:sldId id="793" r:id="rId53"/>
    <p:sldId id="794" r:id="rId54"/>
    <p:sldId id="795" r:id="rId55"/>
    <p:sldId id="796" r:id="rId56"/>
    <p:sldId id="628" r:id="rId57"/>
    <p:sldId id="629" r:id="rId58"/>
    <p:sldId id="797" r:id="rId59"/>
    <p:sldId id="786" r:id="rId60"/>
    <p:sldId id="787" r:id="rId61"/>
    <p:sldId id="801" r:id="rId62"/>
    <p:sldId id="802" r:id="rId63"/>
    <p:sldId id="798" r:id="rId64"/>
    <p:sldId id="799" r:id="rId65"/>
    <p:sldId id="800" r:id="rId66"/>
    <p:sldId id="809" r:id="rId67"/>
    <p:sldId id="803" r:id="rId68"/>
    <p:sldId id="804" r:id="rId69"/>
    <p:sldId id="811" r:id="rId70"/>
    <p:sldId id="810" r:id="rId71"/>
    <p:sldId id="805" r:id="rId72"/>
    <p:sldId id="806" r:id="rId73"/>
    <p:sldId id="807" r:id="rId74"/>
    <p:sldId id="591" r:id="rId75"/>
    <p:sldId id="587" r:id="rId76"/>
    <p:sldId id="808" r:id="rId77"/>
    <p:sldId id="415" r:id="rId78"/>
    <p:sldId id="631" r:id="rId79"/>
    <p:sldId id="500" r:id="rId80"/>
    <p:sldId id="632" r:id="rId81"/>
    <p:sldId id="818" r:id="rId82"/>
    <p:sldId id="749" r:id="rId83"/>
    <p:sldId id="750" r:id="rId84"/>
    <p:sldId id="757" r:id="rId85"/>
    <p:sldId id="501" r:id="rId86"/>
    <p:sldId id="662" r:id="rId87"/>
    <p:sldId id="610" r:id="rId88"/>
    <p:sldId id="663" r:id="rId89"/>
    <p:sldId id="611" r:id="rId90"/>
    <p:sldId id="612" r:id="rId91"/>
    <p:sldId id="615" r:id="rId92"/>
    <p:sldId id="616" r:id="rId93"/>
    <p:sldId id="617" r:id="rId94"/>
    <p:sldId id="618" r:id="rId95"/>
    <p:sldId id="619" r:id="rId96"/>
    <p:sldId id="620" r:id="rId97"/>
    <p:sldId id="613" r:id="rId98"/>
    <p:sldId id="673" r:id="rId99"/>
    <p:sldId id="674" r:id="rId100"/>
    <p:sldId id="828" r:id="rId101"/>
    <p:sldId id="693" r:id="rId102"/>
    <p:sldId id="831" r:id="rId103"/>
    <p:sldId id="695" r:id="rId104"/>
    <p:sldId id="696" r:id="rId105"/>
    <p:sldId id="697" r:id="rId106"/>
    <p:sldId id="699" r:id="rId107"/>
    <p:sldId id="724" r:id="rId108"/>
    <p:sldId id="725" r:id="rId109"/>
    <p:sldId id="829" r:id="rId110"/>
    <p:sldId id="773" r:id="rId111"/>
    <p:sldId id="775" r:id="rId112"/>
    <p:sldId id="830" r:id="rId113"/>
    <p:sldId id="721" r:id="rId114"/>
    <p:sldId id="726" r:id="rId115"/>
    <p:sldId id="727" r:id="rId116"/>
    <p:sldId id="485" r:id="rId117"/>
    <p:sldId id="487" r:id="rId118"/>
    <p:sldId id="639" r:id="rId119"/>
    <p:sldId id="768" r:id="rId120"/>
    <p:sldId id="684" r:id="rId121"/>
    <p:sldId id="714" r:id="rId122"/>
    <p:sldId id="715" r:id="rId123"/>
    <p:sldId id="716" r:id="rId124"/>
    <p:sldId id="717" r:id="rId125"/>
    <p:sldId id="718" r:id="rId126"/>
    <p:sldId id="719" r:id="rId127"/>
    <p:sldId id="641" r:id="rId128"/>
    <p:sldId id="819" r:id="rId129"/>
    <p:sldId id="820" r:id="rId130"/>
    <p:sldId id="821" r:id="rId131"/>
    <p:sldId id="822" r:id="rId132"/>
    <p:sldId id="823" r:id="rId133"/>
    <p:sldId id="824" r:id="rId134"/>
    <p:sldId id="825" r:id="rId135"/>
    <p:sldId id="826" r:id="rId136"/>
    <p:sldId id="827" r:id="rId137"/>
    <p:sldId id="729" r:id="rId138"/>
    <p:sldId id="815" r:id="rId139"/>
    <p:sldId id="687" r:id="rId14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0">
          <p15:clr>
            <a:srgbClr val="A4A3A4"/>
          </p15:clr>
        </p15:guide>
        <p15:guide id="2" pos="28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A00078"/>
    <a:srgbClr val="FA8214"/>
    <a:srgbClr val="50AAE6"/>
    <a:srgbClr val="5A6EB4"/>
    <a:srgbClr val="A01E28"/>
    <a:srgbClr val="A08232"/>
    <a:srgbClr val="DCA01E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5" autoAdjust="0"/>
    <p:restoredTop sz="88889" autoAdjust="0"/>
  </p:normalViewPr>
  <p:slideViewPr>
    <p:cSldViewPr snapToGrid="0">
      <p:cViewPr>
        <p:scale>
          <a:sx n="100" d="100"/>
          <a:sy n="100" d="100"/>
        </p:scale>
        <p:origin x="1624" y="-496"/>
      </p:cViewPr>
      <p:guideLst>
        <p:guide orient="horz" pos="2650"/>
        <p:guide pos="285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0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40" Type="http://schemas.openxmlformats.org/officeDocument/2006/relationships/slide" Target="slides/slide138.xml"/><Relationship Id="rId141" Type="http://schemas.openxmlformats.org/officeDocument/2006/relationships/notesMaster" Target="notesMasters/notesMaster1.xml"/><Relationship Id="rId142" Type="http://schemas.openxmlformats.org/officeDocument/2006/relationships/handoutMaster" Target="handoutMasters/handoutMaster1.xml"/><Relationship Id="rId143" Type="http://schemas.openxmlformats.org/officeDocument/2006/relationships/presProps" Target="presProps.xml"/><Relationship Id="rId144" Type="http://schemas.openxmlformats.org/officeDocument/2006/relationships/viewProps" Target="viewProps.xml"/><Relationship Id="rId145" Type="http://schemas.openxmlformats.org/officeDocument/2006/relationships/theme" Target="theme/theme1.xml"/><Relationship Id="rId14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A09B9-E76F-0840-8930-DEFAEBDA834B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7D586320-A9F5-0E4F-9BE6-8FEADC5226D9}">
      <dgm:prSet phldrT="[Text]"/>
      <dgm:spPr/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A0981BBD-39D8-EC49-8717-44C4A4F6885C}" type="parTrans" cxnId="{628FBDA4-99B7-E445-A456-0D8DFF920A70}">
      <dgm:prSet/>
      <dgm:spPr/>
      <dgm:t>
        <a:bodyPr/>
        <a:lstStyle/>
        <a:p>
          <a:endParaRPr lang="en-US"/>
        </a:p>
      </dgm:t>
    </dgm:pt>
    <dgm:pt modelId="{8A5E409A-9073-B041-B728-4C65D1D6B011}" type="sibTrans" cxnId="{628FBDA4-99B7-E445-A456-0D8DFF920A70}">
      <dgm:prSet/>
      <dgm:spPr/>
      <dgm:t>
        <a:bodyPr/>
        <a:lstStyle/>
        <a:p>
          <a:endParaRPr lang="en-US"/>
        </a:p>
      </dgm:t>
    </dgm:pt>
    <dgm:pt modelId="{187FDF2C-7B0D-F542-8B71-890D964B1E45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EA053CD1-532A-3F49-83A8-F4FA4FBDC45A}" type="parTrans" cxnId="{904AA578-92C4-5347-9092-B86D6773F7C6}">
      <dgm:prSet/>
      <dgm:spPr/>
      <dgm:t>
        <a:bodyPr/>
        <a:lstStyle/>
        <a:p>
          <a:endParaRPr lang="en-US"/>
        </a:p>
      </dgm:t>
    </dgm:pt>
    <dgm:pt modelId="{74DC1A7E-68EB-E14D-85EB-8954B88465F9}" type="sibTrans" cxnId="{904AA578-92C4-5347-9092-B86D6773F7C6}">
      <dgm:prSet/>
      <dgm:spPr/>
      <dgm:t>
        <a:bodyPr/>
        <a:lstStyle/>
        <a:p>
          <a:endParaRPr lang="en-US"/>
        </a:p>
      </dgm:t>
    </dgm:pt>
    <dgm:pt modelId="{1BDF2A26-1411-EA49-82C2-1EEB931B1A50}">
      <dgm:prSet phldrT="[Text]"/>
      <dgm:spPr/>
      <dgm:t>
        <a:bodyPr/>
        <a:lstStyle/>
        <a:p>
          <a:r>
            <a:rPr lang="en-US" dirty="0" smtClean="0"/>
            <a:t>Deliver</a:t>
          </a:r>
          <a:endParaRPr lang="en-US" dirty="0"/>
        </a:p>
      </dgm:t>
    </dgm:pt>
    <dgm:pt modelId="{4244CE34-FC50-7E43-8EF3-B473C848C61F}" type="parTrans" cxnId="{E8FE139E-E5F3-EE44-B43E-C5E1FBB578FD}">
      <dgm:prSet/>
      <dgm:spPr/>
      <dgm:t>
        <a:bodyPr/>
        <a:lstStyle/>
        <a:p>
          <a:endParaRPr lang="en-US"/>
        </a:p>
      </dgm:t>
    </dgm:pt>
    <dgm:pt modelId="{6F150841-FF9D-EE43-BDD5-CB765DAC0C82}" type="sibTrans" cxnId="{E8FE139E-E5F3-EE44-B43E-C5E1FBB578FD}">
      <dgm:prSet/>
      <dgm:spPr/>
      <dgm:t>
        <a:bodyPr/>
        <a:lstStyle/>
        <a:p>
          <a:endParaRPr lang="en-US"/>
        </a:p>
      </dgm:t>
    </dgm:pt>
    <dgm:pt modelId="{4A900C73-1DBD-FD47-85EF-C5C7014A494B}" type="pres">
      <dgm:prSet presAssocID="{845A09B9-E76F-0840-8930-DEFAEBDA834B}" presName="CompostProcess" presStyleCnt="0">
        <dgm:presLayoutVars>
          <dgm:dir/>
          <dgm:resizeHandles val="exact"/>
        </dgm:presLayoutVars>
      </dgm:prSet>
      <dgm:spPr/>
    </dgm:pt>
    <dgm:pt modelId="{662771B2-E681-5F41-93ED-D1F2013F75C9}" type="pres">
      <dgm:prSet presAssocID="{845A09B9-E76F-0840-8930-DEFAEBDA834B}" presName="arrow" presStyleLbl="bgShp" presStyleIdx="0" presStyleCnt="1"/>
      <dgm:spPr/>
    </dgm:pt>
    <dgm:pt modelId="{B515EA93-F9A6-AA42-B67B-28EE845A51D4}" type="pres">
      <dgm:prSet presAssocID="{845A09B9-E76F-0840-8930-DEFAEBDA834B}" presName="linearProcess" presStyleCnt="0"/>
      <dgm:spPr/>
    </dgm:pt>
    <dgm:pt modelId="{6AFB2262-FBA8-9446-A332-B7D759449303}" type="pres">
      <dgm:prSet presAssocID="{7D586320-A9F5-0E4F-9BE6-8FEADC5226D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C0EB5-2B97-3F41-BF23-E3F1F05843C9}" type="pres">
      <dgm:prSet presAssocID="{8A5E409A-9073-B041-B728-4C65D1D6B011}" presName="sibTrans" presStyleCnt="0"/>
      <dgm:spPr/>
    </dgm:pt>
    <dgm:pt modelId="{B8A5D7F1-B870-3346-A44C-99D3C1BFD369}" type="pres">
      <dgm:prSet presAssocID="{187FDF2C-7B0D-F542-8B71-890D964B1E4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282B2-6DA5-8E46-B0CE-79794D7470CB}" type="pres">
      <dgm:prSet presAssocID="{74DC1A7E-68EB-E14D-85EB-8954B88465F9}" presName="sibTrans" presStyleCnt="0"/>
      <dgm:spPr/>
    </dgm:pt>
    <dgm:pt modelId="{633BD720-646C-C141-A9CE-BDB492ABFDA3}" type="pres">
      <dgm:prSet presAssocID="{1BDF2A26-1411-EA49-82C2-1EEB931B1A5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FE139E-E5F3-EE44-B43E-C5E1FBB578FD}" srcId="{845A09B9-E76F-0840-8930-DEFAEBDA834B}" destId="{1BDF2A26-1411-EA49-82C2-1EEB931B1A50}" srcOrd="2" destOrd="0" parTransId="{4244CE34-FC50-7E43-8EF3-B473C848C61F}" sibTransId="{6F150841-FF9D-EE43-BDD5-CB765DAC0C82}"/>
    <dgm:cxn modelId="{2DB39FDD-B9D8-F042-BE5B-798D7128B5FA}" type="presOf" srcId="{187FDF2C-7B0D-F542-8B71-890D964B1E45}" destId="{B8A5D7F1-B870-3346-A44C-99D3C1BFD369}" srcOrd="0" destOrd="0" presId="urn:microsoft.com/office/officeart/2005/8/layout/hProcess9"/>
    <dgm:cxn modelId="{904AA578-92C4-5347-9092-B86D6773F7C6}" srcId="{845A09B9-E76F-0840-8930-DEFAEBDA834B}" destId="{187FDF2C-7B0D-F542-8B71-890D964B1E45}" srcOrd="1" destOrd="0" parTransId="{EA053CD1-532A-3F49-83A8-F4FA4FBDC45A}" sibTransId="{74DC1A7E-68EB-E14D-85EB-8954B88465F9}"/>
    <dgm:cxn modelId="{F81D3FDD-B9A9-9A46-A167-38934C008D0D}" type="presOf" srcId="{7D586320-A9F5-0E4F-9BE6-8FEADC5226D9}" destId="{6AFB2262-FBA8-9446-A332-B7D759449303}" srcOrd="0" destOrd="0" presId="urn:microsoft.com/office/officeart/2005/8/layout/hProcess9"/>
    <dgm:cxn modelId="{073563F4-F45E-A041-AD02-E6414B9311F5}" type="presOf" srcId="{845A09B9-E76F-0840-8930-DEFAEBDA834B}" destId="{4A900C73-1DBD-FD47-85EF-C5C7014A494B}" srcOrd="0" destOrd="0" presId="urn:microsoft.com/office/officeart/2005/8/layout/hProcess9"/>
    <dgm:cxn modelId="{628FBDA4-99B7-E445-A456-0D8DFF920A70}" srcId="{845A09B9-E76F-0840-8930-DEFAEBDA834B}" destId="{7D586320-A9F5-0E4F-9BE6-8FEADC5226D9}" srcOrd="0" destOrd="0" parTransId="{A0981BBD-39D8-EC49-8717-44C4A4F6885C}" sibTransId="{8A5E409A-9073-B041-B728-4C65D1D6B011}"/>
    <dgm:cxn modelId="{36C9E9BF-14A2-E04F-B5B1-059C1C9D384F}" type="presOf" srcId="{1BDF2A26-1411-EA49-82C2-1EEB931B1A50}" destId="{633BD720-646C-C141-A9CE-BDB492ABFDA3}" srcOrd="0" destOrd="0" presId="urn:microsoft.com/office/officeart/2005/8/layout/hProcess9"/>
    <dgm:cxn modelId="{236A2CD6-23FD-274E-888B-1A6CE8512883}" type="presParOf" srcId="{4A900C73-1DBD-FD47-85EF-C5C7014A494B}" destId="{662771B2-E681-5F41-93ED-D1F2013F75C9}" srcOrd="0" destOrd="0" presId="urn:microsoft.com/office/officeart/2005/8/layout/hProcess9"/>
    <dgm:cxn modelId="{D182ABA6-4D8C-4646-A859-CCC0E17E1A34}" type="presParOf" srcId="{4A900C73-1DBD-FD47-85EF-C5C7014A494B}" destId="{B515EA93-F9A6-AA42-B67B-28EE845A51D4}" srcOrd="1" destOrd="0" presId="urn:microsoft.com/office/officeart/2005/8/layout/hProcess9"/>
    <dgm:cxn modelId="{6A0FEEF0-D84A-C843-92F4-36E5ADF246FA}" type="presParOf" srcId="{B515EA93-F9A6-AA42-B67B-28EE845A51D4}" destId="{6AFB2262-FBA8-9446-A332-B7D759449303}" srcOrd="0" destOrd="0" presId="urn:microsoft.com/office/officeart/2005/8/layout/hProcess9"/>
    <dgm:cxn modelId="{DA02F053-07DF-FE47-A318-D03BB5447E34}" type="presParOf" srcId="{B515EA93-F9A6-AA42-B67B-28EE845A51D4}" destId="{4CFC0EB5-2B97-3F41-BF23-E3F1F05843C9}" srcOrd="1" destOrd="0" presId="urn:microsoft.com/office/officeart/2005/8/layout/hProcess9"/>
    <dgm:cxn modelId="{D61E2547-1EC4-4840-A5EF-3DDAA74F8D9D}" type="presParOf" srcId="{B515EA93-F9A6-AA42-B67B-28EE845A51D4}" destId="{B8A5D7F1-B870-3346-A44C-99D3C1BFD369}" srcOrd="2" destOrd="0" presId="urn:microsoft.com/office/officeart/2005/8/layout/hProcess9"/>
    <dgm:cxn modelId="{A520BF10-6B5A-944C-A45D-0D2D11B26260}" type="presParOf" srcId="{B515EA93-F9A6-AA42-B67B-28EE845A51D4}" destId="{645282B2-6DA5-8E46-B0CE-79794D7470CB}" srcOrd="3" destOrd="0" presId="urn:microsoft.com/office/officeart/2005/8/layout/hProcess9"/>
    <dgm:cxn modelId="{BAE42771-2934-9D46-ADDC-843689268DAC}" type="presParOf" srcId="{B515EA93-F9A6-AA42-B67B-28EE845A51D4}" destId="{633BD720-646C-C141-A9CE-BDB492ABFDA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5A09B9-E76F-0840-8930-DEFAEBDA834B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7D586320-A9F5-0E4F-9BE6-8FEADC5226D9}">
      <dgm:prSet phldrT="[Text]" custT="1"/>
      <dgm:spPr/>
      <dgm:t>
        <a:bodyPr/>
        <a:lstStyle/>
        <a:p>
          <a:r>
            <a:rPr lang="en-US" sz="1800" dirty="0" smtClean="0"/>
            <a:t>Install all data</a:t>
          </a:r>
        </a:p>
        <a:p>
          <a:r>
            <a:rPr lang="en-US" sz="1400" dirty="0" smtClean="0"/>
            <a:t>Regardless of requirements</a:t>
          </a:r>
          <a:endParaRPr lang="en-US" sz="1400" dirty="0"/>
        </a:p>
      </dgm:t>
    </dgm:pt>
    <dgm:pt modelId="{A0981BBD-39D8-EC49-8717-44C4A4F6885C}" type="parTrans" cxnId="{628FBDA4-99B7-E445-A456-0D8DFF920A70}">
      <dgm:prSet/>
      <dgm:spPr/>
      <dgm:t>
        <a:bodyPr/>
        <a:lstStyle/>
        <a:p>
          <a:endParaRPr lang="en-US"/>
        </a:p>
      </dgm:t>
    </dgm:pt>
    <dgm:pt modelId="{8A5E409A-9073-B041-B728-4C65D1D6B011}" type="sibTrans" cxnId="{628FBDA4-99B7-E445-A456-0D8DFF920A70}">
      <dgm:prSet/>
      <dgm:spPr/>
      <dgm:t>
        <a:bodyPr/>
        <a:lstStyle/>
        <a:p>
          <a:endParaRPr lang="en-US"/>
        </a:p>
      </dgm:t>
    </dgm:pt>
    <dgm:pt modelId="{187FDF2C-7B0D-F542-8B71-890D964B1E45}">
      <dgm:prSet phldrT="[Text]" custT="1"/>
      <dgm:spPr/>
      <dgm:t>
        <a:bodyPr/>
        <a:lstStyle/>
        <a:p>
          <a:r>
            <a:rPr lang="en-US" sz="1600" dirty="0" smtClean="0"/>
            <a:t>S</a:t>
          </a:r>
          <a:r>
            <a:rPr lang="en-US" sz="1800" dirty="0" smtClean="0"/>
            <a:t>tore all data in </a:t>
          </a:r>
          <a:r>
            <a:rPr lang="en-US" sz="1400" dirty="0" smtClean="0"/>
            <a:t>native format without schema definition</a:t>
          </a:r>
          <a:endParaRPr lang="en-US" sz="1400" dirty="0"/>
        </a:p>
      </dgm:t>
    </dgm:pt>
    <dgm:pt modelId="{EA053CD1-532A-3F49-83A8-F4FA4FBDC45A}" type="parTrans" cxnId="{904AA578-92C4-5347-9092-B86D6773F7C6}">
      <dgm:prSet/>
      <dgm:spPr/>
      <dgm:t>
        <a:bodyPr/>
        <a:lstStyle/>
        <a:p>
          <a:endParaRPr lang="en-US"/>
        </a:p>
      </dgm:t>
    </dgm:pt>
    <dgm:pt modelId="{74DC1A7E-68EB-E14D-85EB-8954B88465F9}" type="sibTrans" cxnId="{904AA578-92C4-5347-9092-B86D6773F7C6}">
      <dgm:prSet/>
      <dgm:spPr/>
      <dgm:t>
        <a:bodyPr/>
        <a:lstStyle/>
        <a:p>
          <a:endParaRPr lang="en-US"/>
        </a:p>
      </dgm:t>
    </dgm:pt>
    <dgm:pt modelId="{1BDF2A26-1411-EA49-82C2-1EEB931B1A50}">
      <dgm:prSet phldrT="[Text]" custT="1"/>
      <dgm:spPr/>
      <dgm:t>
        <a:bodyPr/>
        <a:lstStyle/>
        <a:p>
          <a:r>
            <a:rPr lang="en-US" sz="1800" dirty="0" smtClean="0"/>
            <a:t>Do analysis Using </a:t>
          </a:r>
        </a:p>
        <a:p>
          <a:r>
            <a:rPr lang="en-US" sz="1400" dirty="0" smtClean="0"/>
            <a:t>analytic engines ,</a:t>
          </a:r>
          <a:r>
            <a:rPr lang="en-US" sz="1400" baseline="0" dirty="0" smtClean="0"/>
            <a:t> </a:t>
          </a:r>
          <a:r>
            <a:rPr lang="en-US" sz="1400" dirty="0" smtClean="0"/>
            <a:t>Hadoop</a:t>
          </a:r>
          <a:endParaRPr lang="en-US" sz="1400" dirty="0"/>
        </a:p>
      </dgm:t>
    </dgm:pt>
    <dgm:pt modelId="{4244CE34-FC50-7E43-8EF3-B473C848C61F}" type="parTrans" cxnId="{E8FE139E-E5F3-EE44-B43E-C5E1FBB578FD}">
      <dgm:prSet/>
      <dgm:spPr/>
      <dgm:t>
        <a:bodyPr/>
        <a:lstStyle/>
        <a:p>
          <a:endParaRPr lang="en-US"/>
        </a:p>
      </dgm:t>
    </dgm:pt>
    <dgm:pt modelId="{6F150841-FF9D-EE43-BDD5-CB765DAC0C82}" type="sibTrans" cxnId="{E8FE139E-E5F3-EE44-B43E-C5E1FBB578FD}">
      <dgm:prSet/>
      <dgm:spPr/>
      <dgm:t>
        <a:bodyPr/>
        <a:lstStyle/>
        <a:p>
          <a:endParaRPr lang="en-US"/>
        </a:p>
      </dgm:t>
    </dgm:pt>
    <dgm:pt modelId="{4A900C73-1DBD-FD47-85EF-C5C7014A494B}" type="pres">
      <dgm:prSet presAssocID="{845A09B9-E76F-0840-8930-DEFAEBDA834B}" presName="CompostProcess" presStyleCnt="0">
        <dgm:presLayoutVars>
          <dgm:dir/>
          <dgm:resizeHandles val="exact"/>
        </dgm:presLayoutVars>
      </dgm:prSet>
      <dgm:spPr/>
    </dgm:pt>
    <dgm:pt modelId="{662771B2-E681-5F41-93ED-D1F2013F75C9}" type="pres">
      <dgm:prSet presAssocID="{845A09B9-E76F-0840-8930-DEFAEBDA834B}" presName="arrow" presStyleLbl="bgShp" presStyleIdx="0" presStyleCnt="1" custScaleX="117647"/>
      <dgm:spPr/>
    </dgm:pt>
    <dgm:pt modelId="{B515EA93-F9A6-AA42-B67B-28EE845A51D4}" type="pres">
      <dgm:prSet presAssocID="{845A09B9-E76F-0840-8930-DEFAEBDA834B}" presName="linearProcess" presStyleCnt="0"/>
      <dgm:spPr/>
    </dgm:pt>
    <dgm:pt modelId="{6AFB2262-FBA8-9446-A332-B7D759449303}" type="pres">
      <dgm:prSet presAssocID="{7D586320-A9F5-0E4F-9BE6-8FEADC5226D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C0EB5-2B97-3F41-BF23-E3F1F05843C9}" type="pres">
      <dgm:prSet presAssocID="{8A5E409A-9073-B041-B728-4C65D1D6B011}" presName="sibTrans" presStyleCnt="0"/>
      <dgm:spPr/>
    </dgm:pt>
    <dgm:pt modelId="{B8A5D7F1-B870-3346-A44C-99D3C1BFD369}" type="pres">
      <dgm:prSet presAssocID="{187FDF2C-7B0D-F542-8B71-890D964B1E4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282B2-6DA5-8E46-B0CE-79794D7470CB}" type="pres">
      <dgm:prSet presAssocID="{74DC1A7E-68EB-E14D-85EB-8954B88465F9}" presName="sibTrans" presStyleCnt="0"/>
      <dgm:spPr/>
    </dgm:pt>
    <dgm:pt modelId="{633BD720-646C-C141-A9CE-BDB492ABFDA3}" type="pres">
      <dgm:prSet presAssocID="{1BDF2A26-1411-EA49-82C2-1EEB931B1A50}" presName="textNode" presStyleLbl="node1" presStyleIdx="2" presStyleCnt="3" custScaleX="93459" custScaleY="88141" custLinFactNeighborX="-465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FE139E-E5F3-EE44-B43E-C5E1FBB578FD}" srcId="{845A09B9-E76F-0840-8930-DEFAEBDA834B}" destId="{1BDF2A26-1411-EA49-82C2-1EEB931B1A50}" srcOrd="2" destOrd="0" parTransId="{4244CE34-FC50-7E43-8EF3-B473C848C61F}" sibTransId="{6F150841-FF9D-EE43-BDD5-CB765DAC0C82}"/>
    <dgm:cxn modelId="{7C50A082-4963-EF48-ACCB-87782E481DFF}" type="presOf" srcId="{1BDF2A26-1411-EA49-82C2-1EEB931B1A50}" destId="{633BD720-646C-C141-A9CE-BDB492ABFDA3}" srcOrd="0" destOrd="0" presId="urn:microsoft.com/office/officeart/2005/8/layout/hProcess9"/>
    <dgm:cxn modelId="{7921AEE2-69A2-C540-9690-C46BECEBFB0A}" type="presOf" srcId="{845A09B9-E76F-0840-8930-DEFAEBDA834B}" destId="{4A900C73-1DBD-FD47-85EF-C5C7014A494B}" srcOrd="0" destOrd="0" presId="urn:microsoft.com/office/officeart/2005/8/layout/hProcess9"/>
    <dgm:cxn modelId="{5503FADE-5C03-2D42-B0AB-06DA2B749B53}" type="presOf" srcId="{7D586320-A9F5-0E4F-9BE6-8FEADC5226D9}" destId="{6AFB2262-FBA8-9446-A332-B7D759449303}" srcOrd="0" destOrd="0" presId="urn:microsoft.com/office/officeart/2005/8/layout/hProcess9"/>
    <dgm:cxn modelId="{904AA578-92C4-5347-9092-B86D6773F7C6}" srcId="{845A09B9-E76F-0840-8930-DEFAEBDA834B}" destId="{187FDF2C-7B0D-F542-8B71-890D964B1E45}" srcOrd="1" destOrd="0" parTransId="{EA053CD1-532A-3F49-83A8-F4FA4FBDC45A}" sibTransId="{74DC1A7E-68EB-E14D-85EB-8954B88465F9}"/>
    <dgm:cxn modelId="{628FBDA4-99B7-E445-A456-0D8DFF920A70}" srcId="{845A09B9-E76F-0840-8930-DEFAEBDA834B}" destId="{7D586320-A9F5-0E4F-9BE6-8FEADC5226D9}" srcOrd="0" destOrd="0" parTransId="{A0981BBD-39D8-EC49-8717-44C4A4F6885C}" sibTransId="{8A5E409A-9073-B041-B728-4C65D1D6B011}"/>
    <dgm:cxn modelId="{2AF29FFF-1E34-FC46-84BD-437B573A4D88}" type="presOf" srcId="{187FDF2C-7B0D-F542-8B71-890D964B1E45}" destId="{B8A5D7F1-B870-3346-A44C-99D3C1BFD369}" srcOrd="0" destOrd="0" presId="urn:microsoft.com/office/officeart/2005/8/layout/hProcess9"/>
    <dgm:cxn modelId="{F9C590A6-E78B-8543-933E-C8478E52FCB2}" type="presParOf" srcId="{4A900C73-1DBD-FD47-85EF-C5C7014A494B}" destId="{662771B2-E681-5F41-93ED-D1F2013F75C9}" srcOrd="0" destOrd="0" presId="urn:microsoft.com/office/officeart/2005/8/layout/hProcess9"/>
    <dgm:cxn modelId="{681705EF-9C25-2144-BF88-F392F42CC15C}" type="presParOf" srcId="{4A900C73-1DBD-FD47-85EF-C5C7014A494B}" destId="{B515EA93-F9A6-AA42-B67B-28EE845A51D4}" srcOrd="1" destOrd="0" presId="urn:microsoft.com/office/officeart/2005/8/layout/hProcess9"/>
    <dgm:cxn modelId="{92393CE9-E2B1-894D-97D2-A9FA535B45E4}" type="presParOf" srcId="{B515EA93-F9A6-AA42-B67B-28EE845A51D4}" destId="{6AFB2262-FBA8-9446-A332-B7D759449303}" srcOrd="0" destOrd="0" presId="urn:microsoft.com/office/officeart/2005/8/layout/hProcess9"/>
    <dgm:cxn modelId="{929C1332-6202-314C-9A82-8040D4577A64}" type="presParOf" srcId="{B515EA93-F9A6-AA42-B67B-28EE845A51D4}" destId="{4CFC0EB5-2B97-3F41-BF23-E3F1F05843C9}" srcOrd="1" destOrd="0" presId="urn:microsoft.com/office/officeart/2005/8/layout/hProcess9"/>
    <dgm:cxn modelId="{F59E3561-3982-914C-BFBB-F8076FB18404}" type="presParOf" srcId="{B515EA93-F9A6-AA42-B67B-28EE845A51D4}" destId="{B8A5D7F1-B870-3346-A44C-99D3C1BFD369}" srcOrd="2" destOrd="0" presId="urn:microsoft.com/office/officeart/2005/8/layout/hProcess9"/>
    <dgm:cxn modelId="{7515BB92-61B0-FE45-A2A8-4D31A373B3E5}" type="presParOf" srcId="{B515EA93-F9A6-AA42-B67B-28EE845A51D4}" destId="{645282B2-6DA5-8E46-B0CE-79794D7470CB}" srcOrd="3" destOrd="0" presId="urn:microsoft.com/office/officeart/2005/8/layout/hProcess9"/>
    <dgm:cxn modelId="{C4F10517-BDB7-884C-AC80-56732E15DA14}" type="presParOf" srcId="{B515EA93-F9A6-AA42-B67B-28EE845A51D4}" destId="{633BD720-646C-C141-A9CE-BDB492ABFDA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5A09B9-E76F-0840-8930-DEFAEBDA834B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7D586320-A9F5-0E4F-9BE6-8FEADC5226D9}">
      <dgm:prSet phldrT="[Text]"/>
      <dgm:spPr/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A0981BBD-39D8-EC49-8717-44C4A4F6885C}" type="parTrans" cxnId="{628FBDA4-99B7-E445-A456-0D8DFF920A70}">
      <dgm:prSet/>
      <dgm:spPr/>
      <dgm:t>
        <a:bodyPr/>
        <a:lstStyle/>
        <a:p>
          <a:endParaRPr lang="en-US"/>
        </a:p>
      </dgm:t>
    </dgm:pt>
    <dgm:pt modelId="{8A5E409A-9073-B041-B728-4C65D1D6B011}" type="sibTrans" cxnId="{628FBDA4-99B7-E445-A456-0D8DFF920A70}">
      <dgm:prSet/>
      <dgm:spPr/>
      <dgm:t>
        <a:bodyPr/>
        <a:lstStyle/>
        <a:p>
          <a:endParaRPr lang="en-US"/>
        </a:p>
      </dgm:t>
    </dgm:pt>
    <dgm:pt modelId="{187FDF2C-7B0D-F542-8B71-890D964B1E45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EA053CD1-532A-3F49-83A8-F4FA4FBDC45A}" type="parTrans" cxnId="{904AA578-92C4-5347-9092-B86D6773F7C6}">
      <dgm:prSet/>
      <dgm:spPr/>
      <dgm:t>
        <a:bodyPr/>
        <a:lstStyle/>
        <a:p>
          <a:endParaRPr lang="en-US"/>
        </a:p>
      </dgm:t>
    </dgm:pt>
    <dgm:pt modelId="{74DC1A7E-68EB-E14D-85EB-8954B88465F9}" type="sibTrans" cxnId="{904AA578-92C4-5347-9092-B86D6773F7C6}">
      <dgm:prSet/>
      <dgm:spPr/>
      <dgm:t>
        <a:bodyPr/>
        <a:lstStyle/>
        <a:p>
          <a:endParaRPr lang="en-US"/>
        </a:p>
      </dgm:t>
    </dgm:pt>
    <dgm:pt modelId="{1BDF2A26-1411-EA49-82C2-1EEB931B1A50}">
      <dgm:prSet phldrT="[Text]"/>
      <dgm:spPr/>
      <dgm:t>
        <a:bodyPr/>
        <a:lstStyle/>
        <a:p>
          <a:r>
            <a:rPr lang="en-US" dirty="0" smtClean="0"/>
            <a:t>Deliver</a:t>
          </a:r>
          <a:endParaRPr lang="en-US" dirty="0"/>
        </a:p>
      </dgm:t>
    </dgm:pt>
    <dgm:pt modelId="{4244CE34-FC50-7E43-8EF3-B473C848C61F}" type="parTrans" cxnId="{E8FE139E-E5F3-EE44-B43E-C5E1FBB578FD}">
      <dgm:prSet/>
      <dgm:spPr/>
      <dgm:t>
        <a:bodyPr/>
        <a:lstStyle/>
        <a:p>
          <a:endParaRPr lang="en-US"/>
        </a:p>
      </dgm:t>
    </dgm:pt>
    <dgm:pt modelId="{6F150841-FF9D-EE43-BDD5-CB765DAC0C82}" type="sibTrans" cxnId="{E8FE139E-E5F3-EE44-B43E-C5E1FBB578FD}">
      <dgm:prSet/>
      <dgm:spPr/>
      <dgm:t>
        <a:bodyPr/>
        <a:lstStyle/>
        <a:p>
          <a:endParaRPr lang="en-US"/>
        </a:p>
      </dgm:t>
    </dgm:pt>
    <dgm:pt modelId="{4A900C73-1DBD-FD47-85EF-C5C7014A494B}" type="pres">
      <dgm:prSet presAssocID="{845A09B9-E76F-0840-8930-DEFAEBDA834B}" presName="CompostProcess" presStyleCnt="0">
        <dgm:presLayoutVars>
          <dgm:dir/>
          <dgm:resizeHandles val="exact"/>
        </dgm:presLayoutVars>
      </dgm:prSet>
      <dgm:spPr/>
    </dgm:pt>
    <dgm:pt modelId="{662771B2-E681-5F41-93ED-D1F2013F75C9}" type="pres">
      <dgm:prSet presAssocID="{845A09B9-E76F-0840-8930-DEFAEBDA834B}" presName="arrow" presStyleLbl="bgShp" presStyleIdx="0" presStyleCnt="1"/>
      <dgm:spPr/>
    </dgm:pt>
    <dgm:pt modelId="{B515EA93-F9A6-AA42-B67B-28EE845A51D4}" type="pres">
      <dgm:prSet presAssocID="{845A09B9-E76F-0840-8930-DEFAEBDA834B}" presName="linearProcess" presStyleCnt="0"/>
      <dgm:spPr/>
    </dgm:pt>
    <dgm:pt modelId="{6AFB2262-FBA8-9446-A332-B7D759449303}" type="pres">
      <dgm:prSet presAssocID="{7D586320-A9F5-0E4F-9BE6-8FEADC5226D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C0EB5-2B97-3F41-BF23-E3F1F05843C9}" type="pres">
      <dgm:prSet presAssocID="{8A5E409A-9073-B041-B728-4C65D1D6B011}" presName="sibTrans" presStyleCnt="0"/>
      <dgm:spPr/>
    </dgm:pt>
    <dgm:pt modelId="{B8A5D7F1-B870-3346-A44C-99D3C1BFD369}" type="pres">
      <dgm:prSet presAssocID="{187FDF2C-7B0D-F542-8B71-890D964B1E4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282B2-6DA5-8E46-B0CE-79794D7470CB}" type="pres">
      <dgm:prSet presAssocID="{74DC1A7E-68EB-E14D-85EB-8954B88465F9}" presName="sibTrans" presStyleCnt="0"/>
      <dgm:spPr/>
    </dgm:pt>
    <dgm:pt modelId="{633BD720-646C-C141-A9CE-BDB492ABFDA3}" type="pres">
      <dgm:prSet presAssocID="{1BDF2A26-1411-EA49-82C2-1EEB931B1A5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086F4F-2007-BA42-BFBB-F2CF8D963749}" type="presOf" srcId="{187FDF2C-7B0D-F542-8B71-890D964B1E45}" destId="{B8A5D7F1-B870-3346-A44C-99D3C1BFD369}" srcOrd="0" destOrd="0" presId="urn:microsoft.com/office/officeart/2005/8/layout/hProcess9"/>
    <dgm:cxn modelId="{E8FE139E-E5F3-EE44-B43E-C5E1FBB578FD}" srcId="{845A09B9-E76F-0840-8930-DEFAEBDA834B}" destId="{1BDF2A26-1411-EA49-82C2-1EEB931B1A50}" srcOrd="2" destOrd="0" parTransId="{4244CE34-FC50-7E43-8EF3-B473C848C61F}" sibTransId="{6F150841-FF9D-EE43-BDD5-CB765DAC0C82}"/>
    <dgm:cxn modelId="{18F413DF-EE06-8D45-BC4A-D621B6D07654}" type="presOf" srcId="{845A09B9-E76F-0840-8930-DEFAEBDA834B}" destId="{4A900C73-1DBD-FD47-85EF-C5C7014A494B}" srcOrd="0" destOrd="0" presId="urn:microsoft.com/office/officeart/2005/8/layout/hProcess9"/>
    <dgm:cxn modelId="{1DEF9F89-8522-C747-A4E3-710E13834180}" type="presOf" srcId="{1BDF2A26-1411-EA49-82C2-1EEB931B1A50}" destId="{633BD720-646C-C141-A9CE-BDB492ABFDA3}" srcOrd="0" destOrd="0" presId="urn:microsoft.com/office/officeart/2005/8/layout/hProcess9"/>
    <dgm:cxn modelId="{690D2C13-CEF9-A148-9C2E-4BA99BFECD96}" type="presOf" srcId="{7D586320-A9F5-0E4F-9BE6-8FEADC5226D9}" destId="{6AFB2262-FBA8-9446-A332-B7D759449303}" srcOrd="0" destOrd="0" presId="urn:microsoft.com/office/officeart/2005/8/layout/hProcess9"/>
    <dgm:cxn modelId="{904AA578-92C4-5347-9092-B86D6773F7C6}" srcId="{845A09B9-E76F-0840-8930-DEFAEBDA834B}" destId="{187FDF2C-7B0D-F542-8B71-890D964B1E45}" srcOrd="1" destOrd="0" parTransId="{EA053CD1-532A-3F49-83A8-F4FA4FBDC45A}" sibTransId="{74DC1A7E-68EB-E14D-85EB-8954B88465F9}"/>
    <dgm:cxn modelId="{628FBDA4-99B7-E445-A456-0D8DFF920A70}" srcId="{845A09B9-E76F-0840-8930-DEFAEBDA834B}" destId="{7D586320-A9F5-0E4F-9BE6-8FEADC5226D9}" srcOrd="0" destOrd="0" parTransId="{A0981BBD-39D8-EC49-8717-44C4A4F6885C}" sibTransId="{8A5E409A-9073-B041-B728-4C65D1D6B011}"/>
    <dgm:cxn modelId="{58822EDB-B766-874A-84A6-44B61CF8930B}" type="presParOf" srcId="{4A900C73-1DBD-FD47-85EF-C5C7014A494B}" destId="{662771B2-E681-5F41-93ED-D1F2013F75C9}" srcOrd="0" destOrd="0" presId="urn:microsoft.com/office/officeart/2005/8/layout/hProcess9"/>
    <dgm:cxn modelId="{03F7F797-D491-3C46-AD8A-288749E71363}" type="presParOf" srcId="{4A900C73-1DBD-FD47-85EF-C5C7014A494B}" destId="{B515EA93-F9A6-AA42-B67B-28EE845A51D4}" srcOrd="1" destOrd="0" presId="urn:microsoft.com/office/officeart/2005/8/layout/hProcess9"/>
    <dgm:cxn modelId="{6BE2FC77-C88B-1342-9A90-D1B7794E7469}" type="presParOf" srcId="{B515EA93-F9A6-AA42-B67B-28EE845A51D4}" destId="{6AFB2262-FBA8-9446-A332-B7D759449303}" srcOrd="0" destOrd="0" presId="urn:microsoft.com/office/officeart/2005/8/layout/hProcess9"/>
    <dgm:cxn modelId="{B2E25EF8-E0DA-9747-BD26-A7E392612AC6}" type="presParOf" srcId="{B515EA93-F9A6-AA42-B67B-28EE845A51D4}" destId="{4CFC0EB5-2B97-3F41-BF23-E3F1F05843C9}" srcOrd="1" destOrd="0" presId="urn:microsoft.com/office/officeart/2005/8/layout/hProcess9"/>
    <dgm:cxn modelId="{EECCF7A3-E9DA-6E45-8676-4B0F61A7ABA4}" type="presParOf" srcId="{B515EA93-F9A6-AA42-B67B-28EE845A51D4}" destId="{B8A5D7F1-B870-3346-A44C-99D3C1BFD369}" srcOrd="2" destOrd="0" presId="urn:microsoft.com/office/officeart/2005/8/layout/hProcess9"/>
    <dgm:cxn modelId="{2265DBD2-7FB9-B549-A2B1-F9F89F93BA4C}" type="presParOf" srcId="{B515EA93-F9A6-AA42-B67B-28EE845A51D4}" destId="{645282B2-6DA5-8E46-B0CE-79794D7470CB}" srcOrd="3" destOrd="0" presId="urn:microsoft.com/office/officeart/2005/8/layout/hProcess9"/>
    <dgm:cxn modelId="{0C493BEF-93AF-B24F-B4C1-7E4CBBDED5E2}" type="presParOf" srcId="{B515EA93-F9A6-AA42-B67B-28EE845A51D4}" destId="{633BD720-646C-C141-A9CE-BDB492ABFDA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5A09B9-E76F-0840-8930-DEFAEBDA834B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187FDF2C-7B0D-F542-8B71-890D964B1E45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EA053CD1-532A-3F49-83A8-F4FA4FBDC45A}" type="parTrans" cxnId="{904AA578-92C4-5347-9092-B86D6773F7C6}">
      <dgm:prSet/>
      <dgm:spPr/>
      <dgm:t>
        <a:bodyPr/>
        <a:lstStyle/>
        <a:p>
          <a:endParaRPr lang="en-US"/>
        </a:p>
      </dgm:t>
    </dgm:pt>
    <dgm:pt modelId="{74DC1A7E-68EB-E14D-85EB-8954B88465F9}" type="sibTrans" cxnId="{904AA578-92C4-5347-9092-B86D6773F7C6}">
      <dgm:prSet/>
      <dgm:spPr/>
      <dgm:t>
        <a:bodyPr/>
        <a:lstStyle/>
        <a:p>
          <a:endParaRPr lang="en-US"/>
        </a:p>
      </dgm:t>
    </dgm:pt>
    <dgm:pt modelId="{1BDF2A26-1411-EA49-82C2-1EEB931B1A50}">
      <dgm:prSet phldrT="[Text]"/>
      <dgm:spPr/>
      <dgm:t>
        <a:bodyPr/>
        <a:lstStyle/>
        <a:p>
          <a:r>
            <a:rPr lang="en-US" dirty="0" smtClean="0"/>
            <a:t>Deliver</a:t>
          </a:r>
          <a:endParaRPr lang="en-US" dirty="0"/>
        </a:p>
      </dgm:t>
    </dgm:pt>
    <dgm:pt modelId="{4244CE34-FC50-7E43-8EF3-B473C848C61F}" type="parTrans" cxnId="{E8FE139E-E5F3-EE44-B43E-C5E1FBB578FD}">
      <dgm:prSet/>
      <dgm:spPr/>
      <dgm:t>
        <a:bodyPr/>
        <a:lstStyle/>
        <a:p>
          <a:endParaRPr lang="en-US"/>
        </a:p>
      </dgm:t>
    </dgm:pt>
    <dgm:pt modelId="{6F150841-FF9D-EE43-BDD5-CB765DAC0C82}" type="sibTrans" cxnId="{E8FE139E-E5F3-EE44-B43E-C5E1FBB578FD}">
      <dgm:prSet/>
      <dgm:spPr/>
      <dgm:t>
        <a:bodyPr/>
        <a:lstStyle/>
        <a:p>
          <a:endParaRPr lang="en-US"/>
        </a:p>
      </dgm:t>
    </dgm:pt>
    <dgm:pt modelId="{7D586320-A9F5-0E4F-9BE6-8FEADC5226D9}">
      <dgm:prSet phldrT="[Text]"/>
      <dgm:spPr/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8A5E409A-9073-B041-B728-4C65D1D6B011}" type="sibTrans" cxnId="{628FBDA4-99B7-E445-A456-0D8DFF920A70}">
      <dgm:prSet/>
      <dgm:spPr/>
      <dgm:t>
        <a:bodyPr/>
        <a:lstStyle/>
        <a:p>
          <a:endParaRPr lang="en-US"/>
        </a:p>
      </dgm:t>
    </dgm:pt>
    <dgm:pt modelId="{A0981BBD-39D8-EC49-8717-44C4A4F6885C}" type="parTrans" cxnId="{628FBDA4-99B7-E445-A456-0D8DFF920A70}">
      <dgm:prSet/>
      <dgm:spPr/>
      <dgm:t>
        <a:bodyPr/>
        <a:lstStyle/>
        <a:p>
          <a:endParaRPr lang="en-US"/>
        </a:p>
      </dgm:t>
    </dgm:pt>
    <dgm:pt modelId="{4A900C73-1DBD-FD47-85EF-C5C7014A494B}" type="pres">
      <dgm:prSet presAssocID="{845A09B9-E76F-0840-8930-DEFAEBDA834B}" presName="CompostProcess" presStyleCnt="0">
        <dgm:presLayoutVars>
          <dgm:dir/>
          <dgm:resizeHandles val="exact"/>
        </dgm:presLayoutVars>
      </dgm:prSet>
      <dgm:spPr/>
    </dgm:pt>
    <dgm:pt modelId="{662771B2-E681-5F41-93ED-D1F2013F75C9}" type="pres">
      <dgm:prSet presAssocID="{845A09B9-E76F-0840-8930-DEFAEBDA834B}" presName="arrow" presStyleLbl="bgShp" presStyleIdx="0" presStyleCnt="1"/>
      <dgm:spPr/>
    </dgm:pt>
    <dgm:pt modelId="{B515EA93-F9A6-AA42-B67B-28EE845A51D4}" type="pres">
      <dgm:prSet presAssocID="{845A09B9-E76F-0840-8930-DEFAEBDA834B}" presName="linearProcess" presStyleCnt="0"/>
      <dgm:spPr/>
    </dgm:pt>
    <dgm:pt modelId="{6AFB2262-FBA8-9446-A332-B7D759449303}" type="pres">
      <dgm:prSet presAssocID="{7D586320-A9F5-0E4F-9BE6-8FEADC5226D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C0EB5-2B97-3F41-BF23-E3F1F05843C9}" type="pres">
      <dgm:prSet presAssocID="{8A5E409A-9073-B041-B728-4C65D1D6B011}" presName="sibTrans" presStyleCnt="0"/>
      <dgm:spPr/>
    </dgm:pt>
    <dgm:pt modelId="{B8A5D7F1-B870-3346-A44C-99D3C1BFD369}" type="pres">
      <dgm:prSet presAssocID="{187FDF2C-7B0D-F542-8B71-890D964B1E4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282B2-6DA5-8E46-B0CE-79794D7470CB}" type="pres">
      <dgm:prSet presAssocID="{74DC1A7E-68EB-E14D-85EB-8954B88465F9}" presName="sibTrans" presStyleCnt="0"/>
      <dgm:spPr/>
    </dgm:pt>
    <dgm:pt modelId="{633BD720-646C-C141-A9CE-BDB492ABFDA3}" type="pres">
      <dgm:prSet presAssocID="{1BDF2A26-1411-EA49-82C2-1EEB931B1A5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795F55-3454-1046-85A6-78554B74C44C}" type="presOf" srcId="{845A09B9-E76F-0840-8930-DEFAEBDA834B}" destId="{4A900C73-1DBD-FD47-85EF-C5C7014A494B}" srcOrd="0" destOrd="0" presId="urn:microsoft.com/office/officeart/2005/8/layout/hProcess9"/>
    <dgm:cxn modelId="{E8FE139E-E5F3-EE44-B43E-C5E1FBB578FD}" srcId="{845A09B9-E76F-0840-8930-DEFAEBDA834B}" destId="{1BDF2A26-1411-EA49-82C2-1EEB931B1A50}" srcOrd="2" destOrd="0" parTransId="{4244CE34-FC50-7E43-8EF3-B473C848C61F}" sibTransId="{6F150841-FF9D-EE43-BDD5-CB765DAC0C82}"/>
    <dgm:cxn modelId="{45AB8C47-B750-2F49-9806-7A5254C5FA83}" type="presOf" srcId="{1BDF2A26-1411-EA49-82C2-1EEB931B1A50}" destId="{633BD720-646C-C141-A9CE-BDB492ABFDA3}" srcOrd="0" destOrd="0" presId="urn:microsoft.com/office/officeart/2005/8/layout/hProcess9"/>
    <dgm:cxn modelId="{904AA578-92C4-5347-9092-B86D6773F7C6}" srcId="{845A09B9-E76F-0840-8930-DEFAEBDA834B}" destId="{187FDF2C-7B0D-F542-8B71-890D964B1E45}" srcOrd="1" destOrd="0" parTransId="{EA053CD1-532A-3F49-83A8-F4FA4FBDC45A}" sibTransId="{74DC1A7E-68EB-E14D-85EB-8954B88465F9}"/>
    <dgm:cxn modelId="{87A8C076-CCB0-B24D-BFC7-803AB33307B9}" type="presOf" srcId="{187FDF2C-7B0D-F542-8B71-890D964B1E45}" destId="{B8A5D7F1-B870-3346-A44C-99D3C1BFD369}" srcOrd="0" destOrd="0" presId="urn:microsoft.com/office/officeart/2005/8/layout/hProcess9"/>
    <dgm:cxn modelId="{CE3E9D2A-9B4F-794C-BD43-F6C4081A0923}" type="presOf" srcId="{7D586320-A9F5-0E4F-9BE6-8FEADC5226D9}" destId="{6AFB2262-FBA8-9446-A332-B7D759449303}" srcOrd="0" destOrd="0" presId="urn:microsoft.com/office/officeart/2005/8/layout/hProcess9"/>
    <dgm:cxn modelId="{628FBDA4-99B7-E445-A456-0D8DFF920A70}" srcId="{845A09B9-E76F-0840-8930-DEFAEBDA834B}" destId="{7D586320-A9F5-0E4F-9BE6-8FEADC5226D9}" srcOrd="0" destOrd="0" parTransId="{A0981BBD-39D8-EC49-8717-44C4A4F6885C}" sibTransId="{8A5E409A-9073-B041-B728-4C65D1D6B011}"/>
    <dgm:cxn modelId="{0BFD0946-63A6-4149-A3FA-42CE55377100}" type="presParOf" srcId="{4A900C73-1DBD-FD47-85EF-C5C7014A494B}" destId="{662771B2-E681-5F41-93ED-D1F2013F75C9}" srcOrd="0" destOrd="0" presId="urn:microsoft.com/office/officeart/2005/8/layout/hProcess9"/>
    <dgm:cxn modelId="{2A98EEA0-73D5-5042-8207-FA64018D600C}" type="presParOf" srcId="{4A900C73-1DBD-FD47-85EF-C5C7014A494B}" destId="{B515EA93-F9A6-AA42-B67B-28EE845A51D4}" srcOrd="1" destOrd="0" presId="urn:microsoft.com/office/officeart/2005/8/layout/hProcess9"/>
    <dgm:cxn modelId="{1E4E505D-BA4E-F343-BE53-D9171A2B94DB}" type="presParOf" srcId="{B515EA93-F9A6-AA42-B67B-28EE845A51D4}" destId="{6AFB2262-FBA8-9446-A332-B7D759449303}" srcOrd="0" destOrd="0" presId="urn:microsoft.com/office/officeart/2005/8/layout/hProcess9"/>
    <dgm:cxn modelId="{5A324711-1848-BE40-AEA1-3E47CAAE9D95}" type="presParOf" srcId="{B515EA93-F9A6-AA42-B67B-28EE845A51D4}" destId="{4CFC0EB5-2B97-3F41-BF23-E3F1F05843C9}" srcOrd="1" destOrd="0" presId="urn:microsoft.com/office/officeart/2005/8/layout/hProcess9"/>
    <dgm:cxn modelId="{A2076868-3395-B145-BF02-929F140FA936}" type="presParOf" srcId="{B515EA93-F9A6-AA42-B67B-28EE845A51D4}" destId="{B8A5D7F1-B870-3346-A44C-99D3C1BFD369}" srcOrd="2" destOrd="0" presId="urn:microsoft.com/office/officeart/2005/8/layout/hProcess9"/>
    <dgm:cxn modelId="{2E44F09D-5A9D-8643-B5B2-474A57C3680F}" type="presParOf" srcId="{B515EA93-F9A6-AA42-B67B-28EE845A51D4}" destId="{645282B2-6DA5-8E46-B0CE-79794D7470CB}" srcOrd="3" destOrd="0" presId="urn:microsoft.com/office/officeart/2005/8/layout/hProcess9"/>
    <dgm:cxn modelId="{ACB13832-9AC5-D946-98D1-216BF02721F4}" type="presParOf" srcId="{B515EA93-F9A6-AA42-B67B-28EE845A51D4}" destId="{633BD720-646C-C141-A9CE-BDB492ABFDA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04C3BE-E455-7A4F-B811-67393052DB15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B63113-5F2C-4D47-AC66-9533E1CD6750}">
      <dgm:prSet phldrT="[Text]"/>
      <dgm:spPr/>
      <dgm:t>
        <a:bodyPr/>
        <a:lstStyle/>
        <a:p>
          <a:r>
            <a:rPr lang="en-US" dirty="0" smtClean="0"/>
            <a:t>Query</a:t>
          </a:r>
          <a:r>
            <a:rPr lang="en-US" baseline="0" dirty="0" smtClean="0"/>
            <a:t> rewriting is simpler (Polynomial time in the size of the query)</a:t>
          </a:r>
          <a:endParaRPr lang="en-US" dirty="0"/>
        </a:p>
      </dgm:t>
    </dgm:pt>
    <dgm:pt modelId="{50A7B33B-5972-4D42-A187-51983FB68207}" type="parTrans" cxnId="{4B8668C3-277A-C34A-B23A-243350CC9995}">
      <dgm:prSet/>
      <dgm:spPr/>
      <dgm:t>
        <a:bodyPr/>
        <a:lstStyle/>
        <a:p>
          <a:endParaRPr lang="en-US"/>
        </a:p>
      </dgm:t>
    </dgm:pt>
    <dgm:pt modelId="{A766AB25-F38B-6640-9EE6-583578632281}" type="sibTrans" cxnId="{4B8668C3-277A-C34A-B23A-243350CC9995}">
      <dgm:prSet/>
      <dgm:spPr/>
      <dgm:t>
        <a:bodyPr/>
        <a:lstStyle/>
        <a:p>
          <a:endParaRPr lang="en-US"/>
        </a:p>
      </dgm:t>
    </dgm:pt>
    <dgm:pt modelId="{7F1705F5-B681-0340-BAC3-A88FE1C44690}">
      <dgm:prSet phldrT="[Text]"/>
      <dgm:spPr/>
      <dgm:t>
        <a:bodyPr/>
        <a:lstStyle/>
        <a:p>
          <a:r>
            <a:rPr lang="en-US" dirty="0" smtClean="0"/>
            <a:t>Sources do not change and global schema can change over time</a:t>
          </a:r>
          <a:endParaRPr lang="en-US" dirty="0"/>
        </a:p>
      </dgm:t>
    </dgm:pt>
    <dgm:pt modelId="{02CF1D07-A948-6343-8179-EFCB860344B9}" type="parTrans" cxnId="{96743E4E-6FE9-444B-BEDC-716CB3DA99F0}">
      <dgm:prSet/>
      <dgm:spPr/>
      <dgm:t>
        <a:bodyPr/>
        <a:lstStyle/>
        <a:p>
          <a:endParaRPr lang="en-US"/>
        </a:p>
      </dgm:t>
    </dgm:pt>
    <dgm:pt modelId="{CFB88B38-5BDD-694D-AC8E-CCBB8A0BA59F}" type="sibTrans" cxnId="{96743E4E-6FE9-444B-BEDC-716CB3DA99F0}">
      <dgm:prSet/>
      <dgm:spPr/>
      <dgm:t>
        <a:bodyPr/>
        <a:lstStyle/>
        <a:p>
          <a:endParaRPr lang="en-US"/>
        </a:p>
      </dgm:t>
    </dgm:pt>
    <dgm:pt modelId="{DC19445F-FE2A-8246-BFE9-05A6EABC70D0}" type="pres">
      <dgm:prSet presAssocID="{FD04C3BE-E455-7A4F-B811-67393052DB1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0C6FD7-F98E-E14B-B377-7695791BF00B}" type="pres">
      <dgm:prSet presAssocID="{FD04C3BE-E455-7A4F-B811-67393052DB15}" presName="divider" presStyleLbl="fgShp" presStyleIdx="0" presStyleCnt="1"/>
      <dgm:spPr>
        <a:solidFill>
          <a:schemeClr val="accent6">
            <a:lumMod val="40000"/>
            <a:lumOff val="60000"/>
          </a:schemeClr>
        </a:solidFill>
      </dgm:spPr>
    </dgm:pt>
    <dgm:pt modelId="{1F223760-E486-614A-AD0D-C05BD301D8DF}" type="pres">
      <dgm:prSet presAssocID="{1EB63113-5F2C-4D47-AC66-9533E1CD6750}" presName="downArrow" presStyleLbl="node1" presStyleIdx="0" presStyleCnt="2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  <a:effectLst/>
      </dgm:spPr>
      <dgm:t>
        <a:bodyPr/>
        <a:lstStyle/>
        <a:p>
          <a:endParaRPr lang="en-US"/>
        </a:p>
      </dgm:t>
    </dgm:pt>
    <dgm:pt modelId="{A76590B9-4F5E-954B-ACAB-9B8860C6C645}" type="pres">
      <dgm:prSet presAssocID="{1EB63113-5F2C-4D47-AC66-9533E1CD6750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4C4F2-14C3-B94A-8EE9-1CCD1E08524D}" type="pres">
      <dgm:prSet presAssocID="{7F1705F5-B681-0340-BAC3-A88FE1C44690}" presName="upArrow" presStyleLbl="node1" presStyleIdx="1" presStyleCnt="2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  <a:effectLst/>
      </dgm:spPr>
      <dgm:t>
        <a:bodyPr/>
        <a:lstStyle/>
        <a:p>
          <a:endParaRPr lang="en-US"/>
        </a:p>
      </dgm:t>
    </dgm:pt>
    <dgm:pt modelId="{688F0CB3-3C6E-6145-99DD-C9562187603A}" type="pres">
      <dgm:prSet presAssocID="{7F1705F5-B681-0340-BAC3-A88FE1C44690}" presName="upArrowText" presStyleLbl="revTx" presStyleIdx="1" presStyleCnt="2" custScaleX="157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43E4E-6FE9-444B-BEDC-716CB3DA99F0}" srcId="{FD04C3BE-E455-7A4F-B811-67393052DB15}" destId="{7F1705F5-B681-0340-BAC3-A88FE1C44690}" srcOrd="1" destOrd="0" parTransId="{02CF1D07-A948-6343-8179-EFCB860344B9}" sibTransId="{CFB88B38-5BDD-694D-AC8E-CCBB8A0BA59F}"/>
    <dgm:cxn modelId="{4B8668C3-277A-C34A-B23A-243350CC9995}" srcId="{FD04C3BE-E455-7A4F-B811-67393052DB15}" destId="{1EB63113-5F2C-4D47-AC66-9533E1CD6750}" srcOrd="0" destOrd="0" parTransId="{50A7B33B-5972-4D42-A187-51983FB68207}" sibTransId="{A766AB25-F38B-6640-9EE6-583578632281}"/>
    <dgm:cxn modelId="{9E1941CF-E608-B547-BFF0-A85E3687CD76}" type="presOf" srcId="{1EB63113-5F2C-4D47-AC66-9533E1CD6750}" destId="{A76590B9-4F5E-954B-ACAB-9B8860C6C645}" srcOrd="0" destOrd="0" presId="urn:microsoft.com/office/officeart/2005/8/layout/arrow3"/>
    <dgm:cxn modelId="{6E8641F1-A613-9F4D-BF5E-4734D8DE042F}" type="presOf" srcId="{FD04C3BE-E455-7A4F-B811-67393052DB15}" destId="{DC19445F-FE2A-8246-BFE9-05A6EABC70D0}" srcOrd="0" destOrd="0" presId="urn:microsoft.com/office/officeart/2005/8/layout/arrow3"/>
    <dgm:cxn modelId="{8A669051-14CC-C94C-B402-E2BB434FDF38}" type="presOf" srcId="{7F1705F5-B681-0340-BAC3-A88FE1C44690}" destId="{688F0CB3-3C6E-6145-99DD-C9562187603A}" srcOrd="0" destOrd="0" presId="urn:microsoft.com/office/officeart/2005/8/layout/arrow3"/>
    <dgm:cxn modelId="{68DCA7BE-7B51-CA46-8D9D-85FDFBDFA6C0}" type="presParOf" srcId="{DC19445F-FE2A-8246-BFE9-05A6EABC70D0}" destId="{150C6FD7-F98E-E14B-B377-7695791BF00B}" srcOrd="0" destOrd="0" presId="urn:microsoft.com/office/officeart/2005/8/layout/arrow3"/>
    <dgm:cxn modelId="{E5234F0C-D26B-6345-8259-9CC17AEF5155}" type="presParOf" srcId="{DC19445F-FE2A-8246-BFE9-05A6EABC70D0}" destId="{1F223760-E486-614A-AD0D-C05BD301D8DF}" srcOrd="1" destOrd="0" presId="urn:microsoft.com/office/officeart/2005/8/layout/arrow3"/>
    <dgm:cxn modelId="{DC134A00-B132-FD44-B25B-88C66BA8C9DB}" type="presParOf" srcId="{DC19445F-FE2A-8246-BFE9-05A6EABC70D0}" destId="{A76590B9-4F5E-954B-ACAB-9B8860C6C645}" srcOrd="2" destOrd="0" presId="urn:microsoft.com/office/officeart/2005/8/layout/arrow3"/>
    <dgm:cxn modelId="{CED72DDB-326D-6640-A38E-83C0001AC3A2}" type="presParOf" srcId="{DC19445F-FE2A-8246-BFE9-05A6EABC70D0}" destId="{3AA4C4F2-14C3-B94A-8EE9-1CCD1E08524D}" srcOrd="3" destOrd="0" presId="urn:microsoft.com/office/officeart/2005/8/layout/arrow3"/>
    <dgm:cxn modelId="{3D64D3ED-AFE4-8446-B9BD-CBC8F4922CE4}" type="presParOf" srcId="{DC19445F-FE2A-8246-BFE9-05A6EABC70D0}" destId="{688F0CB3-3C6E-6145-99DD-C9562187603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04C3BE-E455-7A4F-B811-67393052DB15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B63113-5F2C-4D47-AC66-9533E1CD6750}">
      <dgm:prSet phldrT="[Text]"/>
      <dgm:spPr/>
      <dgm:t>
        <a:bodyPr/>
        <a:lstStyle/>
        <a:p>
          <a:r>
            <a:rPr lang="en-US" dirty="0" smtClean="0"/>
            <a:t>A GAV catalog cannot be easily adapted to changes in the data sources</a:t>
          </a:r>
          <a:endParaRPr lang="en-US" dirty="0"/>
        </a:p>
      </dgm:t>
    </dgm:pt>
    <dgm:pt modelId="{50A7B33B-5972-4D42-A187-51983FB68207}" type="parTrans" cxnId="{4B8668C3-277A-C34A-B23A-243350CC9995}">
      <dgm:prSet/>
      <dgm:spPr/>
      <dgm:t>
        <a:bodyPr/>
        <a:lstStyle/>
        <a:p>
          <a:endParaRPr lang="en-US"/>
        </a:p>
      </dgm:t>
    </dgm:pt>
    <dgm:pt modelId="{A766AB25-F38B-6640-9EE6-583578632281}" type="sibTrans" cxnId="{4B8668C3-277A-C34A-B23A-243350CC9995}">
      <dgm:prSet/>
      <dgm:spPr/>
      <dgm:t>
        <a:bodyPr/>
        <a:lstStyle/>
        <a:p>
          <a:endParaRPr lang="en-US"/>
        </a:p>
      </dgm:t>
    </dgm:pt>
    <dgm:pt modelId="{7F1705F5-B681-0340-BAC3-A88FE1C44690}">
      <dgm:prSet phldrT="[Text]"/>
      <dgm:spPr/>
      <dgm:t>
        <a:bodyPr/>
        <a:lstStyle/>
        <a:p>
          <a:r>
            <a:rPr lang="en-US" dirty="0" smtClean="0"/>
            <a:t>LAV views can be easily adapted to changes in the data sources</a:t>
          </a:r>
        </a:p>
        <a:p>
          <a:r>
            <a:rPr lang="en-US" dirty="0" smtClean="0"/>
            <a:t>Data Sources can be easily described</a:t>
          </a:r>
          <a:endParaRPr lang="en-US" dirty="0"/>
        </a:p>
      </dgm:t>
    </dgm:pt>
    <dgm:pt modelId="{02CF1D07-A948-6343-8179-EFCB860344B9}" type="parTrans" cxnId="{96743E4E-6FE9-444B-BEDC-716CB3DA99F0}">
      <dgm:prSet/>
      <dgm:spPr/>
      <dgm:t>
        <a:bodyPr/>
        <a:lstStyle/>
        <a:p>
          <a:endParaRPr lang="en-US"/>
        </a:p>
      </dgm:t>
    </dgm:pt>
    <dgm:pt modelId="{CFB88B38-5BDD-694D-AC8E-CCBB8A0BA59F}" type="sibTrans" cxnId="{96743E4E-6FE9-444B-BEDC-716CB3DA99F0}">
      <dgm:prSet/>
      <dgm:spPr/>
      <dgm:t>
        <a:bodyPr/>
        <a:lstStyle/>
        <a:p>
          <a:endParaRPr lang="en-US"/>
        </a:p>
      </dgm:t>
    </dgm:pt>
    <dgm:pt modelId="{DC19445F-FE2A-8246-BFE9-05A6EABC70D0}" type="pres">
      <dgm:prSet presAssocID="{FD04C3BE-E455-7A4F-B811-67393052DB1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0C6FD7-F98E-E14B-B377-7695791BF00B}" type="pres">
      <dgm:prSet presAssocID="{FD04C3BE-E455-7A4F-B811-67393052DB15}" presName="divider" presStyleLbl="fgShp" presStyleIdx="0" presStyleCnt="1"/>
      <dgm:spPr/>
    </dgm:pt>
    <dgm:pt modelId="{1F223760-E486-614A-AD0D-C05BD301D8DF}" type="pres">
      <dgm:prSet presAssocID="{1EB63113-5F2C-4D47-AC66-9533E1CD6750}" presName="downArrow" presStyleLbl="node1" presStyleIdx="0" presStyleCnt="2"/>
      <dgm:spPr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en-US"/>
        </a:p>
      </dgm:t>
    </dgm:pt>
    <dgm:pt modelId="{A76590B9-4F5E-954B-ACAB-9B8860C6C645}" type="pres">
      <dgm:prSet presAssocID="{1EB63113-5F2C-4D47-AC66-9533E1CD6750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4C4F2-14C3-B94A-8EE9-1CCD1E08524D}" type="pres">
      <dgm:prSet presAssocID="{7F1705F5-B681-0340-BAC3-A88FE1C44690}" presName="upArrow" presStyleLbl="node1" presStyleIdx="1" presStyleCnt="2"/>
      <dgm:spPr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en-US"/>
        </a:p>
      </dgm:t>
    </dgm:pt>
    <dgm:pt modelId="{688F0CB3-3C6E-6145-99DD-C9562187603A}" type="pres">
      <dgm:prSet presAssocID="{7F1705F5-B681-0340-BAC3-A88FE1C44690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43E4E-6FE9-444B-BEDC-716CB3DA99F0}" srcId="{FD04C3BE-E455-7A4F-B811-67393052DB15}" destId="{7F1705F5-B681-0340-BAC3-A88FE1C44690}" srcOrd="1" destOrd="0" parTransId="{02CF1D07-A948-6343-8179-EFCB860344B9}" sibTransId="{CFB88B38-5BDD-694D-AC8E-CCBB8A0BA59F}"/>
    <dgm:cxn modelId="{4B8668C3-277A-C34A-B23A-243350CC9995}" srcId="{FD04C3BE-E455-7A4F-B811-67393052DB15}" destId="{1EB63113-5F2C-4D47-AC66-9533E1CD6750}" srcOrd="0" destOrd="0" parTransId="{50A7B33B-5972-4D42-A187-51983FB68207}" sibTransId="{A766AB25-F38B-6640-9EE6-583578632281}"/>
    <dgm:cxn modelId="{DDED8D2E-EB87-DB49-805F-BC92E2C21E0A}" type="presOf" srcId="{FD04C3BE-E455-7A4F-B811-67393052DB15}" destId="{DC19445F-FE2A-8246-BFE9-05A6EABC70D0}" srcOrd="0" destOrd="0" presId="urn:microsoft.com/office/officeart/2005/8/layout/arrow3"/>
    <dgm:cxn modelId="{50B967FA-C7F6-A64F-A8F7-BD900C99B2E7}" type="presOf" srcId="{1EB63113-5F2C-4D47-AC66-9533E1CD6750}" destId="{A76590B9-4F5E-954B-ACAB-9B8860C6C645}" srcOrd="0" destOrd="0" presId="urn:microsoft.com/office/officeart/2005/8/layout/arrow3"/>
    <dgm:cxn modelId="{A57DF47F-2C6A-F34A-92C0-8E5CB717FD3E}" type="presOf" srcId="{7F1705F5-B681-0340-BAC3-A88FE1C44690}" destId="{688F0CB3-3C6E-6145-99DD-C9562187603A}" srcOrd="0" destOrd="0" presId="urn:microsoft.com/office/officeart/2005/8/layout/arrow3"/>
    <dgm:cxn modelId="{6B3A8FA2-2035-AD4C-9E40-729B2FE302BD}" type="presParOf" srcId="{DC19445F-FE2A-8246-BFE9-05A6EABC70D0}" destId="{150C6FD7-F98E-E14B-B377-7695791BF00B}" srcOrd="0" destOrd="0" presId="urn:microsoft.com/office/officeart/2005/8/layout/arrow3"/>
    <dgm:cxn modelId="{8D623A71-853D-FF4A-AA51-B258B2958C7A}" type="presParOf" srcId="{DC19445F-FE2A-8246-BFE9-05A6EABC70D0}" destId="{1F223760-E486-614A-AD0D-C05BD301D8DF}" srcOrd="1" destOrd="0" presId="urn:microsoft.com/office/officeart/2005/8/layout/arrow3"/>
    <dgm:cxn modelId="{68B0B1F1-5D68-5A43-8C26-F52C2B132F6D}" type="presParOf" srcId="{DC19445F-FE2A-8246-BFE9-05A6EABC70D0}" destId="{A76590B9-4F5E-954B-ACAB-9B8860C6C645}" srcOrd="2" destOrd="0" presId="urn:microsoft.com/office/officeart/2005/8/layout/arrow3"/>
    <dgm:cxn modelId="{67C25702-68F4-5C47-A67F-BDE18E63C703}" type="presParOf" srcId="{DC19445F-FE2A-8246-BFE9-05A6EABC70D0}" destId="{3AA4C4F2-14C3-B94A-8EE9-1CCD1E08524D}" srcOrd="3" destOrd="0" presId="urn:microsoft.com/office/officeart/2005/8/layout/arrow3"/>
    <dgm:cxn modelId="{412DC085-C80E-6D45-92CB-AC5F0E2BD116}" type="presParOf" srcId="{DC19445F-FE2A-8246-BFE9-05A6EABC70D0}" destId="{688F0CB3-3C6E-6145-99DD-C9562187603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04C3BE-E455-7A4F-B811-67393052DB15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B63113-5F2C-4D47-AC66-9533E1CD6750}">
      <dgm:prSet phldrT="[Text]"/>
      <dgm:spPr/>
      <dgm:t>
        <a:bodyPr/>
        <a:lstStyle/>
        <a:p>
          <a:r>
            <a:rPr lang="en-US" dirty="0" smtClean="0"/>
            <a:t>A GLAV catalog cannot be easily adapted to changes in the data sources</a:t>
          </a:r>
          <a:endParaRPr lang="en-US" dirty="0"/>
        </a:p>
      </dgm:t>
    </dgm:pt>
    <dgm:pt modelId="{50A7B33B-5972-4D42-A187-51983FB68207}" type="parTrans" cxnId="{4B8668C3-277A-C34A-B23A-243350CC9995}">
      <dgm:prSet/>
      <dgm:spPr/>
      <dgm:t>
        <a:bodyPr/>
        <a:lstStyle/>
        <a:p>
          <a:endParaRPr lang="en-US"/>
        </a:p>
      </dgm:t>
    </dgm:pt>
    <dgm:pt modelId="{A766AB25-F38B-6640-9EE6-583578632281}" type="sibTrans" cxnId="{4B8668C3-277A-C34A-B23A-243350CC9995}">
      <dgm:prSet/>
      <dgm:spPr/>
      <dgm:t>
        <a:bodyPr/>
        <a:lstStyle/>
        <a:p>
          <a:endParaRPr lang="en-US"/>
        </a:p>
      </dgm:t>
    </dgm:pt>
    <dgm:pt modelId="{7F1705F5-B681-0340-BAC3-A88FE1C44690}">
      <dgm:prSet phldrT="[Text]"/>
      <dgm:spPr/>
      <dgm:t>
        <a:bodyPr/>
        <a:lstStyle/>
        <a:p>
          <a:r>
            <a:rPr lang="en-US" dirty="0" smtClean="0"/>
            <a:t>Data Sources can be easily described</a:t>
          </a:r>
          <a:endParaRPr lang="en-US" dirty="0"/>
        </a:p>
      </dgm:t>
    </dgm:pt>
    <dgm:pt modelId="{02CF1D07-A948-6343-8179-EFCB860344B9}" type="parTrans" cxnId="{96743E4E-6FE9-444B-BEDC-716CB3DA99F0}">
      <dgm:prSet/>
      <dgm:spPr/>
      <dgm:t>
        <a:bodyPr/>
        <a:lstStyle/>
        <a:p>
          <a:endParaRPr lang="en-US"/>
        </a:p>
      </dgm:t>
    </dgm:pt>
    <dgm:pt modelId="{CFB88B38-5BDD-694D-AC8E-CCBB8A0BA59F}" type="sibTrans" cxnId="{96743E4E-6FE9-444B-BEDC-716CB3DA99F0}">
      <dgm:prSet/>
      <dgm:spPr/>
      <dgm:t>
        <a:bodyPr/>
        <a:lstStyle/>
        <a:p>
          <a:endParaRPr lang="en-US"/>
        </a:p>
      </dgm:t>
    </dgm:pt>
    <dgm:pt modelId="{DC19445F-FE2A-8246-BFE9-05A6EABC70D0}" type="pres">
      <dgm:prSet presAssocID="{FD04C3BE-E455-7A4F-B811-67393052DB1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0C6FD7-F98E-E14B-B377-7695791BF00B}" type="pres">
      <dgm:prSet presAssocID="{FD04C3BE-E455-7A4F-B811-67393052DB15}" presName="divider" presStyleLbl="fgShp" presStyleIdx="0" presStyleCnt="1"/>
      <dgm:spPr/>
    </dgm:pt>
    <dgm:pt modelId="{1F223760-E486-614A-AD0D-C05BD301D8DF}" type="pres">
      <dgm:prSet presAssocID="{1EB63113-5F2C-4D47-AC66-9533E1CD6750}" presName="downArrow" presStyleLbl="node1" presStyleIdx="0" presStyleCnt="2"/>
      <dgm:spPr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en-US"/>
        </a:p>
      </dgm:t>
    </dgm:pt>
    <dgm:pt modelId="{A76590B9-4F5E-954B-ACAB-9B8860C6C645}" type="pres">
      <dgm:prSet presAssocID="{1EB63113-5F2C-4D47-AC66-9533E1CD6750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4C4F2-14C3-B94A-8EE9-1CCD1E08524D}" type="pres">
      <dgm:prSet presAssocID="{7F1705F5-B681-0340-BAC3-A88FE1C44690}" presName="upArrow" presStyleLbl="node1" presStyleIdx="1" presStyleCnt="2"/>
      <dgm:spPr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en-US"/>
        </a:p>
      </dgm:t>
    </dgm:pt>
    <dgm:pt modelId="{688F0CB3-3C6E-6145-99DD-C9562187603A}" type="pres">
      <dgm:prSet presAssocID="{7F1705F5-B681-0340-BAC3-A88FE1C44690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43E4E-6FE9-444B-BEDC-716CB3DA99F0}" srcId="{FD04C3BE-E455-7A4F-B811-67393052DB15}" destId="{7F1705F5-B681-0340-BAC3-A88FE1C44690}" srcOrd="1" destOrd="0" parTransId="{02CF1D07-A948-6343-8179-EFCB860344B9}" sibTransId="{CFB88B38-5BDD-694D-AC8E-CCBB8A0BA59F}"/>
    <dgm:cxn modelId="{B1DCF93E-1F95-A947-B51D-BDED8344EA44}" type="presOf" srcId="{1EB63113-5F2C-4D47-AC66-9533E1CD6750}" destId="{A76590B9-4F5E-954B-ACAB-9B8860C6C645}" srcOrd="0" destOrd="0" presId="urn:microsoft.com/office/officeart/2005/8/layout/arrow3"/>
    <dgm:cxn modelId="{4B8668C3-277A-C34A-B23A-243350CC9995}" srcId="{FD04C3BE-E455-7A4F-B811-67393052DB15}" destId="{1EB63113-5F2C-4D47-AC66-9533E1CD6750}" srcOrd="0" destOrd="0" parTransId="{50A7B33B-5972-4D42-A187-51983FB68207}" sibTransId="{A766AB25-F38B-6640-9EE6-583578632281}"/>
    <dgm:cxn modelId="{DFB86F66-FFA1-8246-8CD0-FC7EA37566B2}" type="presOf" srcId="{FD04C3BE-E455-7A4F-B811-67393052DB15}" destId="{DC19445F-FE2A-8246-BFE9-05A6EABC70D0}" srcOrd="0" destOrd="0" presId="urn:microsoft.com/office/officeart/2005/8/layout/arrow3"/>
    <dgm:cxn modelId="{85184901-0AAA-0446-8227-E0F61F56AA9B}" type="presOf" srcId="{7F1705F5-B681-0340-BAC3-A88FE1C44690}" destId="{688F0CB3-3C6E-6145-99DD-C9562187603A}" srcOrd="0" destOrd="0" presId="urn:microsoft.com/office/officeart/2005/8/layout/arrow3"/>
    <dgm:cxn modelId="{346A54DA-184A-F645-9F4A-26599A8C41AA}" type="presParOf" srcId="{DC19445F-FE2A-8246-BFE9-05A6EABC70D0}" destId="{150C6FD7-F98E-E14B-B377-7695791BF00B}" srcOrd="0" destOrd="0" presId="urn:microsoft.com/office/officeart/2005/8/layout/arrow3"/>
    <dgm:cxn modelId="{332D4651-90DD-7E4F-9497-06EB6EF35064}" type="presParOf" srcId="{DC19445F-FE2A-8246-BFE9-05A6EABC70D0}" destId="{1F223760-E486-614A-AD0D-C05BD301D8DF}" srcOrd="1" destOrd="0" presId="urn:microsoft.com/office/officeart/2005/8/layout/arrow3"/>
    <dgm:cxn modelId="{3D3FB761-6CE0-EF40-A6FE-5C0241F431F9}" type="presParOf" srcId="{DC19445F-FE2A-8246-BFE9-05A6EABC70D0}" destId="{A76590B9-4F5E-954B-ACAB-9B8860C6C645}" srcOrd="2" destOrd="0" presId="urn:microsoft.com/office/officeart/2005/8/layout/arrow3"/>
    <dgm:cxn modelId="{A71C457C-5317-714D-AA08-725FD7FAB323}" type="presParOf" srcId="{DC19445F-FE2A-8246-BFE9-05A6EABC70D0}" destId="{3AA4C4F2-14C3-B94A-8EE9-1CCD1E08524D}" srcOrd="3" destOrd="0" presId="urn:microsoft.com/office/officeart/2005/8/layout/arrow3"/>
    <dgm:cxn modelId="{2A859D72-8AD9-8849-8934-F4EB78C0274D}" type="presParOf" srcId="{DC19445F-FE2A-8246-BFE9-05A6EABC70D0}" destId="{688F0CB3-3C6E-6145-99DD-C9562187603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1E7186C-7045-9349-88D7-FF82819710F5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5606AB-2332-3D4E-860D-1B4608C8E9DF}">
      <dgm:prSet phldrT="[Text]"/>
      <dgm:spPr/>
      <dgm:t>
        <a:bodyPr/>
        <a:lstStyle/>
        <a:p>
          <a:r>
            <a:rPr lang="en-US" dirty="0" smtClean="0"/>
            <a:t>The Mediator and Wrapper Architecture requires to access remote data sources on the fly</a:t>
          </a:r>
          <a:endParaRPr lang="en-US" dirty="0"/>
        </a:p>
      </dgm:t>
    </dgm:pt>
    <dgm:pt modelId="{F87AA552-EA2A-8441-B66F-47A1DBB32489}" type="parTrans" cxnId="{43B2C6B7-F172-1343-A451-F458B94870A7}">
      <dgm:prSet/>
      <dgm:spPr/>
      <dgm:t>
        <a:bodyPr/>
        <a:lstStyle/>
        <a:p>
          <a:endParaRPr lang="en-US"/>
        </a:p>
      </dgm:t>
    </dgm:pt>
    <dgm:pt modelId="{862B1292-6D41-C146-8CE1-3E4839F28B71}" type="sibTrans" cxnId="{43B2C6B7-F172-1343-A451-F458B94870A7}">
      <dgm:prSet/>
      <dgm:spPr/>
      <dgm:t>
        <a:bodyPr/>
        <a:lstStyle/>
        <a:p>
          <a:endParaRPr lang="en-US"/>
        </a:p>
      </dgm:t>
    </dgm:pt>
    <dgm:pt modelId="{84085064-0E44-3847-AB90-79C21E5D2A9B}">
      <dgm:prSet phldrT="[Text]"/>
      <dgm:spPr/>
      <dgm:t>
        <a:bodyPr/>
        <a:lstStyle/>
        <a:p>
          <a:r>
            <a:rPr lang="en-US" dirty="0" smtClean="0"/>
            <a:t>Materialized Data can be locally accessed.</a:t>
          </a:r>
        </a:p>
        <a:p>
          <a:r>
            <a:rPr lang="en-US" dirty="0" smtClean="0"/>
            <a:t>Convenient whenever data is static </a:t>
          </a:r>
          <a:endParaRPr lang="en-US" dirty="0"/>
        </a:p>
      </dgm:t>
    </dgm:pt>
    <dgm:pt modelId="{6AF7D9A3-5BA9-FB41-B7D0-53AC087525A8}" type="parTrans" cxnId="{BBACA21F-87C4-4545-BC86-E939F1400B85}">
      <dgm:prSet/>
      <dgm:spPr/>
      <dgm:t>
        <a:bodyPr/>
        <a:lstStyle/>
        <a:p>
          <a:endParaRPr lang="en-US"/>
        </a:p>
      </dgm:t>
    </dgm:pt>
    <dgm:pt modelId="{4F64D110-2817-C64E-B3EB-838EBC9E1038}" type="sibTrans" cxnId="{BBACA21F-87C4-4545-BC86-E939F1400B85}">
      <dgm:prSet/>
      <dgm:spPr/>
      <dgm:t>
        <a:bodyPr/>
        <a:lstStyle/>
        <a:p>
          <a:endParaRPr lang="en-US"/>
        </a:p>
      </dgm:t>
    </dgm:pt>
    <dgm:pt modelId="{EB43B5C3-13F8-404F-A56D-69D45B24BE93}" type="pres">
      <dgm:prSet presAssocID="{A1E7186C-7045-9349-88D7-FF82819710F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20BBDE-BDB2-1445-81F7-D3C828C1DFBC}" type="pres">
      <dgm:prSet presAssocID="{A1E7186C-7045-9349-88D7-FF82819710F5}" presName="divider" presStyleLbl="f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BB4E4FBE-D895-9B4D-88D0-EBCD4047AC13}" type="pres">
      <dgm:prSet presAssocID="{BC5606AB-2332-3D4E-860D-1B4608C8E9DF}" presName="downArrow" presStyleLbl="node1" presStyleIdx="0" presStyleCnt="2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</dgm:spPr>
      <dgm:t>
        <a:bodyPr/>
        <a:lstStyle/>
        <a:p>
          <a:endParaRPr lang="en-US"/>
        </a:p>
      </dgm:t>
    </dgm:pt>
    <dgm:pt modelId="{5844E96B-7406-2143-8D3A-99F396ECE924}" type="pres">
      <dgm:prSet presAssocID="{BC5606AB-2332-3D4E-860D-1B4608C8E9DF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A83160-D8D9-B547-A131-1508AFC88D5D}" type="pres">
      <dgm:prSet presAssocID="{84085064-0E44-3847-AB90-79C21E5D2A9B}" presName="upArrow" presStyleLbl="node1" presStyleIdx="1" presStyleCnt="2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</dgm:spPr>
      <dgm:t>
        <a:bodyPr/>
        <a:lstStyle/>
        <a:p>
          <a:endParaRPr lang="en-US"/>
        </a:p>
      </dgm:t>
    </dgm:pt>
    <dgm:pt modelId="{6603EA93-C3BA-5841-95A7-783589C79552}" type="pres">
      <dgm:prSet presAssocID="{84085064-0E44-3847-AB90-79C21E5D2A9B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688F75-1911-504F-A1D3-5106D7C554DF}" type="presOf" srcId="{A1E7186C-7045-9349-88D7-FF82819710F5}" destId="{EB43B5C3-13F8-404F-A56D-69D45B24BE93}" srcOrd="0" destOrd="0" presId="urn:microsoft.com/office/officeart/2005/8/layout/arrow3"/>
    <dgm:cxn modelId="{F2AC68A1-1D5C-6640-9BE8-44452E64D96A}" type="presOf" srcId="{BC5606AB-2332-3D4E-860D-1B4608C8E9DF}" destId="{5844E96B-7406-2143-8D3A-99F396ECE924}" srcOrd="0" destOrd="0" presId="urn:microsoft.com/office/officeart/2005/8/layout/arrow3"/>
    <dgm:cxn modelId="{FAF92468-853E-344A-919F-8A038B4BF8BF}" type="presOf" srcId="{84085064-0E44-3847-AB90-79C21E5D2A9B}" destId="{6603EA93-C3BA-5841-95A7-783589C79552}" srcOrd="0" destOrd="0" presId="urn:microsoft.com/office/officeart/2005/8/layout/arrow3"/>
    <dgm:cxn modelId="{43B2C6B7-F172-1343-A451-F458B94870A7}" srcId="{A1E7186C-7045-9349-88D7-FF82819710F5}" destId="{BC5606AB-2332-3D4E-860D-1B4608C8E9DF}" srcOrd="0" destOrd="0" parTransId="{F87AA552-EA2A-8441-B66F-47A1DBB32489}" sibTransId="{862B1292-6D41-C146-8CE1-3E4839F28B71}"/>
    <dgm:cxn modelId="{BBACA21F-87C4-4545-BC86-E939F1400B85}" srcId="{A1E7186C-7045-9349-88D7-FF82819710F5}" destId="{84085064-0E44-3847-AB90-79C21E5D2A9B}" srcOrd="1" destOrd="0" parTransId="{6AF7D9A3-5BA9-FB41-B7D0-53AC087525A8}" sibTransId="{4F64D110-2817-C64E-B3EB-838EBC9E1038}"/>
    <dgm:cxn modelId="{A4240A82-FA78-344C-BB46-BBBA38CAD696}" type="presParOf" srcId="{EB43B5C3-13F8-404F-A56D-69D45B24BE93}" destId="{B120BBDE-BDB2-1445-81F7-D3C828C1DFBC}" srcOrd="0" destOrd="0" presId="urn:microsoft.com/office/officeart/2005/8/layout/arrow3"/>
    <dgm:cxn modelId="{39BE29F0-D67E-C84E-964A-105A7CAF35FD}" type="presParOf" srcId="{EB43B5C3-13F8-404F-A56D-69D45B24BE93}" destId="{BB4E4FBE-D895-9B4D-88D0-EBCD4047AC13}" srcOrd="1" destOrd="0" presId="urn:microsoft.com/office/officeart/2005/8/layout/arrow3"/>
    <dgm:cxn modelId="{4F6619F2-7EE1-B04C-82FF-D9E4707BE734}" type="presParOf" srcId="{EB43B5C3-13F8-404F-A56D-69D45B24BE93}" destId="{5844E96B-7406-2143-8D3A-99F396ECE924}" srcOrd="2" destOrd="0" presId="urn:microsoft.com/office/officeart/2005/8/layout/arrow3"/>
    <dgm:cxn modelId="{1AD8063B-4417-2548-85BF-2A3B306B151F}" type="presParOf" srcId="{EB43B5C3-13F8-404F-A56D-69D45B24BE93}" destId="{FEA83160-D8D9-B547-A131-1508AFC88D5D}" srcOrd="3" destOrd="0" presId="urn:microsoft.com/office/officeart/2005/8/layout/arrow3"/>
    <dgm:cxn modelId="{8AE9B2B3-2B03-9B49-8F79-0AD4CB97839C}" type="presParOf" srcId="{EB43B5C3-13F8-404F-A56D-69D45B24BE93}" destId="{6603EA93-C3BA-5841-95A7-783589C7955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771B2-E681-5F41-93ED-D1F2013F75C9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FB2262-FBA8-9446-A332-B7D759449303}">
      <dsp:nvSpPr>
        <dsp:cNvPr id="0" name=""/>
        <dsp:cNvSpPr/>
      </dsp:nvSpPr>
      <dsp:spPr>
        <a:xfrm>
          <a:off x="1251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Access</a:t>
          </a:r>
          <a:endParaRPr lang="en-US" sz="2700" kern="1200" dirty="0"/>
        </a:p>
      </dsp:txBody>
      <dsp:txXfrm>
        <a:off x="80606" y="1298554"/>
        <a:ext cx="1783357" cy="1466890"/>
      </dsp:txXfrm>
    </dsp:sp>
    <dsp:sp modelId="{B8A5D7F1-B870-3346-A44C-99D3C1BFD369}">
      <dsp:nvSpPr>
        <dsp:cNvPr id="0" name=""/>
        <dsp:cNvSpPr/>
      </dsp:nvSpPr>
      <dsp:spPr>
        <a:xfrm>
          <a:off x="2076966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Transform</a:t>
          </a:r>
          <a:endParaRPr lang="en-US" sz="2700" kern="1200" dirty="0"/>
        </a:p>
      </dsp:txBody>
      <dsp:txXfrm>
        <a:off x="2156321" y="1298554"/>
        <a:ext cx="1783357" cy="1466890"/>
      </dsp:txXfrm>
    </dsp:sp>
    <dsp:sp modelId="{633BD720-646C-C141-A9CE-BDB492ABFDA3}">
      <dsp:nvSpPr>
        <dsp:cNvPr id="0" name=""/>
        <dsp:cNvSpPr/>
      </dsp:nvSpPr>
      <dsp:spPr>
        <a:xfrm>
          <a:off x="4152681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Deliver</a:t>
          </a:r>
          <a:endParaRPr lang="en-US" sz="2700" kern="1200" dirty="0"/>
        </a:p>
      </dsp:txBody>
      <dsp:txXfrm>
        <a:off x="4232036" y="1298554"/>
        <a:ext cx="1783357" cy="1466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771B2-E681-5F41-93ED-D1F2013F75C9}">
      <dsp:nvSpPr>
        <dsp:cNvPr id="0" name=""/>
        <dsp:cNvSpPr/>
      </dsp:nvSpPr>
      <dsp:spPr>
        <a:xfrm>
          <a:off x="1" y="0"/>
          <a:ext cx="6831520" cy="3962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FB2262-FBA8-9446-A332-B7D759449303}">
      <dsp:nvSpPr>
        <dsp:cNvPr id="0" name=""/>
        <dsp:cNvSpPr/>
      </dsp:nvSpPr>
      <dsp:spPr>
        <a:xfrm>
          <a:off x="67027" y="1188719"/>
          <a:ext cx="2049457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Install all data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Regardless of requirements</a:t>
          </a:r>
          <a:endParaRPr lang="en-US" sz="1400" kern="1200" dirty="0"/>
        </a:p>
      </dsp:txBody>
      <dsp:txXfrm>
        <a:off x="144398" y="1266090"/>
        <a:ext cx="1894715" cy="1430218"/>
      </dsp:txXfrm>
    </dsp:sp>
    <dsp:sp modelId="{B8A5D7F1-B870-3346-A44C-99D3C1BFD369}">
      <dsp:nvSpPr>
        <dsp:cNvPr id="0" name=""/>
        <dsp:cNvSpPr/>
      </dsp:nvSpPr>
      <dsp:spPr>
        <a:xfrm>
          <a:off x="2458060" y="1188719"/>
          <a:ext cx="2049457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</a:t>
          </a:r>
          <a:r>
            <a:rPr lang="en-US" sz="1800" kern="1200" dirty="0" smtClean="0"/>
            <a:t>tore all data in </a:t>
          </a:r>
          <a:r>
            <a:rPr lang="en-US" sz="1400" kern="1200" dirty="0" smtClean="0"/>
            <a:t>native format without schema definition</a:t>
          </a:r>
          <a:endParaRPr lang="en-US" sz="1400" kern="1200" dirty="0"/>
        </a:p>
      </dsp:txBody>
      <dsp:txXfrm>
        <a:off x="2535431" y="1266090"/>
        <a:ext cx="1894715" cy="1430218"/>
      </dsp:txXfrm>
    </dsp:sp>
    <dsp:sp modelId="{633BD720-646C-C141-A9CE-BDB492ABFDA3}">
      <dsp:nvSpPr>
        <dsp:cNvPr id="0" name=""/>
        <dsp:cNvSpPr/>
      </dsp:nvSpPr>
      <dsp:spPr>
        <a:xfrm>
          <a:off x="4690175" y="1282700"/>
          <a:ext cx="1915402" cy="1396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Do analysis Using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analytic engines ,</a:t>
          </a:r>
          <a:r>
            <a:rPr lang="en-US" sz="1400" kern="1200" baseline="0" dirty="0" smtClean="0"/>
            <a:t> </a:t>
          </a:r>
          <a:r>
            <a:rPr lang="en-US" sz="1400" kern="1200" dirty="0" smtClean="0"/>
            <a:t>Hadoop</a:t>
          </a:r>
          <a:endParaRPr lang="en-US" sz="1400" kern="1200" dirty="0"/>
        </a:p>
      </dsp:txBody>
      <dsp:txXfrm>
        <a:off x="4758371" y="1350896"/>
        <a:ext cx="1779010" cy="12606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771B2-E681-5F41-93ED-D1F2013F75C9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FB2262-FBA8-9446-A332-B7D759449303}">
      <dsp:nvSpPr>
        <dsp:cNvPr id="0" name=""/>
        <dsp:cNvSpPr/>
      </dsp:nvSpPr>
      <dsp:spPr>
        <a:xfrm>
          <a:off x="1251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Access</a:t>
          </a:r>
          <a:endParaRPr lang="en-US" sz="2700" kern="1200" dirty="0"/>
        </a:p>
      </dsp:txBody>
      <dsp:txXfrm>
        <a:off x="80606" y="1298554"/>
        <a:ext cx="1783357" cy="1466890"/>
      </dsp:txXfrm>
    </dsp:sp>
    <dsp:sp modelId="{B8A5D7F1-B870-3346-A44C-99D3C1BFD369}">
      <dsp:nvSpPr>
        <dsp:cNvPr id="0" name=""/>
        <dsp:cNvSpPr/>
      </dsp:nvSpPr>
      <dsp:spPr>
        <a:xfrm>
          <a:off x="2076966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Transform</a:t>
          </a:r>
          <a:endParaRPr lang="en-US" sz="2700" kern="1200" dirty="0"/>
        </a:p>
      </dsp:txBody>
      <dsp:txXfrm>
        <a:off x="2156321" y="1298554"/>
        <a:ext cx="1783357" cy="1466890"/>
      </dsp:txXfrm>
    </dsp:sp>
    <dsp:sp modelId="{633BD720-646C-C141-A9CE-BDB492ABFDA3}">
      <dsp:nvSpPr>
        <dsp:cNvPr id="0" name=""/>
        <dsp:cNvSpPr/>
      </dsp:nvSpPr>
      <dsp:spPr>
        <a:xfrm>
          <a:off x="4152681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Deliver</a:t>
          </a:r>
          <a:endParaRPr lang="en-US" sz="2700" kern="1200" dirty="0"/>
        </a:p>
      </dsp:txBody>
      <dsp:txXfrm>
        <a:off x="4232036" y="1298554"/>
        <a:ext cx="1783357" cy="1466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771B2-E681-5F41-93ED-D1F2013F75C9}">
      <dsp:nvSpPr>
        <dsp:cNvPr id="0" name=""/>
        <dsp:cNvSpPr/>
      </dsp:nvSpPr>
      <dsp:spPr>
        <a:xfrm>
          <a:off x="256975" y="0"/>
          <a:ext cx="2912385" cy="147193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FB2262-FBA8-9446-A332-B7D759449303}">
      <dsp:nvSpPr>
        <dsp:cNvPr id="0" name=""/>
        <dsp:cNvSpPr/>
      </dsp:nvSpPr>
      <dsp:spPr>
        <a:xfrm>
          <a:off x="2117" y="441580"/>
          <a:ext cx="1102276" cy="588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Access</a:t>
          </a:r>
          <a:endParaRPr lang="en-US" sz="1600" kern="1200" dirty="0"/>
        </a:p>
      </dsp:txBody>
      <dsp:txXfrm>
        <a:off x="30859" y="470322"/>
        <a:ext cx="1044792" cy="531290"/>
      </dsp:txXfrm>
    </dsp:sp>
    <dsp:sp modelId="{B8A5D7F1-B870-3346-A44C-99D3C1BFD369}">
      <dsp:nvSpPr>
        <dsp:cNvPr id="0" name=""/>
        <dsp:cNvSpPr/>
      </dsp:nvSpPr>
      <dsp:spPr>
        <a:xfrm>
          <a:off x="1162029" y="441580"/>
          <a:ext cx="1102276" cy="588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Transform</a:t>
          </a:r>
          <a:endParaRPr lang="en-US" sz="1600" kern="1200" dirty="0"/>
        </a:p>
      </dsp:txBody>
      <dsp:txXfrm>
        <a:off x="1190771" y="470322"/>
        <a:ext cx="1044792" cy="531290"/>
      </dsp:txXfrm>
    </dsp:sp>
    <dsp:sp modelId="{633BD720-646C-C141-A9CE-BDB492ABFDA3}">
      <dsp:nvSpPr>
        <dsp:cNvPr id="0" name=""/>
        <dsp:cNvSpPr/>
      </dsp:nvSpPr>
      <dsp:spPr>
        <a:xfrm>
          <a:off x="2321941" y="441580"/>
          <a:ext cx="1102276" cy="588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Deliver</a:t>
          </a:r>
          <a:endParaRPr lang="en-US" sz="1600" kern="1200" dirty="0"/>
        </a:p>
      </dsp:txBody>
      <dsp:txXfrm>
        <a:off x="2350683" y="470322"/>
        <a:ext cx="1044792" cy="5312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C6FD7-F98E-E14B-B377-7695791BF00B}">
      <dsp:nvSpPr>
        <dsp:cNvPr id="0" name=""/>
        <dsp:cNvSpPr/>
      </dsp:nvSpPr>
      <dsp:spPr>
        <a:xfrm rot="21300000">
          <a:off x="25644" y="1971589"/>
          <a:ext cx="8305311" cy="951083"/>
        </a:xfrm>
        <a:prstGeom prst="mathMinus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223760-E486-614A-AD0D-C05BD301D8DF}">
      <dsp:nvSpPr>
        <dsp:cNvPr id="0" name=""/>
        <dsp:cNvSpPr/>
      </dsp:nvSpPr>
      <dsp:spPr>
        <a:xfrm>
          <a:off x="1002792" y="244713"/>
          <a:ext cx="2506980" cy="1957704"/>
        </a:xfrm>
        <a:prstGeom prst="downArrow">
          <a:avLst/>
        </a:prstGeom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590B9-4F5E-954B-ACAB-9B8860C6C645}">
      <dsp:nvSpPr>
        <dsp:cNvPr id="0" name=""/>
        <dsp:cNvSpPr/>
      </dsp:nvSpPr>
      <dsp:spPr>
        <a:xfrm>
          <a:off x="4428998" y="0"/>
          <a:ext cx="2674112" cy="205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Query</a:t>
          </a:r>
          <a:r>
            <a:rPr lang="en-US" sz="2500" kern="1200" baseline="0" dirty="0" smtClean="0"/>
            <a:t> rewriting is simpler (Polynomial time in the size of the query)</a:t>
          </a:r>
          <a:endParaRPr lang="en-US" sz="2500" kern="1200" dirty="0"/>
        </a:p>
      </dsp:txBody>
      <dsp:txXfrm>
        <a:off x="4428998" y="0"/>
        <a:ext cx="2674112" cy="2055590"/>
      </dsp:txXfrm>
    </dsp:sp>
    <dsp:sp modelId="{3AA4C4F2-14C3-B94A-8EE9-1CCD1E08524D}">
      <dsp:nvSpPr>
        <dsp:cNvPr id="0" name=""/>
        <dsp:cNvSpPr/>
      </dsp:nvSpPr>
      <dsp:spPr>
        <a:xfrm>
          <a:off x="4846828" y="2691844"/>
          <a:ext cx="2506980" cy="1957704"/>
        </a:xfrm>
        <a:prstGeom prst="upArrow">
          <a:avLst/>
        </a:prstGeom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8F0CB3-3C6E-6145-99DD-C9562187603A}">
      <dsp:nvSpPr>
        <dsp:cNvPr id="0" name=""/>
        <dsp:cNvSpPr/>
      </dsp:nvSpPr>
      <dsp:spPr>
        <a:xfrm>
          <a:off x="484188" y="2838671"/>
          <a:ext cx="4212715" cy="205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Sources do not change and global schema can change over time</a:t>
          </a:r>
          <a:endParaRPr lang="en-US" sz="2500" kern="1200" dirty="0"/>
        </a:p>
      </dsp:txBody>
      <dsp:txXfrm>
        <a:off x="484188" y="2838671"/>
        <a:ext cx="4212715" cy="20555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C6FD7-F98E-E14B-B377-7695791BF00B}">
      <dsp:nvSpPr>
        <dsp:cNvPr id="0" name=""/>
        <dsp:cNvSpPr/>
      </dsp:nvSpPr>
      <dsp:spPr>
        <a:xfrm rot="21300000">
          <a:off x="25644" y="1971589"/>
          <a:ext cx="8305311" cy="951083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223760-E486-614A-AD0D-C05BD301D8DF}">
      <dsp:nvSpPr>
        <dsp:cNvPr id="0" name=""/>
        <dsp:cNvSpPr/>
      </dsp:nvSpPr>
      <dsp:spPr>
        <a:xfrm>
          <a:off x="1002792" y="244713"/>
          <a:ext cx="2506980" cy="1957704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590B9-4F5E-954B-ACAB-9B8860C6C645}">
      <dsp:nvSpPr>
        <dsp:cNvPr id="0" name=""/>
        <dsp:cNvSpPr/>
      </dsp:nvSpPr>
      <dsp:spPr>
        <a:xfrm>
          <a:off x="4428998" y="0"/>
          <a:ext cx="2674112" cy="205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 GAV catalog cannot be easily adapted to changes in the data sources</a:t>
          </a:r>
          <a:endParaRPr lang="en-US" sz="2000" kern="1200" dirty="0"/>
        </a:p>
      </dsp:txBody>
      <dsp:txXfrm>
        <a:off x="4428998" y="0"/>
        <a:ext cx="2674112" cy="2055590"/>
      </dsp:txXfrm>
    </dsp:sp>
    <dsp:sp modelId="{3AA4C4F2-14C3-B94A-8EE9-1CCD1E08524D}">
      <dsp:nvSpPr>
        <dsp:cNvPr id="0" name=""/>
        <dsp:cNvSpPr/>
      </dsp:nvSpPr>
      <dsp:spPr>
        <a:xfrm>
          <a:off x="4846828" y="2691844"/>
          <a:ext cx="2506980" cy="1957704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8F0CB3-3C6E-6145-99DD-C9562187603A}">
      <dsp:nvSpPr>
        <dsp:cNvPr id="0" name=""/>
        <dsp:cNvSpPr/>
      </dsp:nvSpPr>
      <dsp:spPr>
        <a:xfrm>
          <a:off x="1253490" y="2838671"/>
          <a:ext cx="2674112" cy="205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LAV views can be easily adapted to changes in the data sources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Data Sources can be easily described</a:t>
          </a:r>
          <a:endParaRPr lang="en-US" sz="2000" kern="1200" dirty="0"/>
        </a:p>
      </dsp:txBody>
      <dsp:txXfrm>
        <a:off x="1253490" y="2838671"/>
        <a:ext cx="2674112" cy="20555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C6FD7-F98E-E14B-B377-7695791BF00B}">
      <dsp:nvSpPr>
        <dsp:cNvPr id="0" name=""/>
        <dsp:cNvSpPr/>
      </dsp:nvSpPr>
      <dsp:spPr>
        <a:xfrm rot="21300000">
          <a:off x="25644" y="1971589"/>
          <a:ext cx="8305311" cy="951083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223760-E486-614A-AD0D-C05BD301D8DF}">
      <dsp:nvSpPr>
        <dsp:cNvPr id="0" name=""/>
        <dsp:cNvSpPr/>
      </dsp:nvSpPr>
      <dsp:spPr>
        <a:xfrm>
          <a:off x="1002792" y="244713"/>
          <a:ext cx="2506980" cy="1957704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590B9-4F5E-954B-ACAB-9B8860C6C645}">
      <dsp:nvSpPr>
        <dsp:cNvPr id="0" name=""/>
        <dsp:cNvSpPr/>
      </dsp:nvSpPr>
      <dsp:spPr>
        <a:xfrm>
          <a:off x="4428998" y="0"/>
          <a:ext cx="2674112" cy="205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 GLAV catalog cannot be easily adapted to changes in the data sources</a:t>
          </a:r>
          <a:endParaRPr lang="en-US" sz="2500" kern="1200" dirty="0"/>
        </a:p>
      </dsp:txBody>
      <dsp:txXfrm>
        <a:off x="4428998" y="0"/>
        <a:ext cx="2674112" cy="2055590"/>
      </dsp:txXfrm>
    </dsp:sp>
    <dsp:sp modelId="{3AA4C4F2-14C3-B94A-8EE9-1CCD1E08524D}">
      <dsp:nvSpPr>
        <dsp:cNvPr id="0" name=""/>
        <dsp:cNvSpPr/>
      </dsp:nvSpPr>
      <dsp:spPr>
        <a:xfrm>
          <a:off x="4846828" y="2691844"/>
          <a:ext cx="2506980" cy="1957704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8F0CB3-3C6E-6145-99DD-C9562187603A}">
      <dsp:nvSpPr>
        <dsp:cNvPr id="0" name=""/>
        <dsp:cNvSpPr/>
      </dsp:nvSpPr>
      <dsp:spPr>
        <a:xfrm>
          <a:off x="1253490" y="2838671"/>
          <a:ext cx="2674112" cy="2055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Data Sources can be easily described</a:t>
          </a:r>
          <a:endParaRPr lang="en-US" sz="2500" kern="1200" dirty="0"/>
        </a:p>
      </dsp:txBody>
      <dsp:txXfrm>
        <a:off x="1253490" y="2838671"/>
        <a:ext cx="2674112" cy="20555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0BBDE-BDB2-1445-81F7-D3C828C1DFBC}">
      <dsp:nvSpPr>
        <dsp:cNvPr id="0" name=""/>
        <dsp:cNvSpPr/>
      </dsp:nvSpPr>
      <dsp:spPr>
        <a:xfrm rot="21300000">
          <a:off x="22409" y="1806942"/>
          <a:ext cx="7257681" cy="831114"/>
        </a:xfrm>
        <a:prstGeom prst="mathMinus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B4E4FBE-D895-9B4D-88D0-EBCD4047AC13}">
      <dsp:nvSpPr>
        <dsp:cNvPr id="0" name=""/>
        <dsp:cNvSpPr/>
      </dsp:nvSpPr>
      <dsp:spPr>
        <a:xfrm>
          <a:off x="876300" y="222250"/>
          <a:ext cx="2190750" cy="1778000"/>
        </a:xfrm>
        <a:prstGeom prst="downArrow">
          <a:avLst/>
        </a:prstGeom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44E96B-7406-2143-8D3A-99F396ECE924}">
      <dsp:nvSpPr>
        <dsp:cNvPr id="0" name=""/>
        <dsp:cNvSpPr/>
      </dsp:nvSpPr>
      <dsp:spPr>
        <a:xfrm>
          <a:off x="3870325" y="0"/>
          <a:ext cx="2336800" cy="1866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Mediator and Wrapper Architecture requires to access remote data sources on the fly</a:t>
          </a:r>
          <a:endParaRPr lang="en-US" sz="1900" kern="1200" dirty="0"/>
        </a:p>
      </dsp:txBody>
      <dsp:txXfrm>
        <a:off x="3870325" y="0"/>
        <a:ext cx="2336800" cy="1866900"/>
      </dsp:txXfrm>
    </dsp:sp>
    <dsp:sp modelId="{FEA83160-D8D9-B547-A131-1508AFC88D5D}">
      <dsp:nvSpPr>
        <dsp:cNvPr id="0" name=""/>
        <dsp:cNvSpPr/>
      </dsp:nvSpPr>
      <dsp:spPr>
        <a:xfrm>
          <a:off x="4235449" y="2444750"/>
          <a:ext cx="2190750" cy="1778000"/>
        </a:xfrm>
        <a:prstGeom prst="upArrow">
          <a:avLst/>
        </a:prstGeom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03EA93-C3BA-5841-95A7-783589C79552}">
      <dsp:nvSpPr>
        <dsp:cNvPr id="0" name=""/>
        <dsp:cNvSpPr/>
      </dsp:nvSpPr>
      <dsp:spPr>
        <a:xfrm>
          <a:off x="1095375" y="2578099"/>
          <a:ext cx="2336800" cy="1866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Materialized Data can be locally accessed.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Convenient whenever data is static </a:t>
          </a:r>
          <a:endParaRPr lang="en-US" sz="1900" kern="1200" dirty="0"/>
        </a:p>
      </dsp:txBody>
      <dsp:txXfrm>
        <a:off x="1095375" y="2578099"/>
        <a:ext cx="2336800" cy="1866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">
                <a:latin typeface="Arial" pitchFamily="34" charset="0"/>
              </a:rPr>
              <a:t>KIT – University of the State of Baden-Wuerttemberg and </a:t>
            </a:r>
            <a:br>
              <a:rPr lang="en-US" sz="800">
                <a:latin typeface="Arial" pitchFamily="34" charset="0"/>
              </a:rPr>
            </a:br>
            <a:r>
              <a:rPr lang="en-US" sz="800">
                <a:latin typeface="Arial" pitchFamily="34" charset="0"/>
              </a:rPr>
              <a:t>National Laboratory of the Helmholtz Association</a:t>
            </a:r>
          </a:p>
        </p:txBody>
      </p:sp>
      <p:pic>
        <p:nvPicPr>
          <p:cNvPr id="6148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07569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2BDCDAC-DE62-4AD3-97B8-72AB655048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9225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Relationship Id="rId3" Type="http://schemas.openxmlformats.org/officeDocument/2006/relationships/hyperlink" Target="http://www.b-kaempgen.de/index.php/Integration_and_Analysis_of_Distributed_Multidimensional_Datasets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5575E-9C37-D542-BDE9-B7F3AB4A06DB}" type="slidenum">
              <a:rPr lang="en-US">
                <a:latin typeface="Siemens Sans" charset="0"/>
              </a:rPr>
              <a:pPr eaLnBrk="1" hangingPunct="1"/>
              <a:t>5</a:t>
            </a:fld>
            <a:endParaRPr lang="en-US">
              <a:latin typeface="Siemens Sans" charset="0"/>
            </a:endParaRPr>
          </a:p>
        </p:txBody>
      </p:sp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0" tIns="46770" rIns="93540" bIns="46770"/>
          <a:lstStyle/>
          <a:p>
            <a:pPr eaLnBrk="1" hangingPunct="1">
              <a:spcBef>
                <a:spcPct val="0"/>
              </a:spcBef>
            </a:pPr>
            <a:endParaRPr lang="en-US">
              <a:latin typeface="Siemens Sans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0" tIns="46770" rIns="93540" bIns="46770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191D74-57C7-C24B-B5C4-0E60AEA2DBEC}" type="slidenum">
              <a:rPr lang="en-US">
                <a:latin typeface="Calibri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02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hlinkClick r:id="rId3" tooltip="Integration and Analysis of Distributed Multidimensional Datasets"/>
              </a:rPr>
              <a:t>Integration and Analysis of Distributed Multidimensional Datasets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105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7391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>
                <a:solidFill>
                  <a:prstClr val="black"/>
                </a:solidFill>
              </a:rPr>
              <a:pPr/>
              <a:t>106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43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Any better ideas how to prepare/present</a:t>
            </a:r>
            <a:r>
              <a:rPr lang="en-US" baseline="0" dirty="0" smtClean="0">
                <a:solidFill>
                  <a:srgbClr val="FF0000"/>
                </a:solidFill>
              </a:rPr>
              <a:t> the results?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138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47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252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E7EFA-4CF9-3244-8AE5-4DEA076738D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4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FFC9A-F62B-9244-82BE-34B4425842F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4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FFC9A-F62B-9244-82BE-34B4425842F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41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FFC9A-F62B-9244-82BE-34B4425842F4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41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form,</a:t>
            </a:r>
            <a:r>
              <a:rPr lang="de-DE" baseline="0" dirty="0" smtClean="0"/>
              <a:t> but ok,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bachelor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down...</a:t>
            </a:r>
          </a:p>
          <a:p>
            <a:pPr lvl="1"/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103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0374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form,</a:t>
            </a:r>
            <a:r>
              <a:rPr lang="de-DE" baseline="0" dirty="0" smtClean="0"/>
              <a:t> but ok,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bachelor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down...</a:t>
            </a:r>
          </a:p>
          <a:p>
            <a:pPr lvl="1"/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104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037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8EDCD6-56A5-F544-B524-D9F1B8E6367C}" type="datetimeFigureOut">
              <a:rPr lang="en-US" smtClean="0"/>
              <a:pPr/>
              <a:t>7/20/16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C6F0A3-851B-FC42-8F9B-9843061CD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43113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72245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614045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4027488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590675"/>
            <a:ext cx="40290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263FBF5-8BA2-BC4C-A885-F0730F6AC0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098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4471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9375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1107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004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432000">
              <a:spcBef>
                <a:spcPts val="700"/>
              </a:spcBef>
              <a:defRPr/>
            </a:lvl1pPr>
            <a:lvl2pPr indent="-396000">
              <a:spcBef>
                <a:spcPts val="700"/>
              </a:spcBef>
              <a:defRPr/>
            </a:lvl2pPr>
            <a:lvl3pPr indent="-324000">
              <a:spcBef>
                <a:spcPts val="700"/>
              </a:spcBef>
              <a:defRPr/>
            </a:lvl3pPr>
            <a:lvl4pPr indent="-324000">
              <a:spcBef>
                <a:spcPts val="700"/>
              </a:spcBef>
              <a:defRPr/>
            </a:lvl4pPr>
            <a:lvl5pPr indent="-324000">
              <a:spcBef>
                <a:spcPts val="700"/>
              </a:spcBef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07161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  <p:extLst>
      <p:ext uri="{BB962C8B-B14F-4D97-AF65-F5344CB8AC3E}">
        <p14:creationId xmlns:p14="http://schemas.microsoft.com/office/powerpoint/2010/main" val="548864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545302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06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467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98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AT">
              <a:solidFill>
                <a:srgbClr val="000000"/>
              </a:solidFill>
            </a:endParaRPr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2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614045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4027488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590675"/>
            <a:ext cx="40290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>
                    <a:tint val="75000"/>
                  </a:srgbClr>
                </a:solidFill>
              </a:rPr>
              <a:t>Seite </a:t>
            </a:r>
            <a:fld id="{E263FBF5-8BA2-BC4C-A885-F0730F6AC04E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20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446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541338" y="1412875"/>
            <a:ext cx="8207375" cy="21544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7032172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1288027" y="6445250"/>
            <a:ext cx="4542502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Semantic Web Technologies – Practice 5 Maribel Acosta </a:t>
            </a:r>
            <a:endParaRPr lang="en-GB" sz="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theme" Target="../theme/theme2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42673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8C0F9C85-1605-44FB-B89E-0505D1D630E7}" type="slidenum">
              <a:rPr lang="de-DE" sz="1000" b="1"/>
              <a:pPr>
                <a:spcBef>
                  <a:spcPct val="50000"/>
                </a:spcBef>
                <a:defRPr/>
              </a:pPr>
              <a:t>‹#›</a:t>
            </a:fld>
            <a:endParaRPr lang="de-DE" sz="10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  <p:sldLayoutId id="2147483686" r:id="rId14"/>
    <p:sldLayoutId id="2147483688" r:id="rId15"/>
    <p:sldLayoutId id="2147483689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429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latin typeface="+mn-lt"/>
        </a:defRPr>
      </a:lvl2pPr>
      <a:lvl3pPr marL="1276350" indent="-3429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chemeClr val="tx1"/>
          </a:solidFill>
          <a:latin typeface="+mn-lt"/>
        </a:defRPr>
      </a:lvl3pPr>
      <a:lvl4pPr marL="1724025" indent="-3429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chemeClr val="tx1"/>
          </a:solidFill>
          <a:latin typeface="+mn-lt"/>
        </a:defRPr>
      </a:lvl4pPr>
      <a:lvl5pPr marL="2105025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gif"/><Relationship Id="rId7" Type="http://schemas.openxmlformats.org/officeDocument/2006/relationships/image" Target="../media/image79.emf"/><Relationship Id="rId8" Type="http://schemas.openxmlformats.org/officeDocument/2006/relationships/image" Target="../media/image80.emf"/><Relationship Id="rId9" Type="http://schemas.openxmlformats.org/officeDocument/2006/relationships/image" Target="../media/image81.png"/><Relationship Id="rId1" Type="http://schemas.microsoft.com/office/2007/relationships/media" Target="file://localhost/Users/axepol/Documents/projects/papers/rw2013/slides/eswc13/RDFSEquations.ppt_media/Wait-161.mov" TargetMode="External"/><Relationship Id="rId2" Type="http://schemas.openxmlformats.org/officeDocument/2006/relationships/video" Target="file://localhost/Users/axepol/Documents/projects/papers/rw2013/slides/eswc13/RDFSEquations.ppt_media/Wait-161.mov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gional_policy/archive/urban2/urban/audit/ftp/vol3.pdf" TargetMode="External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rvoc.org/vocabularies/om-1.8/" TargetMode="External"/><Relationship Id="rId4" Type="http://schemas.openxmlformats.org/officeDocument/2006/relationships/image" Target="../media/image83.png"/><Relationship Id="rId5" Type="http://schemas.openxmlformats.org/officeDocument/2006/relationships/hyperlink" Target="http://qudt.org/" TargetMode="External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73.png"/><Relationship Id="rId5" Type="http://schemas.openxmlformats.org/officeDocument/2006/relationships/image" Target="../media/image35.png"/><Relationship Id="rId6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8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hyperlink" Target="http://www.huffingtonpost.com/2013/10/29/12-places-with-the-same-n_n_4170470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://citydata.wu.ac.at/" TargetMode="Externa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w3.org/wiki/Search_engines" TargetMode="External"/><Relationship Id="rId3" Type="http://schemas.openxmlformats.org/officeDocument/2006/relationships/hyperlink" Target="http://data.wu.ac.at/portalwatch/" TargetMode="Externa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CAymmbYIvc" TargetMode="Externa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jpeg"/><Relationship Id="rId12" Type="http://schemas.openxmlformats.org/officeDocument/2006/relationships/image" Target="../media/image66.jpeg"/><Relationship Id="rId13" Type="http://schemas.openxmlformats.org/officeDocument/2006/relationships/image" Target="../media/image106.png"/><Relationship Id="rId14" Type="http://schemas.openxmlformats.org/officeDocument/2006/relationships/image" Target="../media/image37.png"/><Relationship Id="rId1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tiff"/><Relationship Id="rId4" Type="http://schemas.openxmlformats.org/officeDocument/2006/relationships/image" Target="../media/image101.tiff"/><Relationship Id="rId5" Type="http://schemas.openxmlformats.org/officeDocument/2006/relationships/image" Target="../media/image102.png"/><Relationship Id="rId6" Type="http://schemas.openxmlformats.org/officeDocument/2006/relationships/image" Target="../media/image71.png"/><Relationship Id="rId7" Type="http://schemas.openxmlformats.org/officeDocument/2006/relationships/image" Target="../media/image103.tiff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6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lleres.net/presentations/20130527OWLED2013_Invited_talk.pdf" TargetMode="External"/><Relationship Id="rId3" Type="http://schemas.openxmlformats.org/officeDocument/2006/relationships/hyperlink" Target="http://stack.lod2.eu/" TargetMode="Externa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2.informatik.hu-berlin.de/~leser/icde_tutorial_final_public.pdf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71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tiff"/><Relationship Id="rId8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128.xml.rels><?xml version="1.0" encoding="UTF-8" standalone="yes"?>
<Relationships xmlns="http://schemas.openxmlformats.org/package/2006/relationships"><Relationship Id="rId9" Type="http://schemas.openxmlformats.org/officeDocument/2006/relationships/hyperlink" Target="http://purl.org/dc/elements/1.1/title" TargetMode="External"/><Relationship Id="rId20" Type="http://schemas.openxmlformats.org/officeDocument/2006/relationships/image" Target="../media/image113.gif"/><Relationship Id="rId21" Type="http://schemas.openxmlformats.org/officeDocument/2006/relationships/image" Target="../media/image114.png"/><Relationship Id="rId22" Type="http://schemas.openxmlformats.org/officeDocument/2006/relationships/image" Target="../media/image115.png"/><Relationship Id="rId23" Type="http://schemas.openxmlformats.org/officeDocument/2006/relationships/image" Target="../media/image116.png"/><Relationship Id="rId10" Type="http://schemas.openxmlformats.org/officeDocument/2006/relationships/hyperlink" Target="http://xmlns.com/foaf/0.1/homepage" TargetMode="External"/><Relationship Id="rId11" Type="http://schemas.openxmlformats.org/officeDocument/2006/relationships/hyperlink" Target="http://purl.org/ontology/mo/biography" TargetMode="External"/><Relationship Id="rId12" Type="http://schemas.openxmlformats.org/officeDocument/2006/relationships/hyperlink" Target="http://dbpedia.org/sparql" TargetMode="External"/><Relationship Id="rId13" Type="http://schemas.openxmlformats.org/officeDocument/2006/relationships/hyperlink" Target="http://dbpedia.org/ontology/award" TargetMode="External"/><Relationship Id="rId14" Type="http://schemas.openxmlformats.org/officeDocument/2006/relationships/hyperlink" Target="http://dbpedia.org/ontology/almaMater" TargetMode="External"/><Relationship Id="rId15" Type="http://schemas.openxmlformats.org/officeDocument/2006/relationships/hyperlink" Target="http://www.geonames.org/ontology#name" TargetMode="External"/><Relationship Id="rId16" Type="http://schemas.openxmlformats.org/officeDocument/2006/relationships/hyperlink" Target="http://www.geonames.org/ontology#parentFeatures" TargetMode="External"/><Relationship Id="rId17" Type="http://schemas.openxmlformats.org/officeDocument/2006/relationships/hyperlink" Target="http://www.lotico.com:3030/lotico/sparq" TargetMode="External"/><Relationship Id="rId18" Type="http://schemas.openxmlformats.org/officeDocument/2006/relationships/hyperlink" Target="http://www.geonames.org/ontology#officialName" TargetMode="External"/><Relationship Id="rId19" Type="http://schemas.openxmlformats.org/officeDocument/2006/relationships/hyperlink" Target="http://www.geonames.org/ontology#postalCod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ata.linkedmdb.org/sparql" TargetMode="External"/><Relationship Id="rId3" Type="http://schemas.openxmlformats.org/officeDocument/2006/relationships/hyperlink" Target="http://data.linkedmdb.org/resource/movie/personal_film_appearance" TargetMode="External"/><Relationship Id="rId4" Type="http://schemas.openxmlformats.org/officeDocument/2006/relationships/hyperlink" Target="http://www.w3.org/2002/07/owl#sameAs" TargetMode="External"/><Relationship Id="rId5" Type="http://schemas.openxmlformats.org/officeDocument/2006/relationships/hyperlink" Target="http://www.w3.org/1999/02/22-rdf-syntax-ns#type" TargetMode="External"/><Relationship Id="rId6" Type="http://schemas.openxmlformats.org/officeDocument/2006/relationships/hyperlink" Target="http://xmlns.com/foaf/0.1/based_near" TargetMode="External"/><Relationship Id="rId7" Type="http://schemas.openxmlformats.org/officeDocument/2006/relationships/hyperlink" Target="http://xmlns.com/foaf/0.1/name" TargetMode="External"/><Relationship Id="rId8" Type="http://schemas.openxmlformats.org/officeDocument/2006/relationships/hyperlink" Target="http://dbtune.org/jamendo/sparql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names.org/ontology" TargetMode="External"/><Relationship Id="rId4" Type="http://schemas.openxmlformats.org/officeDocument/2006/relationships/image" Target="../media/image102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tiff"/><Relationship Id="rId12" Type="http://schemas.openxmlformats.org/officeDocument/2006/relationships/image" Target="../media/image47.tiff"/><Relationship Id="rId13" Type="http://schemas.openxmlformats.org/officeDocument/2006/relationships/image" Target="../media/image48.tiff"/><Relationship Id="rId14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tiff"/><Relationship Id="rId10" Type="http://schemas.openxmlformats.org/officeDocument/2006/relationships/image" Target="../media/image45.tif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2.informatik.uni-freiburg.de/~mschmidt/docs/iswc11_fedx.pdf" TargetMode="External"/><Relationship Id="rId3" Type="http://schemas.openxmlformats.org/officeDocument/2006/relationships/hyperlink" Target="http://iswc2011.semanticweb.org/fileadmin/iswc/Papers/Research_Paper/03/70310017.pdf" TargetMode="Externa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02.png"/><Relationship Id="rId5" Type="http://schemas.openxmlformats.org/officeDocument/2006/relationships/image" Target="../media/image1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names.org/ontology" TargetMode="External"/><Relationship Id="rId4" Type="http://schemas.openxmlformats.org/officeDocument/2006/relationships/image" Target="../media/image102.png"/><Relationship Id="rId5" Type="http://schemas.openxmlformats.org/officeDocument/2006/relationships/image" Target="../media/image1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iencedirect.com/science/article/pii/S1570826816000214" TargetMode="External"/><Relationship Id="rId3" Type="http://schemas.openxmlformats.org/officeDocument/2006/relationships/hyperlink" Target="http://www.aifb.kit.edu/images/f/f0/Acosta_vidal_iswc2015.pdf" TargetMode="Externa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ic.ai.wu.ac.at/~polleres/presentations/20160530Keynote-MEPDaW2016.pptx" TargetMode="External"/><Relationship Id="rId3" Type="http://schemas.openxmlformats.org/officeDocument/2006/relationships/image" Target="../media/image11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dblp.uni-trier.de/db/conf/semweb/iswc2005.html#Giereth05" TargetMode="External"/><Relationship Id="rId4" Type="http://schemas.openxmlformats.org/officeDocument/2006/relationships/hyperlink" Target="http://dblp.uni-trier.de/pers/hd/s/Steyskal:Simon" TargetMode="External"/><Relationship Id="rId5" Type="http://schemas.openxmlformats.org/officeDocument/2006/relationships/hyperlink" Target="http://dblp.uni-trier.de/db/conf/ruleml/ruleml2015.html#SteyskalP15" TargetMode="External"/><Relationship Id="rId6" Type="http://schemas.openxmlformats.org/officeDocument/2006/relationships/hyperlink" Target="http://dblp.uni-trier.de/db/conf/i-semantics/semantics2014.html#SteyskalP14" TargetMode="External"/><Relationship Id="rId7" Type="http://schemas.openxmlformats.org/officeDocument/2006/relationships/hyperlink" Target="NULL" TargetMode="External"/><Relationship Id="rId8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an.library.nuigalway.ie/handle/10379/4903" TargetMode="Externa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8.tiff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tabase" TargetMode="External"/><Relationship Id="rId4" Type="http://schemas.openxmlformats.org/officeDocument/2006/relationships/hyperlink" Target="https://en.wikipedia.org/wiki/Data_warehouse" TargetMode="External"/><Relationship Id="rId5" Type="http://schemas.openxmlformats.org/officeDocument/2006/relationships/hyperlink" Target="https://en.wikipedia.org/wiki/Data_extraction" TargetMode="External"/><Relationship Id="rId6" Type="http://schemas.openxmlformats.org/officeDocument/2006/relationships/hyperlink" Target="https://en.wikipedia.org/wiki/Data_transformation" TargetMode="External"/><Relationship Id="rId7" Type="http://schemas.openxmlformats.org/officeDocument/2006/relationships/hyperlink" Target="https://en.wikipedia.org/wiki/Data_loading" TargetMode="External"/><Relationship Id="rId8" Type="http://schemas.openxmlformats.org/officeDocument/2006/relationships/hyperlink" Target="https://en.wikipedia.org/wiki/Operational_data_store" TargetMode="External"/><Relationship Id="rId9" Type="http://schemas.openxmlformats.org/officeDocument/2006/relationships/hyperlink" Target="https://en.wikipedia.org/wiki/Data_mart" TargetMode="External"/><Relationship Id="rId10" Type="http://schemas.openxmlformats.org/officeDocument/2006/relationships/hyperlink" Target="https://en.wikipedia.org/wiki/Extract,_transform,_load" TargetMode="External"/><Relationship Id="rId11" Type="http://schemas.openxmlformats.org/officeDocument/2006/relationships/hyperlink" Target="https://en.wikipedia.org/wiki/Staging_(data)#Function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Computin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tiff"/><Relationship Id="rId4" Type="http://schemas.openxmlformats.org/officeDocument/2006/relationships/video" Target="../media/media2.tiff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microsoft.com/office/2007/relationships/media" Target="../media/media1.tiff"/><Relationship Id="rId2" Type="http://schemas.openxmlformats.org/officeDocument/2006/relationships/video" Target="../media/media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semanticommunity.info/Data_Science/Doing_Data_Scienc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ilk-framework.com/" TargetMode="External"/><Relationship Id="rId4" Type="http://schemas.openxmlformats.org/officeDocument/2006/relationships/hyperlink" Target="http://usc-isi-i2.github.io/karma/" TargetMode="External"/><Relationship Id="rId5" Type="http://schemas.openxmlformats.org/officeDocument/2006/relationships/hyperlink" Target="http://dws.informatik.uni-mannheim.de/en/research/rapidminerlodextension/" TargetMode="External"/><Relationship Id="rId6" Type="http://schemas.openxmlformats.org/officeDocument/2006/relationships/hyperlink" Target="http://sourceforge.net/projects/xsparql/" TargetMode="External"/><Relationship Id="rId7" Type="http://schemas.openxmlformats.org/officeDocument/2006/relationships/hyperlink" Target="https://ai.wu.ac.at/~polleres/20140826xsparql_st.etienne/" TargetMode="External"/><Relationship Id="rId8" Type="http://schemas.openxmlformats.org/officeDocument/2006/relationships/hyperlink" Target="https://hal.inria.fr/hal-01150623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ck.lod2.eu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38.tiff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tiff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4.xml"/><Relationship Id="rId12" Type="http://schemas.openxmlformats.org/officeDocument/2006/relationships/diagramColors" Target="../diagrams/colors4.xml"/><Relationship Id="rId13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diagramData" Target="../diagrams/data4.xml"/><Relationship Id="rId10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www.opendatanow.com/2013/11/new-big-data-vs-open-data-mapping-it-out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hyperlink" Target="http://www.w3.org/TR/r2rml/" TargetMode="External"/><Relationship Id="rId8" Type="http://schemas.openxmlformats.org/officeDocument/2006/relationships/hyperlink" Target="http://capsenta.com/ultrawrap/" TargetMode="External"/><Relationship Id="rId9" Type="http://schemas.openxmlformats.org/officeDocument/2006/relationships/hyperlink" Target="http://d2rq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6.jpeg"/><Relationship Id="rId5" Type="http://schemas.openxmlformats.org/officeDocument/2006/relationships/image" Target="../media/image65.jpeg"/><Relationship Id="rId6" Type="http://schemas.openxmlformats.org/officeDocument/2006/relationships/image" Target="../media/image39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35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v.okfn.org/dataset/lov/" TargetMode="External"/><Relationship Id="rId3" Type="http://schemas.openxmlformats.org/officeDocument/2006/relationships/image" Target="../media/image7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7887" y="1033462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Data Management &amp; </a:t>
            </a:r>
            <a:br>
              <a:rPr lang="en-US" dirty="0" smtClean="0"/>
            </a:br>
            <a:r>
              <a:rPr lang="en-US" dirty="0" smtClean="0"/>
              <a:t>Data Workflows</a:t>
            </a:r>
            <a:br>
              <a:rPr lang="en-US" dirty="0" smtClean="0"/>
            </a:br>
            <a:r>
              <a:rPr lang="en-US" dirty="0" smtClean="0"/>
              <a:t>Tutorial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30187" y="3686175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Maria-Esther Vidal</a:t>
            </a:r>
          </a:p>
          <a:p>
            <a:r>
              <a:rPr lang="en-US" dirty="0">
                <a:solidFill>
                  <a:schemeClr val="tx1"/>
                </a:solidFill>
              </a:rPr>
              <a:t>Axel Polleres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70500" y="5143500"/>
            <a:ext cx="34804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http://</a:t>
            </a:r>
            <a:r>
              <a:rPr lang="de-DE" dirty="0" err="1" smtClean="0"/>
              <a:t>polleres.net</a:t>
            </a:r>
            <a:r>
              <a:rPr lang="de-DE" dirty="0" smtClean="0"/>
              <a:t>/</a:t>
            </a:r>
            <a:r>
              <a:rPr lang="de-DE" err="1" smtClean="0"/>
              <a:t>presentations</a:t>
            </a:r>
            <a:r>
              <a:rPr lang="de-DE" smtClean="0"/>
              <a:t>/</a:t>
            </a:r>
            <a:r>
              <a:rPr lang="de-DE" dirty="0" smtClean="0"/>
              <a:t>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4"/>
          <p:cNvSpPr/>
          <p:nvPr/>
        </p:nvSpPr>
        <p:spPr>
          <a:xfrm>
            <a:off x="-228600" y="-57670"/>
            <a:ext cx="9461500" cy="176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Is</a:t>
            </a:r>
            <a:r>
              <a:rPr lang="de-DE" dirty="0" smtClean="0"/>
              <a:t> Open Data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all?</a:t>
            </a:r>
            <a:br>
              <a:rPr lang="de-DE" dirty="0" smtClean="0"/>
            </a:br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4" name="Bild 3" descr="Screen Shot 2015-06-05 at 13.3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064896" cy="5173707"/>
          </a:xfrm>
          <a:prstGeom prst="rect">
            <a:avLst/>
          </a:prstGeom>
        </p:spPr>
      </p:pic>
      <p:sp>
        <p:nvSpPr>
          <p:cNvPr id="5" name="Abgerundete rechteckige Legende 7"/>
          <p:cNvSpPr/>
          <p:nvPr/>
        </p:nvSpPr>
        <p:spPr>
          <a:xfrm>
            <a:off x="539552" y="3248980"/>
            <a:ext cx="2448272" cy="1656184"/>
          </a:xfrm>
          <a:prstGeom prst="wedgeRoundRectCallout">
            <a:avLst>
              <a:gd name="adj1" fmla="val 58098"/>
              <a:gd name="adj2" fmla="val 8218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CO2/</a:t>
            </a:r>
            <a:r>
              <a:rPr lang="de-DE" dirty="0" err="1" smtClean="0"/>
              <a:t>capita</a:t>
            </a:r>
            <a:r>
              <a:rPr lang="de-DE" dirty="0" smtClean="0"/>
              <a:t> </a:t>
            </a:r>
            <a:r>
              <a:rPr lang="de-DE" smtClean="0"/>
              <a:t>in Bologna?</a:t>
            </a:r>
            <a:endParaRPr lang="de-DE" dirty="0"/>
          </a:p>
        </p:txBody>
      </p:sp>
      <p:sp>
        <p:nvSpPr>
          <p:cNvPr id="6" name="Abgerundete rechteckige Legende 7"/>
          <p:cNvSpPr/>
          <p:nvPr/>
        </p:nvSpPr>
        <p:spPr>
          <a:xfrm>
            <a:off x="3203848" y="2420888"/>
            <a:ext cx="2448272" cy="1656184"/>
          </a:xfrm>
          <a:prstGeom prst="wedgeRoundRectCallout">
            <a:avLst>
              <a:gd name="adj1" fmla="val -49799"/>
              <a:gd name="adj2" fmla="val 95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population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Athens?</a:t>
            </a:r>
            <a:endParaRPr lang="de-DE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5680484" y="3645024"/>
            <a:ext cx="2448272" cy="1656184"/>
          </a:xfrm>
          <a:prstGeom prst="wedgeRoundRectCallout">
            <a:avLst>
              <a:gd name="adj1" fmla="val -49799"/>
              <a:gd name="adj2" fmla="val 95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in Vienna?</a:t>
            </a:r>
            <a:endParaRPr lang="de-DE" dirty="0"/>
          </a:p>
        </p:txBody>
      </p:sp>
      <p:sp>
        <p:nvSpPr>
          <p:cNvPr id="3" name="Rectangle 2"/>
          <p:cNvSpPr/>
          <p:nvPr/>
        </p:nvSpPr>
        <p:spPr>
          <a:xfrm>
            <a:off x="1043608" y="6021288"/>
            <a:ext cx="68407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Overall ratings computed from (ideally most current) base </a:t>
            </a:r>
            <a:r>
              <a:rPr lang="en-US" b="1" dirty="0" smtClean="0"/>
              <a:t>indicators </a:t>
            </a:r>
            <a:r>
              <a:rPr lang="en-US" dirty="0" smtClean="0"/>
              <a:t>per </a:t>
            </a:r>
            <a:r>
              <a:rPr lang="en-US" b="1" dirty="0" smtClean="0"/>
              <a:t>cities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4277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Incompleteness</a:t>
            </a:r>
            <a:r>
              <a:rPr lang="de-DE" dirty="0" smtClean="0"/>
              <a:t> Handling:</a:t>
            </a:r>
            <a:br>
              <a:rPr lang="de-DE" dirty="0" smtClean="0"/>
            </a:br>
            <a:r>
              <a:rPr lang="de-DE" dirty="0" smtClean="0"/>
              <a:t>Are RDFS </a:t>
            </a:r>
            <a:r>
              <a:rPr lang="de-DE" dirty="0" err="1" smtClean="0"/>
              <a:t>and</a:t>
            </a:r>
            <a:r>
              <a:rPr lang="de-DE" dirty="0" smtClean="0"/>
              <a:t> OWL </a:t>
            </a:r>
            <a:r>
              <a:rPr lang="de-DE" dirty="0" err="1" smtClean="0"/>
              <a:t>enough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23" name="Rounded Rectangle 17"/>
          <p:cNvSpPr/>
          <p:nvPr/>
        </p:nvSpPr>
        <p:spPr>
          <a:xfrm>
            <a:off x="3755214" y="2428789"/>
            <a:ext cx="5266964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755214" y="3416266"/>
            <a:ext cx="4190168" cy="353063"/>
            <a:chOff x="4018844" y="3433855"/>
            <a:chExt cx="4190168" cy="353063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1615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dbo:areakm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753110" y="3657440"/>
            <a:ext cx="4292508" cy="364147"/>
            <a:chOff x="4004563" y="3982977"/>
            <a:chExt cx="4292508" cy="364147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1724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eurostat:area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752012" y="2454835"/>
            <a:ext cx="4652586" cy="322242"/>
            <a:chOff x="4008540" y="3500977"/>
            <a:chExt cx="4652586" cy="322242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066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dbo:PopulatedPlace</a:t>
              </a:r>
              <a:r>
                <a:rPr lang="de-DE" sz="1400" dirty="0" smtClean="0"/>
                <a:t>(X)</a:t>
              </a:r>
              <a:endParaRPr lang="de-DE" sz="14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742641" y="2698417"/>
            <a:ext cx="5007185" cy="327413"/>
            <a:chOff x="3995095" y="3484084"/>
            <a:chExt cx="5007185" cy="327413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2407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ym typeface="Wingdings"/>
                </a:rPr>
                <a:t> </a:t>
              </a:r>
              <a:r>
                <a:rPr lang="de-DE" sz="1400" dirty="0" err="1" smtClean="0"/>
                <a:t>dbo:populationDensity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752012" y="2956470"/>
            <a:ext cx="4127836" cy="322950"/>
            <a:chOff x="4008540" y="3456892"/>
            <a:chExt cx="4127836" cy="322950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5469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eurostat:City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750854" y="3188861"/>
            <a:ext cx="4495041" cy="335525"/>
            <a:chOff x="4003308" y="3451393"/>
            <a:chExt cx="4495041" cy="335525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191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eurostat:popDens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sp>
        <p:nvSpPr>
          <p:cNvPr id="24" name="Rounded Rectangle 17"/>
          <p:cNvSpPr/>
          <p:nvPr/>
        </p:nvSpPr>
        <p:spPr>
          <a:xfrm>
            <a:off x="96200" y="2404585"/>
            <a:ext cx="3344336" cy="2350787"/>
          </a:xfrm>
          <a:prstGeom prst="roundRect">
            <a:avLst>
              <a:gd name="adj" fmla="val 5314"/>
            </a:avLst>
          </a:prstGeom>
          <a:solidFill>
            <a:schemeClr val="accent3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 :Vienna a </a:t>
            </a:r>
            <a:r>
              <a:rPr lang="en-US" sz="1400" dirty="0" err="1" smtClean="0">
                <a:solidFill>
                  <a:schemeClr val="tx1"/>
                </a:solidFill>
              </a:rPr>
              <a:t>dbo:PopulatedPlace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dbo:populationDensity</a:t>
            </a:r>
            <a:r>
              <a:rPr lang="en-US" sz="1400" dirty="0" smtClean="0">
                <a:solidFill>
                  <a:schemeClr val="tx1"/>
                </a:solidFill>
              </a:rPr>
              <a:t> 4326.1 .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dbo:areaKm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414.65 .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dbo:populationTotal</a:t>
            </a:r>
            <a:r>
              <a:rPr lang="en-US" sz="1400" dirty="0" smtClean="0">
                <a:solidFill>
                  <a:schemeClr val="tx1"/>
                </a:solidFill>
              </a:rPr>
              <a:t> 1805681 .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:Bologna a </a:t>
            </a:r>
            <a:r>
              <a:rPr lang="en-US" sz="1400" dirty="0" err="1">
                <a:solidFill>
                  <a:srgbClr val="FF0000"/>
                </a:solidFill>
              </a:rPr>
              <a:t>dbo:PopulatedPlace</a:t>
            </a:r>
            <a:r>
              <a:rPr lang="en-US" sz="1400" dirty="0">
                <a:solidFill>
                  <a:srgbClr val="FF0000"/>
                </a:solidFill>
              </a:rPr>
              <a:t>.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:Bologna </a:t>
            </a:r>
            <a:r>
              <a:rPr lang="en-US" sz="1400" dirty="0" err="1">
                <a:solidFill>
                  <a:srgbClr val="FF0000"/>
                </a:solidFill>
              </a:rPr>
              <a:t>dbo:areaKm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140.7 .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:Bologna </a:t>
            </a:r>
            <a:r>
              <a:rPr lang="en-US" sz="1400" dirty="0" err="1" smtClean="0">
                <a:solidFill>
                  <a:srgbClr val="FF0000"/>
                </a:solidFill>
              </a:rPr>
              <a:t>dbo:populationTotal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386298 .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?X a :Place . ?X :</a:t>
            </a:r>
            <a:r>
              <a:rPr lang="de-DE" b="1" dirty="0" err="1" smtClean="0">
                <a:latin typeface="Courier"/>
                <a:cs typeface="Courier"/>
              </a:rPr>
              <a:t>populationDensity</a:t>
            </a:r>
            <a:r>
              <a:rPr lang="de-DE" b="1" dirty="0" smtClean="0">
                <a:latin typeface="Courier"/>
                <a:cs typeface="Courier"/>
              </a:rPr>
              <a:t> ?Y .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  <p:grpSp>
        <p:nvGrpSpPr>
          <p:cNvPr id="30" name="Gruppierung 29"/>
          <p:cNvGrpSpPr/>
          <p:nvPr/>
        </p:nvGrpSpPr>
        <p:grpSpPr>
          <a:xfrm>
            <a:off x="3745662" y="4068661"/>
            <a:ext cx="5276516" cy="1008112"/>
            <a:chOff x="3923928" y="3429000"/>
            <a:chExt cx="5276516" cy="1008112"/>
          </a:xfrm>
        </p:grpSpPr>
        <p:sp>
          <p:nvSpPr>
            <p:cNvPr id="34" name="Abgerundetes Rechteck 33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4400" b="1" dirty="0" smtClean="0">
                  <a:solidFill>
                    <a:srgbClr val="FF0000"/>
                  </a:solidFill>
                </a:rPr>
                <a:t>?</a:t>
              </a:r>
              <a:endParaRPr lang="de-DE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427984" y="3573016"/>
              <a:ext cx="4772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 = :</a:t>
              </a:r>
              <a:r>
                <a:rPr lang="de-DE" dirty="0" err="1" smtClean="0"/>
                <a:t>population</a:t>
              </a:r>
              <a:r>
                <a:rPr lang="de-DE" dirty="0" smtClean="0"/>
                <a:t>/: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449995" y="3861048"/>
              <a:ext cx="4648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 </a:t>
              </a:r>
              <a:r>
                <a:rPr lang="de-DE" dirty="0"/>
                <a:t>= </a:t>
              </a:r>
              <a:r>
                <a:rPr lang="de-DE" dirty="0" smtClean="0"/>
                <a:t>0,386102 * dbpedia:areaMi2</a:t>
              </a:r>
              <a:endParaRPr lang="de-DE" dirty="0"/>
            </a:p>
          </p:txBody>
        </p:sp>
      </p:grpSp>
      <p:pic>
        <p:nvPicPr>
          <p:cNvPr id="44" name="Bild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45" name="Abgerundete rechteckige Legende 44"/>
          <p:cNvSpPr/>
          <p:nvPr/>
        </p:nvSpPr>
        <p:spPr>
          <a:xfrm>
            <a:off x="5384800" y="4881860"/>
            <a:ext cx="2067520" cy="1656184"/>
          </a:xfrm>
          <a:prstGeom prst="wedgeRoundRectCallout">
            <a:avLst>
              <a:gd name="adj1" fmla="val 69855"/>
              <a:gd name="adj2" fmla="val 1137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Probably</a:t>
            </a:r>
            <a:r>
              <a:rPr lang="de-DE" dirty="0" smtClean="0"/>
              <a:t> not...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5656235"/>
            <a:ext cx="446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: [Bischof &amp; Polleres, 2013]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47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98" y="4343400"/>
            <a:ext cx="7397402" cy="2286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47800"/>
            <a:ext cx="8382000" cy="838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423"/>
            <a:ext cx="8229600" cy="1782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Bischof&amp;Polleres</a:t>
            </a:r>
            <a:r>
              <a:rPr lang="en-US" sz="2800" dirty="0" smtClean="0"/>
              <a:t> 2013] Basic Idea: Consider clausal form of all variants of equations and use Query rewriting with "blocking":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81000" y="2514600"/>
            <a:ext cx="4191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"/>
                <a:ea typeface="Gill Sans" pitchFamily="16" charset="0"/>
                <a:cs typeface="Gill Sans" pitchFamily="16" charset="0"/>
              </a:rPr>
              <a:t>:Bologna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386298 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  <a:endParaRPr lang="en-US" sz="1600" dirty="0" smtClean="0">
              <a:solidFill>
                <a:srgbClr val="FF0000"/>
              </a:solidFill>
              <a:latin typeface="Arial"/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:Bologna </a:t>
            </a:r>
            <a:r>
              <a:rPr lang="en-US" sz="1600" dirty="0" err="1">
                <a:solidFill>
                  <a:srgbClr val="FF0000"/>
                </a:solidFill>
              </a:rPr>
              <a:t>dbo:areaKm</a:t>
            </a:r>
            <a:r>
              <a:rPr lang="en-US" sz="1600" dirty="0">
                <a:solidFill>
                  <a:srgbClr val="FF0000"/>
                </a:solidFill>
              </a:rPr>
              <a:t> 140.7 .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pic>
        <p:nvPicPr>
          <p:cNvPr id="10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52600" y="8242300"/>
            <a:ext cx="508000" cy="508000"/>
          </a:xfrm>
          <a:prstGeom prst="rect">
            <a:avLst/>
          </a:prstGeom>
          <a:noFill/>
        </p:spPr>
      </p:pic>
      <p:pic>
        <p:nvPicPr>
          <p:cNvPr id="11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00" y="8394700"/>
            <a:ext cx="508000" cy="508000"/>
          </a:xfrm>
          <a:prstGeom prst="rect">
            <a:avLst/>
          </a:prstGeom>
          <a:noFill/>
        </p:spPr>
      </p:pic>
      <p:pic>
        <p:nvPicPr>
          <p:cNvPr id="12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57400" y="8547100"/>
            <a:ext cx="508000" cy="5080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81000" y="3429000"/>
            <a:ext cx="8458200" cy="338554"/>
          </a:xfrm>
          <a:prstGeom prst="rect">
            <a:avLst/>
          </a:prstGeom>
          <a:solidFill>
            <a:srgbClr val="A7CCDF"/>
          </a:solidFill>
          <a:ln>
            <a:solidFill>
              <a:srgbClr val="1F497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/>
          <a:p>
            <a:pPr marL="0" lvl="1" defTabSz="457200"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ourier"/>
                <a:cs typeface="Courier"/>
              </a:rPr>
              <a:t>SELECT ?PD WHERE { :Bologna </a:t>
            </a:r>
            <a:r>
              <a:rPr lang="en-US" sz="1600" kern="0" dirty="0" err="1" smtClean="0">
                <a:solidFill>
                  <a:prstClr val="black"/>
                </a:solidFill>
                <a:latin typeface="Courier"/>
                <a:cs typeface="Courier"/>
              </a:rPr>
              <a:t>dbo:popDensity</a:t>
            </a:r>
            <a:r>
              <a:rPr lang="en-US" sz="1600" kern="0" dirty="0" smtClean="0">
                <a:solidFill>
                  <a:prstClr val="black"/>
                </a:solidFill>
                <a:latin typeface="Courier"/>
                <a:cs typeface="Courier"/>
              </a:rPr>
              <a:t> ?PD}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886200"/>
            <a:ext cx="2628900" cy="215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4114800"/>
            <a:ext cx="4610100" cy="2159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43800" y="13716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8600" y="1676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72400" y="1981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1000" y="1447800"/>
            <a:ext cx="8458200" cy="2880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1000" y="1981200"/>
            <a:ext cx="8458200" cy="3048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000" y="4659868"/>
            <a:ext cx="619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… infinite expansion even if only 1 equation is considered.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000" y="5029200"/>
            <a:ext cx="844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Solution: “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blocking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” recursive expansion of the same equation for the same value.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04800" y="4456800"/>
            <a:ext cx="8153400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81000" y="3886200"/>
            <a:ext cx="8458200" cy="2847439"/>
            <a:chOff x="381000" y="3886200"/>
            <a:chExt cx="8458200" cy="2847439"/>
          </a:xfrm>
        </p:grpSpPr>
        <p:sp>
          <p:nvSpPr>
            <p:cNvPr id="47" name="Rectangle 46"/>
            <p:cNvSpPr/>
            <p:nvPr/>
          </p:nvSpPr>
          <p:spPr>
            <a:xfrm>
              <a:off x="381000" y="5410200"/>
              <a:ext cx="8458200" cy="1323439"/>
            </a:xfrm>
            <a:prstGeom prst="rect">
              <a:avLst/>
            </a:prstGeom>
            <a:solidFill>
              <a:srgbClr val="A7CCDF"/>
            </a:solidFill>
            <a:ln>
              <a:solidFill>
                <a:srgbClr val="1F497D">
                  <a:lumMod val="60000"/>
                  <a:lumOff val="4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SELECT ?PD WHERE { {:Athens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dbo:popDensity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?PD }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UNION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{ :Athens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dbo:population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?P ;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dbo:area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?A .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  BIND (?P/?A AS ?PD )}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}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2514600" y="6019800"/>
              <a:ext cx="3276600" cy="621568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3733800" y="3886200"/>
              <a:ext cx="1524000" cy="621568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4" name="Rounded Rectangle 53"/>
          <p:cNvSpPr/>
          <p:nvPr/>
        </p:nvSpPr>
        <p:spPr>
          <a:xfrm>
            <a:off x="1295400" y="3886200"/>
            <a:ext cx="17526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295400" y="4114800"/>
            <a:ext cx="15240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295400" y="4343400"/>
            <a:ext cx="18288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1283" flipH="1">
            <a:off x="207916" y="4684371"/>
            <a:ext cx="309772" cy="379529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350520" y="3810000"/>
            <a:ext cx="5059680" cy="533400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ounded Rectangular Callout 60"/>
          <p:cNvSpPr/>
          <p:nvPr/>
        </p:nvSpPr>
        <p:spPr>
          <a:xfrm>
            <a:off x="8458200" y="2895600"/>
            <a:ext cx="457200" cy="457200"/>
          </a:xfrm>
          <a:prstGeom prst="wedgeRoundRectCallout">
            <a:avLst>
              <a:gd name="adj1" fmla="val -743136"/>
              <a:gd name="adj2" fmla="val 695268"/>
              <a:gd name="adj3" fmla="val 1666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>
              <a:solidFill>
                <a:srgbClr val="8CADAE">
                  <a:lumMod val="50000"/>
                </a:srgbClr>
              </a:solidFill>
              <a:latin typeface="Arial"/>
            </a:endParaRPr>
          </a:p>
        </p:txBody>
      </p:sp>
      <p:sp>
        <p:nvSpPr>
          <p:cNvPr id="51" name="Rounded Rectangular Callout 50"/>
          <p:cNvSpPr/>
          <p:nvPr/>
        </p:nvSpPr>
        <p:spPr>
          <a:xfrm>
            <a:off x="5791200" y="2514600"/>
            <a:ext cx="3276600" cy="838200"/>
          </a:xfrm>
          <a:prstGeom prst="wedgeRoundRectCallout">
            <a:avLst>
              <a:gd name="adj1" fmla="val -22838"/>
              <a:gd name="adj2" fmla="val 50065"/>
              <a:gd name="adj3" fmla="val 1666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Finally, the resulting </a:t>
            </a:r>
            <a:r>
              <a:rPr lang="en-US" sz="1600" kern="0" dirty="0" err="1" smtClean="0">
                <a:solidFill>
                  <a:prstClr val="black"/>
                </a:solidFill>
                <a:latin typeface="cmss8" pitchFamily="34" charset="0"/>
              </a:rPr>
              <a:t>UCQs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with assignments can be rewritten back to SPARQL using BIND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>
              <a:solidFill>
                <a:srgbClr val="8CADAE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6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8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8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7" grpId="0" animBg="1"/>
      <p:bldP spid="37" grpId="1" animBg="1"/>
      <p:bldP spid="37" grpId="2" animBg="1"/>
      <p:bldP spid="40" grpId="0"/>
      <p:bldP spid="41" grpId="0"/>
      <p:bldP spid="54" grpId="0" animBg="1"/>
      <p:bldP spid="54" grpId="1" animBg="1"/>
      <p:bldP spid="55" grpId="0" animBg="1"/>
      <p:bldP spid="56" grpId="0" animBg="1"/>
      <p:bldP spid="56" grpId="1" animBg="1"/>
      <p:bldP spid="61" grpId="0" animBg="1"/>
      <p:bldP spid="5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611560" y="3933056"/>
            <a:ext cx="4128406" cy="792088"/>
          </a:xfrm>
          <a:prstGeom prst="wedgeRoundRectCallout">
            <a:avLst>
              <a:gd name="adj1" fmla="val -45589"/>
              <a:gd name="adj2" fmla="val 1305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Ok, so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where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 I find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these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equations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292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Equational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Eurostat</a:t>
            </a:r>
            <a:r>
              <a:rPr lang="de-DE" dirty="0" smtClean="0"/>
              <a:t>/Urbanaudit:</a:t>
            </a:r>
          </a:p>
          <a:p>
            <a:pPr lvl="1"/>
            <a:r>
              <a:rPr lang="de-DE" dirty="0">
                <a:hlinkClick r:id="rId3"/>
              </a:rPr>
              <a:t>http://ec.europa.eu/regional_policy/archive/urban2/urban/audit/ftp/vol3.</a:t>
            </a:r>
            <a:r>
              <a:rPr lang="de-DE" dirty="0" smtClean="0">
                <a:hlinkClick r:id="rId3"/>
              </a:rPr>
              <a:t>pdf</a:t>
            </a:r>
            <a:r>
              <a:rPr lang="de-DE" dirty="0" smtClean="0"/>
              <a:t> 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pic>
        <p:nvPicPr>
          <p:cNvPr id="4" name="Bild 3" descr="Screen Shot 2015-06-07 at 22.39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Equational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Unit </a:t>
            </a:r>
            <a:r>
              <a:rPr lang="de-DE" dirty="0" err="1" smtClean="0"/>
              <a:t>conversion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067944" y="2420888"/>
            <a:ext cx="4932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hlinkClick r:id="rId3"/>
              </a:rPr>
              <a:t>http://www.wurvoc.org/vocabularies/om-1.8</a:t>
            </a:r>
            <a:r>
              <a:rPr lang="de-DE" sz="1600" dirty="0" smtClean="0">
                <a:hlinkClick r:id="rId3"/>
              </a:rPr>
              <a:t>/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7" name="Bild 6" descr="Screen Shot 2015-06-07 at 22.4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56" y="3068960"/>
            <a:ext cx="4855444" cy="3247628"/>
          </a:xfrm>
          <a:prstGeom prst="rect">
            <a:avLst/>
          </a:prstGeom>
          <a:ln>
            <a:solidFill>
              <a:srgbClr val="0096D3"/>
            </a:solidFill>
          </a:ln>
        </p:spPr>
      </p:pic>
      <p:sp>
        <p:nvSpPr>
          <p:cNvPr id="8" name="Rechteck 7"/>
          <p:cNvSpPr/>
          <p:nvPr/>
        </p:nvSpPr>
        <p:spPr>
          <a:xfrm>
            <a:off x="467544" y="242088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http://qudt.org</a:t>
            </a:r>
            <a:r>
              <a:rPr lang="de-DE" dirty="0" smtClean="0">
                <a:hlinkClick r:id="rId5"/>
              </a:rPr>
              <a:t>/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9" name="Bild 8" descr="Screen Shot 2015-06-07 at 22.47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4024768" cy="3861048"/>
          </a:xfrm>
          <a:prstGeom prst="rect">
            <a:avLst/>
          </a:prstGeom>
          <a:ln>
            <a:solidFill>
              <a:srgbClr val="0096D3"/>
            </a:solidFill>
          </a:ln>
        </p:spPr>
      </p:pic>
    </p:spTree>
    <p:extLst>
      <p:ext uri="{BB962C8B-B14F-4D97-AF65-F5344CB8AC3E}">
        <p14:creationId xmlns:p14="http://schemas.microsoft.com/office/powerpoint/2010/main" val="10256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/>
              </a:rPr>
              <a:t>City Data Model: extensible 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D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ontology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5004048" y="1700808"/>
            <a:ext cx="4139952" cy="2520280"/>
          </a:xfrm>
          <a:prstGeom prst="wedgeRoundRectCallout">
            <a:avLst>
              <a:gd name="adj1" fmla="val 26873"/>
              <a:gd name="adj2" fmla="val 8736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Still a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lot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of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work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to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do, e.g.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adding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aggregates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for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statistical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data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(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Eurostat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, RDF Data Cube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Vocabulary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) ... cf. [Kämpgen, 2014,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PhD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Thesis]</a:t>
            </a:r>
          </a:p>
        </p:txBody>
      </p:sp>
      <p:grpSp>
        <p:nvGrpSpPr>
          <p:cNvPr id="33" name="Gruppierung 32"/>
          <p:cNvGrpSpPr/>
          <p:nvPr/>
        </p:nvGrpSpPr>
        <p:grpSpPr>
          <a:xfrm>
            <a:off x="0" y="2492896"/>
            <a:ext cx="4554729" cy="1800200"/>
            <a:chOff x="3923928" y="3429000"/>
            <a:chExt cx="5256584" cy="1008112"/>
          </a:xfrm>
        </p:grpSpPr>
        <p:sp>
          <p:nvSpPr>
            <p:cNvPr id="34" name="Abgerundetes Rechteck 33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4400" b="1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427984" y="3573015"/>
              <a:ext cx="4440044" cy="67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avgIncome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per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country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is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the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</a:p>
            <a:p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population-weighted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average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income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of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all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its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provinces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.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449995" y="3861048"/>
              <a:ext cx="213122" cy="206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17" name="Abgerundete rechteckige Legende 16"/>
          <p:cNvSpPr/>
          <p:nvPr/>
        </p:nvSpPr>
        <p:spPr>
          <a:xfrm>
            <a:off x="5220072" y="4725144"/>
            <a:ext cx="2195736" cy="1942356"/>
          </a:xfrm>
          <a:prstGeom prst="wedgeRoundRectCallout">
            <a:avLst>
              <a:gd name="adj1" fmla="val 71602"/>
              <a:gd name="adj2" fmla="val 5914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actually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need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Claudia! </a:t>
            </a:r>
          </a:p>
          <a:p>
            <a:pPr algn="ctr"/>
            <a:endParaRPr lang="de-DE" dirty="0">
              <a:solidFill>
                <a:prstClr val="white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prstClr val="white"/>
              </a:solidFill>
              <a:latin typeface="Verdana"/>
            </a:endParaRPr>
          </a:p>
          <a:p>
            <a:pPr algn="ctr"/>
            <a:endParaRPr lang="de-DE" dirty="0">
              <a:solidFill>
                <a:prstClr val="white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9" name="Abgerundete rechteckige Legende 18"/>
          <p:cNvSpPr/>
          <p:nvPr/>
        </p:nvSpPr>
        <p:spPr>
          <a:xfrm>
            <a:off x="1547664" y="4149080"/>
            <a:ext cx="2880320" cy="1512168"/>
          </a:xfrm>
          <a:prstGeom prst="wedgeRoundRectCallout">
            <a:avLst>
              <a:gd name="adj1" fmla="val -78214"/>
              <a:gd name="adj2" fmla="val 5382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But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Eurostat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data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incomplete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I 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don't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have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avg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income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for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all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provinces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countries in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EU!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Incompleteness</a:t>
            </a:r>
            <a:r>
              <a:rPr lang="de-DE" dirty="0" smtClean="0"/>
              <a:t> Handling:</a:t>
            </a:r>
            <a:br>
              <a:rPr lang="de-DE" dirty="0" smtClean="0"/>
            </a:br>
            <a:r>
              <a:rPr lang="de-DE" dirty="0" smtClean="0"/>
              <a:t>Are RDFS </a:t>
            </a:r>
            <a:r>
              <a:rPr lang="de-DE" dirty="0" err="1" smtClean="0"/>
              <a:t>and</a:t>
            </a:r>
            <a:r>
              <a:rPr lang="de-DE" dirty="0" smtClean="0"/>
              <a:t> OWL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equations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/>
              <a:t>enough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2050" name="Picture 2" descr="http://www.di.uniba.it/%7Ecdamato/Claudia%20d%27Amato%27s%20-%20Home%20Page_file/claud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50" y="5626870"/>
            <a:ext cx="1387507" cy="10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0" y="1628800"/>
            <a:ext cx="9143999" cy="1229702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/>
          <a:p>
            <a:pPr marL="311045" indent="-311045">
              <a:buFont typeface="Arial"/>
              <a:buChar char="•"/>
            </a:pPr>
            <a:r>
              <a:rPr lang="en-GB" sz="1600" noProof="0" dirty="0" smtClean="0"/>
              <a:t>Individual datasets (e.g. from Eurostat) have lots of missing values</a:t>
            </a:r>
          </a:p>
          <a:p>
            <a:pPr marL="311045" indent="-311045">
              <a:buFont typeface="Arial"/>
              <a:buChar char="•"/>
            </a:pPr>
            <a:r>
              <a:rPr lang="en-GB" sz="1600" b="1" noProof="0" dirty="0" smtClean="0"/>
              <a:t>Merging together datasets </a:t>
            </a:r>
            <a:r>
              <a:rPr lang="en-GB" sz="1600" noProof="0" dirty="0" smtClean="0"/>
              <a:t>with different indicators/cities  </a:t>
            </a:r>
            <a:r>
              <a:rPr lang="en-GB" sz="1600" b="1" noProof="0" dirty="0" smtClean="0"/>
              <a:t>adds</a:t>
            </a:r>
            <a:r>
              <a:rPr lang="en-GB" sz="1600" noProof="0" dirty="0" smtClean="0"/>
              <a:t> </a:t>
            </a:r>
            <a:r>
              <a:rPr lang="en-GB" sz="1600" noProof="0" dirty="0" err="1" smtClean="0"/>
              <a:t>sparsity</a:t>
            </a:r>
            <a:endParaRPr lang="en-GB" sz="1600" noProof="0" dirty="0"/>
          </a:p>
        </p:txBody>
      </p:sp>
      <p:sp>
        <p:nvSpPr>
          <p:cNvPr id="4" name="TextShape 1"/>
          <p:cNvSpPr txBox="1"/>
          <p:nvPr/>
        </p:nvSpPr>
        <p:spPr>
          <a:xfrm>
            <a:off x="102769" y="640323"/>
            <a:ext cx="75013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Challenges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–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200" b="1" dirty="0" err="1" smtClean="0">
                <a:solidFill>
                  <a:srgbClr val="FFFFFF"/>
                </a:solidFill>
                <a:latin typeface="Verdana"/>
              </a:rPr>
              <a:t>values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000" b="1" dirty="0">
                <a:solidFill>
                  <a:srgbClr val="FFFFFF"/>
                </a:solidFill>
                <a:latin typeface="Verdana"/>
              </a:rPr>
              <a:t>[Bischof et al. 2015] </a:t>
            </a:r>
            <a:endParaRPr sz="15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3" name="Rechteck 5"/>
          <p:cNvSpPr>
            <a:spLocks noChangeArrowheads="1"/>
          </p:cNvSpPr>
          <p:nvPr/>
        </p:nvSpPr>
        <p:spPr bwMode="auto">
          <a:xfrm>
            <a:off x="2268538" y="2492375"/>
            <a:ext cx="5472112" cy="436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34" name="Titel 3"/>
          <p:cNvSpPr>
            <a:spLocks noGrp="1"/>
          </p:cNvSpPr>
          <p:nvPr>
            <p:ph type="title"/>
          </p:nvPr>
        </p:nvSpPr>
        <p:spPr>
          <a:xfrm>
            <a:off x="71438" y="14240"/>
            <a:ext cx="8965059" cy="1083517"/>
          </a:xfrm>
        </p:spPr>
        <p:txBody>
          <a:bodyPr>
            <a:normAutofit/>
          </a:bodyPr>
          <a:lstStyle/>
          <a:p>
            <a:pPr eaLnBrk="1" hangingPunct="1"/>
            <a:r>
              <a:rPr lang="de-AT" altLang="en-US" sz="2600" dirty="0"/>
              <a:t>Integrated Open Data </a:t>
            </a:r>
            <a:r>
              <a:rPr lang="de-AT" altLang="en-US" sz="2600" dirty="0" err="1"/>
              <a:t>is</a:t>
            </a:r>
            <a:r>
              <a:rPr lang="de-AT" altLang="en-US" sz="2600" dirty="0"/>
              <a:t> </a:t>
            </a:r>
            <a:r>
              <a:rPr lang="de-AT" altLang="en-US" sz="2600" dirty="0" smtClean="0"/>
              <a:t>(</a:t>
            </a:r>
            <a:r>
              <a:rPr lang="de-AT" altLang="en-US" sz="2600" dirty="0" err="1" smtClean="0">
                <a:latin typeface="Arial Black" charset="0"/>
              </a:rPr>
              <a:t>too</a:t>
            </a:r>
            <a:r>
              <a:rPr lang="de-AT" altLang="en-US" sz="2600" dirty="0" smtClean="0">
                <a:latin typeface="Arial Black" charset="0"/>
              </a:rPr>
              <a:t>?)</a:t>
            </a:r>
            <a:r>
              <a:rPr lang="de-AT" altLang="en-US" sz="2600" dirty="0" err="1" smtClean="0"/>
              <a:t>sparse</a:t>
            </a:r>
            <a:endParaRPr lang="de-AT" altLang="en-US" sz="2600" dirty="0"/>
          </a:p>
        </p:txBody>
      </p:sp>
      <p:sp>
        <p:nvSpPr>
          <p:cNvPr id="235" name="Rechteck 6"/>
          <p:cNvSpPr/>
          <p:nvPr/>
        </p:nvSpPr>
        <p:spPr bwMode="auto">
          <a:xfrm>
            <a:off x="4284663" y="3573463"/>
            <a:ext cx="3455987" cy="3284537"/>
          </a:xfrm>
          <a:prstGeom prst="rect">
            <a:avLst/>
          </a:prstGeom>
          <a:solidFill>
            <a:srgbClr val="647D2D">
              <a:alpha val="20000"/>
            </a:srgb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44018" tIns="72009" rIns="72009" bIns="72009" anchor="ctr"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pitchFamily="34" charset="0"/>
              <a:buChar char="•"/>
              <a:defRPr/>
            </a:pPr>
            <a:endParaRPr lang="de-AT" sz="1400" dirty="0" err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" name="Rechteck 7"/>
          <p:cNvSpPr/>
          <p:nvPr/>
        </p:nvSpPr>
        <p:spPr bwMode="auto">
          <a:xfrm>
            <a:off x="2268538" y="2492375"/>
            <a:ext cx="2663825" cy="2089150"/>
          </a:xfrm>
          <a:prstGeom prst="rect">
            <a:avLst/>
          </a:prstGeom>
          <a:solidFill>
            <a:srgbClr val="006487">
              <a:alpha val="20000"/>
            </a:srgbClr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44018" tIns="72009" rIns="72009" bIns="72009" anchor="ctr"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pitchFamily="34" charset="0"/>
              <a:buChar char="•"/>
              <a:defRPr/>
            </a:pPr>
            <a:endParaRPr lang="de-AT" sz="1400" dirty="0" err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7" name="Textfeld 8"/>
          <p:cNvSpPr txBox="1">
            <a:spLocks noChangeArrowheads="1"/>
          </p:cNvSpPr>
          <p:nvPr/>
        </p:nvSpPr>
        <p:spPr bwMode="gray">
          <a:xfrm>
            <a:off x="1581944" y="4298950"/>
            <a:ext cx="577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r>
              <a:rPr lang="de-AT" altLang="en-US" dirty="0">
                <a:solidFill>
                  <a:srgbClr val="000000"/>
                </a:solidFill>
              </a:rPr>
              <a:t>Cities</a:t>
            </a:r>
          </a:p>
        </p:txBody>
      </p:sp>
      <p:sp>
        <p:nvSpPr>
          <p:cNvPr id="238" name="Textfeld 9"/>
          <p:cNvSpPr txBox="1">
            <a:spLocks noChangeArrowheads="1"/>
          </p:cNvSpPr>
          <p:nvPr/>
        </p:nvSpPr>
        <p:spPr bwMode="gray">
          <a:xfrm>
            <a:off x="4211638" y="2216671"/>
            <a:ext cx="1000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r>
              <a:rPr lang="de-AT" altLang="en-US">
                <a:solidFill>
                  <a:srgbClr val="000000"/>
                </a:solidFill>
              </a:rPr>
              <a:t>Indicators</a:t>
            </a:r>
            <a:endParaRPr lang="de-AT" altLang="en-US" dirty="0">
              <a:solidFill>
                <a:srgbClr val="000000"/>
              </a:solidFill>
            </a:endParaRPr>
          </a:p>
        </p:txBody>
      </p:sp>
      <p:sp>
        <p:nvSpPr>
          <p:cNvPr id="239" name="Rechteck 10"/>
          <p:cNvSpPr>
            <a:spLocks noChangeArrowheads="1"/>
          </p:cNvSpPr>
          <p:nvPr/>
        </p:nvSpPr>
        <p:spPr bwMode="auto">
          <a:xfrm>
            <a:off x="2339975" y="2565400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0" name="Rechteck 11"/>
          <p:cNvSpPr>
            <a:spLocks noChangeArrowheads="1"/>
          </p:cNvSpPr>
          <p:nvPr/>
        </p:nvSpPr>
        <p:spPr bwMode="auto">
          <a:xfrm>
            <a:off x="2339975" y="26368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1" name="Rechteck 12"/>
          <p:cNvSpPr>
            <a:spLocks noChangeArrowheads="1"/>
          </p:cNvSpPr>
          <p:nvPr/>
        </p:nvSpPr>
        <p:spPr bwMode="auto">
          <a:xfrm>
            <a:off x="2339975" y="270827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2" name="Rechteck 13"/>
          <p:cNvSpPr>
            <a:spLocks noChangeArrowheads="1"/>
          </p:cNvSpPr>
          <p:nvPr/>
        </p:nvSpPr>
        <p:spPr bwMode="auto">
          <a:xfrm>
            <a:off x="2339975" y="27813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3" name="Rechteck 14"/>
          <p:cNvSpPr>
            <a:spLocks noChangeArrowheads="1"/>
          </p:cNvSpPr>
          <p:nvPr/>
        </p:nvSpPr>
        <p:spPr bwMode="auto">
          <a:xfrm>
            <a:off x="2339975" y="28527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4" name="Rechteck 15"/>
          <p:cNvSpPr>
            <a:spLocks noChangeArrowheads="1"/>
          </p:cNvSpPr>
          <p:nvPr/>
        </p:nvSpPr>
        <p:spPr bwMode="auto">
          <a:xfrm>
            <a:off x="2339975" y="292417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5" name="Rechteck 16"/>
          <p:cNvSpPr>
            <a:spLocks noChangeArrowheads="1"/>
          </p:cNvSpPr>
          <p:nvPr/>
        </p:nvSpPr>
        <p:spPr bwMode="auto">
          <a:xfrm>
            <a:off x="2339975" y="29972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6" name="Rechteck 17"/>
          <p:cNvSpPr>
            <a:spLocks noChangeArrowheads="1"/>
          </p:cNvSpPr>
          <p:nvPr/>
        </p:nvSpPr>
        <p:spPr bwMode="auto">
          <a:xfrm>
            <a:off x="2339975" y="30686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7" name="Rechteck 18"/>
          <p:cNvSpPr>
            <a:spLocks noChangeArrowheads="1"/>
          </p:cNvSpPr>
          <p:nvPr/>
        </p:nvSpPr>
        <p:spPr bwMode="auto">
          <a:xfrm>
            <a:off x="2339975" y="31416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8" name="Rechteck 19"/>
          <p:cNvSpPr>
            <a:spLocks noChangeArrowheads="1"/>
          </p:cNvSpPr>
          <p:nvPr/>
        </p:nvSpPr>
        <p:spPr bwMode="auto">
          <a:xfrm>
            <a:off x="2339975" y="32131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49" name="Rechteck 20"/>
          <p:cNvSpPr>
            <a:spLocks noChangeArrowheads="1"/>
          </p:cNvSpPr>
          <p:nvPr/>
        </p:nvSpPr>
        <p:spPr bwMode="auto">
          <a:xfrm>
            <a:off x="2339975" y="32845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0" name="Rechteck 21"/>
          <p:cNvSpPr>
            <a:spLocks noChangeArrowheads="1"/>
          </p:cNvSpPr>
          <p:nvPr/>
        </p:nvSpPr>
        <p:spPr bwMode="auto">
          <a:xfrm>
            <a:off x="2339975" y="33575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1" name="Rechteck 22"/>
          <p:cNvSpPr>
            <a:spLocks noChangeArrowheads="1"/>
          </p:cNvSpPr>
          <p:nvPr/>
        </p:nvSpPr>
        <p:spPr bwMode="auto">
          <a:xfrm>
            <a:off x="2339975" y="34290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2" name="Rechteck 23"/>
          <p:cNvSpPr>
            <a:spLocks noChangeArrowheads="1"/>
          </p:cNvSpPr>
          <p:nvPr/>
        </p:nvSpPr>
        <p:spPr bwMode="auto">
          <a:xfrm>
            <a:off x="2339975" y="35004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3" name="Rechteck 24"/>
          <p:cNvSpPr>
            <a:spLocks noChangeArrowheads="1"/>
          </p:cNvSpPr>
          <p:nvPr/>
        </p:nvSpPr>
        <p:spPr bwMode="auto">
          <a:xfrm>
            <a:off x="2339975" y="35734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4" name="Rechteck 25"/>
          <p:cNvSpPr>
            <a:spLocks noChangeArrowheads="1"/>
          </p:cNvSpPr>
          <p:nvPr/>
        </p:nvSpPr>
        <p:spPr bwMode="auto">
          <a:xfrm>
            <a:off x="2339975" y="36449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5" name="Rechteck 26"/>
          <p:cNvSpPr>
            <a:spLocks noChangeArrowheads="1"/>
          </p:cNvSpPr>
          <p:nvPr/>
        </p:nvSpPr>
        <p:spPr bwMode="auto">
          <a:xfrm>
            <a:off x="2339975" y="37163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6" name="Rechteck 27"/>
          <p:cNvSpPr>
            <a:spLocks noChangeArrowheads="1"/>
          </p:cNvSpPr>
          <p:nvPr/>
        </p:nvSpPr>
        <p:spPr bwMode="auto">
          <a:xfrm>
            <a:off x="2339975" y="37893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7" name="Rechteck 28"/>
          <p:cNvSpPr>
            <a:spLocks noChangeArrowheads="1"/>
          </p:cNvSpPr>
          <p:nvPr/>
        </p:nvSpPr>
        <p:spPr bwMode="auto">
          <a:xfrm>
            <a:off x="2339975" y="38608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8" name="Rechteck 29"/>
          <p:cNvSpPr>
            <a:spLocks noChangeArrowheads="1"/>
          </p:cNvSpPr>
          <p:nvPr/>
        </p:nvSpPr>
        <p:spPr bwMode="auto">
          <a:xfrm>
            <a:off x="2339975" y="39338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59" name="Rechteck 30"/>
          <p:cNvSpPr>
            <a:spLocks noChangeArrowheads="1"/>
          </p:cNvSpPr>
          <p:nvPr/>
        </p:nvSpPr>
        <p:spPr bwMode="auto">
          <a:xfrm>
            <a:off x="2339975" y="40052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0" name="Rechteck 31"/>
          <p:cNvSpPr>
            <a:spLocks noChangeArrowheads="1"/>
          </p:cNvSpPr>
          <p:nvPr/>
        </p:nvSpPr>
        <p:spPr bwMode="auto">
          <a:xfrm>
            <a:off x="2339975" y="40767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1" name="Rechteck 32"/>
          <p:cNvSpPr>
            <a:spLocks noChangeArrowheads="1"/>
          </p:cNvSpPr>
          <p:nvPr/>
        </p:nvSpPr>
        <p:spPr bwMode="auto">
          <a:xfrm>
            <a:off x="2627313" y="30686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2" name="Rechteck 33"/>
          <p:cNvSpPr>
            <a:spLocks noChangeArrowheads="1"/>
          </p:cNvSpPr>
          <p:nvPr/>
        </p:nvSpPr>
        <p:spPr bwMode="auto">
          <a:xfrm>
            <a:off x="2627313" y="31416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3" name="Rechteck 34"/>
          <p:cNvSpPr>
            <a:spLocks noChangeArrowheads="1"/>
          </p:cNvSpPr>
          <p:nvPr/>
        </p:nvSpPr>
        <p:spPr bwMode="auto">
          <a:xfrm>
            <a:off x="2627313" y="32131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4" name="Rechteck 35"/>
          <p:cNvSpPr>
            <a:spLocks noChangeArrowheads="1"/>
          </p:cNvSpPr>
          <p:nvPr/>
        </p:nvSpPr>
        <p:spPr bwMode="auto">
          <a:xfrm>
            <a:off x="2627313" y="32845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5" name="Rechteck 36"/>
          <p:cNvSpPr>
            <a:spLocks noChangeArrowheads="1"/>
          </p:cNvSpPr>
          <p:nvPr/>
        </p:nvSpPr>
        <p:spPr bwMode="auto">
          <a:xfrm>
            <a:off x="2627313" y="33575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6" name="Rechteck 37"/>
          <p:cNvSpPr>
            <a:spLocks noChangeArrowheads="1"/>
          </p:cNvSpPr>
          <p:nvPr/>
        </p:nvSpPr>
        <p:spPr bwMode="auto">
          <a:xfrm>
            <a:off x="2627313" y="34290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7" name="Rechteck 38"/>
          <p:cNvSpPr>
            <a:spLocks noChangeArrowheads="1"/>
          </p:cNvSpPr>
          <p:nvPr/>
        </p:nvSpPr>
        <p:spPr bwMode="auto">
          <a:xfrm>
            <a:off x="2627313" y="35004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8" name="Rechteck 39"/>
          <p:cNvSpPr>
            <a:spLocks noChangeArrowheads="1"/>
          </p:cNvSpPr>
          <p:nvPr/>
        </p:nvSpPr>
        <p:spPr bwMode="auto">
          <a:xfrm>
            <a:off x="2627313" y="35734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69" name="Rechteck 40"/>
          <p:cNvSpPr>
            <a:spLocks noChangeArrowheads="1"/>
          </p:cNvSpPr>
          <p:nvPr/>
        </p:nvSpPr>
        <p:spPr bwMode="auto">
          <a:xfrm>
            <a:off x="2627313" y="36449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0" name="Rechteck 41"/>
          <p:cNvSpPr>
            <a:spLocks noChangeArrowheads="1"/>
          </p:cNvSpPr>
          <p:nvPr/>
        </p:nvSpPr>
        <p:spPr bwMode="auto">
          <a:xfrm>
            <a:off x="2627313" y="37163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1" name="Rechteck 42"/>
          <p:cNvSpPr>
            <a:spLocks noChangeArrowheads="1"/>
          </p:cNvSpPr>
          <p:nvPr/>
        </p:nvSpPr>
        <p:spPr bwMode="auto">
          <a:xfrm>
            <a:off x="2627313" y="37893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2" name="Rechteck 43"/>
          <p:cNvSpPr>
            <a:spLocks noChangeArrowheads="1"/>
          </p:cNvSpPr>
          <p:nvPr/>
        </p:nvSpPr>
        <p:spPr bwMode="auto">
          <a:xfrm>
            <a:off x="2916238" y="32131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3" name="Rechteck 44"/>
          <p:cNvSpPr>
            <a:spLocks noChangeArrowheads="1"/>
          </p:cNvSpPr>
          <p:nvPr/>
        </p:nvSpPr>
        <p:spPr bwMode="auto">
          <a:xfrm>
            <a:off x="2916238" y="32845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4" name="Rechteck 45"/>
          <p:cNvSpPr>
            <a:spLocks noChangeArrowheads="1"/>
          </p:cNvSpPr>
          <p:nvPr/>
        </p:nvSpPr>
        <p:spPr bwMode="auto">
          <a:xfrm>
            <a:off x="2916238" y="33575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5" name="Rechteck 46"/>
          <p:cNvSpPr>
            <a:spLocks noChangeArrowheads="1"/>
          </p:cNvSpPr>
          <p:nvPr/>
        </p:nvSpPr>
        <p:spPr bwMode="auto">
          <a:xfrm>
            <a:off x="2916238" y="34290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6" name="Rechteck 47"/>
          <p:cNvSpPr>
            <a:spLocks noChangeArrowheads="1"/>
          </p:cNvSpPr>
          <p:nvPr/>
        </p:nvSpPr>
        <p:spPr bwMode="auto">
          <a:xfrm>
            <a:off x="2916238" y="35004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7" name="Rechteck 48"/>
          <p:cNvSpPr>
            <a:spLocks noChangeArrowheads="1"/>
          </p:cNvSpPr>
          <p:nvPr/>
        </p:nvSpPr>
        <p:spPr bwMode="auto">
          <a:xfrm>
            <a:off x="2916238" y="35734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8" name="Rechteck 49"/>
          <p:cNvSpPr>
            <a:spLocks noChangeArrowheads="1"/>
          </p:cNvSpPr>
          <p:nvPr/>
        </p:nvSpPr>
        <p:spPr bwMode="auto">
          <a:xfrm>
            <a:off x="2916238" y="36449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79" name="Rechteck 50"/>
          <p:cNvSpPr>
            <a:spLocks noChangeArrowheads="1"/>
          </p:cNvSpPr>
          <p:nvPr/>
        </p:nvSpPr>
        <p:spPr bwMode="auto">
          <a:xfrm>
            <a:off x="2916238" y="37163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0" name="Rechteck 51"/>
          <p:cNvSpPr>
            <a:spLocks noChangeArrowheads="1"/>
          </p:cNvSpPr>
          <p:nvPr/>
        </p:nvSpPr>
        <p:spPr bwMode="auto">
          <a:xfrm>
            <a:off x="2916238" y="37893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1" name="Rechteck 52"/>
          <p:cNvSpPr>
            <a:spLocks noChangeArrowheads="1"/>
          </p:cNvSpPr>
          <p:nvPr/>
        </p:nvSpPr>
        <p:spPr bwMode="auto">
          <a:xfrm>
            <a:off x="2916238" y="38608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2" name="Rechteck 53"/>
          <p:cNvSpPr>
            <a:spLocks noChangeArrowheads="1"/>
          </p:cNvSpPr>
          <p:nvPr/>
        </p:nvSpPr>
        <p:spPr bwMode="auto">
          <a:xfrm>
            <a:off x="2916238" y="39338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3" name="Rechteck 54"/>
          <p:cNvSpPr>
            <a:spLocks noChangeArrowheads="1"/>
          </p:cNvSpPr>
          <p:nvPr/>
        </p:nvSpPr>
        <p:spPr bwMode="auto">
          <a:xfrm>
            <a:off x="3203575" y="292417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4" name="Rechteck 55"/>
          <p:cNvSpPr>
            <a:spLocks noChangeArrowheads="1"/>
          </p:cNvSpPr>
          <p:nvPr/>
        </p:nvSpPr>
        <p:spPr bwMode="auto">
          <a:xfrm>
            <a:off x="3203575" y="29972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5" name="Rechteck 56"/>
          <p:cNvSpPr>
            <a:spLocks noChangeArrowheads="1"/>
          </p:cNvSpPr>
          <p:nvPr/>
        </p:nvSpPr>
        <p:spPr bwMode="auto">
          <a:xfrm>
            <a:off x="3203575" y="30686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6" name="Rechteck 57"/>
          <p:cNvSpPr>
            <a:spLocks noChangeArrowheads="1"/>
          </p:cNvSpPr>
          <p:nvPr/>
        </p:nvSpPr>
        <p:spPr bwMode="auto">
          <a:xfrm>
            <a:off x="3203575" y="31416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7" name="Rechteck 58"/>
          <p:cNvSpPr>
            <a:spLocks noChangeArrowheads="1"/>
          </p:cNvSpPr>
          <p:nvPr/>
        </p:nvSpPr>
        <p:spPr bwMode="auto">
          <a:xfrm>
            <a:off x="3203575" y="32131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8" name="Rechteck 59"/>
          <p:cNvSpPr>
            <a:spLocks noChangeArrowheads="1"/>
          </p:cNvSpPr>
          <p:nvPr/>
        </p:nvSpPr>
        <p:spPr bwMode="auto">
          <a:xfrm>
            <a:off x="3203575" y="32845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89" name="Rechteck 60"/>
          <p:cNvSpPr>
            <a:spLocks noChangeArrowheads="1"/>
          </p:cNvSpPr>
          <p:nvPr/>
        </p:nvSpPr>
        <p:spPr bwMode="auto">
          <a:xfrm>
            <a:off x="3203575" y="33575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0" name="Rechteck 61"/>
          <p:cNvSpPr>
            <a:spLocks noChangeArrowheads="1"/>
          </p:cNvSpPr>
          <p:nvPr/>
        </p:nvSpPr>
        <p:spPr bwMode="auto">
          <a:xfrm>
            <a:off x="3203575" y="34290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1" name="Rechteck 62"/>
          <p:cNvSpPr>
            <a:spLocks noChangeArrowheads="1"/>
          </p:cNvSpPr>
          <p:nvPr/>
        </p:nvSpPr>
        <p:spPr bwMode="auto">
          <a:xfrm>
            <a:off x="3203575" y="35004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2" name="Rechteck 63"/>
          <p:cNvSpPr>
            <a:spLocks noChangeArrowheads="1"/>
          </p:cNvSpPr>
          <p:nvPr/>
        </p:nvSpPr>
        <p:spPr bwMode="auto">
          <a:xfrm>
            <a:off x="3203575" y="35734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3" name="Rechteck 64"/>
          <p:cNvSpPr>
            <a:spLocks noChangeArrowheads="1"/>
          </p:cNvSpPr>
          <p:nvPr/>
        </p:nvSpPr>
        <p:spPr bwMode="auto">
          <a:xfrm>
            <a:off x="3203575" y="36449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4" name="Rechteck 65"/>
          <p:cNvSpPr>
            <a:spLocks noChangeArrowheads="1"/>
          </p:cNvSpPr>
          <p:nvPr/>
        </p:nvSpPr>
        <p:spPr bwMode="auto">
          <a:xfrm>
            <a:off x="2339975" y="41497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5" name="Rechteck 66"/>
          <p:cNvSpPr>
            <a:spLocks noChangeArrowheads="1"/>
          </p:cNvSpPr>
          <p:nvPr/>
        </p:nvSpPr>
        <p:spPr bwMode="auto">
          <a:xfrm>
            <a:off x="2339975" y="42211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6" name="Rechteck 67"/>
          <p:cNvSpPr>
            <a:spLocks noChangeArrowheads="1"/>
          </p:cNvSpPr>
          <p:nvPr/>
        </p:nvSpPr>
        <p:spPr bwMode="auto">
          <a:xfrm>
            <a:off x="2339975" y="42926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7" name="Rechteck 68"/>
          <p:cNvSpPr>
            <a:spLocks noChangeArrowheads="1"/>
          </p:cNvSpPr>
          <p:nvPr/>
        </p:nvSpPr>
        <p:spPr bwMode="auto">
          <a:xfrm>
            <a:off x="2339975" y="43656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8" name="Rechteck 69"/>
          <p:cNvSpPr>
            <a:spLocks noChangeArrowheads="1"/>
          </p:cNvSpPr>
          <p:nvPr/>
        </p:nvSpPr>
        <p:spPr bwMode="auto">
          <a:xfrm>
            <a:off x="2339975" y="44370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99" name="Rechteck 70"/>
          <p:cNvSpPr>
            <a:spLocks noChangeArrowheads="1"/>
          </p:cNvSpPr>
          <p:nvPr/>
        </p:nvSpPr>
        <p:spPr bwMode="auto">
          <a:xfrm>
            <a:off x="2627313" y="38608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0" name="Rechteck 71"/>
          <p:cNvSpPr>
            <a:spLocks noChangeArrowheads="1"/>
          </p:cNvSpPr>
          <p:nvPr/>
        </p:nvSpPr>
        <p:spPr bwMode="auto">
          <a:xfrm>
            <a:off x="2627313" y="39338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1" name="Rechteck 72"/>
          <p:cNvSpPr>
            <a:spLocks noChangeArrowheads="1"/>
          </p:cNvSpPr>
          <p:nvPr/>
        </p:nvSpPr>
        <p:spPr bwMode="auto">
          <a:xfrm>
            <a:off x="2627313" y="40052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2" name="Rechteck 73"/>
          <p:cNvSpPr>
            <a:spLocks noChangeArrowheads="1"/>
          </p:cNvSpPr>
          <p:nvPr/>
        </p:nvSpPr>
        <p:spPr bwMode="auto">
          <a:xfrm>
            <a:off x="2627313" y="40767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3" name="Rechteck 74"/>
          <p:cNvSpPr>
            <a:spLocks noChangeArrowheads="1"/>
          </p:cNvSpPr>
          <p:nvPr/>
        </p:nvSpPr>
        <p:spPr bwMode="auto">
          <a:xfrm>
            <a:off x="2627313" y="41497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4" name="Rechteck 75"/>
          <p:cNvSpPr>
            <a:spLocks noChangeArrowheads="1"/>
          </p:cNvSpPr>
          <p:nvPr/>
        </p:nvSpPr>
        <p:spPr bwMode="auto">
          <a:xfrm>
            <a:off x="2627313" y="42211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5" name="Rechteck 76"/>
          <p:cNvSpPr>
            <a:spLocks noChangeArrowheads="1"/>
          </p:cNvSpPr>
          <p:nvPr/>
        </p:nvSpPr>
        <p:spPr bwMode="auto">
          <a:xfrm>
            <a:off x="3203575" y="37163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6" name="Rechteck 77"/>
          <p:cNvSpPr>
            <a:spLocks noChangeArrowheads="1"/>
          </p:cNvSpPr>
          <p:nvPr/>
        </p:nvSpPr>
        <p:spPr bwMode="auto">
          <a:xfrm>
            <a:off x="3203575" y="37893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7" name="Rechteck 78"/>
          <p:cNvSpPr>
            <a:spLocks noChangeArrowheads="1"/>
          </p:cNvSpPr>
          <p:nvPr/>
        </p:nvSpPr>
        <p:spPr bwMode="auto">
          <a:xfrm>
            <a:off x="3203575" y="38608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8" name="Rechteck 79"/>
          <p:cNvSpPr>
            <a:spLocks noChangeArrowheads="1"/>
          </p:cNvSpPr>
          <p:nvPr/>
        </p:nvSpPr>
        <p:spPr bwMode="auto">
          <a:xfrm>
            <a:off x="3203575" y="39338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09" name="Rechteck 80"/>
          <p:cNvSpPr>
            <a:spLocks noChangeArrowheads="1"/>
          </p:cNvSpPr>
          <p:nvPr/>
        </p:nvSpPr>
        <p:spPr bwMode="auto">
          <a:xfrm>
            <a:off x="3203575" y="40052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0" name="Rechteck 81"/>
          <p:cNvSpPr>
            <a:spLocks noChangeArrowheads="1"/>
          </p:cNvSpPr>
          <p:nvPr/>
        </p:nvSpPr>
        <p:spPr bwMode="auto">
          <a:xfrm>
            <a:off x="3203575" y="40767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1" name="Rechteck 82"/>
          <p:cNvSpPr>
            <a:spLocks noChangeArrowheads="1"/>
          </p:cNvSpPr>
          <p:nvPr/>
        </p:nvSpPr>
        <p:spPr bwMode="auto">
          <a:xfrm>
            <a:off x="3203575" y="41497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2" name="Rechteck 83"/>
          <p:cNvSpPr>
            <a:spLocks noChangeArrowheads="1"/>
          </p:cNvSpPr>
          <p:nvPr/>
        </p:nvSpPr>
        <p:spPr bwMode="auto">
          <a:xfrm>
            <a:off x="3203575" y="42211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3" name="Rechteck 84"/>
          <p:cNvSpPr>
            <a:spLocks noChangeArrowheads="1"/>
          </p:cNvSpPr>
          <p:nvPr/>
        </p:nvSpPr>
        <p:spPr bwMode="auto">
          <a:xfrm>
            <a:off x="3203575" y="42926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4" name="Rechteck 85"/>
          <p:cNvSpPr>
            <a:spLocks noChangeArrowheads="1"/>
          </p:cNvSpPr>
          <p:nvPr/>
        </p:nvSpPr>
        <p:spPr bwMode="auto">
          <a:xfrm>
            <a:off x="3203575" y="43656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5" name="Rechteck 86"/>
          <p:cNvSpPr>
            <a:spLocks noChangeArrowheads="1"/>
          </p:cNvSpPr>
          <p:nvPr/>
        </p:nvSpPr>
        <p:spPr bwMode="auto">
          <a:xfrm>
            <a:off x="3203575" y="44370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6" name="Rechteck 87"/>
          <p:cNvSpPr>
            <a:spLocks noChangeArrowheads="1"/>
          </p:cNvSpPr>
          <p:nvPr/>
        </p:nvSpPr>
        <p:spPr bwMode="auto">
          <a:xfrm>
            <a:off x="3492500" y="33575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7" name="Rechteck 88"/>
          <p:cNvSpPr>
            <a:spLocks noChangeArrowheads="1"/>
          </p:cNvSpPr>
          <p:nvPr/>
        </p:nvSpPr>
        <p:spPr bwMode="auto">
          <a:xfrm>
            <a:off x="3492500" y="34290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8" name="Rechteck 89"/>
          <p:cNvSpPr>
            <a:spLocks noChangeArrowheads="1"/>
          </p:cNvSpPr>
          <p:nvPr/>
        </p:nvSpPr>
        <p:spPr bwMode="auto">
          <a:xfrm>
            <a:off x="3492500" y="35004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19" name="Rechteck 90"/>
          <p:cNvSpPr>
            <a:spLocks noChangeArrowheads="1"/>
          </p:cNvSpPr>
          <p:nvPr/>
        </p:nvSpPr>
        <p:spPr bwMode="auto">
          <a:xfrm>
            <a:off x="3492500" y="35734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0" name="Rechteck 91"/>
          <p:cNvSpPr>
            <a:spLocks noChangeArrowheads="1"/>
          </p:cNvSpPr>
          <p:nvPr/>
        </p:nvSpPr>
        <p:spPr bwMode="auto">
          <a:xfrm>
            <a:off x="3492500" y="36449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1" name="Rechteck 92"/>
          <p:cNvSpPr>
            <a:spLocks noChangeArrowheads="1"/>
          </p:cNvSpPr>
          <p:nvPr/>
        </p:nvSpPr>
        <p:spPr bwMode="auto">
          <a:xfrm>
            <a:off x="3492500" y="37163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2" name="Rechteck 93"/>
          <p:cNvSpPr>
            <a:spLocks noChangeArrowheads="1"/>
          </p:cNvSpPr>
          <p:nvPr/>
        </p:nvSpPr>
        <p:spPr bwMode="auto">
          <a:xfrm>
            <a:off x="3492500" y="37893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3" name="Rechteck 94"/>
          <p:cNvSpPr>
            <a:spLocks noChangeArrowheads="1"/>
          </p:cNvSpPr>
          <p:nvPr/>
        </p:nvSpPr>
        <p:spPr bwMode="auto">
          <a:xfrm>
            <a:off x="3492500" y="38608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4" name="Rechteck 95"/>
          <p:cNvSpPr>
            <a:spLocks noChangeArrowheads="1"/>
          </p:cNvSpPr>
          <p:nvPr/>
        </p:nvSpPr>
        <p:spPr bwMode="auto">
          <a:xfrm>
            <a:off x="3492500" y="39338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5" name="Rechteck 96"/>
          <p:cNvSpPr>
            <a:spLocks noChangeArrowheads="1"/>
          </p:cNvSpPr>
          <p:nvPr/>
        </p:nvSpPr>
        <p:spPr bwMode="auto">
          <a:xfrm>
            <a:off x="3492500" y="40052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6" name="Rechteck 97"/>
          <p:cNvSpPr>
            <a:spLocks noChangeArrowheads="1"/>
          </p:cNvSpPr>
          <p:nvPr/>
        </p:nvSpPr>
        <p:spPr bwMode="auto">
          <a:xfrm>
            <a:off x="3492500" y="40767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7" name="Rechteck 98"/>
          <p:cNvSpPr>
            <a:spLocks noChangeArrowheads="1"/>
          </p:cNvSpPr>
          <p:nvPr/>
        </p:nvSpPr>
        <p:spPr bwMode="auto">
          <a:xfrm>
            <a:off x="4067175" y="3644900"/>
            <a:ext cx="217488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8" name="Rechteck 99"/>
          <p:cNvSpPr>
            <a:spLocks noChangeArrowheads="1"/>
          </p:cNvSpPr>
          <p:nvPr/>
        </p:nvSpPr>
        <p:spPr bwMode="auto">
          <a:xfrm>
            <a:off x="4067175" y="3716338"/>
            <a:ext cx="217488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29" name="Rechteck 100"/>
          <p:cNvSpPr>
            <a:spLocks noChangeArrowheads="1"/>
          </p:cNvSpPr>
          <p:nvPr/>
        </p:nvSpPr>
        <p:spPr bwMode="auto">
          <a:xfrm>
            <a:off x="4067175" y="3789363"/>
            <a:ext cx="217488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0" name="Rechteck 101"/>
          <p:cNvSpPr>
            <a:spLocks noChangeArrowheads="1"/>
          </p:cNvSpPr>
          <p:nvPr/>
        </p:nvSpPr>
        <p:spPr bwMode="auto">
          <a:xfrm>
            <a:off x="4067175" y="3860800"/>
            <a:ext cx="217488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1" name="Rechteck 102"/>
          <p:cNvSpPr>
            <a:spLocks noChangeArrowheads="1"/>
          </p:cNvSpPr>
          <p:nvPr/>
        </p:nvSpPr>
        <p:spPr bwMode="auto">
          <a:xfrm>
            <a:off x="4067175" y="3933825"/>
            <a:ext cx="217488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2" name="Rechteck 103"/>
          <p:cNvSpPr>
            <a:spLocks noChangeArrowheads="1"/>
          </p:cNvSpPr>
          <p:nvPr/>
        </p:nvSpPr>
        <p:spPr bwMode="auto">
          <a:xfrm>
            <a:off x="3779838" y="36449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3" name="Rechteck 104"/>
          <p:cNvSpPr>
            <a:spLocks noChangeArrowheads="1"/>
          </p:cNvSpPr>
          <p:nvPr/>
        </p:nvSpPr>
        <p:spPr bwMode="auto">
          <a:xfrm>
            <a:off x="3779838" y="37163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4" name="Rechteck 105"/>
          <p:cNvSpPr>
            <a:spLocks noChangeArrowheads="1"/>
          </p:cNvSpPr>
          <p:nvPr/>
        </p:nvSpPr>
        <p:spPr bwMode="auto">
          <a:xfrm>
            <a:off x="3779838" y="37893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5" name="Rechteck 106"/>
          <p:cNvSpPr>
            <a:spLocks noChangeArrowheads="1"/>
          </p:cNvSpPr>
          <p:nvPr/>
        </p:nvSpPr>
        <p:spPr bwMode="auto">
          <a:xfrm>
            <a:off x="3779838" y="38608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6" name="Rechteck 107"/>
          <p:cNvSpPr>
            <a:spLocks noChangeArrowheads="1"/>
          </p:cNvSpPr>
          <p:nvPr/>
        </p:nvSpPr>
        <p:spPr bwMode="auto">
          <a:xfrm>
            <a:off x="3779838" y="39338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7" name="Rechteck 108"/>
          <p:cNvSpPr>
            <a:spLocks noChangeArrowheads="1"/>
          </p:cNvSpPr>
          <p:nvPr/>
        </p:nvSpPr>
        <p:spPr bwMode="auto">
          <a:xfrm>
            <a:off x="3779838" y="40052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8" name="Rechteck 109"/>
          <p:cNvSpPr>
            <a:spLocks noChangeArrowheads="1"/>
          </p:cNvSpPr>
          <p:nvPr/>
        </p:nvSpPr>
        <p:spPr bwMode="auto">
          <a:xfrm>
            <a:off x="4356100" y="36449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39" name="Rechteck 110"/>
          <p:cNvSpPr>
            <a:spLocks noChangeArrowheads="1"/>
          </p:cNvSpPr>
          <p:nvPr/>
        </p:nvSpPr>
        <p:spPr bwMode="auto">
          <a:xfrm>
            <a:off x="4356100" y="37163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0" name="Rechteck 111"/>
          <p:cNvSpPr>
            <a:spLocks noChangeArrowheads="1"/>
          </p:cNvSpPr>
          <p:nvPr/>
        </p:nvSpPr>
        <p:spPr bwMode="auto">
          <a:xfrm>
            <a:off x="4356100" y="37893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1" name="Rechteck 112"/>
          <p:cNvSpPr>
            <a:spLocks noChangeArrowheads="1"/>
          </p:cNvSpPr>
          <p:nvPr/>
        </p:nvSpPr>
        <p:spPr bwMode="auto">
          <a:xfrm>
            <a:off x="4356100" y="38608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2" name="Rechteck 120"/>
          <p:cNvSpPr>
            <a:spLocks noChangeArrowheads="1"/>
          </p:cNvSpPr>
          <p:nvPr/>
        </p:nvSpPr>
        <p:spPr bwMode="auto">
          <a:xfrm>
            <a:off x="4643438" y="36449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3" name="Rechteck 121"/>
          <p:cNvSpPr>
            <a:spLocks noChangeArrowheads="1"/>
          </p:cNvSpPr>
          <p:nvPr/>
        </p:nvSpPr>
        <p:spPr bwMode="auto">
          <a:xfrm>
            <a:off x="4643438" y="37163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4" name="Rechteck 122"/>
          <p:cNvSpPr>
            <a:spLocks noChangeArrowheads="1"/>
          </p:cNvSpPr>
          <p:nvPr/>
        </p:nvSpPr>
        <p:spPr bwMode="auto">
          <a:xfrm>
            <a:off x="4643438" y="37893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5" name="Rechteck 123"/>
          <p:cNvSpPr>
            <a:spLocks noChangeArrowheads="1"/>
          </p:cNvSpPr>
          <p:nvPr/>
        </p:nvSpPr>
        <p:spPr bwMode="auto">
          <a:xfrm>
            <a:off x="4643438" y="38608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6" name="Rechteck 132"/>
          <p:cNvSpPr>
            <a:spLocks noChangeArrowheads="1"/>
          </p:cNvSpPr>
          <p:nvPr/>
        </p:nvSpPr>
        <p:spPr bwMode="auto">
          <a:xfrm>
            <a:off x="5003800" y="42211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7" name="Rechteck 133"/>
          <p:cNvSpPr>
            <a:spLocks noChangeArrowheads="1"/>
          </p:cNvSpPr>
          <p:nvPr/>
        </p:nvSpPr>
        <p:spPr bwMode="auto">
          <a:xfrm>
            <a:off x="5003800" y="42926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8" name="Rechteck 134"/>
          <p:cNvSpPr>
            <a:spLocks noChangeArrowheads="1"/>
          </p:cNvSpPr>
          <p:nvPr/>
        </p:nvSpPr>
        <p:spPr bwMode="auto">
          <a:xfrm>
            <a:off x="5003800" y="43656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49" name="Rechteck 135"/>
          <p:cNvSpPr>
            <a:spLocks noChangeArrowheads="1"/>
          </p:cNvSpPr>
          <p:nvPr/>
        </p:nvSpPr>
        <p:spPr bwMode="auto">
          <a:xfrm>
            <a:off x="5292725" y="42211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0" name="Rechteck 136"/>
          <p:cNvSpPr>
            <a:spLocks noChangeArrowheads="1"/>
          </p:cNvSpPr>
          <p:nvPr/>
        </p:nvSpPr>
        <p:spPr bwMode="auto">
          <a:xfrm>
            <a:off x="5292725" y="42926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1" name="Rechteck 137"/>
          <p:cNvSpPr>
            <a:spLocks noChangeArrowheads="1"/>
          </p:cNvSpPr>
          <p:nvPr/>
        </p:nvSpPr>
        <p:spPr bwMode="auto">
          <a:xfrm>
            <a:off x="5292725" y="43656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2" name="Rechteck 138"/>
          <p:cNvSpPr>
            <a:spLocks noChangeArrowheads="1"/>
          </p:cNvSpPr>
          <p:nvPr/>
        </p:nvSpPr>
        <p:spPr bwMode="auto">
          <a:xfrm>
            <a:off x="5292725" y="44370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3" name="Rechteck 139"/>
          <p:cNvSpPr>
            <a:spLocks noChangeArrowheads="1"/>
          </p:cNvSpPr>
          <p:nvPr/>
        </p:nvSpPr>
        <p:spPr bwMode="auto">
          <a:xfrm>
            <a:off x="5292725" y="45085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4" name="Rechteck 140"/>
          <p:cNvSpPr>
            <a:spLocks noChangeArrowheads="1"/>
          </p:cNvSpPr>
          <p:nvPr/>
        </p:nvSpPr>
        <p:spPr bwMode="auto">
          <a:xfrm>
            <a:off x="5292725" y="45815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5" name="Rechteck 141"/>
          <p:cNvSpPr>
            <a:spLocks noChangeArrowheads="1"/>
          </p:cNvSpPr>
          <p:nvPr/>
        </p:nvSpPr>
        <p:spPr bwMode="auto">
          <a:xfrm>
            <a:off x="5292725" y="46529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6" name="Rechteck 142"/>
          <p:cNvSpPr>
            <a:spLocks noChangeArrowheads="1"/>
          </p:cNvSpPr>
          <p:nvPr/>
        </p:nvSpPr>
        <p:spPr bwMode="auto">
          <a:xfrm>
            <a:off x="5292725" y="47244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7" name="Rechteck 143"/>
          <p:cNvSpPr>
            <a:spLocks noChangeArrowheads="1"/>
          </p:cNvSpPr>
          <p:nvPr/>
        </p:nvSpPr>
        <p:spPr bwMode="auto">
          <a:xfrm>
            <a:off x="5292725" y="47974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8" name="Rechteck 144"/>
          <p:cNvSpPr>
            <a:spLocks noChangeArrowheads="1"/>
          </p:cNvSpPr>
          <p:nvPr/>
        </p:nvSpPr>
        <p:spPr bwMode="auto">
          <a:xfrm>
            <a:off x="5292725" y="48688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59" name="Rechteck 145"/>
          <p:cNvSpPr>
            <a:spLocks noChangeArrowheads="1"/>
          </p:cNvSpPr>
          <p:nvPr/>
        </p:nvSpPr>
        <p:spPr bwMode="auto">
          <a:xfrm>
            <a:off x="5292725" y="4941888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0" name="Rechteck 149"/>
          <p:cNvSpPr>
            <a:spLocks noChangeArrowheads="1"/>
          </p:cNvSpPr>
          <p:nvPr/>
        </p:nvSpPr>
        <p:spPr bwMode="auto">
          <a:xfrm>
            <a:off x="5580063" y="47974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1" name="Rechteck 150"/>
          <p:cNvSpPr>
            <a:spLocks noChangeArrowheads="1"/>
          </p:cNvSpPr>
          <p:nvPr/>
        </p:nvSpPr>
        <p:spPr bwMode="auto">
          <a:xfrm>
            <a:off x="5580063" y="48688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2" name="Rechteck 151"/>
          <p:cNvSpPr>
            <a:spLocks noChangeArrowheads="1"/>
          </p:cNvSpPr>
          <p:nvPr/>
        </p:nvSpPr>
        <p:spPr bwMode="auto">
          <a:xfrm>
            <a:off x="5580063" y="4941888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3" name="Rechteck 152"/>
          <p:cNvSpPr>
            <a:spLocks noChangeArrowheads="1"/>
          </p:cNvSpPr>
          <p:nvPr/>
        </p:nvSpPr>
        <p:spPr bwMode="auto">
          <a:xfrm>
            <a:off x="5580063" y="50133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4" name="Rechteck 153"/>
          <p:cNvSpPr>
            <a:spLocks noChangeArrowheads="1"/>
          </p:cNvSpPr>
          <p:nvPr/>
        </p:nvSpPr>
        <p:spPr bwMode="auto">
          <a:xfrm>
            <a:off x="5580063" y="50847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5" name="Rechteck 157"/>
          <p:cNvSpPr>
            <a:spLocks noChangeArrowheads="1"/>
          </p:cNvSpPr>
          <p:nvPr/>
        </p:nvSpPr>
        <p:spPr bwMode="auto">
          <a:xfrm flipV="1">
            <a:off x="7019925" y="41497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6" name="Rechteck 158"/>
          <p:cNvSpPr>
            <a:spLocks noChangeArrowheads="1"/>
          </p:cNvSpPr>
          <p:nvPr/>
        </p:nvSpPr>
        <p:spPr bwMode="auto">
          <a:xfrm flipV="1">
            <a:off x="7019925" y="42211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7" name="Rechteck 159"/>
          <p:cNvSpPr>
            <a:spLocks noChangeArrowheads="1"/>
          </p:cNvSpPr>
          <p:nvPr/>
        </p:nvSpPr>
        <p:spPr bwMode="auto">
          <a:xfrm flipV="1">
            <a:off x="7019925" y="42926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8" name="Rechteck 160"/>
          <p:cNvSpPr>
            <a:spLocks noChangeArrowheads="1"/>
          </p:cNvSpPr>
          <p:nvPr/>
        </p:nvSpPr>
        <p:spPr bwMode="auto">
          <a:xfrm>
            <a:off x="5867400" y="4437063"/>
            <a:ext cx="217488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69" name="Rechteck 161"/>
          <p:cNvSpPr>
            <a:spLocks noChangeArrowheads="1"/>
          </p:cNvSpPr>
          <p:nvPr/>
        </p:nvSpPr>
        <p:spPr bwMode="auto">
          <a:xfrm>
            <a:off x="5867400" y="4508500"/>
            <a:ext cx="217488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0" name="Rechteck 162"/>
          <p:cNvSpPr>
            <a:spLocks noChangeArrowheads="1"/>
          </p:cNvSpPr>
          <p:nvPr/>
        </p:nvSpPr>
        <p:spPr bwMode="auto">
          <a:xfrm>
            <a:off x="5867400" y="4581525"/>
            <a:ext cx="217488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1" name="Rechteck 163"/>
          <p:cNvSpPr>
            <a:spLocks noChangeArrowheads="1"/>
          </p:cNvSpPr>
          <p:nvPr/>
        </p:nvSpPr>
        <p:spPr bwMode="auto">
          <a:xfrm>
            <a:off x="5867400" y="4652963"/>
            <a:ext cx="217488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2" name="Rechteck 164"/>
          <p:cNvSpPr>
            <a:spLocks noChangeArrowheads="1"/>
          </p:cNvSpPr>
          <p:nvPr/>
        </p:nvSpPr>
        <p:spPr bwMode="auto">
          <a:xfrm>
            <a:off x="5867400" y="4724400"/>
            <a:ext cx="217488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3" name="Rechteck 165"/>
          <p:cNvSpPr>
            <a:spLocks noChangeArrowheads="1"/>
          </p:cNvSpPr>
          <p:nvPr/>
        </p:nvSpPr>
        <p:spPr bwMode="auto">
          <a:xfrm>
            <a:off x="5867400" y="4797425"/>
            <a:ext cx="217488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4" name="Rechteck 166"/>
          <p:cNvSpPr>
            <a:spLocks noChangeArrowheads="1"/>
          </p:cNvSpPr>
          <p:nvPr/>
        </p:nvSpPr>
        <p:spPr bwMode="auto">
          <a:xfrm>
            <a:off x="5867400" y="4868863"/>
            <a:ext cx="217488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5" name="Rechteck 167"/>
          <p:cNvSpPr>
            <a:spLocks noChangeArrowheads="1"/>
          </p:cNvSpPr>
          <p:nvPr/>
        </p:nvSpPr>
        <p:spPr bwMode="auto">
          <a:xfrm>
            <a:off x="5867400" y="4941888"/>
            <a:ext cx="217488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6" name="Rechteck 168"/>
          <p:cNvSpPr>
            <a:spLocks noChangeArrowheads="1"/>
          </p:cNvSpPr>
          <p:nvPr/>
        </p:nvSpPr>
        <p:spPr bwMode="auto">
          <a:xfrm flipV="1">
            <a:off x="7308850" y="40767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7" name="Rechteck 169"/>
          <p:cNvSpPr>
            <a:spLocks noChangeArrowheads="1"/>
          </p:cNvSpPr>
          <p:nvPr/>
        </p:nvSpPr>
        <p:spPr bwMode="auto">
          <a:xfrm flipV="1">
            <a:off x="7308850" y="41497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8" name="Rechteck 170"/>
          <p:cNvSpPr>
            <a:spLocks noChangeArrowheads="1"/>
          </p:cNvSpPr>
          <p:nvPr/>
        </p:nvSpPr>
        <p:spPr bwMode="auto">
          <a:xfrm flipV="1">
            <a:off x="7308850" y="42211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79" name="Rechteck 171"/>
          <p:cNvSpPr>
            <a:spLocks noChangeArrowheads="1"/>
          </p:cNvSpPr>
          <p:nvPr/>
        </p:nvSpPr>
        <p:spPr bwMode="auto">
          <a:xfrm flipV="1">
            <a:off x="7308850" y="42926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0" name="Rechteck 172"/>
          <p:cNvSpPr>
            <a:spLocks noChangeArrowheads="1"/>
          </p:cNvSpPr>
          <p:nvPr/>
        </p:nvSpPr>
        <p:spPr bwMode="auto">
          <a:xfrm>
            <a:off x="6156325" y="44370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1" name="Rechteck 173"/>
          <p:cNvSpPr>
            <a:spLocks noChangeArrowheads="1"/>
          </p:cNvSpPr>
          <p:nvPr/>
        </p:nvSpPr>
        <p:spPr bwMode="auto">
          <a:xfrm>
            <a:off x="6156325" y="45085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2" name="Rechteck 174"/>
          <p:cNvSpPr>
            <a:spLocks noChangeArrowheads="1"/>
          </p:cNvSpPr>
          <p:nvPr/>
        </p:nvSpPr>
        <p:spPr bwMode="auto">
          <a:xfrm>
            <a:off x="6156325" y="45815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3" name="Rechteck 175"/>
          <p:cNvSpPr>
            <a:spLocks noChangeArrowheads="1"/>
          </p:cNvSpPr>
          <p:nvPr/>
        </p:nvSpPr>
        <p:spPr bwMode="auto">
          <a:xfrm>
            <a:off x="6156325" y="46529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4" name="Rechteck 176"/>
          <p:cNvSpPr>
            <a:spLocks noChangeArrowheads="1"/>
          </p:cNvSpPr>
          <p:nvPr/>
        </p:nvSpPr>
        <p:spPr bwMode="auto">
          <a:xfrm>
            <a:off x="6156325" y="47244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5" name="Rechteck 177"/>
          <p:cNvSpPr>
            <a:spLocks noChangeArrowheads="1"/>
          </p:cNvSpPr>
          <p:nvPr/>
        </p:nvSpPr>
        <p:spPr bwMode="auto">
          <a:xfrm>
            <a:off x="6156325" y="47974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6" name="Rechteck 178"/>
          <p:cNvSpPr>
            <a:spLocks noChangeArrowheads="1"/>
          </p:cNvSpPr>
          <p:nvPr/>
        </p:nvSpPr>
        <p:spPr bwMode="auto">
          <a:xfrm>
            <a:off x="6156325" y="48688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7" name="Rechteck 186"/>
          <p:cNvSpPr>
            <a:spLocks noChangeArrowheads="1"/>
          </p:cNvSpPr>
          <p:nvPr/>
        </p:nvSpPr>
        <p:spPr bwMode="auto">
          <a:xfrm>
            <a:off x="6443663" y="45815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8" name="Rechteck 187"/>
          <p:cNvSpPr>
            <a:spLocks noChangeArrowheads="1"/>
          </p:cNvSpPr>
          <p:nvPr/>
        </p:nvSpPr>
        <p:spPr bwMode="auto">
          <a:xfrm>
            <a:off x="6443663" y="46529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89" name="Rechteck 188"/>
          <p:cNvSpPr>
            <a:spLocks noChangeArrowheads="1"/>
          </p:cNvSpPr>
          <p:nvPr/>
        </p:nvSpPr>
        <p:spPr bwMode="auto">
          <a:xfrm>
            <a:off x="6443663" y="47244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0" name="Rechteck 189"/>
          <p:cNvSpPr>
            <a:spLocks noChangeArrowheads="1"/>
          </p:cNvSpPr>
          <p:nvPr/>
        </p:nvSpPr>
        <p:spPr bwMode="auto">
          <a:xfrm>
            <a:off x="6443663" y="47974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1" name="Rechteck 190"/>
          <p:cNvSpPr>
            <a:spLocks noChangeArrowheads="1"/>
          </p:cNvSpPr>
          <p:nvPr/>
        </p:nvSpPr>
        <p:spPr bwMode="auto">
          <a:xfrm>
            <a:off x="4643438" y="39338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2" name="Rechteck 191"/>
          <p:cNvSpPr>
            <a:spLocks noChangeArrowheads="1"/>
          </p:cNvSpPr>
          <p:nvPr/>
        </p:nvSpPr>
        <p:spPr bwMode="auto">
          <a:xfrm>
            <a:off x="4643438" y="40052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3" name="Rechteck 192"/>
          <p:cNvSpPr>
            <a:spLocks noChangeArrowheads="1"/>
          </p:cNvSpPr>
          <p:nvPr/>
        </p:nvSpPr>
        <p:spPr bwMode="auto">
          <a:xfrm>
            <a:off x="4643438" y="40767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4" name="Rechteck 193"/>
          <p:cNvSpPr>
            <a:spLocks noChangeArrowheads="1"/>
          </p:cNvSpPr>
          <p:nvPr/>
        </p:nvSpPr>
        <p:spPr bwMode="auto">
          <a:xfrm>
            <a:off x="4643438" y="41497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5" name="Rechteck 194"/>
          <p:cNvSpPr>
            <a:spLocks noChangeArrowheads="1"/>
          </p:cNvSpPr>
          <p:nvPr/>
        </p:nvSpPr>
        <p:spPr bwMode="auto">
          <a:xfrm>
            <a:off x="4643438" y="42211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6" name="Rechteck 195"/>
          <p:cNvSpPr>
            <a:spLocks noChangeArrowheads="1"/>
          </p:cNvSpPr>
          <p:nvPr/>
        </p:nvSpPr>
        <p:spPr bwMode="auto">
          <a:xfrm>
            <a:off x="4643438" y="42926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7" name="Rechteck 196"/>
          <p:cNvSpPr>
            <a:spLocks noChangeArrowheads="1"/>
          </p:cNvSpPr>
          <p:nvPr/>
        </p:nvSpPr>
        <p:spPr bwMode="auto">
          <a:xfrm>
            <a:off x="4643438" y="43656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8" name="Rechteck 197"/>
          <p:cNvSpPr>
            <a:spLocks noChangeArrowheads="1"/>
          </p:cNvSpPr>
          <p:nvPr/>
        </p:nvSpPr>
        <p:spPr bwMode="auto">
          <a:xfrm>
            <a:off x="4643438" y="44370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399" name="Rechteck 198"/>
          <p:cNvSpPr>
            <a:spLocks noChangeArrowheads="1"/>
          </p:cNvSpPr>
          <p:nvPr/>
        </p:nvSpPr>
        <p:spPr bwMode="auto">
          <a:xfrm>
            <a:off x="4643438" y="45085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0" name="Rechteck 199"/>
          <p:cNvSpPr>
            <a:spLocks noChangeArrowheads="1"/>
          </p:cNvSpPr>
          <p:nvPr/>
        </p:nvSpPr>
        <p:spPr bwMode="auto">
          <a:xfrm>
            <a:off x="4643438" y="45815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1" name="Rechteck 200"/>
          <p:cNvSpPr>
            <a:spLocks noChangeArrowheads="1"/>
          </p:cNvSpPr>
          <p:nvPr/>
        </p:nvSpPr>
        <p:spPr bwMode="auto">
          <a:xfrm>
            <a:off x="4643438" y="46529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2" name="Rechteck 201"/>
          <p:cNvSpPr>
            <a:spLocks noChangeArrowheads="1"/>
          </p:cNvSpPr>
          <p:nvPr/>
        </p:nvSpPr>
        <p:spPr bwMode="auto">
          <a:xfrm>
            <a:off x="4643438" y="47244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3" name="Rechteck 202"/>
          <p:cNvSpPr>
            <a:spLocks noChangeArrowheads="1"/>
          </p:cNvSpPr>
          <p:nvPr/>
        </p:nvSpPr>
        <p:spPr bwMode="auto">
          <a:xfrm>
            <a:off x="4643438" y="47974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4" name="Rechteck 203"/>
          <p:cNvSpPr>
            <a:spLocks noChangeArrowheads="1"/>
          </p:cNvSpPr>
          <p:nvPr/>
        </p:nvSpPr>
        <p:spPr bwMode="auto">
          <a:xfrm>
            <a:off x="4643438" y="48688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5" name="Rechteck 204"/>
          <p:cNvSpPr>
            <a:spLocks noChangeArrowheads="1"/>
          </p:cNvSpPr>
          <p:nvPr/>
        </p:nvSpPr>
        <p:spPr bwMode="auto">
          <a:xfrm>
            <a:off x="4643438" y="4941888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6" name="Rechteck 205"/>
          <p:cNvSpPr>
            <a:spLocks noChangeArrowheads="1"/>
          </p:cNvSpPr>
          <p:nvPr/>
        </p:nvSpPr>
        <p:spPr bwMode="auto">
          <a:xfrm>
            <a:off x="4643438" y="50133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7" name="Rechteck 206"/>
          <p:cNvSpPr>
            <a:spLocks noChangeArrowheads="1"/>
          </p:cNvSpPr>
          <p:nvPr/>
        </p:nvSpPr>
        <p:spPr bwMode="auto">
          <a:xfrm>
            <a:off x="4643438" y="50847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8" name="Rechteck 207"/>
          <p:cNvSpPr>
            <a:spLocks noChangeArrowheads="1"/>
          </p:cNvSpPr>
          <p:nvPr/>
        </p:nvSpPr>
        <p:spPr bwMode="auto">
          <a:xfrm>
            <a:off x="4643438" y="5157788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09" name="Rechteck 208"/>
          <p:cNvSpPr>
            <a:spLocks noChangeArrowheads="1"/>
          </p:cNvSpPr>
          <p:nvPr/>
        </p:nvSpPr>
        <p:spPr bwMode="auto">
          <a:xfrm>
            <a:off x="4643438" y="52292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0" name="Rechteck 209"/>
          <p:cNvSpPr>
            <a:spLocks noChangeArrowheads="1"/>
          </p:cNvSpPr>
          <p:nvPr/>
        </p:nvSpPr>
        <p:spPr bwMode="auto">
          <a:xfrm>
            <a:off x="4643438" y="53006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1" name="Rechteck 210"/>
          <p:cNvSpPr>
            <a:spLocks noChangeArrowheads="1"/>
          </p:cNvSpPr>
          <p:nvPr/>
        </p:nvSpPr>
        <p:spPr bwMode="auto">
          <a:xfrm>
            <a:off x="4643438" y="53736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2" name="Rechteck 211"/>
          <p:cNvSpPr>
            <a:spLocks noChangeArrowheads="1"/>
          </p:cNvSpPr>
          <p:nvPr/>
        </p:nvSpPr>
        <p:spPr bwMode="auto">
          <a:xfrm>
            <a:off x="4643438" y="54451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3" name="Rechteck 212"/>
          <p:cNvSpPr>
            <a:spLocks noChangeArrowheads="1"/>
          </p:cNvSpPr>
          <p:nvPr/>
        </p:nvSpPr>
        <p:spPr bwMode="auto">
          <a:xfrm>
            <a:off x="4356100" y="28527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4" name="Rechteck 213"/>
          <p:cNvSpPr>
            <a:spLocks noChangeArrowheads="1"/>
          </p:cNvSpPr>
          <p:nvPr/>
        </p:nvSpPr>
        <p:spPr bwMode="auto">
          <a:xfrm>
            <a:off x="4356100" y="292417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5" name="Rechteck 214"/>
          <p:cNvSpPr>
            <a:spLocks noChangeArrowheads="1"/>
          </p:cNvSpPr>
          <p:nvPr/>
        </p:nvSpPr>
        <p:spPr bwMode="auto">
          <a:xfrm>
            <a:off x="4356100" y="29972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6" name="Rechteck 215"/>
          <p:cNvSpPr>
            <a:spLocks noChangeArrowheads="1"/>
          </p:cNvSpPr>
          <p:nvPr/>
        </p:nvSpPr>
        <p:spPr bwMode="auto">
          <a:xfrm>
            <a:off x="4356100" y="30686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7" name="Rechteck 216"/>
          <p:cNvSpPr>
            <a:spLocks noChangeArrowheads="1"/>
          </p:cNvSpPr>
          <p:nvPr/>
        </p:nvSpPr>
        <p:spPr bwMode="auto">
          <a:xfrm>
            <a:off x="4356100" y="31416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8" name="Rechteck 217"/>
          <p:cNvSpPr>
            <a:spLocks noChangeArrowheads="1"/>
          </p:cNvSpPr>
          <p:nvPr/>
        </p:nvSpPr>
        <p:spPr bwMode="auto">
          <a:xfrm>
            <a:off x="4356100" y="32131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19" name="Rechteck 218"/>
          <p:cNvSpPr>
            <a:spLocks noChangeArrowheads="1"/>
          </p:cNvSpPr>
          <p:nvPr/>
        </p:nvSpPr>
        <p:spPr bwMode="auto">
          <a:xfrm>
            <a:off x="4356100" y="32845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20" name="Rechteck 219"/>
          <p:cNvSpPr>
            <a:spLocks noChangeArrowheads="1"/>
          </p:cNvSpPr>
          <p:nvPr/>
        </p:nvSpPr>
        <p:spPr bwMode="auto">
          <a:xfrm>
            <a:off x="4356100" y="335756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21" name="Rechteck 220"/>
          <p:cNvSpPr>
            <a:spLocks noChangeArrowheads="1"/>
          </p:cNvSpPr>
          <p:nvPr/>
        </p:nvSpPr>
        <p:spPr bwMode="auto">
          <a:xfrm>
            <a:off x="4356100" y="34290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22" name="Rechteck 221"/>
          <p:cNvSpPr>
            <a:spLocks noChangeArrowheads="1"/>
          </p:cNvSpPr>
          <p:nvPr/>
        </p:nvSpPr>
        <p:spPr bwMode="auto">
          <a:xfrm>
            <a:off x="4356100" y="350043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23" name="Rechteck 222"/>
          <p:cNvSpPr>
            <a:spLocks noChangeArrowheads="1"/>
          </p:cNvSpPr>
          <p:nvPr/>
        </p:nvSpPr>
        <p:spPr bwMode="auto">
          <a:xfrm>
            <a:off x="4356100" y="35734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24" name="Rechteck 223"/>
          <p:cNvSpPr>
            <a:spLocks noChangeArrowheads="1"/>
          </p:cNvSpPr>
          <p:nvPr/>
        </p:nvSpPr>
        <p:spPr bwMode="auto">
          <a:xfrm>
            <a:off x="7308850" y="5157788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25" name="Rechteck 224"/>
          <p:cNvSpPr>
            <a:spLocks noChangeArrowheads="1"/>
          </p:cNvSpPr>
          <p:nvPr/>
        </p:nvSpPr>
        <p:spPr bwMode="auto">
          <a:xfrm>
            <a:off x="7308850" y="52292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26" name="Rechteck 225"/>
          <p:cNvSpPr>
            <a:spLocks noChangeArrowheads="1"/>
          </p:cNvSpPr>
          <p:nvPr/>
        </p:nvSpPr>
        <p:spPr bwMode="auto">
          <a:xfrm>
            <a:off x="7308850" y="53006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27" name="Rechteck 226"/>
          <p:cNvSpPr>
            <a:spLocks noChangeArrowheads="1"/>
          </p:cNvSpPr>
          <p:nvPr/>
        </p:nvSpPr>
        <p:spPr bwMode="auto">
          <a:xfrm>
            <a:off x="7308850" y="53736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pic>
        <p:nvPicPr>
          <p:cNvPr id="428" name="Picture 2" descr="File:Eurostat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6" y="2292350"/>
            <a:ext cx="17446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6180931"/>
            <a:ext cx="13684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" name="Textfeld 241"/>
          <p:cNvSpPr txBox="1"/>
          <p:nvPr/>
        </p:nvSpPr>
        <p:spPr bwMode="gray">
          <a:xfrm>
            <a:off x="4140200" y="2492375"/>
            <a:ext cx="25923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2800" b="1" dirty="0">
                <a:solidFill>
                  <a:srgbClr val="5324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Arial" charset="0"/>
              </a:rPr>
              <a:t>51% </a:t>
            </a:r>
            <a:r>
              <a:rPr lang="en-US" b="1" dirty="0">
                <a:solidFill>
                  <a:srgbClr val="5324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Arial" charset="0"/>
              </a:rPr>
              <a:t>values missing</a:t>
            </a:r>
            <a:endParaRPr lang="de-AT" sz="4000" b="1" dirty="0">
              <a:solidFill>
                <a:srgbClr val="5324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Arial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defRPr/>
            </a:pPr>
            <a:endParaRPr lang="de-AT" sz="2800" b="1" dirty="0" err="1">
              <a:solidFill>
                <a:srgbClr val="5324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Arial" charset="0"/>
            </a:endParaRPr>
          </a:p>
        </p:txBody>
      </p:sp>
      <p:sp>
        <p:nvSpPr>
          <p:cNvPr id="431" name="Textfeld 242"/>
          <p:cNvSpPr txBox="1"/>
          <p:nvPr/>
        </p:nvSpPr>
        <p:spPr bwMode="gray">
          <a:xfrm>
            <a:off x="7019925" y="3573463"/>
            <a:ext cx="2124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2800" b="1" dirty="0">
                <a:solidFill>
                  <a:srgbClr val="5324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Arial" charset="0"/>
              </a:rPr>
              <a:t>97% </a:t>
            </a:r>
            <a:r>
              <a:rPr lang="en-US" b="1" dirty="0">
                <a:solidFill>
                  <a:srgbClr val="5324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Arial" charset="0"/>
              </a:rPr>
              <a:t>values   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b="1" dirty="0">
                <a:solidFill>
                  <a:srgbClr val="5324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Arial" charset="0"/>
              </a:rPr>
              <a:t>              missing</a:t>
            </a:r>
            <a:endParaRPr lang="de-AT" sz="2800" b="1" dirty="0" err="1">
              <a:solidFill>
                <a:srgbClr val="5324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Arial" charset="0"/>
            </a:endParaRPr>
          </a:p>
        </p:txBody>
      </p:sp>
      <p:sp>
        <p:nvSpPr>
          <p:cNvPr id="433" name="Rechteck 236"/>
          <p:cNvSpPr>
            <a:spLocks noChangeArrowheads="1"/>
          </p:cNvSpPr>
          <p:nvPr/>
        </p:nvSpPr>
        <p:spPr bwMode="auto">
          <a:xfrm>
            <a:off x="4643438" y="55165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34" name="Rechteck 237"/>
          <p:cNvSpPr>
            <a:spLocks noChangeArrowheads="1"/>
          </p:cNvSpPr>
          <p:nvPr/>
        </p:nvSpPr>
        <p:spPr bwMode="auto">
          <a:xfrm>
            <a:off x="4643438" y="55895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35" name="Rechteck 239"/>
          <p:cNvSpPr>
            <a:spLocks noChangeArrowheads="1"/>
          </p:cNvSpPr>
          <p:nvPr/>
        </p:nvSpPr>
        <p:spPr bwMode="auto">
          <a:xfrm>
            <a:off x="4643438" y="56610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36" name="Rechteck 240"/>
          <p:cNvSpPr>
            <a:spLocks noChangeArrowheads="1"/>
          </p:cNvSpPr>
          <p:nvPr/>
        </p:nvSpPr>
        <p:spPr bwMode="auto">
          <a:xfrm>
            <a:off x="4643438" y="57324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37" name="Rechteck 243"/>
          <p:cNvSpPr>
            <a:spLocks noChangeArrowheads="1"/>
          </p:cNvSpPr>
          <p:nvPr/>
        </p:nvSpPr>
        <p:spPr bwMode="auto">
          <a:xfrm>
            <a:off x="4643438" y="58054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38" name="Rechteck 244"/>
          <p:cNvSpPr>
            <a:spLocks noChangeArrowheads="1"/>
          </p:cNvSpPr>
          <p:nvPr/>
        </p:nvSpPr>
        <p:spPr bwMode="auto">
          <a:xfrm>
            <a:off x="4643438" y="58769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39" name="Rechteck 245"/>
          <p:cNvSpPr>
            <a:spLocks noChangeArrowheads="1"/>
          </p:cNvSpPr>
          <p:nvPr/>
        </p:nvSpPr>
        <p:spPr bwMode="auto">
          <a:xfrm>
            <a:off x="4643438" y="5949950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0" name="Rechteck 246"/>
          <p:cNvSpPr>
            <a:spLocks noChangeArrowheads="1"/>
          </p:cNvSpPr>
          <p:nvPr/>
        </p:nvSpPr>
        <p:spPr bwMode="auto">
          <a:xfrm>
            <a:off x="4643438" y="60213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1" name="Rechteck 247"/>
          <p:cNvSpPr>
            <a:spLocks noChangeArrowheads="1"/>
          </p:cNvSpPr>
          <p:nvPr/>
        </p:nvSpPr>
        <p:spPr bwMode="auto">
          <a:xfrm>
            <a:off x="4643438" y="60928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2" name="Rechteck 248"/>
          <p:cNvSpPr>
            <a:spLocks noChangeArrowheads="1"/>
          </p:cNvSpPr>
          <p:nvPr/>
        </p:nvSpPr>
        <p:spPr bwMode="auto">
          <a:xfrm>
            <a:off x="4643438" y="6165850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3" name="Rechteck 249"/>
          <p:cNvSpPr>
            <a:spLocks noChangeArrowheads="1"/>
          </p:cNvSpPr>
          <p:nvPr/>
        </p:nvSpPr>
        <p:spPr bwMode="auto">
          <a:xfrm>
            <a:off x="4643438" y="62372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4" name="Rechteck 250"/>
          <p:cNvSpPr>
            <a:spLocks noChangeArrowheads="1"/>
          </p:cNvSpPr>
          <p:nvPr/>
        </p:nvSpPr>
        <p:spPr bwMode="auto">
          <a:xfrm>
            <a:off x="4643438" y="63087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5" name="Rechteck 251"/>
          <p:cNvSpPr>
            <a:spLocks noChangeArrowheads="1"/>
          </p:cNvSpPr>
          <p:nvPr/>
        </p:nvSpPr>
        <p:spPr bwMode="auto">
          <a:xfrm>
            <a:off x="4643438" y="638175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6" name="Rechteck 252"/>
          <p:cNvSpPr>
            <a:spLocks noChangeArrowheads="1"/>
          </p:cNvSpPr>
          <p:nvPr/>
        </p:nvSpPr>
        <p:spPr bwMode="auto">
          <a:xfrm>
            <a:off x="4643438" y="64531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7" name="Rechteck 253"/>
          <p:cNvSpPr>
            <a:spLocks noChangeArrowheads="1"/>
          </p:cNvSpPr>
          <p:nvPr/>
        </p:nvSpPr>
        <p:spPr bwMode="auto">
          <a:xfrm>
            <a:off x="4643438" y="65246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8" name="Rechteck 254"/>
          <p:cNvSpPr>
            <a:spLocks noChangeArrowheads="1"/>
          </p:cNvSpPr>
          <p:nvPr/>
        </p:nvSpPr>
        <p:spPr bwMode="auto">
          <a:xfrm>
            <a:off x="4643438" y="659765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49" name="Rechteck 255"/>
          <p:cNvSpPr>
            <a:spLocks noChangeArrowheads="1"/>
          </p:cNvSpPr>
          <p:nvPr/>
        </p:nvSpPr>
        <p:spPr bwMode="auto">
          <a:xfrm>
            <a:off x="4643438" y="66690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0" name="Rechteck 256"/>
          <p:cNvSpPr>
            <a:spLocks noChangeArrowheads="1"/>
          </p:cNvSpPr>
          <p:nvPr/>
        </p:nvSpPr>
        <p:spPr bwMode="auto">
          <a:xfrm>
            <a:off x="4643438" y="6742113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1" name="Rechteck 265"/>
          <p:cNvSpPr>
            <a:spLocks noChangeArrowheads="1"/>
          </p:cNvSpPr>
          <p:nvPr/>
        </p:nvSpPr>
        <p:spPr bwMode="auto">
          <a:xfrm>
            <a:off x="6732588" y="42926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2" name="Rechteck 266"/>
          <p:cNvSpPr>
            <a:spLocks noChangeArrowheads="1"/>
          </p:cNvSpPr>
          <p:nvPr/>
        </p:nvSpPr>
        <p:spPr bwMode="auto">
          <a:xfrm>
            <a:off x="6732588" y="4365625"/>
            <a:ext cx="215900" cy="44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3" name="Rechteck 267"/>
          <p:cNvSpPr>
            <a:spLocks noChangeArrowheads="1"/>
          </p:cNvSpPr>
          <p:nvPr/>
        </p:nvSpPr>
        <p:spPr bwMode="auto">
          <a:xfrm>
            <a:off x="6732588" y="44370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4" name="Rechteck 268"/>
          <p:cNvSpPr>
            <a:spLocks noChangeArrowheads="1"/>
          </p:cNvSpPr>
          <p:nvPr/>
        </p:nvSpPr>
        <p:spPr bwMode="auto">
          <a:xfrm>
            <a:off x="6732588" y="4508500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5" name="Rechteck 269"/>
          <p:cNvSpPr>
            <a:spLocks noChangeArrowheads="1"/>
          </p:cNvSpPr>
          <p:nvPr/>
        </p:nvSpPr>
        <p:spPr bwMode="auto">
          <a:xfrm>
            <a:off x="6732588" y="45815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6" name="Rechteck 270"/>
          <p:cNvSpPr>
            <a:spLocks noChangeArrowheads="1"/>
          </p:cNvSpPr>
          <p:nvPr/>
        </p:nvSpPr>
        <p:spPr bwMode="auto">
          <a:xfrm>
            <a:off x="7019925" y="55165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7" name="Rechteck 271"/>
          <p:cNvSpPr>
            <a:spLocks noChangeArrowheads="1"/>
          </p:cNvSpPr>
          <p:nvPr/>
        </p:nvSpPr>
        <p:spPr bwMode="auto">
          <a:xfrm>
            <a:off x="7019925" y="55895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8" name="Rechteck 272"/>
          <p:cNvSpPr>
            <a:spLocks noChangeArrowheads="1"/>
          </p:cNvSpPr>
          <p:nvPr/>
        </p:nvSpPr>
        <p:spPr bwMode="auto">
          <a:xfrm>
            <a:off x="7019925" y="5661025"/>
            <a:ext cx="215900" cy="46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59" name="Rechteck 273"/>
          <p:cNvSpPr>
            <a:spLocks noChangeArrowheads="1"/>
          </p:cNvSpPr>
          <p:nvPr/>
        </p:nvSpPr>
        <p:spPr bwMode="auto">
          <a:xfrm>
            <a:off x="7019925" y="5732463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460" name="Rechteck 274"/>
          <p:cNvSpPr>
            <a:spLocks noChangeArrowheads="1"/>
          </p:cNvSpPr>
          <p:nvPr/>
        </p:nvSpPr>
        <p:spPr bwMode="auto">
          <a:xfrm>
            <a:off x="7019925" y="5805488"/>
            <a:ext cx="215900" cy="46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18" tIns="72009" rIns="72009" bIns="72009" anchor="ctr"/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Font typeface="Arial" charset="0"/>
              <a:buChar char="•"/>
            </a:pPr>
            <a:endParaRPr lang="de-AT" altLang="en-US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9060" y="5059050"/>
            <a:ext cx="227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Verdana"/>
              </a:rPr>
              <a:t>We don’t get very far here with equations</a:t>
            </a:r>
            <a:r>
              <a:rPr lang="is-IS" dirty="0" smtClean="0">
                <a:solidFill>
                  <a:srgbClr val="000000"/>
                </a:solidFill>
                <a:latin typeface="Verdana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Verdana"/>
              </a:rPr>
              <a:t>L</a:t>
            </a:r>
            <a:r>
              <a:rPr lang="is-IS" dirty="0" smtClean="0">
                <a:solidFill>
                  <a:srgbClr val="000000"/>
                </a:solidFill>
                <a:latin typeface="Verdana"/>
              </a:rPr>
              <a:t>et’s try Data Mining/ML!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29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 smtClean="0">
                <a:solidFill>
                  <a:srgbClr val="FFFFFF"/>
                </a:solidFill>
                <a:latin typeface="Verdana"/>
              </a:rPr>
              <a:t>imputation</a:t>
            </a:r>
            <a:r>
              <a:rPr lang="de-DE" sz="2500" b="1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 smtClean="0">
                <a:solidFill>
                  <a:srgbClr val="FFFFFF"/>
                </a:solidFill>
                <a:latin typeface="Verdana"/>
              </a:rPr>
              <a:t>method</a:t>
            </a:r>
            <a:r>
              <a:rPr lang="de-DE" sz="2500" b="1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per </a:t>
            </a:r>
            <a:r>
              <a:rPr lang="de-DE" sz="2500" b="1" dirty="0" err="1" smtClean="0">
                <a:solidFill>
                  <a:srgbClr val="FFFFFF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b="1" dirty="0" smtClean="0">
                <a:solidFill>
                  <a:schemeClr val="bg1"/>
                </a:solidFill>
                <a:latin typeface="Verdana"/>
              </a:rPr>
              <a:t>[</a:t>
            </a:r>
            <a:r>
              <a:rPr lang="de-DE" b="1" dirty="0">
                <a:solidFill>
                  <a:schemeClr val="bg1"/>
                </a:solidFill>
                <a:latin typeface="Verdana"/>
              </a:rPr>
              <a:t>Bischof et al. 2015]</a:t>
            </a:r>
            <a:endParaRPr lang="de-DE" sz="1200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461743" y="1839003"/>
            <a:ext cx="7739916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Our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assumption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every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indicator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has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its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own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distribution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and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relationship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to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others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.</a:t>
            </a:r>
            <a:endParaRPr sz="1400" dirty="0">
              <a:solidFill>
                <a:srgbClr val="000000"/>
              </a:solidFill>
              <a:latin typeface="Verdan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Basket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„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standard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“ 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regression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methods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  <a:endParaRPr lang="de-DE" sz="1400" dirty="0">
              <a:solidFill>
                <a:srgbClr val="000000"/>
              </a:solidFill>
              <a:latin typeface="Verdana"/>
            </a:endParaRP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"/>
            </a:pPr>
            <a:r>
              <a:rPr lang="de-DE" sz="1600" dirty="0">
                <a:solidFill>
                  <a:srgbClr val="000000"/>
                </a:solidFill>
                <a:latin typeface="Verdana"/>
              </a:rPr>
              <a:t> K-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Nearest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Neighbour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Regression (KNN)</a:t>
            </a:r>
            <a:endParaRPr lang="de-DE" sz="1400" dirty="0">
              <a:solidFill>
                <a:srgbClr val="000000"/>
              </a:solidFill>
              <a:latin typeface="Verdana"/>
            </a:endParaRP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"/>
            </a:pPr>
            <a:r>
              <a:rPr lang="de-DE" sz="1600" dirty="0">
                <a:solidFill>
                  <a:srgbClr val="000000"/>
                </a:solidFill>
                <a:latin typeface="Verdana"/>
              </a:rPr>
              <a:t> Multiple Linear Regression (MLR)</a:t>
            </a:r>
            <a:endParaRPr lang="de-DE" sz="1400" dirty="0">
              <a:solidFill>
                <a:srgbClr val="000000"/>
              </a:solidFill>
              <a:latin typeface="Verdana"/>
            </a:endParaRP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"/>
            </a:pPr>
            <a:r>
              <a:rPr lang="de-DE" sz="1600" dirty="0">
                <a:solidFill>
                  <a:srgbClr val="000000"/>
                </a:solidFill>
                <a:latin typeface="Verdana"/>
              </a:rPr>
              <a:t> Random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Forest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Decision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Trees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(RFD)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"/>
            </a:pPr>
            <a:r>
              <a:rPr lang="en-US" altLang="en-US" dirty="0" smtClean="0">
                <a:solidFill>
                  <a:srgbClr val="000000"/>
                </a:solidFill>
                <a:latin typeface="Verdana"/>
              </a:rPr>
              <a:t>Let’s pick the “best method per indicator: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Verdana"/>
              </a:rPr>
              <a:t>Validation</a:t>
            </a:r>
            <a:r>
              <a:rPr lang="en-US" altLang="en-US" dirty="0">
                <a:solidFill>
                  <a:srgbClr val="000000"/>
                </a:solidFill>
                <a:latin typeface="Verdana"/>
              </a:rPr>
              <a:t>: 10-fold cross validation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0000"/>
              </a:solidFill>
              <a:latin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5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40894" y="4825958"/>
            <a:ext cx="5812938" cy="1494129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7504" y="6380827"/>
            <a:ext cx="8728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 i="1" dirty="0">
                <a:solidFill>
                  <a:srgbClr val="FF0000"/>
                </a:solidFill>
                <a:latin typeface="Verdana"/>
              </a:rPr>
              <a:t>However: many/most machine learning methods need more or less complete training data! </a:t>
            </a:r>
            <a:r>
              <a:rPr lang="en-US" altLang="en-US" sz="1400" i="1" dirty="0" smtClean="0">
                <a:solidFill>
                  <a:srgbClr val="FF0000"/>
                </a:solidFill>
                <a:latin typeface="Verdana"/>
                <a:sym typeface="Wingdings" charset="2"/>
              </a:rPr>
              <a:t>More trickery needed, cf. e.g</a:t>
            </a:r>
            <a:r>
              <a:rPr lang="en-US" altLang="en-US" sz="1400" i="1" dirty="0">
                <a:solidFill>
                  <a:srgbClr val="FF0000"/>
                </a:solidFill>
                <a:latin typeface="Verdana"/>
                <a:sym typeface="Wingdings" charset="2"/>
              </a:rPr>
              <a:t>. [</a:t>
            </a:r>
            <a:r>
              <a:rPr lang="en-US" altLang="en-US" sz="1400" i="1" dirty="0" err="1">
                <a:solidFill>
                  <a:srgbClr val="FF0000"/>
                </a:solidFill>
                <a:latin typeface="Verdana"/>
                <a:sym typeface="Wingdings" charset="2"/>
              </a:rPr>
              <a:t>Bischof</a:t>
            </a:r>
            <a:r>
              <a:rPr lang="en-US" altLang="en-US" sz="1400" i="1" dirty="0">
                <a:solidFill>
                  <a:srgbClr val="FF0000"/>
                </a:solidFill>
                <a:latin typeface="Verdana"/>
                <a:sym typeface="Wingdings" charset="2"/>
              </a:rPr>
              <a:t> et al. 2015</a:t>
            </a:r>
            <a:r>
              <a:rPr lang="en-US" altLang="en-US" sz="1400" i="1" dirty="0" smtClean="0">
                <a:solidFill>
                  <a:srgbClr val="FF0000"/>
                </a:solidFill>
                <a:latin typeface="Verdana"/>
                <a:sym typeface="Wingdings" charset="2"/>
              </a:rPr>
              <a:t>] </a:t>
            </a:r>
            <a:r>
              <a:rPr lang="is-IS" altLang="en-US" sz="1400" i="1" dirty="0" smtClean="0">
                <a:solidFill>
                  <a:srgbClr val="FF0000"/>
                </a:solidFill>
                <a:latin typeface="Verdana"/>
                <a:sym typeface="Wingdings" charset="2"/>
              </a:rPr>
              <a:t>… or ask Claudia </a:t>
            </a:r>
            <a:r>
              <a:rPr lang="is-IS" altLang="en-US" sz="1400" i="1" dirty="0" smtClean="0">
                <a:solidFill>
                  <a:srgbClr val="FF0000"/>
                </a:solidFill>
                <a:latin typeface="Verdana"/>
                <a:sym typeface="Wingdings"/>
              </a:rPr>
              <a:t></a:t>
            </a:r>
            <a:endParaRPr lang="en-US" altLang="en-US" sz="1400" i="1" dirty="0">
              <a:solidFill>
                <a:srgbClr val="FF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83593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(non-exhaustive, </a:t>
            </a:r>
            <a:r>
              <a:rPr lang="de-DE" dirty="0" err="1" smtClean="0"/>
              <a:t>overlapping</a:t>
            </a:r>
            <a:r>
              <a:rPr lang="de-DE" dirty="0" smtClean="0"/>
              <a:t>!)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0400" y="1161211"/>
            <a:ext cx="7315200" cy="4525963"/>
          </a:xfrm>
          <a:solidFill>
            <a:schemeClr val="accent5">
              <a:lumMod val="20000"/>
              <a:lumOff val="80000"/>
            </a:schemeClr>
          </a:solidFill>
        </p:spPr>
        <p:txBody>
          <a:bodyPr lIns="72000" tIns="36000">
            <a:normAutofit fontScale="70000" lnSpcReduction="20000"/>
          </a:bodyPr>
          <a:lstStyle/>
          <a:p>
            <a:r>
              <a:rPr lang="de-DE" dirty="0" err="1" smtClean="0"/>
              <a:t>Extraction</a:t>
            </a:r>
            <a:endParaRPr lang="de-DE" dirty="0" smtClean="0"/>
          </a:p>
          <a:p>
            <a:r>
              <a:rPr lang="de-DE" dirty="0" err="1" smtClean="0"/>
              <a:t>Inconsistency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endParaRPr lang="de-DE" dirty="0" smtClean="0"/>
          </a:p>
          <a:p>
            <a:r>
              <a:rPr lang="de-DE" dirty="0" err="1" smtClean="0"/>
              <a:t>Incompleteness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(</a:t>
            </a: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called</a:t>
            </a:r>
            <a:r>
              <a:rPr lang="de-DE" dirty="0" smtClean="0"/>
              <a:t> "</a:t>
            </a:r>
            <a:r>
              <a:rPr lang="de-DE" dirty="0" err="1" smtClean="0"/>
              <a:t>Enrichment</a:t>
            </a:r>
            <a:r>
              <a:rPr lang="de-DE" dirty="0" smtClean="0"/>
              <a:t>“, </a:t>
            </a: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imputation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...)</a:t>
            </a:r>
          </a:p>
          <a:p>
            <a:r>
              <a:rPr lang="de-DE" dirty="0" smtClean="0"/>
              <a:t>Data Integration (</a:t>
            </a:r>
            <a:r>
              <a:rPr lang="de-DE" dirty="0" err="1" smtClean="0"/>
              <a:t>alignment</a:t>
            </a:r>
            <a:r>
              <a:rPr lang="de-DE" dirty="0" smtClean="0"/>
              <a:t>,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reconciliation</a:t>
            </a:r>
            <a:r>
              <a:rPr lang="de-DE" dirty="0" smtClean="0"/>
              <a:t>)</a:t>
            </a:r>
          </a:p>
          <a:p>
            <a:r>
              <a:rPr lang="de-DE" dirty="0" smtClean="0"/>
              <a:t>Aggregation</a:t>
            </a:r>
          </a:p>
          <a:p>
            <a:r>
              <a:rPr lang="de-DE" dirty="0" err="1" smtClean="0"/>
              <a:t>Cleansing</a:t>
            </a:r>
            <a:r>
              <a:rPr lang="de-DE" dirty="0" smtClean="0"/>
              <a:t> (</a:t>
            </a: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outliers</a:t>
            </a:r>
            <a:r>
              <a:rPr lang="de-DE" dirty="0" smtClean="0"/>
              <a:t>)</a:t>
            </a:r>
          </a:p>
          <a:p>
            <a:r>
              <a:rPr lang="de-DE" b="1" dirty="0" err="1" smtClean="0"/>
              <a:t>Deduplication</a:t>
            </a:r>
            <a:r>
              <a:rPr lang="de-DE" dirty="0" smtClean="0"/>
              <a:t>/</a:t>
            </a:r>
            <a:r>
              <a:rPr lang="de-DE" dirty="0" err="1" smtClean="0"/>
              <a:t>Interlinking</a:t>
            </a:r>
            <a:r>
              <a:rPr lang="de-DE" dirty="0" smtClean="0"/>
              <a:t> (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involve</a:t>
            </a:r>
            <a:r>
              <a:rPr lang="de-DE" dirty="0" smtClean="0"/>
              <a:t> "</a:t>
            </a:r>
            <a:r>
              <a:rPr lang="de-DE" dirty="0" err="1" smtClean="0"/>
              <a:t>triplification</a:t>
            </a:r>
            <a:r>
              <a:rPr lang="de-DE" dirty="0" smtClean="0"/>
              <a:t>")</a:t>
            </a:r>
          </a:p>
          <a:p>
            <a:r>
              <a:rPr lang="de-DE" dirty="0" smtClean="0"/>
              <a:t>Analytics</a:t>
            </a:r>
          </a:p>
          <a:p>
            <a:r>
              <a:rPr lang="de-DE" dirty="0" err="1" smtClean="0"/>
              <a:t>Enrichment</a:t>
            </a:r>
            <a:endParaRPr lang="de-DE" dirty="0" smtClean="0"/>
          </a:p>
          <a:p>
            <a:r>
              <a:rPr lang="de-DE" dirty="0" smtClean="0"/>
              <a:t>Change </a:t>
            </a:r>
            <a:r>
              <a:rPr lang="de-DE" dirty="0" err="1" smtClean="0"/>
              <a:t>dedection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Maintainance</a:t>
            </a:r>
            <a:r>
              <a:rPr lang="de-DE" dirty="0" smtClean="0"/>
              <a:t>/Evolution)</a:t>
            </a:r>
          </a:p>
          <a:p>
            <a:r>
              <a:rPr lang="de-DE" dirty="0" smtClean="0"/>
              <a:t>Validation (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anaysis</a:t>
            </a:r>
            <a:r>
              <a:rPr lang="de-DE" dirty="0" smtClean="0"/>
              <a:t>)</a:t>
            </a:r>
          </a:p>
          <a:p>
            <a:r>
              <a:rPr lang="de-DE" sz="2900" dirty="0" err="1" smtClean="0"/>
              <a:t>Efficient</a:t>
            </a:r>
            <a:r>
              <a:rPr lang="de-DE" sz="2900" dirty="0" smtClean="0"/>
              <a:t>, </a:t>
            </a:r>
            <a:r>
              <a:rPr lang="de-DE" sz="2900" dirty="0" err="1" smtClean="0"/>
              <a:t>sometimes</a:t>
            </a:r>
            <a:r>
              <a:rPr lang="de-DE" sz="2900" dirty="0" smtClean="0"/>
              <a:t> </a:t>
            </a:r>
            <a:r>
              <a:rPr lang="de-DE" sz="2900" dirty="0" err="1" smtClean="0"/>
              <a:t>distributed</a:t>
            </a:r>
            <a:r>
              <a:rPr lang="de-DE" sz="2900" dirty="0" smtClean="0"/>
              <a:t> (</a:t>
            </a:r>
            <a:r>
              <a:rPr lang="de-DE" sz="2900" dirty="0" err="1" smtClean="0"/>
              <a:t>query</a:t>
            </a:r>
            <a:r>
              <a:rPr lang="de-DE" sz="2900" dirty="0" smtClean="0"/>
              <a:t>) </a:t>
            </a:r>
            <a:r>
              <a:rPr lang="de-DE" sz="2900" dirty="0" err="1" smtClean="0"/>
              <a:t>processing</a:t>
            </a:r>
            <a:endParaRPr lang="de-DE" sz="2900" dirty="0" smtClean="0"/>
          </a:p>
          <a:p>
            <a:r>
              <a:rPr lang="de-DE" dirty="0" err="1" smtClean="0"/>
              <a:t>Visualization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533400" y="5953036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b="1" dirty="0"/>
              <a:t>Tools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b="1" dirty="0" err="1"/>
              <a:t>partially</a:t>
            </a:r>
            <a:r>
              <a:rPr lang="de-DE" dirty="0"/>
              <a:t> in different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.... Bad </a:t>
            </a:r>
            <a:r>
              <a:rPr lang="de-DE" dirty="0" err="1"/>
              <a:t>news</a:t>
            </a:r>
            <a:r>
              <a:rPr lang="de-DE" dirty="0"/>
              <a:t>: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"</a:t>
            </a:r>
            <a:r>
              <a:rPr lang="de-DE" dirty="0" err="1"/>
              <a:t>one</a:t>
            </a:r>
            <a:r>
              <a:rPr lang="de-DE" dirty="0"/>
              <a:t>-size-</a:t>
            </a:r>
            <a:r>
              <a:rPr lang="de-DE" dirty="0" err="1"/>
              <a:t>fits</a:t>
            </a:r>
            <a:r>
              <a:rPr lang="de-DE" dirty="0"/>
              <a:t>-all" </a:t>
            </a:r>
            <a:r>
              <a:rPr lang="de-DE" dirty="0" err="1"/>
              <a:t>solution</a:t>
            </a:r>
            <a:r>
              <a:rPr lang="de-DE" dirty="0"/>
              <a:t>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562600" y="2730500"/>
            <a:ext cx="3708400" cy="1905000"/>
          </a:xfrm>
          <a:prstGeom prst="wedgeEllipseCallout">
            <a:avLst>
              <a:gd name="adj1" fmla="val -30486"/>
              <a:gd name="adj2" fmla="val 2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Last but not least</a:t>
            </a:r>
            <a:r>
              <a:rPr lang="is-IS" dirty="0" smtClean="0"/>
              <a:t>…</a:t>
            </a:r>
            <a:r>
              <a:rPr lang="is-IS" b="1" dirty="0" smtClean="0"/>
              <a:t>Really </a:t>
            </a:r>
            <a:r>
              <a:rPr lang="en-US" dirty="0" smtClean="0"/>
              <a:t> Don’t forget the basic steps, e.g.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99" y="1198562"/>
            <a:ext cx="5648274" cy="5659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Duplicates/Ambiguities: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13" y="1963737"/>
            <a:ext cx="8356600" cy="4894262"/>
          </a:xfrm>
        </p:spPr>
        <p:txBody>
          <a:bodyPr/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www.huffingtonpost.com/2013/10/29/12-places-with-the-same-n_n_4170470.html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128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28800"/>
            <a:ext cx="3366012" cy="445155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0" y="1844824"/>
            <a:ext cx="5580112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dirty="0" err="1" smtClean="0">
                <a:solidFill>
                  <a:srgbClr val="000000"/>
                </a:solidFill>
              </a:rPr>
              <a:t>Idea</a:t>
            </a:r>
            <a:r>
              <a:rPr lang="de-DE" dirty="0" smtClean="0">
                <a:solidFill>
                  <a:srgbClr val="000000"/>
                </a:solidFill>
              </a:rPr>
              <a:t> – a "classic" </a:t>
            </a:r>
            <a:r>
              <a:rPr lang="de-DE" dirty="0" err="1" smtClean="0">
                <a:solidFill>
                  <a:srgbClr val="000000"/>
                </a:solidFill>
              </a:rPr>
              <a:t>Semantic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000000"/>
                </a:solidFill>
              </a:rPr>
              <a:t>Web </a:t>
            </a:r>
            <a:r>
              <a:rPr lang="de-DE" dirty="0" err="1" smtClean="0">
                <a:solidFill>
                  <a:srgbClr val="000000"/>
                </a:solidFill>
              </a:rPr>
              <a:t>use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case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Regularly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various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relevant </a:t>
            </a:r>
            <a:r>
              <a:rPr lang="de-DE" sz="1600" dirty="0">
                <a:solidFill>
                  <a:srgbClr val="000000"/>
                </a:solidFill>
              </a:rPr>
              <a:t>Open Data </a:t>
            </a:r>
            <a:r>
              <a:rPr lang="de-DE" sz="1600" dirty="0" err="1" smtClean="0">
                <a:solidFill>
                  <a:srgbClr val="000000"/>
                </a:solidFill>
              </a:rPr>
              <a:t>sources</a:t>
            </a:r>
            <a:r>
              <a:rPr lang="de-DE" sz="1600" dirty="0" smtClean="0">
                <a:solidFill>
                  <a:srgbClr val="000000"/>
                </a:solidFill>
              </a:rPr>
              <a:t> (e.g. </a:t>
            </a:r>
            <a:r>
              <a:rPr lang="de-DE" sz="1600" dirty="0" err="1" smtClean="0">
                <a:solidFill>
                  <a:srgbClr val="000000"/>
                </a:solidFill>
              </a:rPr>
              <a:t>eurostat</a:t>
            </a:r>
            <a:r>
              <a:rPr lang="de-DE" sz="1600" dirty="0" smtClean="0">
                <a:solidFill>
                  <a:srgbClr val="000000"/>
                </a:solidFill>
              </a:rPr>
              <a:t>, </a:t>
            </a:r>
            <a:r>
              <a:rPr lang="de-DE" sz="1600" dirty="0" err="1" smtClean="0">
                <a:solidFill>
                  <a:srgbClr val="000000"/>
                </a:solidFill>
              </a:rPr>
              <a:t>UNData</a:t>
            </a:r>
            <a:r>
              <a:rPr lang="de-DE" sz="1600" dirty="0" smtClean="0">
                <a:solidFill>
                  <a:srgbClr val="000000"/>
                </a:solidFill>
              </a:rPr>
              <a:t>, ...)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Make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data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available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re-use</a:t>
            </a:r>
            <a:endParaRPr lang="de-DE" sz="16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000" dirty="0" smtClean="0">
                <a:solidFill>
                  <a:srgbClr val="0060C8"/>
                </a:solidFill>
              </a:rPr>
              <a:t>(</a:t>
            </a: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) </a:t>
            </a:r>
            <a:r>
              <a:rPr lang="de-DE" sz="2000" dirty="0" err="1" smtClean="0">
                <a:solidFill>
                  <a:srgbClr val="0060C8"/>
                </a:solidFill>
              </a:rPr>
              <a:t>can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ontologies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help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me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smtClean="0">
                <a:solidFill>
                  <a:srgbClr val="0060C8"/>
                </a:solidFill>
              </a:rPr>
              <a:t>Are </a:t>
            </a:r>
            <a:r>
              <a:rPr lang="de-DE" dirty="0" err="1">
                <a:solidFill>
                  <a:srgbClr val="0060C8"/>
                </a:solidFill>
              </a:rPr>
              <a:t>ontology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languages</a:t>
            </a:r>
            <a:r>
              <a:rPr lang="de-DE" dirty="0">
                <a:solidFill>
                  <a:srgbClr val="0060C8"/>
                </a:solidFill>
              </a:rPr>
              <a:t> expressive </a:t>
            </a:r>
            <a:r>
              <a:rPr lang="de-DE" dirty="0" err="1" smtClean="0">
                <a:solidFill>
                  <a:srgbClr val="0060C8"/>
                </a:solidFill>
              </a:rPr>
              <a:t>enough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0060C8"/>
                </a:solidFill>
              </a:rPr>
              <a:t>Which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ontologies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could</a:t>
            </a:r>
            <a:r>
              <a:rPr lang="de-DE" dirty="0">
                <a:solidFill>
                  <a:srgbClr val="0060C8"/>
                </a:solidFill>
              </a:rPr>
              <a:t> I </a:t>
            </a:r>
            <a:r>
              <a:rPr lang="de-DE" dirty="0" smtClean="0">
                <a:solidFill>
                  <a:srgbClr val="0060C8"/>
                </a:solidFill>
              </a:rPr>
              <a:t>(</a:t>
            </a:r>
            <a:r>
              <a:rPr lang="de-DE" dirty="0" err="1" smtClean="0">
                <a:solidFill>
                  <a:srgbClr val="0060C8"/>
                </a:solidFill>
              </a:rPr>
              <a:t>re</a:t>
            </a:r>
            <a:r>
              <a:rPr lang="de-DE" dirty="0" smtClean="0">
                <a:solidFill>
                  <a:srgbClr val="0060C8"/>
                </a:solidFill>
              </a:rPr>
              <a:t>-)</a:t>
            </a:r>
            <a:r>
              <a:rPr lang="de-DE" dirty="0" err="1" smtClean="0">
                <a:solidFill>
                  <a:srgbClr val="0060C8"/>
                </a:solidFill>
              </a:rPr>
              <a:t>use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Is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there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enough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data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at</a:t>
            </a:r>
            <a:r>
              <a:rPr lang="de-DE" dirty="0">
                <a:solidFill>
                  <a:srgbClr val="0060C8"/>
                </a:solidFill>
              </a:rPr>
              <a:t> all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Where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find </a:t>
            </a:r>
            <a:r>
              <a:rPr lang="de-DE" dirty="0" err="1">
                <a:solidFill>
                  <a:srgbClr val="0060C8"/>
                </a:solidFill>
              </a:rPr>
              <a:t>the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right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data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Where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to</a:t>
            </a:r>
            <a:r>
              <a:rPr lang="de-DE" dirty="0" smtClean="0">
                <a:solidFill>
                  <a:srgbClr val="0060C8"/>
                </a:solidFill>
              </a:rPr>
              <a:t> find </a:t>
            </a:r>
            <a:r>
              <a:rPr lang="de-DE" dirty="0" err="1" smtClean="0">
                <a:solidFill>
                  <a:srgbClr val="0060C8"/>
                </a:solidFill>
              </a:rPr>
              <a:t>the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right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ontologies</a:t>
            </a:r>
            <a:r>
              <a:rPr lang="de-DE" smtClean="0">
                <a:solidFill>
                  <a:srgbClr val="0060C8"/>
                </a:solidFill>
              </a:rPr>
              <a:t>?</a:t>
            </a:r>
            <a:endParaRPr lang="de-DE" dirty="0">
              <a:solidFill>
                <a:srgbClr val="0060C8"/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0060C8"/>
                </a:solidFill>
              </a:rPr>
              <a:t>How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tackle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inconsistencies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  <a:endParaRPr lang="de-DE" dirty="0">
              <a:solidFill>
                <a:srgbClr val="0060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5793"/>
            <a:ext cx="8604250" cy="809625"/>
          </a:xfrm>
        </p:spPr>
        <p:txBody>
          <a:bodyPr>
            <a:normAutofit/>
          </a:bodyPr>
          <a:lstStyle/>
          <a:p>
            <a:r>
              <a:rPr lang="en-US" sz="2000" smtClean="0"/>
              <a:t>Ambiguities/Inconsistencies affected </a:t>
            </a:r>
            <a:r>
              <a:rPr lang="en-US" sz="2000" dirty="0"/>
              <a:t>also some older versions of our City Data Pipeline</a:t>
            </a:r>
            <a:r>
              <a:rPr lang="en-US" sz="2000" dirty="0" smtClean="0"/>
              <a:t>:</a:t>
            </a: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0" y="2959782"/>
            <a:ext cx="3848100" cy="2191072"/>
          </a:xfrm>
        </p:spPr>
        <p:txBody>
          <a:bodyPr/>
          <a:lstStyle/>
          <a:p>
            <a:pPr lvl="1"/>
            <a:r>
              <a:rPr lang="en-GB" sz="1800" dirty="0" smtClean="0"/>
              <a:t>This example on the right was due to naïve object consolidation/deduplication, </a:t>
            </a:r>
            <a:r>
              <a:rPr lang="en-GB" sz="1800" b="1" dirty="0" smtClean="0"/>
              <a:t>BUT:</a:t>
            </a:r>
          </a:p>
          <a:p>
            <a:pPr lvl="1"/>
            <a:endParaRPr lang="en-GB" sz="1400" dirty="0"/>
          </a:p>
          <a:p>
            <a:pPr lvl="1"/>
            <a:r>
              <a:rPr lang="en-GB" sz="1800" dirty="0" smtClean="0"/>
              <a:t>Open </a:t>
            </a:r>
            <a:r>
              <a:rPr lang="en-GB" sz="1800" dirty="0"/>
              <a:t>Data </a:t>
            </a:r>
            <a:r>
              <a:rPr lang="en-GB" sz="1800" dirty="0" smtClean="0"/>
              <a:t>is often </a:t>
            </a:r>
            <a:r>
              <a:rPr lang="en-GB" sz="1800" dirty="0"/>
              <a:t>incomparable/inconsistent in </a:t>
            </a:r>
            <a:r>
              <a:rPr lang="en-GB" sz="1800" dirty="0" smtClean="0"/>
              <a:t>itself (e.g. across years the method of data collection might change)</a:t>
            </a:r>
          </a:p>
          <a:p>
            <a:pPr lvl="1"/>
            <a:endParaRPr lang="de-DE" sz="1400" dirty="0" smtClean="0"/>
          </a:p>
          <a:p>
            <a:pPr marL="476250" lvl="1" indent="0">
              <a:buNone/>
            </a:pPr>
            <a:r>
              <a:rPr lang="de-DE" sz="1800" dirty="0" smtClean="0">
                <a:sym typeface="Wingdings"/>
              </a:rPr>
              <a:t> </a:t>
            </a:r>
            <a:r>
              <a:rPr lang="de-DE" sz="1800" dirty="0" err="1" smtClean="0"/>
              <a:t>inconsistencies</a:t>
            </a:r>
            <a:r>
              <a:rPr lang="de-DE" sz="1800" dirty="0" smtClean="0"/>
              <a:t> </a:t>
            </a:r>
            <a:r>
              <a:rPr lang="de-DE" sz="1800" b="1" dirty="0" err="1" smtClean="0"/>
              <a:t>across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b="1" dirty="0" err="1" smtClean="0"/>
              <a:t>within</a:t>
            </a:r>
            <a:r>
              <a:rPr lang="de-DE" sz="1800" dirty="0" smtClean="0"/>
              <a:t> </a:t>
            </a:r>
            <a:r>
              <a:rPr lang="de-DE" sz="1800" dirty="0" err="1" smtClean="0"/>
              <a:t>datasets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dirty="0" err="1" smtClean="0"/>
              <a:t>common</a:t>
            </a:r>
            <a:endParaRPr lang="de-DE" sz="1800" dirty="0" smtClean="0"/>
          </a:p>
          <a:p>
            <a:pPr lvl="1"/>
            <a:endParaRPr lang="de-DE" sz="2000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3491880" y="1512168"/>
            <a:ext cx="6294944" cy="6093296"/>
            <a:chOff x="-396552" y="1944216"/>
            <a:chExt cx="6294944" cy="6093296"/>
          </a:xfrm>
        </p:grpSpPr>
        <p:pic>
          <p:nvPicPr>
            <p:cNvPr id="5" name="Bild 4" descr="Screen Shot 2015-06-07 at 20.43.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552" y="1944216"/>
              <a:ext cx="6294944" cy="6093296"/>
            </a:xfrm>
            <a:prstGeom prst="rect">
              <a:avLst/>
            </a:prstGeom>
          </p:spPr>
        </p:pic>
        <p:pic>
          <p:nvPicPr>
            <p:cNvPr id="6" name="Bild 5" descr="Screen Shot 2015-06-07 at 20.42.09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"/>
            <a:stretch/>
          </p:blipFill>
          <p:spPr>
            <a:xfrm>
              <a:off x="467544" y="4653136"/>
              <a:ext cx="3891638" cy="2675880"/>
            </a:xfrm>
            <a:prstGeom prst="rect">
              <a:avLst/>
            </a:prstGeom>
          </p:spPr>
        </p:pic>
      </p:grpSp>
      <p:sp>
        <p:nvSpPr>
          <p:cNvPr id="4" name="Abgerundetes Rechteck 3"/>
          <p:cNvSpPr/>
          <p:nvPr/>
        </p:nvSpPr>
        <p:spPr>
          <a:xfrm>
            <a:off x="4457700" y="4521200"/>
            <a:ext cx="3733800" cy="57150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4445000" y="6426200"/>
            <a:ext cx="3733800" cy="39370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r="11384"/>
          <a:stretch/>
        </p:blipFill>
        <p:spPr>
          <a:xfrm>
            <a:off x="0" y="827306"/>
            <a:ext cx="2870200" cy="2199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74" y="530572"/>
            <a:ext cx="1949526" cy="17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28800"/>
            <a:ext cx="3366012" cy="445155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0" y="1844824"/>
            <a:ext cx="558011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dirty="0" err="1" smtClean="0">
                <a:solidFill>
                  <a:srgbClr val="000000"/>
                </a:solidFill>
              </a:rPr>
              <a:t>Idea</a:t>
            </a:r>
            <a:r>
              <a:rPr lang="de-DE" dirty="0" smtClean="0">
                <a:solidFill>
                  <a:srgbClr val="000000"/>
                </a:solidFill>
              </a:rPr>
              <a:t> – a "classic" </a:t>
            </a:r>
            <a:r>
              <a:rPr lang="de-DE" dirty="0" err="1" smtClean="0">
                <a:solidFill>
                  <a:srgbClr val="000000"/>
                </a:solidFill>
              </a:rPr>
              <a:t>Semantic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000000"/>
                </a:solidFill>
              </a:rPr>
              <a:t>Web </a:t>
            </a:r>
            <a:r>
              <a:rPr lang="de-DE" dirty="0" err="1" smtClean="0">
                <a:solidFill>
                  <a:srgbClr val="000000"/>
                </a:solidFill>
              </a:rPr>
              <a:t>use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case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Regularly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various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relevant </a:t>
            </a:r>
            <a:r>
              <a:rPr lang="de-DE" sz="1600" dirty="0">
                <a:solidFill>
                  <a:srgbClr val="000000"/>
                </a:solidFill>
              </a:rPr>
              <a:t>Open Data </a:t>
            </a:r>
            <a:r>
              <a:rPr lang="de-DE" sz="1600" dirty="0" err="1" smtClean="0">
                <a:solidFill>
                  <a:srgbClr val="000000"/>
                </a:solidFill>
              </a:rPr>
              <a:t>sources</a:t>
            </a:r>
            <a:r>
              <a:rPr lang="de-DE" sz="1600" dirty="0" smtClean="0">
                <a:solidFill>
                  <a:srgbClr val="000000"/>
                </a:solidFill>
              </a:rPr>
              <a:t> (e.g. </a:t>
            </a:r>
            <a:r>
              <a:rPr lang="de-DE" sz="1600" dirty="0" err="1" smtClean="0">
                <a:solidFill>
                  <a:srgbClr val="000000"/>
                </a:solidFill>
              </a:rPr>
              <a:t>eurostat</a:t>
            </a:r>
            <a:r>
              <a:rPr lang="de-DE" sz="1600" dirty="0" smtClean="0">
                <a:solidFill>
                  <a:srgbClr val="000000"/>
                </a:solidFill>
              </a:rPr>
              <a:t>, </a:t>
            </a:r>
            <a:r>
              <a:rPr lang="de-DE" sz="1600" dirty="0" err="1" smtClean="0">
                <a:solidFill>
                  <a:srgbClr val="000000"/>
                </a:solidFill>
              </a:rPr>
              <a:t>UNData</a:t>
            </a:r>
            <a:r>
              <a:rPr lang="de-DE" sz="1600" dirty="0" smtClean="0">
                <a:solidFill>
                  <a:srgbClr val="000000"/>
                </a:solidFill>
              </a:rPr>
              <a:t>, ...)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Make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data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available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re-use</a:t>
            </a:r>
            <a:r>
              <a:rPr lang="de-DE" sz="1600" dirty="0" smtClean="0">
                <a:solidFill>
                  <a:srgbClr val="000000"/>
                </a:solidFill>
              </a:rPr>
              <a:t>:</a:t>
            </a:r>
            <a:endParaRPr lang="de-DE" sz="16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000" dirty="0" smtClean="0">
                <a:solidFill>
                  <a:srgbClr val="0060C8"/>
                </a:solidFill>
              </a:rPr>
              <a:t>(</a:t>
            </a: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) </a:t>
            </a:r>
            <a:r>
              <a:rPr lang="de-DE" sz="2000" dirty="0" err="1" smtClean="0">
                <a:solidFill>
                  <a:srgbClr val="0060C8"/>
                </a:solidFill>
              </a:rPr>
              <a:t>can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ontologies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help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me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smtClean="0">
                <a:solidFill>
                  <a:srgbClr val="0060C8"/>
                </a:solidFill>
              </a:rPr>
              <a:t>Are </a:t>
            </a:r>
            <a:r>
              <a:rPr lang="de-DE" dirty="0" err="1">
                <a:solidFill>
                  <a:srgbClr val="0060C8"/>
                </a:solidFill>
              </a:rPr>
              <a:t>ontology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languages</a:t>
            </a:r>
            <a:r>
              <a:rPr lang="de-DE" dirty="0">
                <a:solidFill>
                  <a:srgbClr val="0060C8"/>
                </a:solidFill>
              </a:rPr>
              <a:t> expressive </a:t>
            </a:r>
            <a:r>
              <a:rPr lang="de-DE" dirty="0" err="1" smtClean="0">
                <a:solidFill>
                  <a:srgbClr val="0060C8"/>
                </a:solidFill>
              </a:rPr>
              <a:t>enough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0060C8"/>
                </a:solidFill>
              </a:rPr>
              <a:t>Which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ontologies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could</a:t>
            </a:r>
            <a:r>
              <a:rPr lang="de-DE" dirty="0">
                <a:solidFill>
                  <a:srgbClr val="0060C8"/>
                </a:solidFill>
              </a:rPr>
              <a:t> I </a:t>
            </a:r>
            <a:r>
              <a:rPr lang="de-DE" dirty="0" smtClean="0">
                <a:solidFill>
                  <a:srgbClr val="0060C8"/>
                </a:solidFill>
              </a:rPr>
              <a:t>(</a:t>
            </a:r>
            <a:r>
              <a:rPr lang="de-DE" dirty="0" err="1" smtClean="0">
                <a:solidFill>
                  <a:srgbClr val="0060C8"/>
                </a:solidFill>
              </a:rPr>
              <a:t>re</a:t>
            </a:r>
            <a:r>
              <a:rPr lang="de-DE" dirty="0" smtClean="0">
                <a:solidFill>
                  <a:srgbClr val="0060C8"/>
                </a:solidFill>
              </a:rPr>
              <a:t>-)</a:t>
            </a:r>
            <a:r>
              <a:rPr lang="de-DE" dirty="0" err="1" smtClean="0">
                <a:solidFill>
                  <a:srgbClr val="0060C8"/>
                </a:solidFill>
              </a:rPr>
              <a:t>use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Is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there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enough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data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at</a:t>
            </a:r>
            <a:r>
              <a:rPr lang="de-DE" dirty="0">
                <a:solidFill>
                  <a:srgbClr val="0060C8"/>
                </a:solidFill>
              </a:rPr>
              <a:t> all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Where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to</a:t>
            </a:r>
            <a:r>
              <a:rPr lang="de-DE" dirty="0" smtClean="0">
                <a:solidFill>
                  <a:srgbClr val="0060C8"/>
                </a:solidFill>
              </a:rPr>
              <a:t> find </a:t>
            </a:r>
            <a:r>
              <a:rPr lang="de-DE" dirty="0" err="1" smtClean="0">
                <a:solidFill>
                  <a:srgbClr val="0060C8"/>
                </a:solidFill>
              </a:rPr>
              <a:t>the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right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data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Where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to</a:t>
            </a:r>
            <a:r>
              <a:rPr lang="de-DE" dirty="0" smtClean="0">
                <a:solidFill>
                  <a:srgbClr val="0060C8"/>
                </a:solidFill>
              </a:rPr>
              <a:t> find </a:t>
            </a:r>
            <a:r>
              <a:rPr lang="de-DE" dirty="0" err="1" smtClean="0">
                <a:solidFill>
                  <a:srgbClr val="0060C8"/>
                </a:solidFill>
              </a:rPr>
              <a:t>the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right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 smtClean="0">
                <a:solidFill>
                  <a:srgbClr val="0060C8"/>
                </a:solidFill>
              </a:rPr>
              <a:t>ontologies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  <a:endParaRPr lang="de-DE" dirty="0">
              <a:solidFill>
                <a:srgbClr val="0060C8"/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0060C8"/>
                </a:solidFill>
              </a:rPr>
              <a:t>How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tackle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inconsistencies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  <a:endParaRPr lang="de-DE" dirty="0">
              <a:solidFill>
                <a:srgbClr val="0060C8"/>
              </a:solidFill>
            </a:endParaRPr>
          </a:p>
        </p:txBody>
      </p:sp>
      <p:sp>
        <p:nvSpPr>
          <p:cNvPr id="7" name="TextShape 2"/>
          <p:cNvSpPr txBox="1"/>
          <p:nvPr/>
        </p:nvSpPr>
        <p:spPr>
          <a:xfrm>
            <a:off x="465172" y="3225800"/>
            <a:ext cx="4032449" cy="571500"/>
          </a:xfrm>
          <a:prstGeom prst="rect">
            <a:avLst/>
          </a:prstGeom>
        </p:spPr>
        <p:txBody>
          <a:bodyPr lIns="0" tIns="41473" rIns="0" bIns="41473"/>
          <a:lstStyle/>
          <a:p>
            <a:pPr algn="ctr"/>
            <a:r>
              <a:rPr lang="de-DE" sz="2200" b="1" dirty="0" smtClean="0">
                <a:solidFill>
                  <a:srgbClr val="000000"/>
                </a:solidFill>
                <a:hlinkClick r:id="rId3"/>
              </a:rPr>
              <a:t>citydata.wu.ac.at</a:t>
            </a:r>
            <a:endParaRPr lang="de-DE" sz="2200" b="1" dirty="0" smtClean="0">
              <a:solidFill>
                <a:srgbClr val="000000"/>
              </a:solidFill>
            </a:endParaRPr>
          </a:p>
          <a:p>
            <a:pPr algn="ctr"/>
            <a:r>
              <a:rPr lang="de-DE" sz="2200" b="1" dirty="0" smtClean="0">
                <a:solidFill>
                  <a:srgbClr val="000000"/>
                </a:solidFill>
              </a:rPr>
              <a:t>   </a:t>
            </a:r>
            <a:endParaRPr lang="de-DE" sz="22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5172" y="5273627"/>
            <a:ext cx="369832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marL="276225" lvl="1">
              <a:spcAft>
                <a:spcPts val="600"/>
              </a:spcAft>
              <a:buClr>
                <a:srgbClr val="002E60"/>
              </a:buClr>
              <a:buSzPct val="100000"/>
            </a:pPr>
            <a:r>
              <a:rPr lang="de-DE" b="1" dirty="0" err="1">
                <a:solidFill>
                  <a:srgbClr val="FF0000"/>
                </a:solidFill>
              </a:rPr>
              <a:t>Where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to</a:t>
            </a:r>
            <a:r>
              <a:rPr lang="de-DE" b="1" dirty="0">
                <a:solidFill>
                  <a:srgbClr val="FF0000"/>
                </a:solidFill>
              </a:rPr>
              <a:t> find </a:t>
            </a:r>
            <a:r>
              <a:rPr lang="de-DE" b="1" dirty="0" err="1">
                <a:solidFill>
                  <a:srgbClr val="FF0000"/>
                </a:solidFill>
              </a:rPr>
              <a:t>the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right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data</a:t>
            </a:r>
            <a:r>
              <a:rPr lang="de-DE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2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8034624" cy="809625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dirty="0" smtClean="0">
                <a:solidFill>
                  <a:srgbClr val="FF0000"/>
                </a:solidFill>
              </a:rPr>
              <a:t>Where to find the </a:t>
            </a:r>
            <a:r>
              <a:rPr lang="en-US" u="sng" dirty="0" smtClean="0">
                <a:solidFill>
                  <a:srgbClr val="FF0000"/>
                </a:solidFill>
              </a:rPr>
              <a:t>data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4813" y="1101620"/>
            <a:ext cx="8859187" cy="4681538"/>
          </a:xfrm>
        </p:spPr>
        <p:txBody>
          <a:bodyPr/>
          <a:lstStyle/>
          <a:p>
            <a:r>
              <a:rPr lang="en-US" dirty="0" smtClean="0"/>
              <a:t>Bad news:</a:t>
            </a:r>
          </a:p>
          <a:p>
            <a:pPr lvl="1"/>
            <a:r>
              <a:rPr lang="en-US" dirty="0" smtClean="0"/>
              <a:t>Finding suitable </a:t>
            </a:r>
            <a:r>
              <a:rPr lang="en-US" b="1" dirty="0" smtClean="0"/>
              <a:t>ontologies</a:t>
            </a:r>
            <a:r>
              <a:rPr lang="en-US" dirty="0" smtClean="0"/>
              <a:t> to map data sources to is not the only challenge:	</a:t>
            </a:r>
          </a:p>
          <a:p>
            <a:pPr lvl="1"/>
            <a:r>
              <a:rPr lang="en-US" dirty="0" smtClean="0"/>
              <a:t>Foremost</a:t>
            </a:r>
            <a:r>
              <a:rPr lang="is-IS" dirty="0" smtClean="0"/>
              <a:t>… even before a Data workflow starts, a main challenge is to find the right Datasets/Resources</a:t>
            </a:r>
          </a:p>
          <a:p>
            <a:pPr lvl="1"/>
            <a:r>
              <a:rPr lang="is-IS" dirty="0" smtClean="0"/>
              <a:t>Semantic Web Search engines... </a:t>
            </a:r>
            <a:r>
              <a:rPr lang="en-US" dirty="0" smtClean="0"/>
              <a:t>F</a:t>
            </a:r>
            <a:r>
              <a:rPr lang="is-IS" dirty="0" smtClean="0"/>
              <a:t>ailed? </a:t>
            </a:r>
            <a:r>
              <a:rPr lang="is-IS" dirty="0" smtClean="0">
                <a:sym typeface="Wingdings"/>
              </a:rPr>
              <a:t></a:t>
            </a:r>
            <a:endParaRPr lang="is-IS" dirty="0" smtClean="0"/>
          </a:p>
          <a:p>
            <a:pPr lvl="3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www.w3.org/wiki/Search_engines</a:t>
            </a:r>
            <a:r>
              <a:rPr lang="en-US" dirty="0" smtClean="0"/>
              <a:t> </a:t>
            </a:r>
            <a:endParaRPr lang="is-IS" dirty="0"/>
          </a:p>
          <a:p>
            <a:r>
              <a:rPr lang="is-IS" dirty="0" smtClean="0"/>
              <a:t>... </a:t>
            </a:r>
            <a:r>
              <a:rPr lang="en-US" dirty="0" smtClean="0"/>
              <a:t>The obvious entry point: </a:t>
            </a:r>
          </a:p>
          <a:p>
            <a:pPr lvl="1"/>
            <a:r>
              <a:rPr lang="en-US" b="1" dirty="0" smtClean="0"/>
              <a:t>Open Data portals</a:t>
            </a:r>
          </a:p>
          <a:p>
            <a:pPr lvl="2"/>
            <a:r>
              <a:rPr lang="en-US" dirty="0" smtClean="0"/>
              <a:t>Still quite messy cf. </a:t>
            </a:r>
            <a:r>
              <a:rPr lang="en-US" sz="1400" dirty="0" smtClean="0">
                <a:hlinkClick r:id="rId3"/>
              </a:rPr>
              <a:t>http://data.wu.ac.at/portalwatch/</a:t>
            </a:r>
            <a:r>
              <a:rPr lang="en-US" sz="1400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Different formats, encodings, </a:t>
            </a:r>
            <a:r>
              <a:rPr lang="en-US" dirty="0" err="1" smtClean="0"/>
              <a:t>metdata</a:t>
            </a:r>
            <a:r>
              <a:rPr lang="en-US" dirty="0" smtClean="0"/>
              <a:t> of varying quality</a:t>
            </a:r>
          </a:p>
          <a:p>
            <a:pPr lvl="2"/>
            <a:r>
              <a:rPr lang="en-US" dirty="0" smtClean="0"/>
              <a:t>No proper Search!</a:t>
            </a:r>
          </a:p>
          <a:p>
            <a:r>
              <a:rPr lang="is-IS" sz="2400" dirty="0" smtClean="0"/>
              <a:t>… but again: Semantic Web Technologies </a:t>
            </a:r>
            <a:r>
              <a:rPr lang="is-IS" sz="2400" b="1" dirty="0" smtClean="0"/>
              <a:t>could</a:t>
            </a:r>
            <a:r>
              <a:rPr lang="is-IS" sz="2400" dirty="0" smtClean="0"/>
              <a:t> help here!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7531100" y="3442389"/>
            <a:ext cx="1612900" cy="1714500"/>
          </a:xfrm>
          <a:prstGeom prst="cloudCallout">
            <a:avLst>
              <a:gd name="adj1" fmla="val -80173"/>
              <a:gd name="adj2" fmla="val -45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No reason not to try again </a:t>
            </a:r>
            <a:r>
              <a:rPr lang="en-US" sz="1400" smtClean="0"/>
              <a:t>and succeed this time! </a:t>
            </a:r>
            <a:r>
              <a:rPr lang="en-US" sz="1600" dirty="0" smtClean="0">
                <a:sym typeface="Wingdings"/>
              </a:rPr>
              <a:t>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3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 Portal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... </a:t>
            </a:r>
            <a:r>
              <a:rPr lang="de-DE" dirty="0" err="1" smtClean="0"/>
              <a:t>Why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4" name="Bild 3" descr="Screen Shot 2015-06-07 at 23.24.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79182" cy="55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in/</a:t>
            </a:r>
            <a:r>
              <a:rPr lang="de-DE" dirty="0" err="1" smtClean="0"/>
              <a:t>for</a:t>
            </a:r>
            <a:r>
              <a:rPr lang="de-DE" dirty="0" smtClean="0"/>
              <a:t> Open Data?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85421" y="10302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hlinkClick r:id="rId2"/>
              </a:rPr>
              <a:t>https://www.youtube.com/watch?v=</a:t>
            </a:r>
            <a:r>
              <a:rPr lang="de-DE" sz="1200" dirty="0" smtClean="0">
                <a:hlinkClick r:id="rId2"/>
              </a:rPr>
              <a:t>kCAymmbYIvc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pic>
        <p:nvPicPr>
          <p:cNvPr id="6" name="Bild 5" descr="Screen Shot 2015-06-08 at 09.1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b="9695"/>
          <a:stretch/>
        </p:blipFill>
        <p:spPr>
          <a:xfrm>
            <a:off x="0" y="2726267"/>
            <a:ext cx="4336015" cy="2353734"/>
          </a:xfrm>
          <a:prstGeom prst="rect">
            <a:avLst/>
          </a:prstGeom>
        </p:spPr>
      </p:pic>
      <p:pic>
        <p:nvPicPr>
          <p:cNvPr id="7" name="Bild 6" descr="Screen Shot 2015-06-08 at 09.15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85184"/>
            <a:ext cx="3892201" cy="2401124"/>
          </a:xfrm>
          <a:prstGeom prst="rect">
            <a:avLst/>
          </a:prstGeom>
        </p:spPr>
      </p:pic>
      <p:pic>
        <p:nvPicPr>
          <p:cNvPr id="8" name="Bild 7" descr="Screen Shot 2015-06-08 at 09.17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4384553" cy="429309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499992" y="3356992"/>
            <a:ext cx="714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vs.</a:t>
            </a:r>
            <a:endParaRPr lang="de-DE" sz="2800" dirty="0"/>
          </a:p>
        </p:txBody>
      </p:sp>
      <p:pic>
        <p:nvPicPr>
          <p:cNvPr id="10" name="Bild 9" descr="Screen Shot 2015-06-08 at 09.21.3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42124"/>
            <a:ext cx="5076056" cy="301587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107209" y="5491947"/>
            <a:ext cx="422102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i="1" dirty="0" err="1" smtClean="0">
                <a:solidFill>
                  <a:srgbClr val="FF0000"/>
                </a:solidFill>
              </a:rPr>
              <a:t>Compared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to</a:t>
            </a:r>
            <a:r>
              <a:rPr lang="de-DE" sz="1400" b="1" i="1" dirty="0" smtClean="0">
                <a:solidFill>
                  <a:srgbClr val="FF0000"/>
                </a:solidFill>
              </a:rPr>
              <a:t> Web (Table)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search</a:t>
            </a:r>
            <a:r>
              <a:rPr lang="de-DE" sz="1400" i="1" dirty="0" smtClean="0">
                <a:solidFill>
                  <a:srgbClr val="FF0000"/>
                </a:solidFill>
              </a:rPr>
              <a:t>...</a:t>
            </a:r>
          </a:p>
          <a:p>
            <a:pPr marL="342900" indent="-342900">
              <a:buAutoNum type="alphaLcParenR"/>
            </a:pPr>
            <a:r>
              <a:rPr lang="de-DE" sz="1400" i="1" dirty="0" smtClean="0">
                <a:solidFill>
                  <a:srgbClr val="FF0000"/>
                </a:solidFill>
              </a:rPr>
              <a:t>This </a:t>
            </a:r>
            <a:r>
              <a:rPr lang="de-DE" sz="1400" i="1" dirty="0" err="1" smtClean="0">
                <a:solidFill>
                  <a:srgbClr val="FF0000"/>
                </a:solidFill>
              </a:rPr>
              <a:t>looks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like</a:t>
            </a:r>
            <a:r>
              <a:rPr lang="de-DE" sz="1400" i="1" dirty="0" smtClean="0">
                <a:solidFill>
                  <a:srgbClr val="FF0000"/>
                </a:solidFill>
              </a:rPr>
              <a:t> a </a:t>
            </a:r>
            <a:r>
              <a:rPr lang="de-DE" sz="1400" i="1" dirty="0" err="1" smtClean="0">
                <a:solidFill>
                  <a:srgbClr val="FF0000"/>
                </a:solidFill>
              </a:rPr>
              <a:t>slightly</a:t>
            </a:r>
            <a:r>
              <a:rPr lang="de-DE" sz="1400" i="1" dirty="0" smtClean="0">
                <a:solidFill>
                  <a:srgbClr val="FF0000"/>
                </a:solidFill>
              </a:rPr>
              <a:t> different </a:t>
            </a:r>
            <a:r>
              <a:rPr lang="de-DE" sz="1400" i="1" dirty="0" err="1" smtClean="0">
                <a:solidFill>
                  <a:srgbClr val="FF0000"/>
                </a:solidFill>
              </a:rPr>
              <a:t>problem</a:t>
            </a:r>
            <a:r>
              <a:rPr lang="de-DE" sz="1400" i="1" dirty="0" smtClean="0">
                <a:solidFill>
                  <a:srgbClr val="FF0000"/>
                </a:solidFill>
              </a:rPr>
              <a:t>...</a:t>
            </a:r>
          </a:p>
          <a:p>
            <a:pPr marL="342900" indent="-342900">
              <a:buAutoNum type="alphaLcParenR"/>
            </a:pPr>
            <a:r>
              <a:rPr lang="de-DE" sz="1400" i="1" dirty="0" smtClean="0">
                <a:solidFill>
                  <a:srgbClr val="FF0000"/>
                </a:solidFill>
              </a:rPr>
              <a:t>Can </a:t>
            </a:r>
            <a:r>
              <a:rPr lang="de-DE" sz="1400" i="1" dirty="0" err="1" smtClean="0">
                <a:solidFill>
                  <a:srgbClr val="FF0000"/>
                </a:solidFill>
              </a:rPr>
              <a:t>linking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to</a:t>
            </a:r>
            <a:r>
              <a:rPr lang="de-DE" sz="1400" i="1" dirty="0" smtClean="0">
                <a:solidFill>
                  <a:srgbClr val="FF0000"/>
                </a:solidFill>
              </a:rPr>
              <a:t> "Open" </a:t>
            </a:r>
            <a:r>
              <a:rPr lang="de-DE" sz="1400" i="1" dirty="0" err="1" smtClean="0">
                <a:solidFill>
                  <a:srgbClr val="FF0000"/>
                </a:solidFill>
              </a:rPr>
              <a:t>knowledge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graphs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help</a:t>
            </a:r>
            <a:r>
              <a:rPr lang="de-DE" sz="1400" i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de-DE" sz="1400" i="1" dirty="0">
                <a:solidFill>
                  <a:srgbClr val="FF0000"/>
                </a:solidFill>
              </a:rPr>
              <a:t> </a:t>
            </a:r>
            <a:r>
              <a:rPr lang="de-DE" sz="1400" i="1" dirty="0" smtClean="0">
                <a:solidFill>
                  <a:srgbClr val="FF0000"/>
                </a:solidFill>
              </a:rPr>
              <a:t>    (</a:t>
            </a:r>
            <a:r>
              <a:rPr lang="de-DE" sz="1400" i="1" dirty="0" err="1" smtClean="0">
                <a:solidFill>
                  <a:srgbClr val="FF0000"/>
                </a:solidFill>
              </a:rPr>
              <a:t>wikidata</a:t>
            </a:r>
            <a:r>
              <a:rPr lang="de-DE" sz="1400" i="1" dirty="0" smtClean="0">
                <a:solidFill>
                  <a:srgbClr val="FF0000"/>
                </a:solidFill>
              </a:rPr>
              <a:t>, </a:t>
            </a:r>
            <a:r>
              <a:rPr lang="de-DE" sz="1400" i="1" dirty="0" err="1" smtClean="0">
                <a:solidFill>
                  <a:srgbClr val="FF0000"/>
                </a:solidFill>
              </a:rPr>
              <a:t>dbpedia</a:t>
            </a:r>
            <a:r>
              <a:rPr lang="de-DE" sz="1400" i="1" dirty="0" smtClean="0">
                <a:solidFill>
                  <a:srgbClr val="FF0000"/>
                </a:solidFill>
              </a:rPr>
              <a:t>?) ... </a:t>
            </a:r>
            <a:r>
              <a:rPr lang="de-DE" sz="1400" i="1" dirty="0" err="1" smtClean="0">
                <a:solidFill>
                  <a:srgbClr val="FF0000"/>
                </a:solidFill>
              </a:rPr>
              <a:t>Probably</a:t>
            </a:r>
            <a:r>
              <a:rPr lang="de-DE" sz="1400" i="1" dirty="0" smtClean="0">
                <a:solidFill>
                  <a:srgbClr val="FF0000"/>
                </a:solidFill>
              </a:rPr>
              <a:t>.</a:t>
            </a:r>
            <a:endParaRPr lang="de-DE" sz="1400" i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23520" y="1241760"/>
            <a:ext cx="8350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Cf. Work on </a:t>
            </a:r>
            <a:r>
              <a:rPr lang="de-DE" sz="1400" dirty="0" err="1" smtClean="0"/>
              <a:t>structured</a:t>
            </a:r>
            <a:r>
              <a:rPr lang="de-DE" sz="1400" dirty="0" smtClean="0"/>
              <a:t> </a:t>
            </a:r>
            <a:r>
              <a:rPr lang="de-DE" sz="1400" dirty="0"/>
              <a:t>Data in Web Search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Alon</a:t>
            </a:r>
            <a:r>
              <a:rPr lang="de-DE" sz="1400" dirty="0"/>
              <a:t> </a:t>
            </a:r>
            <a:r>
              <a:rPr lang="de-DE" sz="1400" dirty="0" smtClean="0"/>
              <a:t>Halevy </a:t>
            </a:r>
          </a:p>
          <a:p>
            <a:r>
              <a:rPr lang="de-DE" sz="1400" dirty="0"/>
              <a:t>	</a:t>
            </a:r>
            <a:r>
              <a:rPr lang="de-DE" sz="1400" dirty="0" smtClean="0"/>
              <a:t>... BTW: </a:t>
            </a:r>
            <a:r>
              <a:rPr lang="de-DE" sz="1400" dirty="0" err="1" smtClean="0"/>
              <a:t>google</a:t>
            </a:r>
            <a:r>
              <a:rPr lang="de-DE" sz="1400" dirty="0" smtClean="0"/>
              <a:t> </a:t>
            </a:r>
            <a:r>
              <a:rPr lang="de-DE" sz="1400" dirty="0" err="1" smtClean="0"/>
              <a:t>has</a:t>
            </a:r>
            <a:r>
              <a:rPr lang="de-DE" sz="1400" dirty="0" smtClean="0"/>
              <a:t> </a:t>
            </a:r>
            <a:r>
              <a:rPr lang="de-DE" sz="1400" dirty="0" err="1" smtClean="0"/>
              <a:t>partially</a:t>
            </a:r>
            <a:r>
              <a:rPr lang="de-DE" sz="1400" dirty="0" smtClean="0"/>
              <a:t> </a:t>
            </a:r>
            <a:r>
              <a:rPr lang="de-DE" sz="1400" dirty="0" err="1" smtClean="0"/>
              <a:t>given</a:t>
            </a:r>
            <a:r>
              <a:rPr lang="de-DE" sz="1400" dirty="0" smtClean="0"/>
              <a:t> </a:t>
            </a:r>
            <a:r>
              <a:rPr lang="de-DE" sz="1400" dirty="0" err="1" smtClean="0"/>
              <a:t>it</a:t>
            </a:r>
            <a:r>
              <a:rPr lang="de-DE" sz="1400" dirty="0" smtClean="0"/>
              <a:t> </a:t>
            </a:r>
            <a:r>
              <a:rPr lang="de-DE" sz="1400" dirty="0" err="1" smtClean="0"/>
              <a:t>up</a:t>
            </a:r>
            <a:r>
              <a:rPr lang="de-DE" sz="1400" dirty="0" smtClean="0"/>
              <a:t> on </a:t>
            </a:r>
            <a:r>
              <a:rPr lang="de-DE" sz="1400" dirty="0" err="1" smtClean="0"/>
              <a:t>it</a:t>
            </a:r>
            <a:r>
              <a:rPr lang="de-DE" sz="1400" dirty="0" smtClean="0"/>
              <a:t> </a:t>
            </a:r>
            <a:r>
              <a:rPr lang="de-DE" sz="1400" dirty="0" err="1" smtClean="0"/>
              <a:t>it</a:t>
            </a:r>
            <a:r>
              <a:rPr lang="de-DE" sz="1400" dirty="0" smtClean="0"/>
              <a:t> </a:t>
            </a:r>
            <a:r>
              <a:rPr lang="de-DE" sz="1400" dirty="0" err="1" smtClean="0"/>
              <a:t>seems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3" name="Rectangle 2"/>
          <p:cNvSpPr/>
          <p:nvPr/>
        </p:nvSpPr>
        <p:spPr>
          <a:xfrm>
            <a:off x="-507999" y="1875951"/>
            <a:ext cx="5880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s-IS" sz="1600" i="1" dirty="0" smtClean="0">
                <a:sym typeface="Wingdings"/>
              </a:rPr>
              <a:t> </a:t>
            </a:r>
            <a:r>
              <a:rPr lang="en-US" sz="1600" i="1" dirty="0" smtClean="0">
                <a:sym typeface="Wingdings"/>
              </a:rPr>
              <a:t>Some more recent work in a SW &amp; Open Data context:</a:t>
            </a:r>
          </a:p>
          <a:p>
            <a:pPr lvl="1"/>
            <a:r>
              <a:rPr lang="is-IS" sz="1600" i="1" dirty="0" smtClean="0">
                <a:sym typeface="Wingdings"/>
              </a:rPr>
              <a:t> </a:t>
            </a:r>
            <a:r>
              <a:rPr lang="en-US" sz="1600" i="1" dirty="0"/>
              <a:t>[</a:t>
            </a:r>
            <a:r>
              <a:rPr lang="en-US" sz="1600" i="1" dirty="0" err="1"/>
              <a:t>Neumaier</a:t>
            </a:r>
            <a:r>
              <a:rPr lang="en-US" sz="1600" i="1" dirty="0"/>
              <a:t> et al., </a:t>
            </a:r>
            <a:r>
              <a:rPr lang="en-US" sz="1600" i="1" dirty="0" smtClean="0"/>
              <a:t>2015+2016] [</a:t>
            </a:r>
            <a:r>
              <a:rPr lang="en-US" sz="1600" i="1" dirty="0" err="1" smtClean="0"/>
              <a:t>Ramnandan</a:t>
            </a:r>
            <a:r>
              <a:rPr lang="en-US" sz="1600" i="1" dirty="0" smtClean="0"/>
              <a:t> </a:t>
            </a:r>
            <a:r>
              <a:rPr lang="en-US" sz="1600" i="1" dirty="0"/>
              <a:t>et al. </a:t>
            </a:r>
            <a:r>
              <a:rPr lang="en-US" sz="1600" i="1" dirty="0" smtClean="0"/>
              <a:t>2015</a:t>
            </a:r>
            <a:r>
              <a:rPr lang="is-IS" sz="1600" i="1" dirty="0" smtClean="0"/>
              <a:t>]     </a:t>
            </a:r>
          </a:p>
          <a:p>
            <a:pPr lvl="1"/>
            <a:r>
              <a:rPr lang="is-IS" sz="1600" i="1" dirty="0"/>
              <a:t> </a:t>
            </a:r>
            <a:r>
              <a:rPr lang="en-US" sz="1600" i="1" dirty="0" smtClean="0"/>
              <a:t>cf. also </a:t>
            </a:r>
            <a:r>
              <a:rPr lang="is-IS" sz="1600" i="1" dirty="0" smtClean="0">
                <a:sym typeface="Wingdings"/>
              </a:rPr>
              <a:t>mini-projects</a:t>
            </a:r>
            <a:r>
              <a:rPr lang="is-IS" sz="1600" i="1" dirty="0">
                <a:sym typeface="Wingdings"/>
              </a:rPr>
              <a:t>!</a:t>
            </a:r>
            <a:endParaRPr lang="is-IS" sz="1600" i="1" dirty="0"/>
          </a:p>
        </p:txBody>
      </p:sp>
    </p:spTree>
    <p:extLst>
      <p:ext uri="{BB962C8B-B14F-4D97-AF65-F5344CB8AC3E}">
        <p14:creationId xmlns:p14="http://schemas.microsoft.com/office/powerpoint/2010/main" val="19703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" y="1741538"/>
            <a:ext cx="3202072" cy="511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3968" y="1186710"/>
            <a:ext cx="4894969" cy="52322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800" dirty="0" smtClean="0">
                <a:latin typeface="Helvetica Light"/>
                <a:cs typeface="Helvetica Light"/>
              </a:rPr>
              <a:t>Heterogeneous Web 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100" y="3394419"/>
            <a:ext cx="8438529" cy="52322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800" dirty="0" smtClean="0">
                <a:latin typeface="Helvetica Light"/>
                <a:cs typeface="Helvetica Light"/>
              </a:rPr>
              <a:t>Tools &amp; Pipelines to Access/Integrate Web Sources</a:t>
            </a:r>
          </a:p>
        </p:txBody>
      </p:sp>
      <p:pic>
        <p:nvPicPr>
          <p:cNvPr id="13" name="Picture 12" descr="karm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709" y="4127500"/>
            <a:ext cx="1471053" cy="880162"/>
          </a:xfrm>
          <a:prstGeom prst="rect">
            <a:avLst/>
          </a:prstGeom>
        </p:spPr>
      </p:pic>
      <p:pic>
        <p:nvPicPr>
          <p:cNvPr id="15" name="Picture 14" descr="ldFU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990708"/>
            <a:ext cx="1739900" cy="1651000"/>
          </a:xfrm>
          <a:prstGeom prst="rect">
            <a:avLst/>
          </a:prstGeom>
        </p:spPr>
      </p:pic>
      <p:grpSp>
        <p:nvGrpSpPr>
          <p:cNvPr id="3" name="Group 5"/>
          <p:cNvGrpSpPr>
            <a:grpSpLocks noChangeAspect="1"/>
          </p:cNvGrpSpPr>
          <p:nvPr/>
        </p:nvGrpSpPr>
        <p:grpSpPr>
          <a:xfrm>
            <a:off x="6415510" y="4314134"/>
            <a:ext cx="914399" cy="807375"/>
            <a:chOff x="5451210" y="5364845"/>
            <a:chExt cx="725198" cy="640318"/>
          </a:xfrm>
        </p:grpSpPr>
        <p:pic>
          <p:nvPicPr>
            <p:cNvPr id="17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pic>
        <p:nvPicPr>
          <p:cNvPr id="22" name="Picture 21" descr="FedSPARQL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4983" y="4892909"/>
            <a:ext cx="1449544" cy="13072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06875"/>
            <a:ext cx="1708992" cy="9271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3543" y="5422900"/>
            <a:ext cx="1408459" cy="8763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7389813" y="4152900"/>
            <a:ext cx="29225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RDB2RDF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" name="Picture 27" descr="20150318150730!Eurostat_logo_RGB_6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7484" y="2044700"/>
            <a:ext cx="1530731" cy="690880"/>
          </a:xfrm>
          <a:prstGeom prst="rect">
            <a:avLst/>
          </a:prstGeom>
        </p:spPr>
      </p:pic>
      <p:pic>
        <p:nvPicPr>
          <p:cNvPr id="29" name="Picture 28" descr="IDB_withname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7010" y="2083016"/>
            <a:ext cx="1285303" cy="650023"/>
          </a:xfrm>
          <a:prstGeom prst="rect">
            <a:avLst/>
          </a:prstGeom>
        </p:spPr>
      </p:pic>
      <p:pic>
        <p:nvPicPr>
          <p:cNvPr id="30" name="Picture 29" descr="world-bank-logo-black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9263" y="1930400"/>
            <a:ext cx="1008350" cy="914400"/>
          </a:xfrm>
          <a:prstGeom prst="rect">
            <a:avLst/>
          </a:prstGeom>
        </p:spPr>
      </p:pic>
      <p:pic>
        <p:nvPicPr>
          <p:cNvPr id="31" name="Picture 30" descr="Twitter_logo_blu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9296" y="2019300"/>
            <a:ext cx="887869" cy="721832"/>
          </a:xfrm>
          <a:prstGeom prst="rect">
            <a:avLst/>
          </a:prstGeom>
        </p:spPr>
      </p:pic>
      <p:pic>
        <p:nvPicPr>
          <p:cNvPr id="32" name="Picture 7" descr="LODCloudDiagram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454900" y="1891967"/>
            <a:ext cx="1447800" cy="8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5841206" y="5773220"/>
            <a:ext cx="29225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CSV2RDF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63204" y="4314134"/>
            <a:ext cx="1952743" cy="2537711"/>
            <a:chOff x="7063204" y="4314134"/>
            <a:chExt cx="1952743" cy="2537711"/>
          </a:xfrm>
        </p:grpSpPr>
        <p:pic>
          <p:nvPicPr>
            <p:cNvPr id="3074" name="Picture 2" descr="https://upload.wikimedia.org/wikipedia/commons/thumb/e/ed/W3C%C2%AE_Icon.svg/2000px-W3C%C2%AE_Icon.svg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1644" y="6337605"/>
              <a:ext cx="754303" cy="514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8592628" y="4314134"/>
              <a:ext cx="281058" cy="19739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7063204" y="5861050"/>
              <a:ext cx="1198440" cy="555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763" y="-628781"/>
            <a:ext cx="9144000" cy="1143000"/>
          </a:xfrm>
        </p:spPr>
        <p:txBody>
          <a:bodyPr/>
          <a:lstStyle/>
          <a:p>
            <a:r>
              <a:rPr lang="en-US" sz="2400" dirty="0" smtClean="0"/>
              <a:t>Conclusions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32154" y="4275666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337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0443" y="42629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32" idx="1"/>
            <a:endCxn id="16" idx="0"/>
          </p:cNvCxnSpPr>
          <p:nvPr/>
        </p:nvCxnSpPr>
        <p:spPr>
          <a:xfrm rot="10800000" flipV="1">
            <a:off x="2003138" y="1752724"/>
            <a:ext cx="1744950" cy="25229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2" idx="3"/>
            <a:endCxn id="70" idx="0"/>
          </p:cNvCxnSpPr>
          <p:nvPr/>
        </p:nvCxnSpPr>
        <p:spPr>
          <a:xfrm>
            <a:off x="5399088" y="1752725"/>
            <a:ext cx="2132339" cy="25326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7" idx="0"/>
          </p:cNvCxnSpPr>
          <p:nvPr/>
        </p:nvCxnSpPr>
        <p:spPr>
          <a:xfrm rot="5400000">
            <a:off x="2837934" y="3062296"/>
            <a:ext cx="2180165" cy="2465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10800000">
            <a:off x="5399088" y="15876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92448" y="74040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87" name="Down Arrow 8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0015" y="6392577"/>
            <a:ext cx="82765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[Wiederhold92]Gio </a:t>
            </a:r>
            <a:r>
              <a:rPr lang="en-US" sz="1200" dirty="0" err="1" smtClean="0"/>
              <a:t>Wiederhold</a:t>
            </a:r>
            <a:r>
              <a:rPr lang="en-US" sz="1200" dirty="0" smtClean="0"/>
              <a:t>: Mediators in the Architecture of Future Information Systems. IEEE Computer  25(3): 38-49 (1992)</a:t>
            </a:r>
            <a:endParaRPr lang="de-DE" sz="1200" dirty="0" smtClean="0"/>
          </a:p>
          <a:p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1358900" y="4285374"/>
            <a:ext cx="1315221" cy="14931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33746" y="4275665"/>
            <a:ext cx="1341967" cy="14266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860443" y="4285374"/>
            <a:ext cx="1341967" cy="14677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814" y="1229408"/>
            <a:ext cx="7550485" cy="5066238"/>
          </a:xfrm>
          <a:prstGeom prst="rect">
            <a:avLst/>
          </a:prstGeom>
          <a:noFill/>
          <a:ln w="19050" cmpd="sng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99862" y="1405037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Integration System</a:t>
            </a:r>
            <a:endParaRPr lang="en-US" dirty="0"/>
          </a:p>
        </p:txBody>
      </p:sp>
      <p:pic>
        <p:nvPicPr>
          <p:cNvPr id="26" name="Picture 2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030948"/>
            <a:ext cx="1156716" cy="5849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9639" y="5867399"/>
            <a:ext cx="1717062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sz="1400" i="1" dirty="0" smtClean="0">
                <a:latin typeface="Helvetica Light"/>
                <a:cs typeface="Helvetica Light"/>
              </a:rPr>
              <a:t>) </a:t>
            </a:r>
            <a:endParaRPr lang="en-US" sz="1400" i="1" dirty="0">
              <a:latin typeface="Helvetica Light"/>
              <a:cs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863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86346" y="4275665"/>
            <a:ext cx="1341967" cy="14520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1" idx="0"/>
          </p:cNvCxnSpPr>
          <p:nvPr/>
        </p:nvCxnSpPr>
        <p:spPr>
          <a:xfrm rot="16200000" flipH="1">
            <a:off x="4234935" y="2953270"/>
            <a:ext cx="2192864" cy="45192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92" y="4940300"/>
            <a:ext cx="1305624" cy="5892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18439" y="5841999"/>
            <a:ext cx="1717062" cy="338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err="1" smtClean="0">
                <a:latin typeface="Helvetica Light"/>
                <a:cs typeface="Helvetica Light"/>
              </a:rPr>
              <a:t>euClimate(C,R</a:t>
            </a:r>
            <a:r>
              <a:rPr lang="en-US" sz="1600" i="1" dirty="0" smtClean="0">
                <a:latin typeface="Helvetica Light"/>
                <a:cs typeface="Helvetica Light"/>
              </a:rPr>
              <a:t>)</a:t>
            </a:r>
            <a:endParaRPr lang="en-US" sz="1600" i="1" dirty="0">
              <a:latin typeface="Helvetica Light"/>
              <a:cs typeface="Helvetica Light"/>
            </a:endParaRPr>
          </a:p>
        </p:txBody>
      </p:sp>
      <p:pic>
        <p:nvPicPr>
          <p:cNvPr id="54" name="Picture 5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5" y="4927600"/>
            <a:ext cx="742257" cy="673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684713" y="5854699"/>
            <a:ext cx="2084387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Helvetica Light"/>
                <a:cs typeface="Helvetica Light"/>
              </a:rPr>
              <a:t>similarFinancial(C1,C2)</a:t>
            </a:r>
          </a:p>
        </p:txBody>
      </p:sp>
      <p:pic>
        <p:nvPicPr>
          <p:cNvPr id="60" name="Picture 5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55" y="4940300"/>
            <a:ext cx="742257" cy="6731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884605" y="5847834"/>
            <a:ext cx="1496716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sz="1400" i="1" dirty="0" smtClean="0">
                <a:latin typeface="Helvetica Light"/>
                <a:cs typeface="Helvetica Light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0" y="-101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39" name="Up-Down Arrow Callout 38"/>
          <p:cNvSpPr/>
          <p:nvPr/>
        </p:nvSpPr>
        <p:spPr>
          <a:xfrm rot="1973221">
            <a:off x="1092349" y="2475316"/>
            <a:ext cx="609600" cy="2155223"/>
          </a:xfrm>
          <a:prstGeom prst="upDownArrowCallout">
            <a:avLst>
              <a:gd name="adj1" fmla="val 25000"/>
              <a:gd name="adj2" fmla="val 25000"/>
              <a:gd name="adj3" fmla="val 27778"/>
              <a:gd name="adj4" fmla="val 48123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-Down Arrow Callout 39"/>
          <p:cNvSpPr/>
          <p:nvPr/>
        </p:nvSpPr>
        <p:spPr>
          <a:xfrm rot="20009376">
            <a:off x="7601902" y="2673541"/>
            <a:ext cx="678446" cy="1411947"/>
          </a:xfrm>
          <a:prstGeom prst="upDownArrowCallout">
            <a:avLst>
              <a:gd name="adj1" fmla="val 25000"/>
              <a:gd name="adj2" fmla="val 20910"/>
              <a:gd name="adj3" fmla="val 27778"/>
              <a:gd name="adj4" fmla="val 48123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 bwMode="auto">
          <a:xfrm>
            <a:off x="355596" y="50298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51360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45844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1" name="Straight Connector 60"/>
          <p:cNvCxnSpPr>
            <a:stCxn id="58" idx="2"/>
            <a:endCxn id="54" idx="0"/>
          </p:cNvCxnSpPr>
          <p:nvPr/>
        </p:nvCxnSpPr>
        <p:spPr>
          <a:xfrm rot="10800000" flipV="1">
            <a:off x="1317422" y="1496620"/>
            <a:ext cx="461459" cy="20672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4"/>
          <p:cNvGrpSpPr/>
          <p:nvPr/>
        </p:nvGrpSpPr>
        <p:grpSpPr>
          <a:xfrm>
            <a:off x="321742" y="584506"/>
            <a:ext cx="8353434" cy="2006294"/>
            <a:chOff x="321742" y="584506"/>
            <a:chExt cx="8353434" cy="2006294"/>
          </a:xfrm>
        </p:grpSpPr>
        <p:grpSp>
          <p:nvGrpSpPr>
            <p:cNvPr id="3" name="Group 8"/>
            <p:cNvGrpSpPr/>
            <p:nvPr/>
          </p:nvGrpSpPr>
          <p:grpSpPr>
            <a:xfrm>
              <a:off x="321742" y="584506"/>
              <a:ext cx="8353434" cy="2006294"/>
              <a:chOff x="451782" y="881655"/>
              <a:chExt cx="8353434" cy="1771710"/>
            </a:xfrm>
          </p:grpSpPr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451782" y="881655"/>
                <a:ext cx="8353434" cy="1771710"/>
                <a:chOff x="-433981" y="285690"/>
                <a:chExt cx="7201310" cy="1771710"/>
              </a:xfrm>
            </p:grpSpPr>
            <p:sp>
              <p:nvSpPr>
                <p:cNvPr id="51" name="Rectangle 50"/>
                <p:cNvSpPr/>
                <p:nvPr/>
              </p:nvSpPr>
              <p:spPr bwMode="auto">
                <a:xfrm>
                  <a:off x="-433981" y="685800"/>
                  <a:ext cx="7201310" cy="1371600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accent3">
                      <a:lumMod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  <p:sp>
              <p:nvSpPr>
                <p:cNvPr id="52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3753196" y="285690"/>
                  <a:ext cx="2172390" cy="35332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accent2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 smtClean="0">
                      <a:solidFill>
                        <a:schemeClr val="bg1"/>
                      </a:solidFill>
                    </a:rPr>
                    <a:t>Global Schema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4335327" y="1502328"/>
                <a:ext cx="1342146" cy="723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124375" y="1539840"/>
                <a:ext cx="1226126" cy="68579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55734" y="1688748"/>
                <a:ext cx="1360289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Helvetica Light"/>
                    <a:cs typeface="Helvetica Light"/>
                  </a:rPr>
                  <a:t>e</a:t>
                </a:r>
                <a:r>
                  <a:rPr lang="en-US" dirty="0" err="1" smtClean="0">
                    <a:latin typeface="Helvetica Light"/>
                    <a:cs typeface="Helvetica Light"/>
                  </a:rPr>
                  <a:t>uroCity(C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24629" y="1698074"/>
                <a:ext cx="1223175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>
                    <a:latin typeface="Helvetica Light"/>
                    <a:cs typeface="Helvetica Light"/>
                  </a:rPr>
                  <a:t>amCity(C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2729998" y="1754137"/>
              <a:ext cx="1519298" cy="7426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22970" y="1703342"/>
              <a:ext cx="1588901" cy="7735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42815" y="1902186"/>
              <a:ext cx="1605767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grossGDP(C,R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 smtClean="0"/>
            </a:p>
            <a:p>
              <a:endParaRPr lang="en-US" sz="16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004048" y="1096783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0549" y="1101080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1778880" y="1134964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84528" y="1282275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19836" y="1914618"/>
              <a:ext cx="15070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avgTemp(C,R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cxnSp>
          <p:nvCxnSpPr>
            <p:cNvPr id="62" name="Straight Connector 61"/>
            <p:cNvCxnSpPr>
              <a:stCxn id="58" idx="6"/>
              <a:endCxn id="53" idx="0"/>
            </p:cNvCxnSpPr>
            <p:nvPr/>
          </p:nvCxnSpPr>
          <p:spPr>
            <a:xfrm>
              <a:off x="3121026" y="1496620"/>
              <a:ext cx="368621" cy="2575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>
            <a:stCxn id="59" idx="1"/>
            <a:endCxn id="54" idx="0"/>
          </p:cNvCxnSpPr>
          <p:nvPr/>
        </p:nvCxnSpPr>
        <p:spPr>
          <a:xfrm rot="10800000" flipV="1">
            <a:off x="1317422" y="1451552"/>
            <a:ext cx="467107" cy="25179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5653087" y="1592159"/>
            <a:ext cx="1342146" cy="81908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52881" y="1815962"/>
            <a:ext cx="1360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26267" y="3420534"/>
            <a:ext cx="916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GAV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5514446" y="3454400"/>
            <a:ext cx="836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LAV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974307" y="2814965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GLAV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Take-</a:t>
            </a:r>
            <a:r>
              <a:rPr lang="de-DE" dirty="0" err="1" smtClean="0"/>
              <a:t>home</a:t>
            </a:r>
            <a:r>
              <a:rPr lang="de-DE" dirty="0" smtClean="0"/>
              <a:t> </a:t>
            </a:r>
            <a:r>
              <a:rPr lang="de-DE" dirty="0" err="1" smtClean="0"/>
              <a:t>messages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5750" y="1450936"/>
            <a:ext cx="8604250" cy="4681538"/>
          </a:xfrm>
        </p:spPr>
        <p:txBody>
          <a:bodyPr/>
          <a:lstStyle/>
          <a:p>
            <a:r>
              <a:rPr lang="de-DE" sz="2400" dirty="0" err="1"/>
              <a:t>Semantic</a:t>
            </a:r>
            <a:r>
              <a:rPr lang="de-DE" sz="2400" dirty="0"/>
              <a:t> Web </a:t>
            </a:r>
            <a:r>
              <a:rPr lang="de-DE" sz="2400" dirty="0" err="1"/>
              <a:t>technologies</a:t>
            </a:r>
            <a:r>
              <a:rPr lang="de-DE" sz="2400" dirty="0"/>
              <a:t> </a:t>
            </a:r>
            <a:r>
              <a:rPr lang="de-DE" sz="2400" dirty="0" err="1"/>
              <a:t>help</a:t>
            </a:r>
            <a:r>
              <a:rPr lang="de-DE" sz="2400" dirty="0"/>
              <a:t> in Open Data Integration </a:t>
            </a:r>
            <a:r>
              <a:rPr lang="de-DE" sz="2400" dirty="0" err="1"/>
              <a:t>workflows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add</a:t>
            </a:r>
            <a:r>
              <a:rPr lang="de-DE" sz="2400" dirty="0"/>
              <a:t> </a:t>
            </a:r>
            <a:r>
              <a:rPr lang="de-DE" sz="2400" dirty="0" err="1"/>
              <a:t>flexibility</a:t>
            </a:r>
            <a:endParaRPr lang="de-DE" sz="2400" dirty="0"/>
          </a:p>
          <a:p>
            <a:r>
              <a:rPr lang="de-DE" sz="2400" dirty="0" err="1"/>
              <a:t>It's</a:t>
            </a:r>
            <a:r>
              <a:rPr lang="de-DE" sz="2400" dirty="0"/>
              <a:t> </a:t>
            </a:r>
            <a:r>
              <a:rPr lang="de-DE" sz="2400" dirty="0" err="1"/>
              <a:t>worthwhile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consider</a:t>
            </a:r>
            <a:r>
              <a:rPr lang="de-DE" sz="2400" dirty="0"/>
              <a:t> traditional "Data Integration" </a:t>
            </a:r>
            <a:r>
              <a:rPr lang="de-DE" sz="2400" dirty="0" err="1"/>
              <a:t>approaches</a:t>
            </a:r>
            <a:r>
              <a:rPr lang="de-DE" sz="2400" dirty="0"/>
              <a:t> &amp; </a:t>
            </a:r>
            <a:r>
              <a:rPr lang="de-DE" sz="2400" dirty="0" err="1" smtClean="0"/>
              <a:t>literature</a:t>
            </a:r>
            <a:r>
              <a:rPr lang="de-DE" sz="2400" dirty="0"/>
              <a:t> </a:t>
            </a:r>
            <a:r>
              <a:rPr lang="de-DE" sz="2400" dirty="0" smtClean="0"/>
              <a:t>AND 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recently</a:t>
            </a:r>
            <a:r>
              <a:rPr lang="de-DE" sz="2400" dirty="0" smtClean="0"/>
              <a:t> </a:t>
            </a:r>
            <a:r>
              <a:rPr lang="de-DE" sz="2400" dirty="0" err="1" smtClean="0"/>
              <a:t>work</a:t>
            </a:r>
            <a:r>
              <a:rPr lang="de-DE" sz="2400" dirty="0" smtClean="0"/>
              <a:t> on OBDA</a:t>
            </a:r>
            <a:endParaRPr lang="de-DE" sz="2400" dirty="0"/>
          </a:p>
          <a:p>
            <a:r>
              <a:rPr lang="de-DE" sz="2400" dirty="0"/>
              <a:t>Non-Clean Data </a:t>
            </a:r>
            <a:r>
              <a:rPr lang="de-DE" sz="2400" dirty="0" err="1"/>
              <a:t>requires</a:t>
            </a:r>
            <a:r>
              <a:rPr lang="de-DE" sz="2400" dirty="0"/>
              <a:t>: </a:t>
            </a:r>
            <a:r>
              <a:rPr lang="de-DE" sz="2400" dirty="0" err="1"/>
              <a:t>Statistics</a:t>
            </a:r>
            <a:r>
              <a:rPr lang="de-DE" sz="2400" dirty="0"/>
              <a:t> &amp; </a:t>
            </a:r>
            <a:r>
              <a:rPr lang="de-DE" sz="2400" dirty="0" err="1"/>
              <a:t>machine</a:t>
            </a:r>
            <a:r>
              <a:rPr lang="de-DE" sz="2400" dirty="0"/>
              <a:t> </a:t>
            </a:r>
            <a:r>
              <a:rPr lang="de-DE" sz="2400" dirty="0" err="1"/>
              <a:t>learning</a:t>
            </a:r>
            <a:r>
              <a:rPr lang="de-DE" sz="2400" dirty="0"/>
              <a:t> (</a:t>
            </a:r>
            <a:r>
              <a:rPr lang="de-DE" sz="2400" dirty="0" err="1"/>
              <a:t>outlier</a:t>
            </a:r>
            <a:r>
              <a:rPr lang="de-DE" sz="2400" dirty="0"/>
              <a:t> </a:t>
            </a:r>
            <a:r>
              <a:rPr lang="de-DE" sz="2400" dirty="0" err="1"/>
              <a:t>detection</a:t>
            </a:r>
            <a:r>
              <a:rPr lang="de-DE" sz="2400" dirty="0"/>
              <a:t>, </a:t>
            </a:r>
            <a:r>
              <a:rPr lang="de-DE" sz="2400" dirty="0" err="1"/>
              <a:t>imputing</a:t>
            </a:r>
            <a:r>
              <a:rPr lang="de-DE" sz="2400" dirty="0"/>
              <a:t> </a:t>
            </a:r>
            <a:r>
              <a:rPr lang="de-DE" sz="2400" dirty="0" err="1"/>
              <a:t>missing</a:t>
            </a:r>
            <a:r>
              <a:rPr lang="de-DE" sz="2400" dirty="0"/>
              <a:t> </a:t>
            </a:r>
            <a:r>
              <a:rPr lang="de-DE" sz="2400" dirty="0" err="1"/>
              <a:t>values</a:t>
            </a:r>
            <a:r>
              <a:rPr lang="de-DE" sz="2400" dirty="0"/>
              <a:t>, </a:t>
            </a:r>
            <a:r>
              <a:rPr lang="de-DE" sz="2400" dirty="0" err="1"/>
              <a:t>resolving</a:t>
            </a:r>
            <a:r>
              <a:rPr lang="de-DE" sz="2400" dirty="0"/>
              <a:t> </a:t>
            </a:r>
            <a:r>
              <a:rPr lang="de-DE" sz="2400" dirty="0" err="1"/>
              <a:t>inconsistencies</a:t>
            </a:r>
            <a:r>
              <a:rPr lang="de-DE" sz="2400" dirty="0"/>
              <a:t>, etc</a:t>
            </a:r>
            <a:r>
              <a:rPr lang="de-DE" sz="2400" dirty="0" smtClean="0"/>
              <a:t>.)</a:t>
            </a:r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err="1" smtClean="0"/>
              <a:t>Despite</a:t>
            </a:r>
            <a:r>
              <a:rPr lang="de-DE" sz="2400" dirty="0" smtClean="0"/>
              <a:t> 15 </a:t>
            </a:r>
            <a:r>
              <a:rPr lang="de-DE" sz="2400" dirty="0" err="1" smtClean="0"/>
              <a:t>years</a:t>
            </a:r>
            <a:r>
              <a:rPr lang="de-DE" sz="2400" dirty="0" smtClean="0"/>
              <a:t> </a:t>
            </a:r>
            <a:r>
              <a:rPr lang="de-DE" sz="2400" dirty="0" err="1" smtClean="0"/>
              <a:t>into</a:t>
            </a:r>
            <a:r>
              <a:rPr lang="de-DE" sz="2400" dirty="0" smtClean="0"/>
              <a:t> </a:t>
            </a:r>
            <a:r>
              <a:rPr lang="de-DE" sz="2400" dirty="0" err="1" smtClean="0"/>
              <a:t>Semantic</a:t>
            </a:r>
            <a:r>
              <a:rPr lang="de-DE" sz="2400" dirty="0" smtClean="0"/>
              <a:t> Web:“</a:t>
            </a:r>
            <a:r>
              <a:rPr lang="de-DE" sz="2400" dirty="0" err="1" smtClean="0"/>
              <a:t>Finding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right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“ </a:t>
            </a:r>
            <a:r>
              <a:rPr lang="de-DE" sz="2400" dirty="0" err="1" smtClean="0"/>
              <a:t>remains</a:t>
            </a:r>
            <a:r>
              <a:rPr lang="de-DE" sz="2400" dirty="0" smtClean="0"/>
              <a:t> a </a:t>
            </a:r>
            <a:r>
              <a:rPr lang="de-DE" sz="2400" dirty="0" err="1" smtClean="0"/>
              <a:t>major</a:t>
            </a:r>
            <a:r>
              <a:rPr lang="de-DE" sz="2400" dirty="0" smtClean="0"/>
              <a:t> </a:t>
            </a:r>
            <a:r>
              <a:rPr lang="de-DE" sz="2400" dirty="0" err="1" smtClean="0"/>
              <a:t>challenge</a:t>
            </a:r>
            <a:r>
              <a:rPr lang="de-DE" sz="2400" dirty="0" smtClean="0"/>
              <a:t>!</a:t>
            </a:r>
            <a:endParaRPr lang="de-DE" sz="2400" dirty="0"/>
          </a:p>
        </p:txBody>
      </p:sp>
      <p:sp>
        <p:nvSpPr>
          <p:cNvPr id="4" name="Title 5"/>
          <p:cNvSpPr txBox="1">
            <a:spLocks/>
          </p:cNvSpPr>
          <p:nvPr/>
        </p:nvSpPr>
        <p:spPr bwMode="auto">
          <a:xfrm>
            <a:off x="6108700" y="5372022"/>
            <a:ext cx="4660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Many Thanks!</a:t>
            </a:r>
            <a:br>
              <a:rPr lang="en-US" dirty="0" smtClean="0"/>
            </a:br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" name="Picture 2" descr="http://www.di.uniba.it/%7Ecdamato/Claudia%20d%27Amato%27s%20-%20Home%20Page_file/clau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21" y="3899670"/>
            <a:ext cx="1387507" cy="10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creen Shot 2015-06-05 at 13.47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13625"/>
          <a:stretch>
            <a:fillRect/>
          </a:stretch>
        </p:blipFill>
        <p:spPr>
          <a:xfrm>
            <a:off x="1461104" y="1628800"/>
            <a:ext cx="6351256" cy="36004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753475" cy="561975"/>
          </a:xfrm>
        </p:spPr>
        <p:txBody>
          <a:bodyPr>
            <a:noAutofit/>
          </a:bodyPr>
          <a:lstStyle/>
          <a:p>
            <a:r>
              <a:rPr lang="de-DE" sz="2400" dirty="0" smtClean="0"/>
              <a:t>A </a:t>
            </a:r>
            <a:r>
              <a:rPr lang="de-DE" sz="2400" dirty="0" err="1" smtClean="0"/>
              <a:t>concrete</a:t>
            </a:r>
            <a:r>
              <a:rPr lang="de-DE" sz="2400" dirty="0" smtClean="0"/>
              <a:t>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case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400" dirty="0" smtClean="0"/>
              <a:t>The "City Data Pipeline" – a "</a:t>
            </a:r>
            <a:r>
              <a:rPr lang="de-DE" sz="2400" dirty="0" err="1" smtClean="0"/>
              <a:t>fairly</a:t>
            </a:r>
            <a:r>
              <a:rPr lang="de-DE" sz="2400" dirty="0" smtClean="0"/>
              <a:t> </a:t>
            </a:r>
            <a:r>
              <a:rPr lang="de-DE" sz="2400" dirty="0" err="1" smtClean="0"/>
              <a:t>standard</a:t>
            </a:r>
            <a:r>
              <a:rPr lang="de-DE" sz="2400" dirty="0" smtClean="0"/>
              <a:t>"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endParaRPr lang="de-DE" sz="2400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254000" y="2996952"/>
            <a:ext cx="2877840" cy="1656184"/>
          </a:xfrm>
          <a:prstGeom prst="wedgeRoundRectCallout">
            <a:avLst>
              <a:gd name="adj1" fmla="val -49799"/>
              <a:gd name="adj2" fmla="val 95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That's</a:t>
            </a:r>
            <a:r>
              <a:rPr lang="de-DE" dirty="0" smtClean="0"/>
              <a:t> a </a:t>
            </a:r>
            <a:r>
              <a:rPr lang="de-DE" dirty="0" err="1" smtClean="0"/>
              <a:t>quite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Data Workflow, </a:t>
            </a:r>
            <a:r>
              <a:rPr lang="de-DE" dirty="0" err="1" smtClean="0"/>
              <a:t>isn't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0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2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 1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080" y="989560"/>
            <a:ext cx="8229600" cy="4525963"/>
          </a:xfrm>
        </p:spPr>
        <p:txBody>
          <a:bodyPr>
            <a:noAutofit/>
          </a:bodyPr>
          <a:lstStyle/>
          <a:p>
            <a:r>
              <a:rPr lang="de-DE" sz="1200" dirty="0" smtClean="0"/>
              <a:t>[</a:t>
            </a:r>
            <a:r>
              <a:rPr lang="en-GB" sz="1200" dirty="0" smtClean="0"/>
              <a:t>Polleres 2013] Axel Polleres. Tutorial "</a:t>
            </a:r>
            <a:r>
              <a:rPr lang="en-GB" sz="1200" dirty="0"/>
              <a:t>OWL  vs.  Linked  </a:t>
            </a:r>
            <a:r>
              <a:rPr lang="en-GB" sz="1200" dirty="0" smtClean="0"/>
              <a:t>Data: Experiences </a:t>
            </a:r>
            <a:r>
              <a:rPr lang="en-GB" sz="1200" dirty="0"/>
              <a:t> and  </a:t>
            </a:r>
            <a:r>
              <a:rPr lang="en-GB" sz="1200" dirty="0" smtClean="0"/>
              <a:t>Directions" OWLED2013. </a:t>
            </a:r>
            <a:r>
              <a:rPr lang="en-GB" sz="1200" dirty="0" smtClean="0">
                <a:hlinkClick r:id="rId2"/>
              </a:rPr>
              <a:t>http://polleres.net/presentations/20130527OWLED2013_Invited_talk.pdf</a:t>
            </a:r>
            <a:r>
              <a:rPr lang="en-GB" sz="1200" dirty="0" smtClean="0"/>
              <a:t> </a:t>
            </a:r>
          </a:p>
          <a:p>
            <a:r>
              <a:rPr lang="en-GB" sz="1200" dirty="0" smtClean="0">
                <a:solidFill>
                  <a:srgbClr val="000000"/>
                </a:solidFill>
              </a:rPr>
              <a:t>[Polleres et al. 2013] Axel Polleres, Aidan Hogan, Renaud </a:t>
            </a:r>
            <a:r>
              <a:rPr lang="en-GB" sz="1200" dirty="0" err="1" smtClean="0">
                <a:solidFill>
                  <a:srgbClr val="000000"/>
                </a:solidFill>
              </a:rPr>
              <a:t>Delbru</a:t>
            </a:r>
            <a:r>
              <a:rPr lang="en-GB" sz="1200" dirty="0" smtClean="0">
                <a:solidFill>
                  <a:srgbClr val="000000"/>
                </a:solidFill>
              </a:rPr>
              <a:t>, Jürgen </a:t>
            </a:r>
            <a:r>
              <a:rPr lang="en-GB" sz="1200" dirty="0" err="1" smtClean="0">
                <a:solidFill>
                  <a:srgbClr val="000000"/>
                </a:solidFill>
              </a:rPr>
              <a:t>Umbrich</a:t>
            </a:r>
            <a:r>
              <a:rPr lang="en-GB" sz="1200" dirty="0" smtClean="0">
                <a:solidFill>
                  <a:srgbClr val="000000"/>
                </a:solidFill>
              </a:rPr>
              <a:t>:</a:t>
            </a:r>
            <a:br>
              <a:rPr lang="en-GB" sz="1200" dirty="0" smtClean="0">
                <a:solidFill>
                  <a:srgbClr val="000000"/>
                </a:solidFill>
              </a:rPr>
            </a:br>
            <a:r>
              <a:rPr lang="en-GB" sz="1200" dirty="0" smtClean="0">
                <a:solidFill>
                  <a:srgbClr val="000000"/>
                </a:solidFill>
              </a:rPr>
              <a:t>RDFS and OWL Reasoning for Linked Data. Reasoning Web 2013: 91-149</a:t>
            </a:r>
          </a:p>
          <a:p>
            <a:r>
              <a:rPr lang="en-GB" sz="1200" dirty="0" smtClean="0">
                <a:solidFill>
                  <a:srgbClr val="000000"/>
                </a:solidFill>
              </a:rPr>
              <a:t>[Golfarelli,Rizzi,2009] </a:t>
            </a:r>
            <a:r>
              <a:rPr lang="en-GB" sz="1200" dirty="0" err="1" smtClean="0">
                <a:solidFill>
                  <a:srgbClr val="000000"/>
                </a:solidFill>
              </a:rPr>
              <a:t>Matteo</a:t>
            </a:r>
            <a:r>
              <a:rPr lang="en-GB" sz="1200" dirty="0" smtClean="0">
                <a:solidFill>
                  <a:srgbClr val="000000"/>
                </a:solidFill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</a:rPr>
              <a:t>Golfarelli</a:t>
            </a:r>
            <a:r>
              <a:rPr lang="en-GB" sz="1200" dirty="0" smtClean="0">
                <a:solidFill>
                  <a:srgbClr val="000000"/>
                </a:solidFill>
              </a:rPr>
              <a:t>, Stefano </a:t>
            </a:r>
            <a:r>
              <a:rPr lang="en-GB" sz="1200" dirty="0" err="1" smtClean="0">
                <a:solidFill>
                  <a:srgbClr val="000000"/>
                </a:solidFill>
              </a:rPr>
              <a:t>Rizzi</a:t>
            </a:r>
            <a:r>
              <a:rPr lang="en-GB" sz="1200" dirty="0" smtClean="0">
                <a:solidFill>
                  <a:srgbClr val="000000"/>
                </a:solidFill>
              </a:rPr>
              <a:t>. Data Warehouse Design: Modern Principles and Methodologies. McGraw-Hill, 2009.</a:t>
            </a:r>
          </a:p>
          <a:p>
            <a:r>
              <a:rPr lang="en-US" sz="1200" dirty="0" smtClean="0"/>
              <a:t>[Lenzerini2002] Maurizio </a:t>
            </a:r>
            <a:r>
              <a:rPr lang="en-US" sz="1200" dirty="0" err="1" smtClean="0"/>
              <a:t>Lenzerini</a:t>
            </a:r>
            <a:r>
              <a:rPr lang="en-US" sz="1200" dirty="0" smtClean="0"/>
              <a:t>: Data Integration: A Theoretical Perspective. PODS 2002: 233-246</a:t>
            </a:r>
          </a:p>
          <a:p>
            <a:r>
              <a:rPr lang="en-US" sz="1200" dirty="0" smtClean="0"/>
              <a:t>[Auer et al. 2012] </a:t>
            </a:r>
            <a:r>
              <a:rPr lang="en-US" sz="1200" dirty="0" err="1" smtClean="0"/>
              <a:t>Sören</a:t>
            </a:r>
            <a:r>
              <a:rPr lang="en-US" sz="1200" dirty="0" smtClean="0"/>
              <a:t> </a:t>
            </a:r>
            <a:r>
              <a:rPr lang="en-US" sz="1200" dirty="0"/>
              <a:t>Auer, Lorenz </a:t>
            </a:r>
            <a:r>
              <a:rPr lang="en-US" sz="1200" dirty="0" err="1"/>
              <a:t>Bühmann</a:t>
            </a:r>
            <a:r>
              <a:rPr lang="en-US" sz="1200" dirty="0"/>
              <a:t>, Christian </a:t>
            </a:r>
            <a:r>
              <a:rPr lang="en-US" sz="1200" dirty="0" err="1"/>
              <a:t>Dirschl</a:t>
            </a:r>
            <a:r>
              <a:rPr lang="en-US" sz="1200" dirty="0"/>
              <a:t>, </a:t>
            </a:r>
            <a:r>
              <a:rPr lang="en-US" sz="1200" dirty="0" err="1"/>
              <a:t>Orri</a:t>
            </a:r>
            <a:r>
              <a:rPr lang="en-US" sz="1200" dirty="0"/>
              <a:t> </a:t>
            </a:r>
            <a:r>
              <a:rPr lang="en-US" sz="1200" dirty="0" err="1"/>
              <a:t>Erling</a:t>
            </a:r>
            <a:r>
              <a:rPr lang="en-US" sz="1200" dirty="0"/>
              <a:t>, Michael </a:t>
            </a:r>
            <a:r>
              <a:rPr lang="en-US" sz="1200" dirty="0" err="1"/>
              <a:t>Hausenblas</a:t>
            </a:r>
            <a:r>
              <a:rPr lang="en-US" sz="1200" dirty="0"/>
              <a:t>, Robert </a:t>
            </a:r>
            <a:r>
              <a:rPr lang="en-US" sz="1200" dirty="0" err="1"/>
              <a:t>Isele</a:t>
            </a:r>
            <a:r>
              <a:rPr lang="en-US" sz="1200" dirty="0"/>
              <a:t>, Jens Lehmann, Michael Martin, Pablo N. Mendes, Bert Van </a:t>
            </a:r>
            <a:r>
              <a:rPr lang="en-US" sz="1200" dirty="0" err="1"/>
              <a:t>Nuffelen</a:t>
            </a:r>
            <a:r>
              <a:rPr lang="en-US" sz="1200" dirty="0"/>
              <a:t>, Claus </a:t>
            </a:r>
            <a:r>
              <a:rPr lang="en-US" sz="1200" dirty="0" err="1"/>
              <a:t>Stadler</a:t>
            </a:r>
            <a:r>
              <a:rPr lang="en-US" sz="1200" dirty="0"/>
              <a:t>, Sebastian Tramp, Hugh Williams:</a:t>
            </a:r>
            <a:br>
              <a:rPr lang="en-US" sz="1200" dirty="0"/>
            </a:br>
            <a:r>
              <a:rPr lang="en-US" sz="1200" dirty="0"/>
              <a:t>Managing the Life-Cycle of Linked Data with the LOD2 Stack. International Semantic Web Conference (2) 2012: 1-</a:t>
            </a:r>
            <a:r>
              <a:rPr lang="en-US" sz="1200" dirty="0" smtClean="0"/>
              <a:t>16 see also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://stack.lod2.eu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[</a:t>
            </a:r>
            <a:r>
              <a:rPr lang="en-US" sz="1200" dirty="0" err="1" smtClean="0"/>
              <a:t>Taheriyan</a:t>
            </a:r>
            <a:r>
              <a:rPr lang="en-US" sz="1200" dirty="0" smtClean="0"/>
              <a:t> et al. 2012] </a:t>
            </a:r>
            <a:r>
              <a:rPr lang="en-US" sz="1200" dirty="0" err="1" smtClean="0"/>
              <a:t>Mohsen</a:t>
            </a:r>
            <a:r>
              <a:rPr lang="en-US" sz="1200" dirty="0" smtClean="0"/>
              <a:t> </a:t>
            </a:r>
            <a:r>
              <a:rPr lang="en-US" sz="1200" dirty="0" err="1" smtClean="0"/>
              <a:t>Taheriyan</a:t>
            </a:r>
            <a:r>
              <a:rPr lang="en-US" sz="1200" dirty="0" smtClean="0"/>
              <a:t>, Craig A. </a:t>
            </a:r>
            <a:r>
              <a:rPr lang="en-US" sz="1200" dirty="0" err="1" smtClean="0"/>
              <a:t>Knoblock</a:t>
            </a:r>
            <a:r>
              <a:rPr lang="en-US" sz="1200" dirty="0" smtClean="0"/>
              <a:t>, Pedro A. </a:t>
            </a:r>
            <a:r>
              <a:rPr lang="en-US" sz="1200" dirty="0" err="1" smtClean="0"/>
              <a:t>Szekely</a:t>
            </a:r>
            <a:r>
              <a:rPr lang="en-US" sz="1200" dirty="0" smtClean="0"/>
              <a:t>, José Luis </a:t>
            </a:r>
            <a:r>
              <a:rPr lang="en-US" sz="1200" dirty="0" err="1" smtClean="0"/>
              <a:t>Ambite</a:t>
            </a:r>
            <a:r>
              <a:rPr lang="en-US" sz="1200" dirty="0" smtClean="0"/>
              <a:t>: Rapidly Integrating Services into the Linked Data Cloud.  International Semantic Web Conference (1) 2012: 559-574</a:t>
            </a:r>
          </a:p>
          <a:p>
            <a:r>
              <a:rPr lang="en-US" sz="1200" dirty="0" smtClean="0"/>
              <a:t>[Gentile, et al. 2016</a:t>
            </a:r>
            <a:r>
              <a:rPr lang="en-US" sz="1200" dirty="0"/>
              <a:t>] Anna Lisa Gentile, Sabrina Kirstein, </a:t>
            </a:r>
            <a:r>
              <a:rPr lang="en-US" sz="1200" dirty="0" err="1"/>
              <a:t>Heiko</a:t>
            </a:r>
            <a:r>
              <a:rPr lang="en-US" sz="1200" dirty="0"/>
              <a:t> </a:t>
            </a:r>
            <a:r>
              <a:rPr lang="en-US" sz="1200" dirty="0" err="1"/>
              <a:t>Paulheim</a:t>
            </a:r>
            <a:r>
              <a:rPr lang="en-US" sz="1200" dirty="0"/>
              <a:t> and Christian </a:t>
            </a:r>
            <a:r>
              <a:rPr lang="en-US" sz="1200" dirty="0" err="1"/>
              <a:t>Bizer</a:t>
            </a:r>
            <a:r>
              <a:rPr lang="en-US" sz="1200" dirty="0"/>
              <a:t>. Extending </a:t>
            </a:r>
            <a:r>
              <a:rPr lang="en-US" sz="1200" dirty="0" err="1"/>
              <a:t>RapidMiner</a:t>
            </a:r>
            <a:r>
              <a:rPr lang="en-US" sz="1200" dirty="0"/>
              <a:t> with Data Search and Integration Capabilities</a:t>
            </a:r>
            <a:endParaRPr lang="en-US" sz="1200" dirty="0" smtClean="0"/>
          </a:p>
          <a:p>
            <a:r>
              <a:rPr lang="en-US" sz="1200" dirty="0" smtClean="0">
                <a:solidFill>
                  <a:srgbClr val="000000"/>
                </a:solidFill>
              </a:rPr>
              <a:t>[</a:t>
            </a:r>
            <a:r>
              <a:rPr lang="en-US" sz="1200" dirty="0" err="1" smtClean="0">
                <a:solidFill>
                  <a:srgbClr val="000000"/>
                </a:solidFill>
              </a:rPr>
              <a:t>Bischof</a:t>
            </a:r>
            <a:r>
              <a:rPr lang="en-US" sz="1200" dirty="0" smtClean="0">
                <a:solidFill>
                  <a:srgbClr val="000000"/>
                </a:solidFill>
              </a:rPr>
              <a:t> et al. 2012] </a:t>
            </a:r>
            <a:r>
              <a:rPr lang="en-US" sz="1200" dirty="0">
                <a:solidFill>
                  <a:srgbClr val="000000"/>
                </a:solidFill>
              </a:rPr>
              <a:t>Stefan </a:t>
            </a:r>
            <a:r>
              <a:rPr lang="en-US" sz="1200" dirty="0" err="1">
                <a:solidFill>
                  <a:srgbClr val="000000"/>
                </a:solidFill>
              </a:rPr>
              <a:t>Bischof</a:t>
            </a:r>
            <a:r>
              <a:rPr lang="en-US" sz="1200" dirty="0">
                <a:solidFill>
                  <a:srgbClr val="000000"/>
                </a:solidFill>
              </a:rPr>
              <a:t>, Stefan Decker, Thomas </a:t>
            </a:r>
            <a:r>
              <a:rPr lang="en-US" sz="1200" dirty="0" smtClean="0">
                <a:solidFill>
                  <a:srgbClr val="000000"/>
                </a:solidFill>
              </a:rPr>
              <a:t>Kr </a:t>
            </a:r>
            <a:r>
              <a:rPr lang="en-US" sz="1200" dirty="0" err="1" smtClean="0">
                <a:solidFill>
                  <a:srgbClr val="000000"/>
                </a:solidFill>
              </a:rPr>
              <a:t>ennwallner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err="1">
                <a:solidFill>
                  <a:srgbClr val="000000"/>
                </a:solidFill>
              </a:rPr>
              <a:t>Nuno</a:t>
            </a:r>
            <a:r>
              <a:rPr lang="en-US" sz="1200" dirty="0">
                <a:solidFill>
                  <a:srgbClr val="000000"/>
                </a:solidFill>
              </a:rPr>
              <a:t> Lopes, Axel Polleres: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Mapping between RDF and XML with XSPARQL. J. Data Semantics 1(3): 147-185 (2012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200" dirty="0"/>
              <a:t>[</a:t>
            </a:r>
            <a:r>
              <a:rPr lang="de-DE" sz="1200" dirty="0" err="1"/>
              <a:t>Corby</a:t>
            </a:r>
            <a:r>
              <a:rPr lang="de-DE" sz="1200" dirty="0"/>
              <a:t> et al. 2015</a:t>
            </a:r>
            <a:r>
              <a:rPr lang="de-DE" sz="1200" dirty="0" smtClean="0"/>
              <a:t>] Olivier </a:t>
            </a:r>
            <a:r>
              <a:rPr lang="de-DE" sz="1200" dirty="0" err="1"/>
              <a:t>Corby</a:t>
            </a:r>
            <a:r>
              <a:rPr lang="de-DE" sz="1200" dirty="0"/>
              <a:t>, Catherine </a:t>
            </a:r>
            <a:r>
              <a:rPr lang="de-DE" sz="1200" dirty="0" err="1"/>
              <a:t>Faron</a:t>
            </a:r>
            <a:r>
              <a:rPr lang="de-DE" sz="1200" dirty="0"/>
              <a:t>-Zucker, Fabien </a:t>
            </a:r>
            <a:r>
              <a:rPr lang="de-DE" sz="1200" dirty="0" err="1"/>
              <a:t>Gandon</a:t>
            </a:r>
            <a:r>
              <a:rPr lang="de-DE" sz="1200" dirty="0"/>
              <a:t>:</a:t>
            </a:r>
            <a:br>
              <a:rPr lang="de-DE" sz="1200" dirty="0"/>
            </a:br>
            <a:r>
              <a:rPr lang="de-DE" sz="1200" dirty="0"/>
              <a:t>A </a:t>
            </a:r>
            <a:r>
              <a:rPr lang="de-DE" sz="1200" dirty="0" err="1"/>
              <a:t>Generic</a:t>
            </a:r>
            <a:r>
              <a:rPr lang="de-DE" sz="1200" dirty="0"/>
              <a:t> RDF Transformation Software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Its</a:t>
            </a:r>
            <a:r>
              <a:rPr lang="de-DE" sz="1200" dirty="0"/>
              <a:t>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an Online Translation Service </a:t>
            </a:r>
            <a:r>
              <a:rPr lang="de-DE" sz="1200" dirty="0" err="1"/>
              <a:t>for</a:t>
            </a:r>
            <a:r>
              <a:rPr lang="de-DE" sz="1200" dirty="0"/>
              <a:t> Common </a:t>
            </a:r>
            <a:r>
              <a:rPr lang="de-DE" sz="1200" dirty="0" err="1"/>
              <a:t>Languages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Linked</a:t>
            </a:r>
            <a:r>
              <a:rPr lang="de-DE" sz="1200" dirty="0"/>
              <a:t> Data. International </a:t>
            </a:r>
            <a:r>
              <a:rPr lang="de-DE" sz="1200" dirty="0" err="1"/>
              <a:t>Semantic</a:t>
            </a:r>
            <a:r>
              <a:rPr lang="de-DE" sz="1200" dirty="0"/>
              <a:t> Web Conference (2) 2015: </a:t>
            </a:r>
            <a:r>
              <a:rPr lang="de-DE" sz="1200" dirty="0" smtClean="0"/>
              <a:t>150-165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de-DE" sz="1200" dirty="0">
                <a:solidFill>
                  <a:srgbClr val="000000"/>
                </a:solidFill>
              </a:rPr>
              <a:t>[</a:t>
            </a:r>
            <a:r>
              <a:rPr lang="de-DE" sz="1200" dirty="0" err="1">
                <a:solidFill>
                  <a:srgbClr val="000000"/>
                </a:solidFill>
              </a:rPr>
              <a:t>N</a:t>
            </a:r>
            <a:r>
              <a:rPr lang="de-DE" sz="1200" dirty="0" err="1"/>
              <a:t>onaka</a:t>
            </a:r>
            <a:r>
              <a:rPr lang="de-DE" sz="1200" dirty="0"/>
              <a:t> &amp; Takeuchi, 1995] "The </a:t>
            </a:r>
            <a:r>
              <a:rPr lang="de-DE" sz="1200" dirty="0" err="1"/>
              <a:t>Knowledge-Creating</a:t>
            </a:r>
            <a:r>
              <a:rPr lang="de-DE" sz="1200" dirty="0"/>
              <a:t> Company - </a:t>
            </a:r>
            <a:r>
              <a:rPr lang="de-DE" sz="1200" dirty="0" err="1"/>
              <a:t>How</a:t>
            </a:r>
            <a:r>
              <a:rPr lang="de-DE" sz="1200" dirty="0"/>
              <a:t> </a:t>
            </a:r>
            <a:r>
              <a:rPr lang="de-DE" sz="1200" dirty="0" err="1"/>
              <a:t>Japanese</a:t>
            </a:r>
            <a:r>
              <a:rPr lang="de-DE" sz="1200" dirty="0"/>
              <a:t> Companies Create </a:t>
            </a:r>
            <a:r>
              <a:rPr lang="de-DE" sz="1200" dirty="0" err="1"/>
              <a:t>the</a:t>
            </a:r>
            <a:r>
              <a:rPr lang="de-DE" sz="1200" dirty="0"/>
              <a:t> Dynamics </a:t>
            </a:r>
            <a:r>
              <a:rPr lang="de-DE" sz="1200" dirty="0" err="1"/>
              <a:t>of</a:t>
            </a:r>
            <a:r>
              <a:rPr lang="de-DE" sz="1200" dirty="0"/>
              <a:t> Innovation" </a:t>
            </a:r>
            <a:r>
              <a:rPr lang="de-DE" sz="1200" dirty="0" smtClean="0"/>
              <a:t>(</a:t>
            </a:r>
            <a:r>
              <a:rPr lang="de-DE" sz="1200" dirty="0" err="1" smtClean="0"/>
              <a:t>Nonaka</a:t>
            </a:r>
            <a:r>
              <a:rPr lang="de-DE" sz="1200" dirty="0"/>
              <a:t>, Takeuchi, New York Oxford 1995</a:t>
            </a:r>
            <a:r>
              <a:rPr lang="de-DE" sz="1200" dirty="0" smtClean="0"/>
              <a:t>)</a:t>
            </a:r>
          </a:p>
          <a:p>
            <a:pPr marL="342900" lvl="1" indent="-342900"/>
            <a:r>
              <a:rPr lang="de-DE" sz="1200" dirty="0" smtClean="0"/>
              <a:t>[Bischof et al. 2015</a:t>
            </a:r>
            <a:r>
              <a:rPr lang="de-DE" sz="1200" dirty="0"/>
              <a:t>] Stefan Bischof, Christoph Martin, Axel Polleres, Patrik Schneider:</a:t>
            </a:r>
            <a:br>
              <a:rPr lang="de-DE" sz="1200" dirty="0"/>
            </a:br>
            <a:r>
              <a:rPr lang="de-DE" sz="1200" dirty="0" err="1"/>
              <a:t>Collecting</a:t>
            </a:r>
            <a:r>
              <a:rPr lang="de-DE" sz="1200" dirty="0"/>
              <a:t>, </a:t>
            </a:r>
            <a:r>
              <a:rPr lang="de-DE" sz="1200" dirty="0" err="1"/>
              <a:t>Integrating</a:t>
            </a:r>
            <a:r>
              <a:rPr lang="de-DE" sz="1200" dirty="0"/>
              <a:t>, </a:t>
            </a:r>
            <a:r>
              <a:rPr lang="de-DE" sz="1200" dirty="0" err="1"/>
              <a:t>Enriching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Republishing</a:t>
            </a:r>
            <a:r>
              <a:rPr lang="de-DE" sz="1200" dirty="0"/>
              <a:t> Open City Data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  <a:r>
              <a:rPr lang="de-DE" sz="1200" dirty="0" err="1"/>
              <a:t>Linked</a:t>
            </a:r>
            <a:r>
              <a:rPr lang="de-DE" sz="1200" dirty="0"/>
              <a:t> Data. International </a:t>
            </a:r>
            <a:r>
              <a:rPr lang="de-DE" sz="1200" dirty="0" err="1"/>
              <a:t>Semantic</a:t>
            </a:r>
            <a:r>
              <a:rPr lang="de-DE" sz="1200" dirty="0"/>
              <a:t> Web Conference (2) 2015: 57-75</a:t>
            </a:r>
            <a:endParaRPr lang="en-GB" sz="1200" dirty="0" smtClean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de-D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 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5100" y="1198563"/>
            <a:ext cx="8583613" cy="4894262"/>
          </a:xfrm>
        </p:spPr>
        <p:txBody>
          <a:bodyPr>
            <a:normAutofit fontScale="40000" lnSpcReduction="20000"/>
          </a:bodyPr>
          <a:lstStyle/>
          <a:p>
            <a:r>
              <a:rPr lang="en-US" sz="3158" dirty="0" smtClean="0">
                <a:latin typeface="Helvetica Light"/>
                <a:cs typeface="Helvetica Light"/>
              </a:rPr>
              <a:t>[Doan et al. 2012] </a:t>
            </a:r>
            <a:r>
              <a:rPr lang="en-US" sz="3158" dirty="0" err="1" smtClean="0">
                <a:latin typeface="Helvetica Light"/>
                <a:cs typeface="Helvetica Light"/>
              </a:rPr>
              <a:t>AnHai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>
                <a:latin typeface="Helvetica Light"/>
                <a:cs typeface="Helvetica Light"/>
              </a:rPr>
              <a:t>Doan, </a:t>
            </a:r>
            <a:r>
              <a:rPr lang="en-US" sz="3158" dirty="0" err="1">
                <a:latin typeface="Helvetica Light"/>
                <a:cs typeface="Helvetica Light"/>
              </a:rPr>
              <a:t>Alon</a:t>
            </a:r>
            <a:r>
              <a:rPr lang="en-US" sz="3158" dirty="0">
                <a:latin typeface="Helvetica Light"/>
                <a:cs typeface="Helvetica Light"/>
              </a:rPr>
              <a:t> Y. Halevy, Zachary G. Ives:</a:t>
            </a:r>
            <a:br>
              <a:rPr lang="en-US" sz="3158" dirty="0">
                <a:latin typeface="Helvetica Light"/>
                <a:cs typeface="Helvetica Light"/>
              </a:rPr>
            </a:br>
            <a:r>
              <a:rPr lang="en-US" sz="3158" dirty="0">
                <a:latin typeface="Helvetica Light"/>
                <a:cs typeface="Helvetica Light"/>
              </a:rPr>
              <a:t>Principles of Data Integration. Morgan Kaufmann 2012, ISBN 978-0-12-416044-6, pp. I-XVIII, 1-497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[Levy &amp; </a:t>
            </a:r>
            <a:r>
              <a:rPr lang="en-US" sz="3158" dirty="0" err="1" smtClean="0">
                <a:latin typeface="Helvetica Light"/>
                <a:cs typeface="Helvetica Light"/>
              </a:rPr>
              <a:t>Rajaraman</a:t>
            </a:r>
            <a:r>
              <a:rPr lang="en-US" sz="3158" dirty="0" smtClean="0">
                <a:latin typeface="Helvetica Light"/>
                <a:cs typeface="Helvetica Light"/>
              </a:rPr>
              <a:t> &amp; Ullman 1996] </a:t>
            </a:r>
            <a:r>
              <a:rPr lang="en-US" sz="3158" dirty="0" err="1" smtClean="0">
                <a:latin typeface="Helvetica Light"/>
                <a:cs typeface="Helvetica Light"/>
              </a:rPr>
              <a:t>Alon</a:t>
            </a:r>
            <a:r>
              <a:rPr lang="en-US" sz="3158" dirty="0" smtClean="0">
                <a:latin typeface="Helvetica Light"/>
                <a:cs typeface="Helvetica Light"/>
              </a:rPr>
              <a:t> Y. Levy, </a:t>
            </a:r>
            <a:r>
              <a:rPr lang="en-US" sz="3158" dirty="0" err="1" smtClean="0">
                <a:latin typeface="Helvetica Light"/>
                <a:cs typeface="Helvetica Light"/>
              </a:rPr>
              <a:t>Anand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 err="1" smtClean="0">
                <a:latin typeface="Helvetica Light"/>
                <a:cs typeface="Helvetica Light"/>
              </a:rPr>
              <a:t>Rajaraman</a:t>
            </a:r>
            <a:r>
              <a:rPr lang="en-US" sz="3158" dirty="0" smtClean="0">
                <a:latin typeface="Helvetica Light"/>
                <a:cs typeface="Helvetica Light"/>
              </a:rPr>
              <a:t>, Jeffrey D. </a:t>
            </a:r>
            <a:r>
              <a:rPr lang="en-US" sz="3158" dirty="0" err="1" smtClean="0">
                <a:latin typeface="Helvetica Light"/>
                <a:cs typeface="Helvetica Light"/>
              </a:rPr>
              <a:t>Ullman</a:t>
            </a:r>
            <a:r>
              <a:rPr lang="en-US" sz="3158" dirty="0" smtClean="0">
                <a:latin typeface="Helvetica Light"/>
                <a:cs typeface="Helvetica Light"/>
              </a:rPr>
              <a:t>: Answering Queries Using Limited External Processors. PODS 1996: 227-237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Duscka</a:t>
            </a:r>
            <a:r>
              <a:rPr lang="en-US" sz="3158" dirty="0" smtClean="0">
                <a:latin typeface="Helvetica Light"/>
                <a:cs typeface="Helvetica Light"/>
              </a:rPr>
              <a:t> &amp; </a:t>
            </a:r>
            <a:r>
              <a:rPr lang="en-US" sz="3158" dirty="0" err="1" smtClean="0">
                <a:latin typeface="Helvetica Light"/>
                <a:cs typeface="Helvetica Light"/>
              </a:rPr>
              <a:t>Genesereth</a:t>
            </a:r>
            <a:r>
              <a:rPr lang="en-US" sz="3158" dirty="0" smtClean="0">
                <a:latin typeface="Helvetica Light"/>
                <a:cs typeface="Helvetica Light"/>
              </a:rPr>
              <a:t> 1997] 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Pottinger</a:t>
            </a:r>
            <a:r>
              <a:rPr lang="en-US" sz="3158" dirty="0" smtClean="0">
                <a:latin typeface="Helvetica Light"/>
                <a:cs typeface="Helvetica Light"/>
              </a:rPr>
              <a:t> &amp; Halevy 2001] Rachel </a:t>
            </a:r>
            <a:r>
              <a:rPr lang="en-US" sz="3158" dirty="0" err="1" smtClean="0">
                <a:latin typeface="Helvetica Light"/>
                <a:cs typeface="Helvetica Light"/>
              </a:rPr>
              <a:t>Pottinger</a:t>
            </a:r>
            <a:r>
              <a:rPr lang="en-US" sz="3158" dirty="0" smtClean="0">
                <a:latin typeface="Helvetica Light"/>
                <a:cs typeface="Helvetica Light"/>
              </a:rPr>
              <a:t>, </a:t>
            </a:r>
            <a:r>
              <a:rPr lang="en-US" sz="3158" dirty="0" err="1" smtClean="0">
                <a:latin typeface="Helvetica Light"/>
                <a:cs typeface="Helvetica Light"/>
              </a:rPr>
              <a:t>Alon</a:t>
            </a:r>
            <a:r>
              <a:rPr lang="en-US" sz="3158" dirty="0" smtClean="0">
                <a:latin typeface="Helvetica Light"/>
                <a:cs typeface="Helvetica Light"/>
              </a:rPr>
              <a:t> Y. Halevy: </a:t>
            </a:r>
            <a:r>
              <a:rPr lang="en-US" sz="3158" dirty="0" err="1" smtClean="0">
                <a:latin typeface="Helvetica Light"/>
                <a:cs typeface="Helvetica Light"/>
              </a:rPr>
              <a:t>MiniCon</a:t>
            </a:r>
            <a:r>
              <a:rPr lang="en-US" sz="3158" dirty="0" smtClean="0">
                <a:latin typeface="Helvetica Light"/>
                <a:cs typeface="Helvetica Light"/>
              </a:rPr>
              <a:t>: A scalable algorithm for answering queries using views. VLDB J. 10(2-3): 182-198 (2001)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Arvelo</a:t>
            </a:r>
            <a:r>
              <a:rPr lang="en-US" sz="3158" dirty="0" smtClean="0">
                <a:latin typeface="Helvetica Light"/>
                <a:cs typeface="Helvetica Light"/>
              </a:rPr>
              <a:t> &amp; </a:t>
            </a:r>
            <a:r>
              <a:rPr lang="en-US" sz="3158" dirty="0" err="1" smtClean="0">
                <a:latin typeface="Helvetica Light"/>
                <a:cs typeface="Helvetica Light"/>
              </a:rPr>
              <a:t>Bonet</a:t>
            </a:r>
            <a:r>
              <a:rPr lang="en-US" sz="3158" dirty="0" smtClean="0">
                <a:latin typeface="Helvetica Light"/>
                <a:cs typeface="Helvetica Light"/>
              </a:rPr>
              <a:t> &amp; Vidal 2006] </a:t>
            </a:r>
            <a:r>
              <a:rPr lang="en-US" sz="3158" dirty="0" err="1" smtClean="0">
                <a:latin typeface="Helvetica Light"/>
                <a:cs typeface="Helvetica Light"/>
              </a:rPr>
              <a:t>Yolifé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 err="1" smtClean="0">
                <a:latin typeface="Helvetica Light"/>
                <a:cs typeface="Helvetica Light"/>
              </a:rPr>
              <a:t>Arvelo</a:t>
            </a:r>
            <a:r>
              <a:rPr lang="en-US" sz="3158" dirty="0" smtClean="0">
                <a:latin typeface="Helvetica Light"/>
                <a:cs typeface="Helvetica Light"/>
              </a:rPr>
              <a:t>, </a:t>
            </a:r>
            <a:r>
              <a:rPr lang="en-US" sz="3158" dirty="0" err="1" smtClean="0">
                <a:latin typeface="Helvetica Light"/>
                <a:cs typeface="Helvetica Light"/>
              </a:rPr>
              <a:t>Blai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 err="1" smtClean="0">
                <a:latin typeface="Helvetica Light"/>
                <a:cs typeface="Helvetica Light"/>
              </a:rPr>
              <a:t>Bonet</a:t>
            </a:r>
            <a:r>
              <a:rPr lang="en-US" sz="3158" dirty="0" smtClean="0">
                <a:latin typeface="Helvetica Light"/>
                <a:cs typeface="Helvetica Light"/>
              </a:rPr>
              <a:t>, Maria-Esther Vidal: Compilation of Query-Rewriting Problems into Tractable Fragments of Propositional Logic. AAAI 2006: 225-230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Konstantinidis</a:t>
            </a:r>
            <a:r>
              <a:rPr lang="en-US" sz="3158" dirty="0" smtClean="0">
                <a:latin typeface="Helvetica Light"/>
                <a:cs typeface="Helvetica Light"/>
              </a:rPr>
              <a:t> &amp; </a:t>
            </a:r>
            <a:r>
              <a:rPr lang="en-US" sz="3158" dirty="0" err="1" smtClean="0">
                <a:latin typeface="Helvetica Light"/>
                <a:cs typeface="Helvetica Light"/>
              </a:rPr>
              <a:t>Ambite</a:t>
            </a:r>
            <a:r>
              <a:rPr lang="en-US" sz="3158" dirty="0" smtClean="0">
                <a:latin typeface="Helvetica Light"/>
                <a:cs typeface="Helvetica Light"/>
              </a:rPr>
              <a:t>, 2011] George </a:t>
            </a:r>
            <a:r>
              <a:rPr lang="en-US" sz="3158" dirty="0" err="1" smtClean="0">
                <a:latin typeface="Helvetica Light"/>
                <a:cs typeface="Helvetica Light"/>
              </a:rPr>
              <a:t>Konstantinidis</a:t>
            </a:r>
            <a:r>
              <a:rPr lang="en-US" sz="3158" dirty="0" smtClean="0">
                <a:latin typeface="Helvetica Light"/>
                <a:cs typeface="Helvetica Light"/>
              </a:rPr>
              <a:t>, José Luis </a:t>
            </a:r>
            <a:r>
              <a:rPr lang="en-US" sz="3158" dirty="0" err="1" smtClean="0">
                <a:latin typeface="Helvetica Light"/>
                <a:cs typeface="Helvetica Light"/>
              </a:rPr>
              <a:t>Ambite</a:t>
            </a:r>
            <a:r>
              <a:rPr lang="en-US" sz="3158" dirty="0" smtClean="0">
                <a:latin typeface="Helvetica Light"/>
                <a:cs typeface="Helvetica Light"/>
              </a:rPr>
              <a:t>: Scalable query rewriting: a graph-based approach. SIGMOD Conference 2011: 97-108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Izquierdo</a:t>
            </a:r>
            <a:r>
              <a:rPr lang="en-US" sz="3158" dirty="0" smtClean="0">
                <a:latin typeface="Helvetica Light"/>
                <a:cs typeface="Helvetica Light"/>
              </a:rPr>
              <a:t> &amp; Vidal &amp; </a:t>
            </a:r>
            <a:r>
              <a:rPr lang="en-US" sz="3158" dirty="0" err="1" smtClean="0">
                <a:latin typeface="Helvetica Light"/>
                <a:cs typeface="Helvetica Light"/>
              </a:rPr>
              <a:t>Bonet</a:t>
            </a:r>
            <a:r>
              <a:rPr lang="en-US" sz="3158" dirty="0" smtClean="0">
                <a:latin typeface="Helvetica Light"/>
                <a:cs typeface="Helvetica Light"/>
              </a:rPr>
              <a:t> 2011] Daniel </a:t>
            </a:r>
            <a:r>
              <a:rPr lang="en-US" sz="3158" dirty="0" err="1" smtClean="0">
                <a:latin typeface="Helvetica Light"/>
                <a:cs typeface="Helvetica Light"/>
              </a:rPr>
              <a:t>Izquierdo</a:t>
            </a:r>
            <a:r>
              <a:rPr lang="en-US" sz="3158" dirty="0" smtClean="0">
                <a:latin typeface="Helvetica Light"/>
                <a:cs typeface="Helvetica Light"/>
              </a:rPr>
              <a:t>, Maria-Esther Vidal, </a:t>
            </a:r>
            <a:r>
              <a:rPr lang="en-US" sz="3158" dirty="0" err="1" smtClean="0">
                <a:latin typeface="Helvetica Light"/>
                <a:cs typeface="Helvetica Light"/>
              </a:rPr>
              <a:t>Blai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 err="1" smtClean="0">
                <a:latin typeface="Helvetica Light"/>
                <a:cs typeface="Helvetica Light"/>
              </a:rPr>
              <a:t>Bonet</a:t>
            </a:r>
            <a:r>
              <a:rPr lang="en-US" sz="3158" dirty="0" smtClean="0">
                <a:latin typeface="Helvetica Light"/>
                <a:cs typeface="Helvetica Light"/>
              </a:rPr>
              <a:t>: An Expressive and Efficient Solution to the Service Selection Problem. International Semantic Web Conference (1) 2010: 386-401 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[Wiederhold92] </a:t>
            </a:r>
            <a:r>
              <a:rPr lang="en-US" dirty="0" err="1" smtClean="0">
                <a:latin typeface="Helvetica Light"/>
                <a:cs typeface="Helvetica Light"/>
              </a:rPr>
              <a:t>Gio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  <a:r>
              <a:rPr lang="en-US" dirty="0" err="1" smtClean="0">
                <a:latin typeface="Helvetica Light"/>
                <a:cs typeface="Helvetica Light"/>
              </a:rPr>
              <a:t>Wiederhold</a:t>
            </a:r>
            <a:r>
              <a:rPr lang="en-US" dirty="0" smtClean="0">
                <a:latin typeface="Helvetica Light"/>
                <a:cs typeface="Helvetica Light"/>
              </a:rPr>
              <a:t>: Mediators in the Architecture of Future Information Systems. IEEE Computer  25(3): 38-49 (1992)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Stadtmüller</a:t>
            </a:r>
            <a:r>
              <a:rPr lang="en-US" sz="3158" dirty="0" smtClean="0">
                <a:latin typeface="Helvetica Light"/>
                <a:cs typeface="Helvetica Light"/>
              </a:rPr>
              <a:t> et al. 2013] Steffen </a:t>
            </a:r>
            <a:r>
              <a:rPr lang="en-US" sz="3158" dirty="0" err="1" smtClean="0">
                <a:latin typeface="Helvetica Light"/>
                <a:cs typeface="Helvetica Light"/>
              </a:rPr>
              <a:t>Stadtmüller</a:t>
            </a:r>
            <a:r>
              <a:rPr lang="en-US" sz="3158" dirty="0" smtClean="0">
                <a:latin typeface="Helvetica Light"/>
                <a:cs typeface="Helvetica Light"/>
              </a:rPr>
              <a:t>, Sebastian </a:t>
            </a:r>
            <a:r>
              <a:rPr lang="en-US" sz="3158" dirty="0" err="1" smtClean="0">
                <a:latin typeface="Helvetica Light"/>
                <a:cs typeface="Helvetica Light"/>
              </a:rPr>
              <a:t>Speiser</a:t>
            </a:r>
            <a:r>
              <a:rPr lang="en-US" sz="3158" dirty="0" smtClean="0">
                <a:latin typeface="Helvetica Light"/>
                <a:cs typeface="Helvetica Light"/>
              </a:rPr>
              <a:t>, Andreas </a:t>
            </a:r>
            <a:r>
              <a:rPr lang="en-US" sz="3158" dirty="0" err="1" smtClean="0">
                <a:latin typeface="Helvetica Light"/>
                <a:cs typeface="Helvetica Light"/>
              </a:rPr>
              <a:t>Harth</a:t>
            </a:r>
            <a:r>
              <a:rPr lang="en-US" sz="3158" dirty="0" smtClean="0">
                <a:latin typeface="Helvetica Light"/>
                <a:cs typeface="Helvetica Light"/>
              </a:rPr>
              <a:t>, Rudi </a:t>
            </a:r>
            <a:r>
              <a:rPr lang="en-US" sz="3158" dirty="0" err="1" smtClean="0">
                <a:latin typeface="Helvetica Light"/>
                <a:cs typeface="Helvetica Light"/>
              </a:rPr>
              <a:t>Studer</a:t>
            </a:r>
            <a:r>
              <a:rPr lang="en-US" sz="3158" dirty="0" smtClean="0">
                <a:latin typeface="Helvetica Light"/>
                <a:cs typeface="Helvetica Light"/>
              </a:rPr>
              <a:t>: Data-Fu: a language and an interpreter for interaction with read/write linked data. WWW 2013: 1225-1236</a:t>
            </a:r>
          </a:p>
          <a:p>
            <a:r>
              <a:rPr lang="en-US" sz="3200" dirty="0">
                <a:latin typeface="Helvetica Light"/>
                <a:cs typeface="Helvetica Light"/>
              </a:rPr>
              <a:t>[Montoya et al. 2014] Gabriela Montoya, Luis Daniel Ibáñez, </a:t>
            </a:r>
            <a:r>
              <a:rPr lang="en-US" sz="3200" dirty="0" err="1">
                <a:latin typeface="Helvetica Light"/>
                <a:cs typeface="Helvetica Light"/>
              </a:rPr>
              <a:t>Hala</a:t>
            </a:r>
            <a:r>
              <a:rPr lang="en-US" sz="3200" dirty="0">
                <a:latin typeface="Helvetica Light"/>
                <a:cs typeface="Helvetica Light"/>
              </a:rPr>
              <a:t> </a:t>
            </a:r>
            <a:r>
              <a:rPr lang="en-US" sz="3200" dirty="0" err="1">
                <a:latin typeface="Helvetica Light"/>
                <a:cs typeface="Helvetica Light"/>
              </a:rPr>
              <a:t>Skaf-Molli</a:t>
            </a:r>
            <a:r>
              <a:rPr lang="en-US" sz="3200" dirty="0">
                <a:latin typeface="Helvetica Light"/>
                <a:cs typeface="Helvetica Light"/>
              </a:rPr>
              <a:t>, Pascal </a:t>
            </a:r>
            <a:r>
              <a:rPr lang="en-US" sz="3200" dirty="0" err="1">
                <a:latin typeface="Helvetica Light"/>
                <a:cs typeface="Helvetica Light"/>
              </a:rPr>
              <a:t>Molli</a:t>
            </a:r>
            <a:r>
              <a:rPr lang="en-US" sz="3200" dirty="0">
                <a:latin typeface="Helvetica Light"/>
                <a:cs typeface="Helvetica Light"/>
              </a:rPr>
              <a:t>, Maria-Esther Vidal. </a:t>
            </a:r>
            <a:r>
              <a:rPr lang="en-US" sz="3200" dirty="0" err="1">
                <a:latin typeface="Helvetica Light"/>
                <a:cs typeface="Helvetica Light"/>
              </a:rPr>
              <a:t>SemLAV</a:t>
            </a:r>
            <a:r>
              <a:rPr lang="en-US" sz="3200" dirty="0">
                <a:latin typeface="Helvetica Light"/>
                <a:cs typeface="Helvetica Light"/>
              </a:rPr>
              <a:t>: Local-As-View Mediation for SPARQL Queries. T. Large-Scale Data- and Knowledge-Centered Systems 13: 33-58 (2014).</a:t>
            </a:r>
          </a:p>
          <a:p>
            <a:endParaRPr lang="en-US" sz="3158" dirty="0" smtClean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2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 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32565"/>
            <a:ext cx="8229600" cy="4525963"/>
          </a:xfrm>
        </p:spPr>
        <p:txBody>
          <a:bodyPr>
            <a:noAutofit/>
          </a:bodyPr>
          <a:lstStyle/>
          <a:p>
            <a:r>
              <a:rPr lang="de-DE" sz="1200" dirty="0" smtClean="0"/>
              <a:t>[</a:t>
            </a:r>
            <a:r>
              <a:rPr lang="de-DE" sz="1200" dirty="0" err="1" smtClean="0"/>
              <a:t>Priyatna</a:t>
            </a:r>
            <a:r>
              <a:rPr lang="de-DE" sz="1200" dirty="0" smtClean="0"/>
              <a:t> et al. 2014</a:t>
            </a:r>
            <a:r>
              <a:rPr lang="de-DE" sz="1200" dirty="0"/>
              <a:t>] Freddy </a:t>
            </a:r>
            <a:r>
              <a:rPr lang="de-DE" sz="1200" dirty="0" err="1"/>
              <a:t>Priyatna</a:t>
            </a:r>
            <a:r>
              <a:rPr lang="de-DE" sz="1200" dirty="0"/>
              <a:t>, Óscar </a:t>
            </a:r>
            <a:r>
              <a:rPr lang="de-DE" sz="1200" dirty="0" err="1"/>
              <a:t>Corcho</a:t>
            </a:r>
            <a:r>
              <a:rPr lang="de-DE" sz="1200" dirty="0"/>
              <a:t>, Juan </a:t>
            </a:r>
            <a:r>
              <a:rPr lang="de-DE" sz="1200" dirty="0" err="1"/>
              <a:t>Sequeda</a:t>
            </a:r>
            <a:r>
              <a:rPr lang="de-DE" sz="1200" dirty="0"/>
              <a:t>:</a:t>
            </a:r>
            <a:br>
              <a:rPr lang="de-DE" sz="1200" dirty="0"/>
            </a:br>
            <a:r>
              <a:rPr lang="de-DE" sz="1200" dirty="0" err="1"/>
              <a:t>Formalisation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experiences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R2RML-based SPARQL </a:t>
            </a:r>
            <a:r>
              <a:rPr lang="de-DE" sz="1200" dirty="0" err="1"/>
              <a:t>to</a:t>
            </a:r>
            <a:r>
              <a:rPr lang="de-DE" sz="1200" dirty="0"/>
              <a:t> SQL </a:t>
            </a:r>
            <a:r>
              <a:rPr lang="de-DE" sz="1200" dirty="0" err="1"/>
              <a:t>query</a:t>
            </a:r>
            <a:r>
              <a:rPr lang="de-DE" sz="1200" dirty="0"/>
              <a:t> </a:t>
            </a:r>
            <a:r>
              <a:rPr lang="de-DE" sz="1200" dirty="0" err="1"/>
              <a:t>translation</a:t>
            </a:r>
            <a:r>
              <a:rPr lang="de-DE" sz="1200" dirty="0"/>
              <a:t> </a:t>
            </a:r>
            <a:r>
              <a:rPr lang="de-DE" sz="1200" dirty="0" err="1"/>
              <a:t>using</a:t>
            </a:r>
            <a:r>
              <a:rPr lang="de-DE" sz="1200" dirty="0"/>
              <a:t> </a:t>
            </a:r>
            <a:r>
              <a:rPr lang="de-DE" sz="1200" dirty="0" err="1"/>
              <a:t>morph</a:t>
            </a:r>
            <a:r>
              <a:rPr lang="de-DE" sz="1200" dirty="0"/>
              <a:t>. WWW 2014: 479-</a:t>
            </a:r>
            <a:r>
              <a:rPr lang="de-DE" sz="1200" dirty="0" smtClean="0"/>
              <a:t>490</a:t>
            </a:r>
          </a:p>
          <a:p>
            <a:r>
              <a:rPr lang="de-DE" sz="1200" dirty="0" smtClean="0"/>
              <a:t>[</a:t>
            </a:r>
            <a:r>
              <a:rPr lang="de-DE" sz="1200" dirty="0" err="1"/>
              <a:t>Sequeda</a:t>
            </a:r>
            <a:r>
              <a:rPr lang="de-DE" sz="1200" dirty="0"/>
              <a:t> &amp; </a:t>
            </a:r>
            <a:r>
              <a:rPr lang="de-DE" sz="1200" dirty="0" err="1"/>
              <a:t>Miranker</a:t>
            </a:r>
            <a:r>
              <a:rPr lang="de-DE" sz="1200" dirty="0"/>
              <a:t> 2013] Juan </a:t>
            </a:r>
            <a:r>
              <a:rPr lang="de-DE" sz="1200" dirty="0" err="1"/>
              <a:t>Sequeda</a:t>
            </a:r>
            <a:r>
              <a:rPr lang="de-DE" sz="1200" dirty="0"/>
              <a:t>, Daniel P. </a:t>
            </a:r>
            <a:r>
              <a:rPr lang="de-DE" sz="1200" dirty="0" err="1" smtClean="0"/>
              <a:t>Miranker</a:t>
            </a:r>
            <a:r>
              <a:rPr lang="de-DE" sz="1200" dirty="0" smtClean="0"/>
              <a:t>. </a:t>
            </a:r>
            <a:r>
              <a:rPr lang="de-DE" sz="1200" dirty="0" err="1" smtClean="0"/>
              <a:t>Ultrawrap</a:t>
            </a:r>
            <a:r>
              <a:rPr lang="de-DE" sz="1200" dirty="0"/>
              <a:t>: SPARQL </a:t>
            </a:r>
            <a:r>
              <a:rPr lang="de-DE" sz="1200" dirty="0" err="1"/>
              <a:t>execution</a:t>
            </a:r>
            <a:r>
              <a:rPr lang="de-DE" sz="1200" dirty="0"/>
              <a:t> on relational </a:t>
            </a:r>
            <a:r>
              <a:rPr lang="de-DE" sz="1200" dirty="0" err="1"/>
              <a:t>data</a:t>
            </a:r>
            <a:r>
              <a:rPr lang="de-DE" sz="1200" dirty="0"/>
              <a:t>. J. Web Sem. 22: 19-39 (2013)</a:t>
            </a:r>
            <a:endParaRPr lang="de-DE" sz="1200" dirty="0" smtClean="0"/>
          </a:p>
          <a:p>
            <a:r>
              <a:rPr lang="de-DE" sz="1200" dirty="0" smtClean="0"/>
              <a:t>[</a:t>
            </a:r>
            <a:r>
              <a:rPr lang="de-DE" sz="1200" dirty="0" err="1" smtClean="0"/>
              <a:t>Krötzsch</a:t>
            </a:r>
            <a:r>
              <a:rPr lang="de-DE" sz="1200" dirty="0" smtClean="0"/>
              <a:t> 2012] Markus </a:t>
            </a:r>
            <a:r>
              <a:rPr lang="de-DE" sz="1200" dirty="0" err="1" smtClean="0"/>
              <a:t>Krötzsch</a:t>
            </a:r>
            <a:r>
              <a:rPr lang="de-DE" sz="1200" dirty="0" smtClean="0"/>
              <a:t>: OWL 2 </a:t>
            </a:r>
            <a:r>
              <a:rPr lang="de-DE" sz="1200" dirty="0" err="1" smtClean="0"/>
              <a:t>Profiles</a:t>
            </a:r>
            <a:r>
              <a:rPr lang="de-DE" sz="1200" dirty="0" smtClean="0"/>
              <a:t>: An </a:t>
            </a:r>
            <a:r>
              <a:rPr lang="de-DE" sz="1200" dirty="0" err="1" smtClean="0"/>
              <a:t>Introduction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Lightweight </a:t>
            </a:r>
            <a:r>
              <a:rPr lang="de-DE" sz="1200" dirty="0" err="1" smtClean="0"/>
              <a:t>Ontology</a:t>
            </a:r>
            <a:r>
              <a:rPr lang="de-DE" sz="1200" dirty="0" smtClean="0"/>
              <a:t> </a:t>
            </a:r>
            <a:r>
              <a:rPr lang="de-DE" sz="1200" dirty="0" err="1" smtClean="0"/>
              <a:t>Languages</a:t>
            </a:r>
            <a:r>
              <a:rPr lang="de-DE" sz="1200" dirty="0" smtClean="0"/>
              <a:t>. </a:t>
            </a:r>
            <a:r>
              <a:rPr lang="de-DE" sz="1200" dirty="0" err="1" smtClean="0"/>
              <a:t>Reasoning</a:t>
            </a:r>
            <a:r>
              <a:rPr lang="de-DE" sz="1200" dirty="0" smtClean="0"/>
              <a:t> Web 2012: 112-183</a:t>
            </a:r>
          </a:p>
          <a:p>
            <a:r>
              <a:rPr lang="de-DE" sz="1200" dirty="0" smtClean="0"/>
              <a:t>[Glimm et al. 2012] Birte Glimm, Aidan Hogan, Markus </a:t>
            </a:r>
            <a:r>
              <a:rPr lang="de-DE" sz="1200" dirty="0" err="1" smtClean="0"/>
              <a:t>Krötzsch</a:t>
            </a:r>
            <a:r>
              <a:rPr lang="de-DE" sz="1200" dirty="0" smtClean="0"/>
              <a:t>, Axel Polleres: OWL: </a:t>
            </a:r>
            <a:r>
              <a:rPr lang="de-DE" sz="1200" dirty="0" err="1" smtClean="0"/>
              <a:t>Yet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arrive</a:t>
            </a:r>
            <a:r>
              <a:rPr lang="de-DE" sz="1200" dirty="0" smtClean="0"/>
              <a:t> on </a:t>
            </a:r>
            <a:r>
              <a:rPr lang="de-DE" sz="1200" dirty="0" err="1" smtClean="0"/>
              <a:t>the</a:t>
            </a:r>
            <a:r>
              <a:rPr lang="de-DE" sz="1200" dirty="0" smtClean="0"/>
              <a:t> Web </a:t>
            </a:r>
            <a:r>
              <a:rPr lang="de-DE" sz="1200" dirty="0" err="1" smtClean="0"/>
              <a:t>of</a:t>
            </a:r>
            <a:r>
              <a:rPr lang="de-DE" sz="1200" dirty="0" smtClean="0"/>
              <a:t> Data? LDOW 2012</a:t>
            </a:r>
          </a:p>
          <a:p>
            <a:r>
              <a:rPr lang="de-DE" sz="1200" dirty="0" smtClean="0"/>
              <a:t>[</a:t>
            </a:r>
            <a:r>
              <a:rPr lang="de-DE" sz="1200" dirty="0" err="1" smtClean="0"/>
              <a:t>Kontchakov</a:t>
            </a:r>
            <a:r>
              <a:rPr lang="de-DE" sz="1200" dirty="0"/>
              <a:t> </a:t>
            </a:r>
            <a:r>
              <a:rPr lang="de-DE" sz="1200" dirty="0" smtClean="0"/>
              <a:t>et al. 2013] Roman </a:t>
            </a:r>
            <a:r>
              <a:rPr lang="de-DE" sz="1200" dirty="0" err="1" smtClean="0"/>
              <a:t>Kontchakov</a:t>
            </a:r>
            <a:r>
              <a:rPr lang="de-DE" sz="1200" dirty="0" smtClean="0"/>
              <a:t>, Mariano Rodriguez-</a:t>
            </a:r>
            <a:r>
              <a:rPr lang="de-DE" sz="1200" dirty="0" err="1" smtClean="0"/>
              <a:t>Muro</a:t>
            </a:r>
            <a:r>
              <a:rPr lang="de-DE" sz="1200" dirty="0" smtClean="0"/>
              <a:t>, Michael </a:t>
            </a:r>
            <a:r>
              <a:rPr lang="de-DE" sz="1200" dirty="0" err="1" smtClean="0"/>
              <a:t>Zakharyaschev</a:t>
            </a:r>
            <a:r>
              <a:rPr lang="de-DE" sz="1200" dirty="0" smtClean="0"/>
              <a:t>: </a:t>
            </a:r>
            <a:r>
              <a:rPr lang="de-DE" sz="1200" dirty="0" err="1" smtClean="0"/>
              <a:t>Ontology-Based</a:t>
            </a:r>
            <a:r>
              <a:rPr lang="de-DE" sz="1200" dirty="0" smtClean="0"/>
              <a:t> Data Access </a:t>
            </a:r>
            <a:r>
              <a:rPr lang="de-DE" sz="1200" dirty="0" err="1" smtClean="0"/>
              <a:t>with</a:t>
            </a:r>
            <a:r>
              <a:rPr lang="de-DE" sz="1200" dirty="0" smtClean="0"/>
              <a:t> Databases: A Short </a:t>
            </a:r>
            <a:r>
              <a:rPr lang="de-DE" sz="1200" dirty="0" err="1" smtClean="0"/>
              <a:t>Course</a:t>
            </a:r>
            <a:r>
              <a:rPr lang="de-DE" sz="1200" dirty="0" smtClean="0"/>
              <a:t>. </a:t>
            </a:r>
            <a:r>
              <a:rPr lang="de-DE" sz="1200" dirty="0" err="1" smtClean="0"/>
              <a:t>Reasoning</a:t>
            </a:r>
            <a:r>
              <a:rPr lang="de-DE" sz="1200" dirty="0" smtClean="0"/>
              <a:t> Web 2013: 194-229</a:t>
            </a:r>
          </a:p>
          <a:p>
            <a:r>
              <a:rPr lang="de-DE" sz="1200" dirty="0" smtClean="0"/>
              <a:t>[</a:t>
            </a:r>
            <a:r>
              <a:rPr lang="de-DE" sz="1200" dirty="0" err="1" smtClean="0"/>
              <a:t>Calvanese</a:t>
            </a:r>
            <a:r>
              <a:rPr lang="de-DE" sz="1200" dirty="0" smtClean="0"/>
              <a:t> et al. 2007] Diego </a:t>
            </a:r>
            <a:r>
              <a:rPr lang="de-DE" sz="1200" dirty="0" err="1" smtClean="0"/>
              <a:t>Calvanese</a:t>
            </a:r>
            <a:r>
              <a:rPr lang="de-DE" sz="1200" dirty="0" smtClean="0"/>
              <a:t>, Giuseppe De Giacomo, Domenico </a:t>
            </a:r>
            <a:r>
              <a:rPr lang="de-DE" sz="1200" dirty="0" err="1" smtClean="0"/>
              <a:t>Lembo</a:t>
            </a:r>
            <a:r>
              <a:rPr lang="de-DE" sz="1200" dirty="0" smtClean="0"/>
              <a:t>, Maurizio </a:t>
            </a:r>
            <a:r>
              <a:rPr lang="de-DE" sz="1200" dirty="0" err="1" smtClean="0"/>
              <a:t>Lenzerini</a:t>
            </a:r>
            <a:r>
              <a:rPr lang="de-DE" sz="1200" dirty="0" smtClean="0"/>
              <a:t>, Riccardo Rosati: </a:t>
            </a:r>
            <a:r>
              <a:rPr lang="de-DE" sz="1200" dirty="0" err="1" smtClean="0"/>
              <a:t>Tractable</a:t>
            </a:r>
            <a:r>
              <a:rPr lang="de-DE" sz="1200" dirty="0" smtClean="0"/>
              <a:t> </a:t>
            </a:r>
            <a:r>
              <a:rPr lang="de-DE" sz="1200" dirty="0" err="1" smtClean="0"/>
              <a:t>Reasoning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Efficient</a:t>
            </a:r>
            <a:r>
              <a:rPr lang="de-DE" sz="1200" dirty="0" smtClean="0"/>
              <a:t> Query </a:t>
            </a:r>
            <a:r>
              <a:rPr lang="de-DE" sz="1200" dirty="0" err="1" smtClean="0"/>
              <a:t>Answering</a:t>
            </a:r>
            <a:r>
              <a:rPr lang="de-DE" sz="1200" dirty="0" smtClean="0"/>
              <a:t> in Description </a:t>
            </a:r>
            <a:r>
              <a:rPr lang="de-DE" sz="1200" dirty="0" err="1" smtClean="0"/>
              <a:t>Logics</a:t>
            </a:r>
            <a:r>
              <a:rPr lang="de-DE" sz="1200" dirty="0" smtClean="0"/>
              <a:t>: The DL-Lite Family. J. </a:t>
            </a:r>
            <a:r>
              <a:rPr lang="de-DE" sz="1200" dirty="0" err="1" smtClean="0"/>
              <a:t>Auto</a:t>
            </a:r>
            <a:r>
              <a:rPr lang="de-DE" sz="1200" dirty="0" err="1" smtClean="0">
                <a:solidFill>
                  <a:srgbClr val="000000"/>
                </a:solidFill>
              </a:rPr>
              <a:t>m</a:t>
            </a:r>
            <a:r>
              <a:rPr lang="de-DE" sz="1200" dirty="0" smtClean="0">
                <a:solidFill>
                  <a:srgbClr val="000000"/>
                </a:solidFill>
              </a:rPr>
              <a:t>. </a:t>
            </a:r>
            <a:r>
              <a:rPr lang="de-DE" sz="1200" dirty="0" err="1" smtClean="0">
                <a:solidFill>
                  <a:srgbClr val="000000"/>
                </a:solidFill>
              </a:rPr>
              <a:t>Reasoning</a:t>
            </a:r>
            <a:r>
              <a:rPr lang="de-DE" sz="1200" dirty="0" smtClean="0">
                <a:solidFill>
                  <a:srgbClr val="000000"/>
                </a:solidFill>
              </a:rPr>
              <a:t> 39(3): 385-429 (2007)</a:t>
            </a: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[Perez-Urbina et al., 2009</a:t>
            </a:r>
            <a:r>
              <a:rPr lang="de-DE" sz="1200" dirty="0">
                <a:solidFill>
                  <a:srgbClr val="000000"/>
                </a:solidFill>
              </a:rPr>
              <a:t>] Héctor Pérez-Urbina, Boris </a:t>
            </a:r>
            <a:r>
              <a:rPr lang="de-DE" sz="1200" dirty="0" err="1">
                <a:solidFill>
                  <a:srgbClr val="000000"/>
                </a:solidFill>
              </a:rPr>
              <a:t>Motik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and</a:t>
            </a:r>
            <a:r>
              <a:rPr lang="de-DE" sz="1200" dirty="0">
                <a:solidFill>
                  <a:srgbClr val="000000"/>
                </a:solidFill>
              </a:rPr>
              <a:t> Ian </a:t>
            </a:r>
            <a:r>
              <a:rPr lang="de-DE" sz="1200" dirty="0" err="1">
                <a:solidFill>
                  <a:srgbClr val="000000"/>
                </a:solidFill>
              </a:rPr>
              <a:t>Horrocks</a:t>
            </a:r>
            <a:r>
              <a:rPr lang="de-DE" sz="1200" dirty="0">
                <a:solidFill>
                  <a:srgbClr val="000000"/>
                </a:solidFill>
              </a:rPr>
              <a:t>, A </a:t>
            </a:r>
            <a:r>
              <a:rPr lang="de-DE" sz="1200" dirty="0" err="1">
                <a:solidFill>
                  <a:srgbClr val="000000"/>
                </a:solidFill>
              </a:rPr>
              <a:t>Comparison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Query </a:t>
            </a:r>
            <a:r>
              <a:rPr lang="de-DE" sz="1200" dirty="0" err="1">
                <a:solidFill>
                  <a:srgbClr val="000000"/>
                </a:solidFill>
              </a:rPr>
              <a:t>Rewriting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Techniques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for</a:t>
            </a:r>
            <a:r>
              <a:rPr lang="de-DE" sz="1200" dirty="0">
                <a:solidFill>
                  <a:srgbClr val="000000"/>
                </a:solidFill>
              </a:rPr>
              <a:t> DL-Lite, In </a:t>
            </a:r>
            <a:r>
              <a:rPr lang="de-DE" sz="1200" dirty="0" err="1">
                <a:solidFill>
                  <a:srgbClr val="000000"/>
                </a:solidFill>
              </a:rPr>
              <a:t>Proc</a:t>
            </a:r>
            <a:r>
              <a:rPr lang="de-DE" sz="1200" dirty="0">
                <a:solidFill>
                  <a:srgbClr val="000000"/>
                </a:solidFill>
              </a:rPr>
              <a:t>.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the</a:t>
            </a:r>
            <a:r>
              <a:rPr lang="de-DE" sz="1200" dirty="0">
                <a:solidFill>
                  <a:srgbClr val="000000"/>
                </a:solidFill>
              </a:rPr>
              <a:t> Int. Workshop on Description </a:t>
            </a:r>
            <a:r>
              <a:rPr lang="de-DE" sz="1200" dirty="0" err="1">
                <a:solidFill>
                  <a:srgbClr val="000000"/>
                </a:solidFill>
              </a:rPr>
              <a:t>Logics</a:t>
            </a:r>
            <a:r>
              <a:rPr lang="de-DE" sz="1200" dirty="0">
                <a:solidFill>
                  <a:srgbClr val="000000"/>
                </a:solidFill>
              </a:rPr>
              <a:t> (DL 2009), Oxford, UK, </a:t>
            </a:r>
            <a:r>
              <a:rPr lang="de-DE" sz="1200" dirty="0" err="1">
                <a:solidFill>
                  <a:srgbClr val="000000"/>
                </a:solidFill>
              </a:rPr>
              <a:t>July</a:t>
            </a:r>
            <a:r>
              <a:rPr lang="de-DE" sz="1200" dirty="0">
                <a:solidFill>
                  <a:srgbClr val="000000"/>
                </a:solidFill>
              </a:rPr>
              <a:t> 2009.</a:t>
            </a:r>
            <a:endParaRPr lang="de-DE" sz="12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[Rodriguez-</a:t>
            </a:r>
            <a:r>
              <a:rPr lang="de-DE" sz="1200" dirty="0" err="1" smtClean="0">
                <a:solidFill>
                  <a:srgbClr val="000000"/>
                </a:solidFill>
              </a:rPr>
              <a:t>Muro</a:t>
            </a:r>
            <a:r>
              <a:rPr lang="de-DE" sz="1200" dirty="0" smtClean="0">
                <a:solidFill>
                  <a:srgbClr val="000000"/>
                </a:solidFill>
              </a:rPr>
              <a:t>, et al. 2012</a:t>
            </a:r>
            <a:r>
              <a:rPr lang="de-DE" sz="1200" dirty="0">
                <a:solidFill>
                  <a:srgbClr val="000000"/>
                </a:solidFill>
              </a:rPr>
              <a:t>] Mariano Rodriguez-</a:t>
            </a:r>
            <a:r>
              <a:rPr lang="de-DE" sz="1200" dirty="0" err="1">
                <a:solidFill>
                  <a:srgbClr val="000000"/>
                </a:solidFill>
              </a:rPr>
              <a:t>Muro</a:t>
            </a:r>
            <a:r>
              <a:rPr lang="de-DE" sz="1200" dirty="0">
                <a:solidFill>
                  <a:srgbClr val="000000"/>
                </a:solidFill>
              </a:rPr>
              <a:t>, Diego </a:t>
            </a:r>
            <a:r>
              <a:rPr lang="de-DE" sz="1200" dirty="0" err="1">
                <a:solidFill>
                  <a:srgbClr val="000000"/>
                </a:solidFill>
              </a:rPr>
              <a:t>Calvanese</a:t>
            </a:r>
            <a:r>
              <a:rPr lang="de-DE" sz="1200" dirty="0">
                <a:solidFill>
                  <a:srgbClr val="000000"/>
                </a:solidFill>
              </a:rPr>
              <a:t>:</a:t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>
                <a:solidFill>
                  <a:srgbClr val="000000"/>
                </a:solidFill>
              </a:rPr>
              <a:t>Quest, an OWL 2 QL </a:t>
            </a:r>
            <a:r>
              <a:rPr lang="de-DE" sz="1200" dirty="0" err="1">
                <a:solidFill>
                  <a:srgbClr val="000000"/>
                </a:solidFill>
              </a:rPr>
              <a:t>Reasoner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for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Ontology-based</a:t>
            </a:r>
            <a:r>
              <a:rPr lang="de-DE" sz="1200" dirty="0">
                <a:solidFill>
                  <a:srgbClr val="000000"/>
                </a:solidFill>
              </a:rPr>
              <a:t> Data Access. OWLED </a:t>
            </a:r>
            <a:r>
              <a:rPr lang="de-DE" sz="1200" dirty="0" smtClean="0">
                <a:solidFill>
                  <a:srgbClr val="000000"/>
                </a:solidFill>
              </a:rPr>
              <a:t>2012</a:t>
            </a: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[Rodriguez-</a:t>
            </a:r>
            <a:r>
              <a:rPr lang="de-DE" sz="1200" dirty="0" err="1" smtClean="0">
                <a:solidFill>
                  <a:srgbClr val="000000"/>
                </a:solidFill>
              </a:rPr>
              <a:t>Muro</a:t>
            </a:r>
            <a:r>
              <a:rPr lang="de-DE" sz="1200" dirty="0" smtClean="0">
                <a:solidFill>
                  <a:srgbClr val="000000"/>
                </a:solidFill>
              </a:rPr>
              <a:t>, et al. 2013</a:t>
            </a:r>
            <a:r>
              <a:rPr lang="de-DE" sz="1200" dirty="0">
                <a:solidFill>
                  <a:srgbClr val="000000"/>
                </a:solidFill>
              </a:rPr>
              <a:t>] Mariano Rodriguez-</a:t>
            </a:r>
            <a:r>
              <a:rPr lang="de-DE" sz="1200" dirty="0" err="1">
                <a:solidFill>
                  <a:srgbClr val="000000"/>
                </a:solidFill>
              </a:rPr>
              <a:t>Muro</a:t>
            </a:r>
            <a:r>
              <a:rPr lang="de-DE" sz="1200" dirty="0">
                <a:solidFill>
                  <a:srgbClr val="000000"/>
                </a:solidFill>
              </a:rPr>
              <a:t>, Roman </a:t>
            </a:r>
            <a:r>
              <a:rPr lang="de-DE" sz="1200" dirty="0" err="1">
                <a:solidFill>
                  <a:srgbClr val="000000"/>
                </a:solidFill>
              </a:rPr>
              <a:t>Kontchakov</a:t>
            </a:r>
            <a:r>
              <a:rPr lang="de-DE" sz="1200" dirty="0">
                <a:solidFill>
                  <a:srgbClr val="000000"/>
                </a:solidFill>
              </a:rPr>
              <a:t>, Michael </a:t>
            </a:r>
            <a:r>
              <a:rPr lang="de-DE" sz="1200" dirty="0" err="1" smtClean="0">
                <a:solidFill>
                  <a:srgbClr val="000000"/>
                </a:solidFill>
              </a:rPr>
              <a:t>Zakharyaschev</a:t>
            </a:r>
            <a:r>
              <a:rPr lang="de-DE" sz="1200" dirty="0" smtClean="0">
                <a:solidFill>
                  <a:srgbClr val="000000"/>
                </a:solidFill>
              </a:rPr>
              <a:t>: </a:t>
            </a:r>
            <a:r>
              <a:rPr lang="de-DE" sz="1200" dirty="0" err="1" smtClean="0">
                <a:solidFill>
                  <a:srgbClr val="000000"/>
                </a:solidFill>
              </a:rPr>
              <a:t>Ontology</a:t>
            </a:r>
            <a:r>
              <a:rPr lang="de-DE" sz="1200" dirty="0" err="1">
                <a:solidFill>
                  <a:srgbClr val="000000"/>
                </a:solidFill>
              </a:rPr>
              <a:t>-Based</a:t>
            </a:r>
            <a:r>
              <a:rPr lang="de-DE" sz="1200" dirty="0">
                <a:solidFill>
                  <a:srgbClr val="000000"/>
                </a:solidFill>
              </a:rPr>
              <a:t> Data Access: </a:t>
            </a:r>
            <a:r>
              <a:rPr lang="de-DE" sz="1200" dirty="0" err="1">
                <a:solidFill>
                  <a:srgbClr val="000000"/>
                </a:solidFill>
              </a:rPr>
              <a:t>Ontop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Databases. International </a:t>
            </a:r>
            <a:r>
              <a:rPr lang="de-DE" sz="1200" dirty="0" err="1">
                <a:solidFill>
                  <a:srgbClr val="000000"/>
                </a:solidFill>
              </a:rPr>
              <a:t>Semantic</a:t>
            </a:r>
            <a:r>
              <a:rPr lang="de-DE" sz="1200" dirty="0">
                <a:solidFill>
                  <a:srgbClr val="000000"/>
                </a:solidFill>
              </a:rPr>
              <a:t> Web Conference (1) 2013: 558-</a:t>
            </a:r>
            <a:r>
              <a:rPr lang="de-DE" sz="1200" dirty="0" smtClean="0">
                <a:solidFill>
                  <a:srgbClr val="000000"/>
                </a:solidFill>
              </a:rPr>
              <a:t>573</a:t>
            </a:r>
            <a:endParaRPr lang="de-DE" sz="12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</a:t>
            </a:r>
            <a:r>
              <a:rPr lang="de-DE" sz="1200" dirty="0" err="1" smtClean="0">
                <a:solidFill>
                  <a:srgbClr val="000000"/>
                </a:solidFill>
              </a:rPr>
              <a:t>Calvanese</a:t>
            </a:r>
            <a:r>
              <a:rPr lang="de-DE" sz="1200" dirty="0" smtClean="0">
                <a:solidFill>
                  <a:srgbClr val="000000"/>
                </a:solidFill>
              </a:rPr>
              <a:t> et al. 2011] </a:t>
            </a:r>
            <a:r>
              <a:rPr lang="de-DE" sz="1200" dirty="0">
                <a:solidFill>
                  <a:srgbClr val="000000"/>
                </a:solidFill>
              </a:rPr>
              <a:t>Diego </a:t>
            </a:r>
            <a:r>
              <a:rPr lang="de-DE" sz="1200" dirty="0" err="1">
                <a:solidFill>
                  <a:srgbClr val="000000"/>
                </a:solidFill>
              </a:rPr>
              <a:t>Calvanese</a:t>
            </a:r>
            <a:r>
              <a:rPr lang="de-DE" sz="1200" dirty="0">
                <a:solidFill>
                  <a:srgbClr val="000000"/>
                </a:solidFill>
              </a:rPr>
              <a:t>, Giuseppe De Giacomo, Domenico </a:t>
            </a:r>
            <a:r>
              <a:rPr lang="de-DE" sz="1200" dirty="0" err="1">
                <a:solidFill>
                  <a:srgbClr val="000000"/>
                </a:solidFill>
              </a:rPr>
              <a:t>Lembo</a:t>
            </a:r>
            <a:r>
              <a:rPr lang="de-DE" sz="1200" dirty="0">
                <a:solidFill>
                  <a:srgbClr val="000000"/>
                </a:solidFill>
              </a:rPr>
              <a:t>, Maurizio </a:t>
            </a:r>
            <a:r>
              <a:rPr lang="de-DE" sz="1200" dirty="0" err="1">
                <a:solidFill>
                  <a:srgbClr val="000000"/>
                </a:solidFill>
              </a:rPr>
              <a:t>Lenzerini</a:t>
            </a:r>
            <a:r>
              <a:rPr lang="de-DE" sz="1200" dirty="0">
                <a:solidFill>
                  <a:srgbClr val="000000"/>
                </a:solidFill>
              </a:rPr>
              <a:t>, Antonella </a:t>
            </a:r>
            <a:r>
              <a:rPr lang="de-DE" sz="1200" dirty="0" err="1">
                <a:solidFill>
                  <a:srgbClr val="000000"/>
                </a:solidFill>
              </a:rPr>
              <a:t>Poggi</a:t>
            </a:r>
            <a:r>
              <a:rPr lang="de-DE" sz="1200" dirty="0">
                <a:solidFill>
                  <a:srgbClr val="000000"/>
                </a:solidFill>
              </a:rPr>
              <a:t>, Mariano Rodriguez-</a:t>
            </a:r>
            <a:r>
              <a:rPr lang="de-DE" sz="1200" dirty="0" err="1">
                <a:solidFill>
                  <a:srgbClr val="000000"/>
                </a:solidFill>
              </a:rPr>
              <a:t>Muro</a:t>
            </a:r>
            <a:r>
              <a:rPr lang="de-DE" sz="1200" dirty="0">
                <a:solidFill>
                  <a:srgbClr val="000000"/>
                </a:solidFill>
              </a:rPr>
              <a:t>, Riccardo Rosati, Marco </a:t>
            </a:r>
            <a:r>
              <a:rPr lang="de-DE" sz="1200" dirty="0" err="1">
                <a:solidFill>
                  <a:srgbClr val="000000"/>
                </a:solidFill>
              </a:rPr>
              <a:t>Ruzzi</a:t>
            </a:r>
            <a:r>
              <a:rPr lang="de-DE" sz="1200" dirty="0">
                <a:solidFill>
                  <a:srgbClr val="000000"/>
                </a:solidFill>
              </a:rPr>
              <a:t>, Domenico Fabio Savo:</a:t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>
                <a:solidFill>
                  <a:srgbClr val="000000"/>
                </a:solidFill>
              </a:rPr>
              <a:t>The MASTRO </a:t>
            </a:r>
            <a:r>
              <a:rPr lang="de-DE" sz="1200" dirty="0" err="1">
                <a:solidFill>
                  <a:srgbClr val="000000"/>
                </a:solidFill>
              </a:rPr>
              <a:t>system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for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ontology-based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data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access</a:t>
            </a:r>
            <a:r>
              <a:rPr lang="de-DE" sz="1200" dirty="0">
                <a:solidFill>
                  <a:srgbClr val="000000"/>
                </a:solidFill>
              </a:rPr>
              <a:t>. </a:t>
            </a:r>
            <a:r>
              <a:rPr lang="de-DE" sz="1200" dirty="0" err="1">
                <a:solidFill>
                  <a:srgbClr val="000000"/>
                </a:solidFill>
              </a:rPr>
              <a:t>Semantic</a:t>
            </a:r>
            <a:r>
              <a:rPr lang="de-DE" sz="1200" dirty="0">
                <a:solidFill>
                  <a:srgbClr val="000000"/>
                </a:solidFill>
              </a:rPr>
              <a:t> Web 2(1): 43-53 (2011)</a:t>
            </a:r>
            <a:endParaRPr lang="de-DE" sz="12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[Rosati et al. 2010</a:t>
            </a:r>
            <a:r>
              <a:rPr lang="de-DE" sz="1200" dirty="0">
                <a:solidFill>
                  <a:srgbClr val="000000"/>
                </a:solidFill>
              </a:rPr>
              <a:t>] </a:t>
            </a:r>
            <a:r>
              <a:rPr lang="de-DE" sz="1200" dirty="0" smtClean="0">
                <a:solidFill>
                  <a:srgbClr val="000000"/>
                </a:solidFill>
              </a:rPr>
              <a:t>Riccardo </a:t>
            </a:r>
            <a:r>
              <a:rPr lang="de-DE" sz="1200" dirty="0">
                <a:solidFill>
                  <a:srgbClr val="000000"/>
                </a:solidFill>
              </a:rPr>
              <a:t>Rosati, Alessandro </a:t>
            </a:r>
            <a:r>
              <a:rPr lang="de-DE" sz="1200" dirty="0" err="1" smtClean="0">
                <a:solidFill>
                  <a:srgbClr val="000000"/>
                </a:solidFill>
              </a:rPr>
              <a:t>Almatelli</a:t>
            </a:r>
            <a:r>
              <a:rPr lang="de-DE" sz="1200" dirty="0" smtClean="0">
                <a:solidFill>
                  <a:srgbClr val="000000"/>
                </a:solidFill>
              </a:rPr>
              <a:t>: </a:t>
            </a:r>
            <a:r>
              <a:rPr lang="de-DE" sz="1200" dirty="0" err="1" smtClean="0">
                <a:solidFill>
                  <a:srgbClr val="000000"/>
                </a:solidFill>
              </a:rPr>
              <a:t>Improving</a:t>
            </a:r>
            <a:r>
              <a:rPr lang="de-DE" sz="1200" dirty="0" smtClean="0">
                <a:solidFill>
                  <a:srgbClr val="000000"/>
                </a:solidFill>
              </a:rPr>
              <a:t> </a:t>
            </a:r>
            <a:r>
              <a:rPr lang="de-DE" sz="1200" dirty="0">
                <a:solidFill>
                  <a:srgbClr val="000000"/>
                </a:solidFill>
              </a:rPr>
              <a:t>Query </a:t>
            </a:r>
            <a:r>
              <a:rPr lang="de-DE" sz="1200" dirty="0" err="1">
                <a:solidFill>
                  <a:srgbClr val="000000"/>
                </a:solidFill>
              </a:rPr>
              <a:t>Answering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over</a:t>
            </a:r>
            <a:r>
              <a:rPr lang="de-DE" sz="1200" dirty="0">
                <a:solidFill>
                  <a:srgbClr val="000000"/>
                </a:solidFill>
              </a:rPr>
              <a:t> DL-Lite </a:t>
            </a:r>
            <a:r>
              <a:rPr lang="de-DE" sz="1200" dirty="0" err="1">
                <a:solidFill>
                  <a:srgbClr val="000000"/>
                </a:solidFill>
              </a:rPr>
              <a:t>Ontologies</a:t>
            </a:r>
            <a:r>
              <a:rPr lang="de-DE" sz="1200" dirty="0">
                <a:solidFill>
                  <a:srgbClr val="000000"/>
                </a:solidFill>
              </a:rPr>
              <a:t>. KR </a:t>
            </a:r>
            <a:r>
              <a:rPr lang="de-DE" sz="1200" dirty="0" smtClean="0">
                <a:solidFill>
                  <a:srgbClr val="000000"/>
                </a:solidFill>
              </a:rPr>
              <a:t>2010</a:t>
            </a: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[Mora &amp; </a:t>
            </a:r>
            <a:r>
              <a:rPr lang="de-DE" sz="1200" dirty="0" err="1" smtClean="0">
                <a:solidFill>
                  <a:srgbClr val="000000"/>
                </a:solidFill>
              </a:rPr>
              <a:t>Corcho</a:t>
            </a:r>
            <a:r>
              <a:rPr lang="de-DE" sz="1200" dirty="0" smtClean="0">
                <a:solidFill>
                  <a:srgbClr val="000000"/>
                </a:solidFill>
              </a:rPr>
              <a:t>, 2014</a:t>
            </a:r>
            <a:r>
              <a:rPr lang="de-DE" sz="1200" dirty="0">
                <a:solidFill>
                  <a:srgbClr val="000000"/>
                </a:solidFill>
              </a:rPr>
              <a:t>] </a:t>
            </a:r>
            <a:r>
              <a:rPr lang="de-DE" sz="1200" dirty="0" smtClean="0">
                <a:solidFill>
                  <a:srgbClr val="000000"/>
                </a:solidFill>
              </a:rPr>
              <a:t>José </a:t>
            </a:r>
            <a:r>
              <a:rPr lang="de-DE" sz="1200" dirty="0">
                <a:solidFill>
                  <a:srgbClr val="000000"/>
                </a:solidFill>
              </a:rPr>
              <a:t>Mora, Riccardo Rosati, Óscar </a:t>
            </a:r>
            <a:r>
              <a:rPr lang="de-DE" sz="1200" dirty="0" err="1" smtClean="0">
                <a:solidFill>
                  <a:srgbClr val="000000"/>
                </a:solidFill>
              </a:rPr>
              <a:t>Corcho</a:t>
            </a:r>
            <a:r>
              <a:rPr lang="de-DE" sz="1200" dirty="0" smtClean="0">
                <a:solidFill>
                  <a:srgbClr val="000000"/>
                </a:solidFill>
              </a:rPr>
              <a:t>: kyrie2</a:t>
            </a:r>
            <a:r>
              <a:rPr lang="de-DE" sz="1200" dirty="0">
                <a:solidFill>
                  <a:srgbClr val="000000"/>
                </a:solidFill>
              </a:rPr>
              <a:t>: Query </a:t>
            </a:r>
            <a:r>
              <a:rPr lang="de-DE" sz="1200" dirty="0" err="1">
                <a:solidFill>
                  <a:srgbClr val="000000"/>
                </a:solidFill>
              </a:rPr>
              <a:t>Rewriting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under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Extensional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Constraints</a:t>
            </a:r>
            <a:r>
              <a:rPr lang="de-DE" sz="1200" dirty="0">
                <a:solidFill>
                  <a:srgbClr val="000000"/>
                </a:solidFill>
              </a:rPr>
              <a:t> in ELHIO. </a:t>
            </a:r>
            <a:r>
              <a:rPr lang="de-DE" sz="1200" dirty="0" err="1">
                <a:solidFill>
                  <a:srgbClr val="000000"/>
                </a:solidFill>
              </a:rPr>
              <a:t>Semantic</a:t>
            </a:r>
            <a:r>
              <a:rPr lang="de-DE" sz="1200" dirty="0">
                <a:solidFill>
                  <a:srgbClr val="000000"/>
                </a:solidFill>
              </a:rPr>
              <a:t> Web Conference (1) 2014: 568-</a:t>
            </a:r>
            <a:r>
              <a:rPr lang="de-DE" sz="1200" dirty="0" smtClean="0">
                <a:solidFill>
                  <a:srgbClr val="000000"/>
                </a:solidFill>
              </a:rPr>
              <a:t>583</a:t>
            </a:r>
            <a:endParaRPr lang="de-DE" sz="12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200" dirty="0" smtClean="0"/>
              <a:t>[</a:t>
            </a:r>
            <a:r>
              <a:rPr lang="de-DE" sz="1200" dirty="0" err="1" smtClean="0"/>
              <a:t>Sequeda</a:t>
            </a:r>
            <a:r>
              <a:rPr lang="de-DE" sz="1200" dirty="0" smtClean="0"/>
              <a:t> et al. 2014] Juan </a:t>
            </a:r>
            <a:r>
              <a:rPr lang="de-DE" sz="1200" dirty="0"/>
              <a:t>F. </a:t>
            </a:r>
            <a:r>
              <a:rPr lang="de-DE" sz="1200" dirty="0" err="1"/>
              <a:t>Sequeda</a:t>
            </a:r>
            <a:r>
              <a:rPr lang="de-DE" sz="1200" dirty="0"/>
              <a:t>, Marcelo Arenas, Daniel P. </a:t>
            </a:r>
            <a:r>
              <a:rPr lang="de-DE" sz="1200" dirty="0" err="1"/>
              <a:t>Miranker</a:t>
            </a:r>
            <a:r>
              <a:rPr lang="de-DE" sz="1200" dirty="0"/>
              <a:t>:</a:t>
            </a:r>
            <a:br>
              <a:rPr lang="de-DE" sz="1200" dirty="0"/>
            </a:br>
            <a:r>
              <a:rPr lang="de-DE" sz="1200" dirty="0"/>
              <a:t>OBDA: Query </a:t>
            </a:r>
            <a:r>
              <a:rPr lang="de-DE" sz="1200" dirty="0" err="1"/>
              <a:t>Rewriting</a:t>
            </a:r>
            <a:r>
              <a:rPr lang="de-DE" sz="1200" dirty="0"/>
              <a:t> </a:t>
            </a:r>
            <a:r>
              <a:rPr lang="de-DE" sz="1200" dirty="0" err="1"/>
              <a:t>or</a:t>
            </a:r>
            <a:r>
              <a:rPr lang="de-DE" sz="1200" dirty="0"/>
              <a:t> </a:t>
            </a:r>
            <a:r>
              <a:rPr lang="de-DE" sz="1200" dirty="0" err="1"/>
              <a:t>Materialization</a:t>
            </a:r>
            <a:r>
              <a:rPr lang="de-DE" sz="1200" dirty="0"/>
              <a:t>? In Practice, </a:t>
            </a:r>
            <a:r>
              <a:rPr lang="de-DE" sz="1200" dirty="0" err="1"/>
              <a:t>Both</a:t>
            </a:r>
            <a:r>
              <a:rPr lang="de-DE" sz="1200" dirty="0"/>
              <a:t>! </a:t>
            </a:r>
            <a:r>
              <a:rPr lang="de-DE" sz="1200" dirty="0" err="1"/>
              <a:t>Semantic</a:t>
            </a:r>
            <a:r>
              <a:rPr lang="de-DE" sz="1200" dirty="0"/>
              <a:t> Web Conference (1) 2014: 535-</a:t>
            </a:r>
            <a:r>
              <a:rPr lang="de-DE" sz="1200" dirty="0" smtClean="0"/>
              <a:t>551</a:t>
            </a:r>
            <a:endParaRPr lang="de-DE" sz="1200" dirty="0" smtClean="0">
              <a:solidFill>
                <a:srgbClr val="FF0000"/>
              </a:solidFill>
            </a:endParaRPr>
          </a:p>
          <a:p>
            <a:endParaRPr lang="de-DE" sz="1200" dirty="0" smtClean="0"/>
          </a:p>
          <a:p>
            <a:endParaRPr lang="de-DE" sz="1200" dirty="0" smtClean="0"/>
          </a:p>
          <a:p>
            <a:endParaRPr lang="de-DE" sz="1200" dirty="0" smtClean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207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231775"/>
            <a:ext cx="6911975" cy="561975"/>
          </a:xfrm>
        </p:spPr>
        <p:txBody>
          <a:bodyPr>
            <a:normAutofit/>
          </a:bodyPr>
          <a:lstStyle/>
          <a:p>
            <a:r>
              <a:rPr lang="en-US" dirty="0" smtClean="0"/>
              <a:t>References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92163"/>
            <a:ext cx="9144000" cy="4894262"/>
          </a:xfrm>
        </p:spPr>
        <p:txBody>
          <a:bodyPr>
            <a:normAutofit fontScale="85000" lnSpcReduction="10000"/>
          </a:bodyPr>
          <a:lstStyle/>
          <a:p>
            <a:endParaRPr lang="en-US" sz="1600" dirty="0" smtClean="0"/>
          </a:p>
          <a:p>
            <a:r>
              <a:rPr lang="en-US" sz="1600" dirty="0" smtClean="0"/>
              <a:t>[Acosta et al 2011] M. Acosta, M.-E. Vidal, T. </a:t>
            </a:r>
            <a:r>
              <a:rPr lang="en-US" sz="1600" dirty="0" err="1" smtClean="0"/>
              <a:t>Lampo</a:t>
            </a:r>
            <a:r>
              <a:rPr lang="en-US" sz="1600" dirty="0" smtClean="0"/>
              <a:t>, J. Castillo, and E. </a:t>
            </a:r>
            <a:r>
              <a:rPr lang="en-US" sz="1600" dirty="0" err="1" smtClean="0"/>
              <a:t>Ruckhaus</a:t>
            </a:r>
            <a:r>
              <a:rPr lang="en-US" sz="1600" dirty="0" smtClean="0"/>
              <a:t>. </a:t>
            </a:r>
            <a:r>
              <a:rPr lang="en-US" sz="1600" dirty="0" err="1" smtClean="0"/>
              <a:t>Anapsid</a:t>
            </a:r>
            <a:r>
              <a:rPr lang="en-US" sz="1600" dirty="0" smtClean="0"/>
              <a:t>: an adaptive query processing engine for </a:t>
            </a:r>
            <a:r>
              <a:rPr lang="en-US" sz="1600" dirty="0" err="1" smtClean="0"/>
              <a:t>sparql</a:t>
            </a:r>
            <a:r>
              <a:rPr lang="en-US" sz="1600" dirty="0" smtClean="0"/>
              <a:t> endpoints. ISWC 2011.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Basca</a:t>
            </a:r>
            <a:r>
              <a:rPr lang="en-US" sz="1600" dirty="0" smtClean="0"/>
              <a:t> and Bernstein 2014] C. </a:t>
            </a:r>
            <a:r>
              <a:rPr lang="en-US" sz="1600" dirty="0" err="1" smtClean="0"/>
              <a:t>Basca</a:t>
            </a:r>
            <a:r>
              <a:rPr lang="en-US" sz="1600" dirty="0" smtClean="0"/>
              <a:t> and A. Bernstein. Querying a messy web of data with avalanche. In Journal of Web Semantics, 2014.</a:t>
            </a:r>
          </a:p>
          <a:p>
            <a:r>
              <a:rPr lang="en-US" sz="1600" dirty="0" smtClean="0"/>
              <a:t>[Cohen-</a:t>
            </a:r>
            <a:r>
              <a:rPr lang="en-US" sz="1600" dirty="0" err="1" smtClean="0"/>
              <a:t>Boalaki</a:t>
            </a:r>
            <a:r>
              <a:rPr lang="en-US" sz="1600" dirty="0" smtClean="0"/>
              <a:t> and . </a:t>
            </a:r>
            <a:r>
              <a:rPr lang="en-US" sz="1600" dirty="0" err="1" smtClean="0"/>
              <a:t>Leser</a:t>
            </a:r>
            <a:r>
              <a:rPr lang="en-US" sz="1600" dirty="0" smtClean="0"/>
              <a:t>. 2013] S. Cohen-</a:t>
            </a:r>
            <a:r>
              <a:rPr lang="en-US" sz="1600" dirty="0" err="1" smtClean="0"/>
              <a:t>Boalakia</a:t>
            </a:r>
            <a:r>
              <a:rPr lang="en-US" sz="1600" dirty="0" smtClean="0"/>
              <a:t>, U. </a:t>
            </a:r>
            <a:r>
              <a:rPr lang="en-US" sz="1600" dirty="0" err="1" smtClean="0"/>
              <a:t>Leser</a:t>
            </a:r>
            <a:r>
              <a:rPr lang="en-US" sz="1600" dirty="0" smtClean="0"/>
              <a:t>. Next Generation Data Integration for the Life Sciences. Tutorial at ICDE 2013. </a:t>
            </a:r>
            <a:r>
              <a:rPr lang="en-US" sz="1600" dirty="0" smtClean="0">
                <a:hlinkClick r:id="rId2"/>
              </a:rPr>
              <a:t>https://www2.informatik.hu-berlin.de/~leser/icde_tutorial_final_public.pdf</a:t>
            </a:r>
            <a:endParaRPr lang="en-US" sz="1600" dirty="0" smtClean="0"/>
          </a:p>
          <a:p>
            <a:r>
              <a:rPr lang="en-US" sz="1600" dirty="0" smtClean="0"/>
              <a:t>[Doan et el. 2012] A. Doan, A. Halevy, Z. Ives, Data Integration. Morgan </a:t>
            </a:r>
            <a:r>
              <a:rPr lang="en-US" sz="1600" dirty="0" err="1" smtClean="0"/>
              <a:t>Kaukman</a:t>
            </a:r>
            <a:r>
              <a:rPr lang="en-US" sz="1600" dirty="0" smtClean="0"/>
              <a:t> 2012.</a:t>
            </a:r>
          </a:p>
          <a:p>
            <a:r>
              <a:rPr lang="en-US" sz="1600" dirty="0" smtClean="0"/>
              <a:t>[Halevy et al 2006] A. Y. Halevy, A. </a:t>
            </a:r>
            <a:r>
              <a:rPr lang="en-US" sz="1600" dirty="0" err="1" smtClean="0"/>
              <a:t>Rajaraman</a:t>
            </a:r>
            <a:r>
              <a:rPr lang="en-US" sz="1600" dirty="0" smtClean="0"/>
              <a:t>, J. </a:t>
            </a:r>
            <a:r>
              <a:rPr lang="en-US" sz="1600" dirty="0" err="1" smtClean="0"/>
              <a:t>Ordille</a:t>
            </a:r>
            <a:r>
              <a:rPr lang="en-US" sz="1600" dirty="0" smtClean="0"/>
              <a:t>: Data Integration: The Teenage Years. VLDB 2006: 9-16.</a:t>
            </a:r>
          </a:p>
          <a:p>
            <a:r>
              <a:rPr lang="en-US" sz="1600" dirty="0" smtClean="0"/>
              <a:t>[Halevy et al 2001]  A. Y. Halevy. Answering queries using views: A survey. VLDB J., 2001.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Hassanzadeh</a:t>
            </a:r>
            <a:r>
              <a:rPr lang="en-US" sz="1600" dirty="0" smtClean="0"/>
              <a:t> et al. 2013] </a:t>
            </a:r>
            <a:r>
              <a:rPr lang="en-US" sz="1600" dirty="0" err="1" smtClean="0"/>
              <a:t>Oktie</a:t>
            </a:r>
            <a:r>
              <a:rPr lang="en-US" sz="1600" dirty="0" smtClean="0"/>
              <a:t> </a:t>
            </a:r>
            <a:r>
              <a:rPr lang="en-US" sz="1600" dirty="0" err="1" smtClean="0"/>
              <a:t>Hassanzadeh</a:t>
            </a:r>
            <a:r>
              <a:rPr lang="en-US" sz="1600" dirty="0" smtClean="0"/>
              <a:t>, Ken Q. </a:t>
            </a:r>
            <a:r>
              <a:rPr lang="en-US" sz="1600" dirty="0" err="1" smtClean="0"/>
              <a:t>Pu</a:t>
            </a:r>
            <a:r>
              <a:rPr lang="en-US" sz="1600" dirty="0" smtClean="0"/>
              <a:t>, </a:t>
            </a:r>
            <a:r>
              <a:rPr lang="en-US" sz="1600" dirty="0" err="1" smtClean="0"/>
              <a:t>Soheil</a:t>
            </a:r>
            <a:r>
              <a:rPr lang="en-US" sz="1600" dirty="0" smtClean="0"/>
              <a:t> </a:t>
            </a:r>
            <a:r>
              <a:rPr lang="en-US" sz="1600" dirty="0" err="1" smtClean="0"/>
              <a:t>Hassas</a:t>
            </a:r>
            <a:r>
              <a:rPr lang="en-US" sz="1600" dirty="0" smtClean="0"/>
              <a:t> </a:t>
            </a:r>
            <a:r>
              <a:rPr lang="en-US" sz="1600" dirty="0" err="1" smtClean="0"/>
              <a:t>Yeganeh</a:t>
            </a:r>
            <a:r>
              <a:rPr lang="en-US" sz="1600" dirty="0" smtClean="0"/>
              <a:t>, Renée J. Miller, Lucian </a:t>
            </a:r>
            <a:r>
              <a:rPr lang="en-US" sz="1600" dirty="0" err="1" smtClean="0"/>
              <a:t>Popa</a:t>
            </a:r>
            <a:r>
              <a:rPr lang="en-US" sz="1600" dirty="0" smtClean="0"/>
              <a:t>, Mauricio A. </a:t>
            </a:r>
            <a:r>
              <a:rPr lang="en-US" sz="1600" dirty="0" err="1" smtClean="0"/>
              <a:t>Hernández</a:t>
            </a:r>
            <a:r>
              <a:rPr lang="en-US" sz="1600" dirty="0" smtClean="0"/>
              <a:t>, Howard Ho: Discovering Linkage Points over Web Data. PVLDB 2013</a:t>
            </a:r>
          </a:p>
          <a:p>
            <a:r>
              <a:rPr lang="en-US" sz="1600" dirty="0" smtClean="0"/>
              <a:t>[Gorlitz  and </a:t>
            </a:r>
            <a:r>
              <a:rPr lang="en-US" sz="1600" dirty="0" err="1" smtClean="0"/>
              <a:t>Staab</a:t>
            </a:r>
            <a:r>
              <a:rPr lang="en-US" sz="1600" dirty="0" smtClean="0"/>
              <a:t> 2011] O. Gorlitz and S. </a:t>
            </a:r>
            <a:r>
              <a:rPr lang="en-US" sz="1600" dirty="0" err="1" smtClean="0"/>
              <a:t>Staab</a:t>
            </a:r>
            <a:r>
              <a:rPr lang="en-US" sz="1600" dirty="0" smtClean="0"/>
              <a:t>. SPLENDID: SPARQL Endpoint Federation Exploiting VOID Descriptions. In Proceedings of the 2nd International Workshop on Consuming Linked Data, 2011.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Schwarte</a:t>
            </a:r>
            <a:r>
              <a:rPr lang="en-US" sz="1600" dirty="0" smtClean="0"/>
              <a:t> et al. 2011] A. </a:t>
            </a:r>
            <a:r>
              <a:rPr lang="en-US" sz="1600" dirty="0" err="1" smtClean="0"/>
              <a:t>Schwarte</a:t>
            </a:r>
            <a:r>
              <a:rPr lang="en-US" sz="1600" dirty="0" smtClean="0"/>
              <a:t>, P. </a:t>
            </a:r>
            <a:r>
              <a:rPr lang="en-US" sz="1600" dirty="0" err="1" smtClean="0"/>
              <a:t>Haase</a:t>
            </a:r>
            <a:r>
              <a:rPr lang="en-US" sz="1600" dirty="0" smtClean="0"/>
              <a:t>, K. Hose, R. </a:t>
            </a:r>
            <a:r>
              <a:rPr lang="en-US" sz="1600" dirty="0" err="1" smtClean="0"/>
              <a:t>Schenkel</a:t>
            </a:r>
            <a:r>
              <a:rPr lang="en-US" sz="1600" dirty="0" smtClean="0"/>
              <a:t>, and M. Schmidt. </a:t>
            </a:r>
            <a:r>
              <a:rPr lang="en-US" sz="1600" dirty="0" err="1" smtClean="0"/>
              <a:t>Fedx</a:t>
            </a:r>
            <a:r>
              <a:rPr lang="en-US" sz="1600" dirty="0" smtClean="0"/>
              <a:t>: Optimization techniques for federated query processing on linked data. ISWC 2011.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Verborgh</a:t>
            </a:r>
            <a:r>
              <a:rPr lang="en-US" sz="1600" dirty="0" smtClean="0"/>
              <a:t> et al. 2014] Ruben </a:t>
            </a:r>
            <a:r>
              <a:rPr lang="en-US" sz="1600" dirty="0" err="1" smtClean="0"/>
              <a:t>Verborgh</a:t>
            </a:r>
            <a:r>
              <a:rPr lang="en-US" sz="1600" dirty="0" smtClean="0"/>
              <a:t>, Olaf </a:t>
            </a:r>
            <a:r>
              <a:rPr lang="en-US" sz="1600" dirty="0" err="1" smtClean="0"/>
              <a:t>Hartig</a:t>
            </a:r>
            <a:r>
              <a:rPr lang="en-US" sz="1600" dirty="0" smtClean="0"/>
              <a:t>, Ben De </a:t>
            </a:r>
            <a:r>
              <a:rPr lang="en-US" sz="1600" dirty="0" err="1" smtClean="0"/>
              <a:t>Meester</a:t>
            </a:r>
            <a:r>
              <a:rPr lang="en-US" sz="1600" dirty="0" smtClean="0"/>
              <a:t>, Gerald </a:t>
            </a:r>
            <a:r>
              <a:rPr lang="en-US" sz="1600" dirty="0" err="1" smtClean="0"/>
              <a:t>Haesendonck</a:t>
            </a:r>
            <a:r>
              <a:rPr lang="en-US" sz="1600" dirty="0" smtClean="0"/>
              <a:t>, Laurens De </a:t>
            </a:r>
            <a:r>
              <a:rPr lang="en-US" sz="1600" dirty="0" err="1" smtClean="0"/>
              <a:t>Vocht</a:t>
            </a:r>
            <a:r>
              <a:rPr lang="en-US" sz="1600" dirty="0" smtClean="0"/>
              <a:t>, </a:t>
            </a:r>
            <a:r>
              <a:rPr lang="en-US" sz="1600" dirty="0" err="1" smtClean="0"/>
              <a:t>Miel</a:t>
            </a:r>
            <a:r>
              <a:rPr lang="en-US" sz="1600" dirty="0" smtClean="0"/>
              <a:t> Vander </a:t>
            </a:r>
            <a:r>
              <a:rPr lang="en-US" sz="1600" dirty="0" err="1" smtClean="0"/>
              <a:t>Sande</a:t>
            </a:r>
            <a:r>
              <a:rPr lang="en-US" sz="1600" dirty="0" smtClean="0"/>
              <a:t>, Richard </a:t>
            </a:r>
            <a:r>
              <a:rPr lang="en-US" sz="1600" dirty="0" err="1" smtClean="0"/>
              <a:t>Cyganiak</a:t>
            </a:r>
            <a:r>
              <a:rPr lang="en-US" sz="1600" dirty="0" smtClean="0"/>
              <a:t>, Pieter </a:t>
            </a:r>
            <a:r>
              <a:rPr lang="en-US" sz="1600" dirty="0" err="1" smtClean="0"/>
              <a:t>Colpaert</a:t>
            </a:r>
            <a:r>
              <a:rPr lang="en-US" sz="1600" dirty="0" smtClean="0"/>
              <a:t>, Erik </a:t>
            </a:r>
            <a:r>
              <a:rPr lang="en-US" sz="1600" dirty="0" err="1" smtClean="0"/>
              <a:t>Mannens</a:t>
            </a:r>
            <a:r>
              <a:rPr lang="en-US" sz="1600" dirty="0" smtClean="0"/>
              <a:t>, </a:t>
            </a:r>
            <a:r>
              <a:rPr lang="en-US" sz="1600" dirty="0" err="1" smtClean="0"/>
              <a:t>Rik</a:t>
            </a:r>
            <a:r>
              <a:rPr lang="en-US" sz="1600" dirty="0" smtClean="0"/>
              <a:t> Van de </a:t>
            </a:r>
            <a:r>
              <a:rPr lang="en-US" sz="1600" dirty="0" err="1" smtClean="0"/>
              <a:t>Walle</a:t>
            </a:r>
            <a:r>
              <a:rPr lang="en-US" sz="1600" dirty="0" smtClean="0"/>
              <a:t>: Querying Datasets on the Web with High Availability. ISWC2014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685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049311"/>
            <a:ext cx="8356600" cy="5951096"/>
          </a:xfrm>
        </p:spPr>
        <p:txBody>
          <a:bodyPr>
            <a:normAutofit fontScale="85000" lnSpcReduction="20000"/>
          </a:bodyPr>
          <a:lstStyle/>
          <a:p>
            <a:r>
              <a:rPr lang="en-US" sz="1400" dirty="0" smtClean="0"/>
              <a:t>[Acosta et al. 2015] Maribel Acosta, </a:t>
            </a:r>
            <a:r>
              <a:rPr lang="en-US" sz="1400" dirty="0" err="1" smtClean="0"/>
              <a:t>Amrapali</a:t>
            </a:r>
            <a:r>
              <a:rPr lang="en-US" sz="1400" dirty="0" smtClean="0"/>
              <a:t> </a:t>
            </a:r>
            <a:r>
              <a:rPr lang="en-US" sz="1400" dirty="0" err="1" smtClean="0"/>
              <a:t>Zaveri</a:t>
            </a:r>
            <a:r>
              <a:rPr lang="en-US" sz="1400" dirty="0" smtClean="0"/>
              <a:t>, Elena </a:t>
            </a:r>
            <a:r>
              <a:rPr lang="en-US" sz="1400" dirty="0" err="1" smtClean="0"/>
              <a:t>Simperl</a:t>
            </a:r>
            <a:r>
              <a:rPr lang="en-US" sz="1400" dirty="0" smtClean="0"/>
              <a:t>, </a:t>
            </a:r>
            <a:r>
              <a:rPr lang="en-US" sz="1400" dirty="0" err="1" smtClean="0"/>
              <a:t>Dimitris</a:t>
            </a:r>
            <a:r>
              <a:rPr lang="en-US" sz="1400" dirty="0" smtClean="0"/>
              <a:t> </a:t>
            </a:r>
            <a:r>
              <a:rPr lang="en-US" sz="1400" dirty="0" err="1" smtClean="0"/>
              <a:t>Kontokostas</a:t>
            </a:r>
            <a:r>
              <a:rPr lang="en-US" sz="1400" dirty="0" smtClean="0"/>
              <a:t>, </a:t>
            </a:r>
            <a:r>
              <a:rPr lang="en-US" sz="1400" dirty="0" err="1" smtClean="0"/>
              <a:t>Sören</a:t>
            </a:r>
            <a:r>
              <a:rPr lang="en-US" sz="1400" dirty="0" smtClean="0"/>
              <a:t> Auer, Jens Lehmann: </a:t>
            </a:r>
            <a:r>
              <a:rPr lang="en-US" sz="1400" dirty="0" err="1" smtClean="0"/>
              <a:t>Crowdsourcing</a:t>
            </a:r>
            <a:r>
              <a:rPr lang="en-US" sz="1400" dirty="0" smtClean="0"/>
              <a:t> Linked Data Quality Assessment. ISWC 2013</a:t>
            </a:r>
          </a:p>
          <a:p>
            <a:r>
              <a:rPr lang="en-US" sz="1500" dirty="0" smtClean="0"/>
              <a:t>[Lenz 2007] Hans - J. Lenz.  Data Quality Defining, Measuring and Improving. Tutorial at IDA 2007. </a:t>
            </a:r>
          </a:p>
          <a:p>
            <a:r>
              <a:rPr lang="en-US" sz="1500" dirty="0" smtClean="0"/>
              <a:t>[Naumann02] Felix </a:t>
            </a:r>
            <a:r>
              <a:rPr lang="en-US" sz="1500" dirty="0" err="1" smtClean="0"/>
              <a:t>Naumann</a:t>
            </a:r>
            <a:r>
              <a:rPr lang="en-US" sz="1500" dirty="0" smtClean="0"/>
              <a:t>: Quality-Driven Query Answering for Integrated Information Systems. LNCS 2261, Springer 2002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Ngonga</a:t>
            </a:r>
            <a:r>
              <a:rPr lang="en-US" sz="1400" dirty="0" smtClean="0"/>
              <a:t> et al. 2011] Axel-</a:t>
            </a:r>
            <a:r>
              <a:rPr lang="en-US" sz="1400" dirty="0" err="1" smtClean="0"/>
              <a:t>Cyrille</a:t>
            </a:r>
            <a:r>
              <a:rPr lang="en-US" sz="1400" dirty="0" smtClean="0"/>
              <a:t> </a:t>
            </a:r>
            <a:r>
              <a:rPr lang="en-US" sz="1400" dirty="0" err="1" smtClean="0"/>
              <a:t>Ngonga</a:t>
            </a:r>
            <a:r>
              <a:rPr lang="en-US" sz="1400" dirty="0" smtClean="0"/>
              <a:t> </a:t>
            </a:r>
            <a:r>
              <a:rPr lang="en-US" sz="1400" dirty="0" err="1" smtClean="0"/>
              <a:t>Ngomo</a:t>
            </a:r>
            <a:r>
              <a:rPr lang="en-US" sz="1400" dirty="0" smtClean="0"/>
              <a:t>, </a:t>
            </a:r>
            <a:r>
              <a:rPr lang="en-US" sz="1400" dirty="0" err="1" smtClean="0"/>
              <a:t>Sören</a:t>
            </a:r>
            <a:r>
              <a:rPr lang="en-US" sz="1400" dirty="0" smtClean="0"/>
              <a:t> Auer: LIMES - A Time-Efficient Approach for Large-Scale Link Discovery on the Web of Data. IJCAI 2011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Saleem</a:t>
            </a:r>
            <a:r>
              <a:rPr lang="en-US" sz="1400" dirty="0" smtClean="0"/>
              <a:t> et al 2014] Muhammad </a:t>
            </a:r>
            <a:r>
              <a:rPr lang="en-US" sz="1400" dirty="0" err="1" smtClean="0"/>
              <a:t>Saleem</a:t>
            </a:r>
            <a:r>
              <a:rPr lang="en-US" sz="1400" dirty="0" smtClean="0"/>
              <a:t>, </a:t>
            </a:r>
            <a:r>
              <a:rPr lang="en-US" sz="1400" dirty="0" err="1" smtClean="0"/>
              <a:t>Maulik</a:t>
            </a:r>
            <a:r>
              <a:rPr lang="en-US" sz="1400" dirty="0" smtClean="0"/>
              <a:t> R. </a:t>
            </a:r>
            <a:r>
              <a:rPr lang="en-US" sz="1400" dirty="0" err="1" smtClean="0"/>
              <a:t>Kamdar</a:t>
            </a:r>
            <a:r>
              <a:rPr lang="en-US" sz="1400" dirty="0" smtClean="0"/>
              <a:t>, </a:t>
            </a:r>
            <a:r>
              <a:rPr lang="en-US" sz="1400" dirty="0" err="1" smtClean="0"/>
              <a:t>Aftab</a:t>
            </a:r>
            <a:r>
              <a:rPr lang="en-US" sz="1400" dirty="0" smtClean="0"/>
              <a:t> </a:t>
            </a:r>
            <a:r>
              <a:rPr lang="en-US" sz="1400" dirty="0" err="1" smtClean="0"/>
              <a:t>Iqbal</a:t>
            </a:r>
            <a:r>
              <a:rPr lang="en-US" sz="1400" dirty="0" smtClean="0"/>
              <a:t>, </a:t>
            </a:r>
            <a:r>
              <a:rPr lang="en-US" sz="1400" dirty="0" err="1" smtClean="0"/>
              <a:t>Shanmukha</a:t>
            </a:r>
            <a:r>
              <a:rPr lang="en-US" sz="1400" dirty="0" smtClean="0"/>
              <a:t> </a:t>
            </a:r>
            <a:r>
              <a:rPr lang="en-US" sz="1400" dirty="0" err="1" smtClean="0"/>
              <a:t>Sampath</a:t>
            </a:r>
            <a:r>
              <a:rPr lang="en-US" sz="1400" dirty="0" smtClean="0"/>
              <a:t>, Helena F. Deus, Axel-</a:t>
            </a:r>
            <a:r>
              <a:rPr lang="en-US" sz="1400" dirty="0" err="1" smtClean="0"/>
              <a:t>Cyrille</a:t>
            </a:r>
            <a:r>
              <a:rPr lang="en-US" sz="1400" dirty="0" smtClean="0"/>
              <a:t> </a:t>
            </a:r>
            <a:r>
              <a:rPr lang="en-US" sz="1400" dirty="0" err="1" smtClean="0"/>
              <a:t>Ngonga</a:t>
            </a:r>
            <a:r>
              <a:rPr lang="en-US" sz="1400" dirty="0" smtClean="0"/>
              <a:t> </a:t>
            </a:r>
            <a:r>
              <a:rPr lang="en-US" sz="1400" dirty="0" err="1" smtClean="0"/>
              <a:t>Ngomo</a:t>
            </a:r>
            <a:r>
              <a:rPr lang="en-US" sz="1400" dirty="0" smtClean="0"/>
              <a:t>: Big linked cancer data: Integrating linked TCGA and </a:t>
            </a:r>
            <a:r>
              <a:rPr lang="en-US" sz="1400" dirty="0" err="1" smtClean="0"/>
              <a:t>PubMed</a:t>
            </a:r>
            <a:r>
              <a:rPr lang="en-US" sz="1400" dirty="0" smtClean="0"/>
              <a:t>. J. Web Sem. 2014</a:t>
            </a:r>
          </a:p>
          <a:p>
            <a:r>
              <a:rPr lang="en-US" sz="1400" dirty="0" smtClean="0"/>
              <a:t> [</a:t>
            </a:r>
            <a:r>
              <a:rPr lang="en-US" sz="1400" dirty="0" err="1" smtClean="0"/>
              <a:t>Soru</a:t>
            </a:r>
            <a:r>
              <a:rPr lang="en-US" sz="1400" dirty="0" smtClean="0"/>
              <a:t> et al. 2015] </a:t>
            </a:r>
            <a:r>
              <a:rPr lang="en-US" sz="1400" dirty="0" err="1" smtClean="0"/>
              <a:t>Tommaso</a:t>
            </a:r>
            <a:r>
              <a:rPr lang="en-US" sz="1400" dirty="0" smtClean="0"/>
              <a:t> </a:t>
            </a:r>
            <a:r>
              <a:rPr lang="en-US" sz="1400" dirty="0" err="1" smtClean="0"/>
              <a:t>Soru</a:t>
            </a:r>
            <a:r>
              <a:rPr lang="en-US" sz="1400" dirty="0" smtClean="0"/>
              <a:t>, </a:t>
            </a:r>
            <a:r>
              <a:rPr lang="en-US" sz="1400" dirty="0" err="1" smtClean="0"/>
              <a:t>Edgard</a:t>
            </a:r>
            <a:r>
              <a:rPr lang="en-US" sz="1400" dirty="0" smtClean="0"/>
              <a:t> Marx, Axel-</a:t>
            </a:r>
            <a:r>
              <a:rPr lang="en-US" sz="1400" dirty="0" err="1" smtClean="0"/>
              <a:t>Cyrille</a:t>
            </a:r>
            <a:r>
              <a:rPr lang="en-US" sz="1400" dirty="0" smtClean="0"/>
              <a:t> </a:t>
            </a:r>
            <a:r>
              <a:rPr lang="en-US" sz="1400" dirty="0" err="1" smtClean="0"/>
              <a:t>Ngonga</a:t>
            </a:r>
            <a:r>
              <a:rPr lang="en-US" sz="1400" dirty="0" smtClean="0"/>
              <a:t> </a:t>
            </a:r>
            <a:r>
              <a:rPr lang="en-US" sz="1400" dirty="0" err="1" smtClean="0"/>
              <a:t>Ngomo</a:t>
            </a:r>
            <a:r>
              <a:rPr lang="en-US" sz="1400" dirty="0" smtClean="0"/>
              <a:t>: ROCKER: A Refinement Operator for Key Discovery. WWW 2015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Volz</a:t>
            </a:r>
            <a:r>
              <a:rPr lang="en-US" sz="1400" dirty="0" smtClean="0"/>
              <a:t> et al 2009] Julius </a:t>
            </a:r>
            <a:r>
              <a:rPr lang="en-US" sz="1400" dirty="0" err="1" smtClean="0"/>
              <a:t>Volz</a:t>
            </a:r>
            <a:r>
              <a:rPr lang="en-US" sz="1400" dirty="0" smtClean="0"/>
              <a:t>, Christian </a:t>
            </a:r>
            <a:r>
              <a:rPr lang="en-US" sz="1400" dirty="0" err="1" smtClean="0"/>
              <a:t>Bizer</a:t>
            </a:r>
            <a:r>
              <a:rPr lang="en-US" sz="1400" dirty="0" smtClean="0"/>
              <a:t>, Martin </a:t>
            </a:r>
            <a:r>
              <a:rPr lang="en-US" sz="1400" dirty="0" err="1" smtClean="0"/>
              <a:t>Gaedke</a:t>
            </a:r>
            <a:r>
              <a:rPr lang="en-US" sz="1400" dirty="0" smtClean="0"/>
              <a:t>, </a:t>
            </a:r>
            <a:r>
              <a:rPr lang="en-US" sz="1400" dirty="0" err="1" smtClean="0"/>
              <a:t>Georgi</a:t>
            </a:r>
            <a:r>
              <a:rPr lang="en-US" sz="1400" dirty="0" smtClean="0"/>
              <a:t> </a:t>
            </a:r>
            <a:r>
              <a:rPr lang="en-US" sz="1400" dirty="0" err="1" smtClean="0"/>
              <a:t>Kobilarov</a:t>
            </a:r>
            <a:r>
              <a:rPr lang="en-US" sz="1400" dirty="0" smtClean="0"/>
              <a:t>: Discovering and Maintaining Links on the Web of Data. ISWC 2009</a:t>
            </a:r>
            <a:endParaRPr lang="en-US" sz="1500" dirty="0" smtClean="0"/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Zaveri,et</a:t>
            </a:r>
            <a:r>
              <a:rPr lang="en-US" sz="1400" dirty="0" smtClean="0"/>
              <a:t> al 2015] </a:t>
            </a:r>
            <a:r>
              <a:rPr lang="en-US" sz="1400" dirty="0" err="1" smtClean="0"/>
              <a:t>Amrapali</a:t>
            </a:r>
            <a:r>
              <a:rPr lang="en-US" sz="1400" dirty="0" smtClean="0"/>
              <a:t> J. </a:t>
            </a:r>
            <a:r>
              <a:rPr lang="en-US" sz="1400" dirty="0" err="1" smtClean="0"/>
              <a:t>Zaveri</a:t>
            </a:r>
            <a:r>
              <a:rPr lang="en-US" sz="1400" dirty="0" smtClean="0"/>
              <a:t>, </a:t>
            </a:r>
            <a:r>
              <a:rPr lang="en-US" sz="1400" dirty="0" err="1" smtClean="0"/>
              <a:t>Anisa</a:t>
            </a:r>
            <a:r>
              <a:rPr lang="en-US" sz="1400" dirty="0" smtClean="0"/>
              <a:t> </a:t>
            </a:r>
            <a:r>
              <a:rPr lang="en-US" sz="1400" dirty="0" err="1" smtClean="0"/>
              <a:t>Rula</a:t>
            </a:r>
            <a:r>
              <a:rPr lang="en-US" sz="1400" dirty="0" smtClean="0"/>
              <a:t>, Andrea </a:t>
            </a:r>
            <a:r>
              <a:rPr lang="en-US" sz="1400" dirty="0" err="1" smtClean="0"/>
              <a:t>Maurino</a:t>
            </a:r>
            <a:r>
              <a:rPr lang="en-US" sz="1400" dirty="0" smtClean="0"/>
              <a:t>, Ricardo </a:t>
            </a:r>
            <a:r>
              <a:rPr lang="en-US" sz="1400" dirty="0" err="1" smtClean="0"/>
              <a:t>Pietrobon</a:t>
            </a:r>
            <a:r>
              <a:rPr lang="en-US" sz="1400" dirty="0" smtClean="0"/>
              <a:t>, Jens Lehmann, and </a:t>
            </a:r>
            <a:r>
              <a:rPr lang="en-US" sz="1400" dirty="0" err="1" smtClean="0"/>
              <a:t>Sören</a:t>
            </a:r>
            <a:r>
              <a:rPr lang="en-US" sz="1400" dirty="0" smtClean="0"/>
              <a:t> Auer. Quality Assessment for Linked Data: A Survey. Semantic Web Journal 2015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Hernandez&amp;Stolfo</a:t>
            </a:r>
            <a:r>
              <a:rPr lang="en-US" sz="1400" dirty="0" smtClean="0"/>
              <a:t>, 1998] M</a:t>
            </a:r>
            <a:r>
              <a:rPr lang="en-US" sz="1400" dirty="0"/>
              <a:t>. A. Hernández, S. J. </a:t>
            </a:r>
            <a:r>
              <a:rPr lang="en-US" sz="1400" dirty="0" err="1"/>
              <a:t>Stolfo</a:t>
            </a:r>
            <a:r>
              <a:rPr lang="en-US" sz="1400" dirty="0"/>
              <a:t>: Real-world Data is Dirty: Data Cleansing and The Merge/Purge Problem. </a:t>
            </a:r>
          </a:p>
          <a:p>
            <a:r>
              <a:rPr lang="en-US" sz="1400" dirty="0"/>
              <a:t>Data Min. </a:t>
            </a:r>
            <a:r>
              <a:rPr lang="en-US" sz="1400" dirty="0" err="1"/>
              <a:t>Knowl</a:t>
            </a:r>
            <a:r>
              <a:rPr lang="en-US" sz="1400" dirty="0"/>
              <a:t>. </a:t>
            </a:r>
            <a:r>
              <a:rPr lang="en-US" sz="1400" dirty="0" err="1"/>
              <a:t>Discov</a:t>
            </a:r>
            <a:r>
              <a:rPr lang="en-US" sz="1400" dirty="0"/>
              <a:t>. 2(1): 9-37 (1998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Sarma</a:t>
            </a:r>
            <a:r>
              <a:rPr lang="en-US" sz="1400" dirty="0" smtClean="0"/>
              <a:t> et al. 2012] Das </a:t>
            </a:r>
            <a:r>
              <a:rPr lang="en-US" sz="1400" dirty="0" err="1"/>
              <a:t>Sarma</a:t>
            </a:r>
            <a:r>
              <a:rPr lang="en-US" sz="1400" dirty="0"/>
              <a:t>, A., Fang, L., Gupta, N., Halevy, A., Lee, H., Wu, F., Xin, R., Yu, C.: </a:t>
            </a:r>
            <a:r>
              <a:rPr lang="en-US" sz="1400" dirty="0" smtClean="0"/>
              <a:t>Finding </a:t>
            </a:r>
            <a:r>
              <a:rPr lang="en-US" sz="1400" dirty="0"/>
              <a:t>related tables. In: Proceedings of the 2012 ACM SIGMOD International Conference </a:t>
            </a:r>
            <a:r>
              <a:rPr lang="en-US" sz="1400" dirty="0" smtClean="0"/>
              <a:t>on Management </a:t>
            </a:r>
            <a:r>
              <a:rPr lang="en-US" sz="1400" dirty="0"/>
              <a:t>of Data. pp. 817–828. ACM (2012</a:t>
            </a:r>
            <a:r>
              <a:rPr lang="en-US" sz="1400" dirty="0" smtClean="0"/>
              <a:t>)</a:t>
            </a:r>
          </a:p>
          <a:p>
            <a:r>
              <a:rPr lang="en-US" sz="1400" dirty="0"/>
              <a:t>[</a:t>
            </a:r>
            <a:r>
              <a:rPr lang="en-US" sz="1400" dirty="0" err="1"/>
              <a:t>Venetis</a:t>
            </a:r>
            <a:r>
              <a:rPr lang="en-US" sz="1400" dirty="0"/>
              <a:t> et al. 2011] </a:t>
            </a:r>
            <a:r>
              <a:rPr lang="en-US" sz="1400" dirty="0" err="1"/>
              <a:t>Venetis</a:t>
            </a:r>
            <a:r>
              <a:rPr lang="en-US" sz="1400" dirty="0"/>
              <a:t>, P., Halevy, A.Y., </a:t>
            </a:r>
            <a:r>
              <a:rPr lang="en-US" sz="1400" dirty="0" err="1"/>
              <a:t>Madhavan</a:t>
            </a:r>
            <a:r>
              <a:rPr lang="en-US" sz="1400" dirty="0"/>
              <a:t>, J., </a:t>
            </a:r>
            <a:r>
              <a:rPr lang="en-US" sz="1400" dirty="0" err="1"/>
              <a:t>Pasca</a:t>
            </a:r>
            <a:r>
              <a:rPr lang="en-US" sz="1400" dirty="0"/>
              <a:t>, M., Shen, W., Wu, F., Miao, G., Wu, C.: Recovering semantics of tables on the web. PVLDB 4(9), 528–538 (2011)</a:t>
            </a:r>
          </a:p>
          <a:p>
            <a:r>
              <a:rPr lang="en-US" sz="1400" dirty="0"/>
              <a:t>[</a:t>
            </a:r>
            <a:r>
              <a:rPr lang="en-US" sz="1400" dirty="0" err="1"/>
              <a:t>Ramnandan</a:t>
            </a:r>
            <a:r>
              <a:rPr lang="en-US" sz="1400" dirty="0"/>
              <a:t>  et al. 2015] </a:t>
            </a:r>
            <a:r>
              <a:rPr lang="en-US" sz="1400" dirty="0" err="1"/>
              <a:t>Ramnandan</a:t>
            </a:r>
            <a:r>
              <a:rPr lang="en-US" sz="1400" dirty="0"/>
              <a:t>, S.K., Mittal, A., </a:t>
            </a:r>
            <a:r>
              <a:rPr lang="en-US" sz="1400" dirty="0" err="1"/>
              <a:t>Knoblock</a:t>
            </a:r>
            <a:r>
              <a:rPr lang="en-US" sz="1400" dirty="0"/>
              <a:t>, C.A., </a:t>
            </a:r>
            <a:r>
              <a:rPr lang="en-US" sz="1400" dirty="0" err="1"/>
              <a:t>Szekely</a:t>
            </a:r>
            <a:r>
              <a:rPr lang="en-US" sz="1400" dirty="0"/>
              <a:t>, P.A.: Assigning semantic labels to data sources. In: ESWC 2015. pp. 403–417 </a:t>
            </a:r>
          </a:p>
          <a:p>
            <a:r>
              <a:rPr lang="en-US" sz="1400" dirty="0"/>
              <a:t>[</a:t>
            </a:r>
            <a:r>
              <a:rPr lang="en-US" sz="1400" dirty="0" err="1"/>
              <a:t>Neumaier</a:t>
            </a:r>
            <a:r>
              <a:rPr lang="en-US" sz="1400" dirty="0"/>
              <a:t> et al. 2015] Jürgen </a:t>
            </a:r>
            <a:r>
              <a:rPr lang="en-US" sz="1400" dirty="0" err="1"/>
              <a:t>Umbrich</a:t>
            </a:r>
            <a:r>
              <a:rPr lang="en-US" sz="1400" dirty="0"/>
              <a:t>, Sebastian </a:t>
            </a:r>
            <a:r>
              <a:rPr lang="en-US" sz="1400" dirty="0" err="1"/>
              <a:t>Neumaier</a:t>
            </a:r>
            <a:r>
              <a:rPr lang="en-US" sz="1400" dirty="0"/>
              <a:t>, and Axel Polleres. Quality assessment &amp; evolution of open data portals. In IEEE International Conference on Open and Big Data, Rome, Italy, August 2015. </a:t>
            </a:r>
          </a:p>
          <a:p>
            <a:r>
              <a:rPr lang="en-US" sz="1400" dirty="0"/>
              <a:t>[</a:t>
            </a:r>
            <a:r>
              <a:rPr lang="en-US" sz="1400" dirty="0" err="1"/>
              <a:t>Neumaier</a:t>
            </a:r>
            <a:r>
              <a:rPr lang="en-US" sz="1400" dirty="0"/>
              <a:t> et al. 2016] S. </a:t>
            </a:r>
            <a:r>
              <a:rPr lang="en-US" sz="1400" dirty="0" err="1"/>
              <a:t>Neumaier</a:t>
            </a:r>
            <a:r>
              <a:rPr lang="en-US" sz="1400" dirty="0"/>
              <a:t>, J. </a:t>
            </a:r>
            <a:r>
              <a:rPr lang="en-US" sz="1400" dirty="0" err="1"/>
              <a:t>Umbrich</a:t>
            </a:r>
            <a:r>
              <a:rPr lang="en-US" sz="1400" dirty="0"/>
              <a:t>, J. </a:t>
            </a:r>
            <a:r>
              <a:rPr lang="en-US" sz="1400" dirty="0" err="1"/>
              <a:t>Parreira</a:t>
            </a:r>
            <a:r>
              <a:rPr lang="en-US" sz="1400" dirty="0"/>
              <a:t>, A. Polleres. Multi-level semantic labelling of numerical values, ISWC2016, to appear.</a:t>
            </a:r>
          </a:p>
        </p:txBody>
      </p:sp>
    </p:spTree>
    <p:extLst>
      <p:ext uri="{BB962C8B-B14F-4D97-AF65-F5344CB8AC3E}">
        <p14:creationId xmlns:p14="http://schemas.microsoft.com/office/powerpoint/2010/main" val="3016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</a:t>
            </a:r>
            <a:r>
              <a:rPr lang="en-US" dirty="0"/>
              <a:t>&amp; OPEN Research </a:t>
            </a:r>
            <a:r>
              <a:rPr lang="en-US" dirty="0" smtClean="0"/>
              <a:t>Questions </a:t>
            </a:r>
            <a:r>
              <a:rPr lang="en-US" dirty="0" smtClean="0">
                <a:latin typeface="+mn-lt"/>
              </a:rPr>
              <a:t>(some)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988840"/>
            <a:ext cx="3721358" cy="230425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195736" y="2060848"/>
            <a:ext cx="3779912" cy="2376264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096" y="452632"/>
            <a:ext cx="9144000" cy="561975"/>
          </a:xfrm>
        </p:spPr>
        <p:txBody>
          <a:bodyPr>
            <a:normAutofit/>
          </a:bodyPr>
          <a:lstStyle/>
          <a:p>
            <a:r>
              <a:rPr lang="en-US" dirty="0" smtClean="0"/>
              <a:t>Federations of SPARQL Endpoints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2478650" y="2492896"/>
            <a:ext cx="725198" cy="640318"/>
            <a:chOff x="5451210" y="5364845"/>
            <a:chExt cx="725198" cy="640318"/>
          </a:xfrm>
        </p:grpSpPr>
        <p:pic>
          <p:nvPicPr>
            <p:cNvPr id="9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4" name="Group 10"/>
          <p:cNvGrpSpPr/>
          <p:nvPr/>
        </p:nvGrpSpPr>
        <p:grpSpPr>
          <a:xfrm>
            <a:off x="3270738" y="2852936"/>
            <a:ext cx="725198" cy="640318"/>
            <a:chOff x="5451210" y="5364845"/>
            <a:chExt cx="725198" cy="640318"/>
          </a:xfrm>
        </p:grpSpPr>
        <p:pic>
          <p:nvPicPr>
            <p:cNvPr id="12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5" name="Group 13"/>
          <p:cNvGrpSpPr/>
          <p:nvPr/>
        </p:nvGrpSpPr>
        <p:grpSpPr>
          <a:xfrm>
            <a:off x="3985700" y="2420888"/>
            <a:ext cx="725198" cy="640318"/>
            <a:chOff x="5451210" y="5364845"/>
            <a:chExt cx="725198" cy="640318"/>
          </a:xfrm>
        </p:grpSpPr>
        <p:pic>
          <p:nvPicPr>
            <p:cNvPr id="15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6" name="Group 25"/>
          <p:cNvGrpSpPr/>
          <p:nvPr/>
        </p:nvGrpSpPr>
        <p:grpSpPr>
          <a:xfrm>
            <a:off x="4710898" y="2924944"/>
            <a:ext cx="725198" cy="640318"/>
            <a:chOff x="5451210" y="5364845"/>
            <a:chExt cx="725198" cy="640318"/>
          </a:xfrm>
        </p:grpSpPr>
        <p:pic>
          <p:nvPicPr>
            <p:cNvPr id="27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2650257" y="1460683"/>
            <a:ext cx="4418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Publicly available SPARQL endpoints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581128"/>
            <a:ext cx="936104" cy="936104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>
            <a:off x="2843808" y="3212976"/>
            <a:ext cx="936104" cy="16561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572000" y="3573016"/>
            <a:ext cx="504056" cy="12961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707904" y="3501008"/>
            <a:ext cx="360040" cy="12241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6" idx="2"/>
          </p:cNvCxnSpPr>
          <p:nvPr/>
        </p:nvCxnSpPr>
        <p:spPr>
          <a:xfrm flipH="1">
            <a:off x="4283968" y="3061206"/>
            <a:ext cx="236794" cy="16639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302408" y="5517232"/>
            <a:ext cx="1989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Federated </a:t>
            </a:r>
          </a:p>
          <a:p>
            <a:pPr algn="ctr"/>
            <a:r>
              <a:rPr lang="en-US" sz="2000" b="1" dirty="0" smtClean="0"/>
              <a:t>query processing</a:t>
            </a:r>
            <a:endParaRPr lang="en-US" sz="2000" b="1" dirty="0"/>
          </a:p>
        </p:txBody>
      </p:sp>
      <p:pic>
        <p:nvPicPr>
          <p:cNvPr id="26" name="Picture 25" descr="FOP_FedX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178" y="3895440"/>
            <a:ext cx="1904939" cy="795312"/>
          </a:xfrm>
          <a:prstGeom prst="rect">
            <a:avLst/>
          </a:prstGeom>
        </p:spPr>
      </p:pic>
      <p:pic>
        <p:nvPicPr>
          <p:cNvPr id="29" name="Picture 28" descr="splendid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513" y="5788835"/>
            <a:ext cx="1876560" cy="590378"/>
          </a:xfrm>
          <a:prstGeom prst="rect">
            <a:avLst/>
          </a:prstGeom>
        </p:spPr>
      </p:pic>
      <p:grpSp>
        <p:nvGrpSpPr>
          <p:cNvPr id="7" name="Group 18"/>
          <p:cNvGrpSpPr/>
          <p:nvPr/>
        </p:nvGrpSpPr>
        <p:grpSpPr>
          <a:xfrm>
            <a:off x="5218654" y="4729333"/>
            <a:ext cx="1374604" cy="1108059"/>
            <a:chOff x="869568" y="2807492"/>
            <a:chExt cx="1374604" cy="110805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568" y="2807492"/>
              <a:ext cx="1117600" cy="762000"/>
            </a:xfrm>
            <a:prstGeom prst="rect">
              <a:avLst/>
            </a:prstGeom>
            <a:solidFill>
              <a:srgbClr val="FFB544"/>
            </a:solidFill>
          </p:spPr>
        </p:pic>
        <p:sp>
          <p:nvSpPr>
            <p:cNvPr id="32" name="Rectangle 31"/>
            <p:cNvSpPr/>
            <p:nvPr/>
          </p:nvSpPr>
          <p:spPr>
            <a:xfrm>
              <a:off x="1072242" y="3546219"/>
              <a:ext cx="1171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 Neue"/>
                  <a:cs typeface="Helvetica Neue"/>
                </a:rPr>
                <a:t>ANAPSID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Federation of SPARQL Endpoints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4659" y="1447385"/>
            <a:ext cx="881473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  <a:hlinkClick r:id="rId2"/>
              </a:rPr>
              <a:t>http://data.linkedmdb.org/sparql</a:t>
            </a:r>
            <a:r>
              <a:rPr lang="en-US" sz="1200" dirty="0" smtClean="0">
                <a:latin typeface="Consolas"/>
                <a:cs typeface="Consolas"/>
              </a:rPr>
              <a:t> := </a:t>
            </a:r>
            <a:r>
              <a:rPr lang="en-US" sz="1200" dirty="0" smtClean="0">
                <a:latin typeface="Consolas"/>
                <a:cs typeface="Consolas"/>
                <a:hlinkClick r:id="rId3"/>
              </a:rPr>
              <a:t>http://data.linkedmdb.org/resource/movie/personal_film_appearance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4"/>
              </a:rPr>
              <a:t>http://www.w3.org/2002/07/owl#sameAs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5"/>
              </a:rPr>
              <a:t>http://www.w3.org/1999/02/22-rdf-syntax-ns#type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6"/>
              </a:rPr>
              <a:t>http://xmlns.com/foaf/0.1/based_near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7"/>
              </a:rPr>
              <a:t>http://xmlns.com/foaf/0.1/name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…..</a:t>
            </a:r>
          </a:p>
          <a:p>
            <a:endParaRPr lang="en-US" sz="1200" dirty="0" smtClean="0">
              <a:latin typeface="Consolas"/>
              <a:cs typeface="Consolas"/>
            </a:endParaRPr>
          </a:p>
          <a:p>
            <a:endParaRPr lang="en-US" sz="1200" dirty="0" smtClean="0">
              <a:latin typeface="Consolas"/>
              <a:cs typeface="Consolas"/>
            </a:endParaRPr>
          </a:p>
          <a:p>
            <a:endParaRPr lang="en-US" sz="1200" dirty="0" smtClean="0">
              <a:latin typeface="Consolas"/>
              <a:cs typeface="Consolas"/>
            </a:endParaRP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44659" y="2878545"/>
            <a:ext cx="729178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  <a:hlinkClick r:id="rId8"/>
              </a:rPr>
              <a:t>http://dbtune.org/jamendo/sparql</a:t>
            </a:r>
            <a:r>
              <a:rPr lang="en-US" sz="1200" dirty="0" smtClean="0">
                <a:latin typeface="Consolas"/>
                <a:cs typeface="Consolas"/>
              </a:rPr>
              <a:t> := </a:t>
            </a:r>
            <a:r>
              <a:rPr lang="en-US" sz="1200" dirty="0" smtClean="0">
                <a:latin typeface="Consolas"/>
                <a:cs typeface="Consolas"/>
                <a:hlinkClick r:id="rId5"/>
              </a:rPr>
              <a:t>http://www.w3.org/1999/02/22-rdf-syntax-ns#type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9"/>
              </a:rPr>
              <a:t>http://purl.org/dc/elements/1.1/title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6"/>
              </a:rPr>
              <a:t>http://xmlns.com/foaf/0.1/based_near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10"/>
              </a:rPr>
              <a:t>http://xmlns.com/foaf/0.1/homepage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11"/>
              </a:rPr>
              <a:t>http://purl.org/ontology/mo/biography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….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44659" y="4263540"/>
            <a:ext cx="67841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  <a:hlinkClick r:id="rId12"/>
              </a:rPr>
              <a:t>http://dbpedia.org/sparql</a:t>
            </a:r>
            <a:r>
              <a:rPr lang="en-US" sz="1200" dirty="0" smtClean="0">
                <a:latin typeface="Consolas"/>
                <a:cs typeface="Consolas"/>
              </a:rPr>
              <a:t> :=  </a:t>
            </a:r>
            <a:r>
              <a:rPr lang="en-US" sz="1200" dirty="0" smtClean="0">
                <a:latin typeface="Consolas"/>
                <a:cs typeface="Consolas"/>
                <a:hlinkClick r:id="rId7"/>
              </a:rPr>
              <a:t>http://xmlns.com/foaf/0.1/name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  <a:r>
              <a:rPr lang="en-US" sz="1200" dirty="0" smtClean="0">
                <a:latin typeface="Consolas"/>
                <a:cs typeface="Consolas"/>
                <a:hlinkClick r:id="rId13"/>
              </a:rPr>
              <a:t>http://dbpedia.org/ontology/award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  <a:r>
              <a:rPr lang="en-US" sz="1200" dirty="0" smtClean="0">
                <a:latin typeface="Consolas"/>
                <a:cs typeface="Consolas"/>
                <a:hlinkClick r:id="rId14"/>
              </a:rPr>
              <a:t>http://dbpedia.org/ontology/almaMater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  <a:r>
              <a:rPr lang="en-US" sz="1200" dirty="0" smtClean="0">
                <a:latin typeface="Consolas"/>
                <a:cs typeface="Consolas"/>
                <a:hlinkClick r:id="rId15"/>
              </a:rPr>
              <a:t>http://www.geonames.org/ontology#name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  <a:r>
              <a:rPr lang="en-US" sz="1200" dirty="0" smtClean="0">
                <a:latin typeface="Consolas"/>
                <a:cs typeface="Consolas"/>
                <a:hlinkClick r:id="rId16"/>
              </a:rPr>
              <a:t>http://www.geonames.org/ontology#parentFeatures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….   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44658" y="5710089"/>
            <a:ext cx="8084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  <a:hlinkClick r:id="rId17"/>
              </a:rPr>
              <a:t>http://www.lotico.com:3030/lotico/sparq</a:t>
            </a:r>
            <a:r>
              <a:rPr lang="en-US" sz="1200" dirty="0" smtClean="0">
                <a:latin typeface="Consolas"/>
                <a:cs typeface="Consolas"/>
              </a:rPr>
              <a:t> := </a:t>
            </a:r>
            <a:r>
              <a:rPr lang="en-US" sz="1200" dirty="0" smtClean="0">
                <a:latin typeface="Consolas"/>
                <a:cs typeface="Consolas"/>
                <a:hlinkClick r:id="rId15"/>
              </a:rPr>
              <a:t>http://www.geonames.org/ontology#name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</a:t>
            </a:r>
            <a:r>
              <a:rPr lang="en-US" sz="1200" dirty="0" smtClean="0">
                <a:latin typeface="Consolas"/>
                <a:cs typeface="Consolas"/>
                <a:hlinkClick r:id="rId16"/>
              </a:rPr>
              <a:t>http://www.geonames.org/ontology#parentFeatures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</a:t>
            </a:r>
            <a:r>
              <a:rPr lang="en-US" sz="1200" dirty="0" smtClean="0">
                <a:latin typeface="Consolas"/>
                <a:cs typeface="Consolas"/>
                <a:hlinkClick r:id="rId18"/>
              </a:rPr>
              <a:t>http://www.geonames.org/ontology#officialName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</a:t>
            </a:r>
            <a:r>
              <a:rPr lang="en-US" sz="1200" dirty="0" smtClean="0">
                <a:latin typeface="Consolas"/>
                <a:cs typeface="Consolas"/>
                <a:hlinkClick r:id="rId19"/>
              </a:rPr>
              <a:t>http://www.geonames.org/ontology#postalCode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…..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</a:t>
            </a:r>
            <a:endParaRPr lang="en-US" sz="1200" dirty="0"/>
          </a:p>
        </p:txBody>
      </p:sp>
      <p:pic>
        <p:nvPicPr>
          <p:cNvPr id="8" name="Picture 7" descr="logoGeoNames.gi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9946" y="6003513"/>
            <a:ext cx="2267661" cy="621245"/>
          </a:xfrm>
          <a:prstGeom prst="rect">
            <a:avLst/>
          </a:prstGeom>
        </p:spPr>
      </p:pic>
      <p:pic>
        <p:nvPicPr>
          <p:cNvPr id="9" name="Picture 8" descr="DBpediaLogo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4283" y="4523235"/>
            <a:ext cx="1689337" cy="722329"/>
          </a:xfrm>
          <a:prstGeom prst="rect">
            <a:avLst/>
          </a:prstGeom>
        </p:spPr>
      </p:pic>
      <p:pic>
        <p:nvPicPr>
          <p:cNvPr id="10" name="Picture 9" descr="jamendo-button-01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3694" y="2642346"/>
            <a:ext cx="2229702" cy="1672277"/>
          </a:xfrm>
          <a:prstGeom prst="rect">
            <a:avLst/>
          </a:prstGeom>
        </p:spPr>
      </p:pic>
      <p:pic>
        <p:nvPicPr>
          <p:cNvPr id="11" name="Picture 10" descr="lmdb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9721" y="1806932"/>
            <a:ext cx="2163157" cy="3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596" y="4881444"/>
            <a:ext cx="2552017" cy="15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Query Processing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683538" y="3947209"/>
            <a:ext cx="2872462" cy="2288087"/>
            <a:chOff x="234689" y="1373567"/>
            <a:chExt cx="2872462" cy="2288087"/>
          </a:xfrm>
        </p:grpSpPr>
        <p:sp>
          <p:nvSpPr>
            <p:cNvPr id="13" name="TextBox 12"/>
            <p:cNvSpPr txBox="1"/>
            <p:nvPr/>
          </p:nvSpPr>
          <p:spPr>
            <a:xfrm>
              <a:off x="234689" y="1373567"/>
              <a:ext cx="2872462" cy="646331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 Light"/>
                  <a:cs typeface="Helvetica Light"/>
                </a:rPr>
                <a:t>Federated Query Engine</a:t>
              </a:r>
            </a:p>
            <a:p>
              <a:endParaRPr lang="en-US" dirty="0">
                <a:latin typeface="Helvetica Light"/>
                <a:cs typeface="Helvetica Light"/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858772" y="2291307"/>
              <a:ext cx="1721027" cy="1370347"/>
            </a:xfrm>
            <a:prstGeom prst="can">
              <a:avLst/>
            </a:prstGeom>
            <a:noFill/>
            <a:ln w="19050" cmpd="sng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487101" y="1954383"/>
              <a:ext cx="380272" cy="405049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24213" y="1586920"/>
            <a:ext cx="6124004" cy="2042097"/>
          </a:xfrm>
          <a:prstGeom prst="rect">
            <a:avLst/>
          </a:prstGeom>
          <a:ln w="38100" cmpd="sng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@PREFIX </a:t>
            </a:r>
            <a:r>
              <a:rPr lang="en-US" sz="1400" dirty="0" err="1" smtClean="0">
                <a:latin typeface="Consolas"/>
                <a:cs typeface="Consolas"/>
              </a:rPr>
              <a:t>foaf</a:t>
            </a:r>
            <a:r>
              <a:rPr lang="en-US" sz="1400" dirty="0" smtClean="0">
                <a:latin typeface="Consolas"/>
                <a:cs typeface="Consolas"/>
              </a:rPr>
              <a:t>:&lt;http://xmlns.com/foaf/0.1/&gt;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@PREFIX </a:t>
            </a:r>
            <a:r>
              <a:rPr lang="en-US" sz="1400" dirty="0" err="1" smtClean="0">
                <a:latin typeface="Consolas"/>
                <a:cs typeface="Consolas"/>
              </a:rPr>
              <a:t>geonames:</a:t>
            </a:r>
            <a:r>
              <a:rPr lang="en-US" sz="1400" dirty="0" err="1" smtClean="0">
                <a:latin typeface="Consolas"/>
                <a:cs typeface="Consolas"/>
                <a:hlinkClick r:id="rId3"/>
              </a:rPr>
              <a:t>http://www.geonames.org/ontology</a:t>
            </a:r>
            <a:r>
              <a:rPr lang="en-US" sz="1400" dirty="0" smtClean="0">
                <a:latin typeface="Consolas"/>
                <a:cs typeface="Consolas"/>
                <a:hlinkClick r:id="rId3"/>
              </a:rPr>
              <a:t>#</a:t>
            </a:r>
            <a:endParaRPr lang="en-US" sz="1400" dirty="0" smtClean="0">
              <a:latin typeface="Consolas"/>
              <a:cs typeface="Consolas"/>
            </a:endParaRP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SELECT ?name ?location WHERE {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?artist </a:t>
            </a:r>
            <a:r>
              <a:rPr lang="en-US" sz="1400" dirty="0" err="1" smtClean="0">
                <a:latin typeface="Consolas"/>
                <a:cs typeface="Consolas"/>
              </a:rPr>
              <a:t>foaf:name</a:t>
            </a:r>
            <a:r>
              <a:rPr lang="en-US" sz="1400" dirty="0" smtClean="0">
                <a:latin typeface="Consolas"/>
                <a:cs typeface="Consolas"/>
              </a:rPr>
              <a:t> ?name .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?artist </a:t>
            </a:r>
            <a:r>
              <a:rPr lang="en-US" sz="1400" dirty="0" err="1" smtClean="0">
                <a:latin typeface="Consolas"/>
                <a:cs typeface="Consolas"/>
              </a:rPr>
              <a:t>foaf:based_near</a:t>
            </a:r>
            <a:r>
              <a:rPr lang="en-US" sz="1400" dirty="0" smtClean="0">
                <a:latin typeface="Consolas"/>
                <a:cs typeface="Consolas"/>
              </a:rPr>
              <a:t> ?location .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?location </a:t>
            </a:r>
            <a:r>
              <a:rPr lang="en-US" sz="1400" dirty="0" err="1" smtClean="0">
                <a:latin typeface="Consolas"/>
                <a:cs typeface="Consolas"/>
              </a:rPr>
              <a:t>geonames:parentFeature</a:t>
            </a:r>
            <a:r>
              <a:rPr lang="en-US" sz="1400" dirty="0" smtClean="0">
                <a:latin typeface="Consolas"/>
                <a:cs typeface="Consolas"/>
              </a:rPr>
              <a:t> ?</a:t>
            </a:r>
            <a:r>
              <a:rPr lang="en-US" sz="1400" dirty="0" err="1" smtClean="0">
                <a:latin typeface="Consolas"/>
                <a:cs typeface="Consolas"/>
              </a:rPr>
              <a:t>germany</a:t>
            </a:r>
            <a:r>
              <a:rPr lang="en-US" sz="1400" dirty="0" smtClean="0">
                <a:latin typeface="Consolas"/>
                <a:cs typeface="Consolas"/>
              </a:rPr>
              <a:t> . 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</a:t>
            </a:r>
            <a:r>
              <a:rPr lang="en-US" sz="1400" dirty="0" err="1" smtClean="0">
                <a:latin typeface="Consolas"/>
                <a:cs typeface="Consolas"/>
              </a:rPr>
              <a:t>germany</a:t>
            </a:r>
            <a:r>
              <a:rPr lang="en-US" sz="1400" dirty="0" smtClean="0">
                <a:latin typeface="Consolas"/>
                <a:cs typeface="Consolas"/>
              </a:rPr>
              <a:t> </a:t>
            </a:r>
            <a:r>
              <a:rPr lang="en-US" sz="1400" dirty="0" err="1" smtClean="0">
                <a:latin typeface="Consolas"/>
                <a:cs typeface="Consolas"/>
              </a:rPr>
              <a:t>geonames:name</a:t>
            </a:r>
            <a:r>
              <a:rPr lang="en-US" sz="1400" dirty="0" smtClean="0">
                <a:latin typeface="Consolas"/>
                <a:cs typeface="Consolas"/>
              </a:rPr>
              <a:t> 'Federal Republic of Germany’ .}</a:t>
            </a:r>
            <a:endParaRPr lang="en-US" sz="1400" dirty="0">
              <a:latin typeface="Consolas"/>
              <a:cs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4089" y="5060276"/>
            <a:ext cx="47927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{'news': '', 'name': 'Michael Bartels^^&lt;http://www.w3.org/2001/XMLSchema#string&gt;',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Melophon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'Remote Controlled^^&lt;http://www.w3.org/2001/XMLSchema#string&gt;',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'Arne </a:t>
            </a:r>
            <a:r>
              <a:rPr lang="en-US" sz="600" dirty="0" err="1" smtClean="0"/>
              <a:t>Pahlke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Superdefekt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'Chaos^^&lt;http://www.w3.org/2001/XMLSchema#string&gt;',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Gay Romeos^^&lt;http://www.w3.org/2001/XMLSchema#string&gt;',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Der</a:t>
            </a:r>
            <a:r>
              <a:rPr lang="en-US" sz="600" dirty="0" smtClean="0"/>
              <a:t> tollw\\u00FCtige Kasper^^&lt;http://www.w3.org/2001/XMLSchema#string&gt;',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</a:t>
            </a:r>
            <a:r>
              <a:rPr lang="en-US" sz="600" dirty="0" err="1" smtClean="0"/>
              <a:t>ad.kowas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herr</a:t>
            </a:r>
            <a:r>
              <a:rPr lang="en-US" sz="600" dirty="0" smtClean="0"/>
              <a:t> </a:t>
            </a:r>
            <a:r>
              <a:rPr lang="en-US" sz="600" dirty="0" err="1" smtClean="0"/>
              <a:t>gau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Rodeo Five^^&lt;http://www.w3.org/2001/XMLSchema#string&gt;', 'location': 'http://sws.geonames.org/2911297/'}</a:t>
            </a:r>
            <a:endParaRPr lang="en-US" sz="600" dirty="0"/>
          </a:p>
        </p:txBody>
      </p:sp>
      <p:sp>
        <p:nvSpPr>
          <p:cNvPr id="16" name="Right Arrow 15"/>
          <p:cNvSpPr/>
          <p:nvPr/>
        </p:nvSpPr>
        <p:spPr>
          <a:xfrm>
            <a:off x="3249368" y="5388668"/>
            <a:ext cx="423679" cy="5197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7"/>
          <p:cNvGrpSpPr/>
          <p:nvPr/>
        </p:nvGrpSpPr>
        <p:grpSpPr>
          <a:xfrm>
            <a:off x="764150" y="5591696"/>
            <a:ext cx="725198" cy="640318"/>
            <a:chOff x="5451210" y="5364845"/>
            <a:chExt cx="725198" cy="640318"/>
          </a:xfrm>
        </p:grpSpPr>
        <p:pic>
          <p:nvPicPr>
            <p:cNvPr id="19" name="Picture 1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5" name="Group 10"/>
          <p:cNvGrpSpPr/>
          <p:nvPr/>
        </p:nvGrpSpPr>
        <p:grpSpPr>
          <a:xfrm>
            <a:off x="1556238" y="5951736"/>
            <a:ext cx="725198" cy="640318"/>
            <a:chOff x="5451210" y="5364845"/>
            <a:chExt cx="725198" cy="640318"/>
          </a:xfrm>
        </p:grpSpPr>
        <p:pic>
          <p:nvPicPr>
            <p:cNvPr id="22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6" name="Group 13"/>
          <p:cNvGrpSpPr/>
          <p:nvPr/>
        </p:nvGrpSpPr>
        <p:grpSpPr>
          <a:xfrm>
            <a:off x="2271200" y="5519688"/>
            <a:ext cx="725198" cy="640318"/>
            <a:chOff x="5451210" y="5364845"/>
            <a:chExt cx="725198" cy="640318"/>
          </a:xfrm>
        </p:grpSpPr>
        <p:pic>
          <p:nvPicPr>
            <p:cNvPr id="26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7" name="Group 25"/>
          <p:cNvGrpSpPr/>
          <p:nvPr/>
        </p:nvGrpSpPr>
        <p:grpSpPr>
          <a:xfrm>
            <a:off x="2996398" y="6023744"/>
            <a:ext cx="725198" cy="640318"/>
            <a:chOff x="5451210" y="5364845"/>
            <a:chExt cx="725198" cy="640318"/>
          </a:xfrm>
        </p:grpSpPr>
        <p:pic>
          <p:nvPicPr>
            <p:cNvPr id="29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37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863" y="3563783"/>
            <a:ext cx="5337097" cy="329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0559" y="971719"/>
            <a:ext cx="8380942" cy="1292225"/>
          </a:xfrm>
        </p:spPr>
        <p:txBody>
          <a:bodyPr/>
          <a:lstStyle/>
          <a:p>
            <a:r>
              <a:rPr lang="en-US" dirty="0" smtClean="0"/>
              <a:t>So: </a:t>
            </a:r>
            <a:br>
              <a:rPr lang="en-US" dirty="0" smtClean="0"/>
            </a:br>
            <a:r>
              <a:rPr lang="en-US" dirty="0" smtClean="0"/>
              <a:t>a) What is a "standard data </a:t>
            </a:r>
            <a:r>
              <a:rPr lang="en-US" dirty="0"/>
              <a:t>w</a:t>
            </a:r>
            <a:r>
              <a:rPr lang="en-US" dirty="0" smtClean="0"/>
              <a:t>orkflow"?</a:t>
            </a:r>
            <a:br>
              <a:rPr lang="en-US" dirty="0" smtClean="0"/>
            </a:br>
            <a:r>
              <a:rPr lang="en-US" dirty="0" smtClean="0"/>
              <a:t>b) Where can/shall Semantic </a:t>
            </a:r>
            <a:r>
              <a:rPr lang="en-US" dirty="0" smtClean="0"/>
              <a:t>Technologies, but also traditional Data Integration technologies </a:t>
            </a:r>
            <a:r>
              <a:rPr lang="en-US" dirty="0" smtClean="0"/>
              <a:t>be used to build such workflows?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2559603" y="5282400"/>
            <a:ext cx="3188747" cy="1237851"/>
          </a:xfrm>
          <a:prstGeom prst="can">
            <a:avLst/>
          </a:prstGeom>
          <a:solidFill>
            <a:schemeClr val="bg1">
              <a:alpha val="59000"/>
            </a:schemeClr>
          </a:solidFill>
          <a:ln w="28575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76923" y="5728228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Data</a:t>
            </a:r>
            <a:endParaRPr lang="en-US" sz="2800" dirty="0">
              <a:latin typeface="Helvetica Light"/>
              <a:cs typeface="Helvetica Light"/>
            </a:endParaRPr>
          </a:p>
        </p:txBody>
      </p:sp>
      <p:pic>
        <p:nvPicPr>
          <p:cNvPr id="14" name="Picture 13" descr="faceboo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48" y="5701281"/>
            <a:ext cx="616474" cy="6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1" y="4047669"/>
            <a:ext cx="866299" cy="86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96" y="4971670"/>
            <a:ext cx="471094" cy="471094"/>
          </a:xfrm>
          <a:prstGeom prst="rect">
            <a:avLst/>
          </a:prstGeom>
        </p:spPr>
      </p:pic>
      <p:pic>
        <p:nvPicPr>
          <p:cNvPr id="18" name="Picture 17" descr="opendata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250" y="5756754"/>
            <a:ext cx="2109521" cy="395535"/>
          </a:xfrm>
          <a:prstGeom prst="rect">
            <a:avLst/>
          </a:prstGeom>
        </p:spPr>
      </p:pic>
      <p:pic>
        <p:nvPicPr>
          <p:cNvPr id="19" name="Picture 18" descr="NASA_logo.sv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561" y="4025973"/>
            <a:ext cx="1044879" cy="864638"/>
          </a:xfrm>
          <a:prstGeom prst="rect">
            <a:avLst/>
          </a:prstGeom>
        </p:spPr>
      </p:pic>
      <p:pic>
        <p:nvPicPr>
          <p:cNvPr id="20" name="Picture 19" descr="Drugban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003" y="5101219"/>
            <a:ext cx="1371893" cy="423478"/>
          </a:xfrm>
          <a:prstGeom prst="rect">
            <a:avLst/>
          </a:prstGeom>
        </p:spPr>
      </p:pic>
      <p:pic>
        <p:nvPicPr>
          <p:cNvPr id="12" name="Picture 11" descr="omim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6600" y="6268124"/>
            <a:ext cx="564951" cy="361275"/>
          </a:xfrm>
          <a:prstGeom prst="rect">
            <a:avLst/>
          </a:prstGeom>
        </p:spPr>
      </p:pic>
      <p:pic>
        <p:nvPicPr>
          <p:cNvPr id="13" name="Picture 12" descr="kegg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6755" y="3978805"/>
            <a:ext cx="638864" cy="373573"/>
          </a:xfrm>
          <a:prstGeom prst="rect">
            <a:avLst/>
          </a:prstGeom>
        </p:spPr>
      </p:pic>
      <p:pic>
        <p:nvPicPr>
          <p:cNvPr id="15" name="Picture 14" descr="sider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8760" y="4229099"/>
            <a:ext cx="1176671" cy="313779"/>
          </a:xfrm>
          <a:prstGeom prst="rect">
            <a:avLst/>
          </a:prstGeom>
        </p:spPr>
      </p:pic>
      <p:pic>
        <p:nvPicPr>
          <p:cNvPr id="21" name="Picture 20" descr="cancerImagingArchive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1500" y="5080699"/>
            <a:ext cx="774700" cy="298198"/>
          </a:xfrm>
          <a:prstGeom prst="rect">
            <a:avLst/>
          </a:prstGeom>
        </p:spPr>
      </p:pic>
      <p:pic>
        <p:nvPicPr>
          <p:cNvPr id="22" name="Picture 21" descr="iniprot.tif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0200" y="4617469"/>
            <a:ext cx="787400" cy="374727"/>
          </a:xfrm>
          <a:prstGeom prst="rect">
            <a:avLst/>
          </a:prstGeom>
        </p:spPr>
      </p:pic>
      <p:pic>
        <p:nvPicPr>
          <p:cNvPr id="23" name="Picture 22" descr="adepedia.tif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1100" y="4742628"/>
            <a:ext cx="558799" cy="357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Andreas </a:t>
            </a:r>
            <a:r>
              <a:rPr lang="en-US" dirty="0" err="1" smtClean="0"/>
              <a:t>Schwarte</a:t>
            </a:r>
            <a:r>
              <a:rPr lang="en-US" dirty="0" smtClean="0"/>
              <a:t>, Peter </a:t>
            </a:r>
            <a:r>
              <a:rPr lang="en-US" dirty="0" err="1" smtClean="0"/>
              <a:t>Haase</a:t>
            </a:r>
            <a:r>
              <a:rPr lang="en-US" dirty="0" smtClean="0"/>
              <a:t>, </a:t>
            </a:r>
            <a:r>
              <a:rPr lang="en-US" dirty="0" err="1" smtClean="0"/>
              <a:t>Katja</a:t>
            </a:r>
            <a:r>
              <a:rPr lang="en-US" dirty="0" smtClean="0"/>
              <a:t> Hose, Ralf </a:t>
            </a:r>
            <a:r>
              <a:rPr lang="en-US" dirty="0" err="1" smtClean="0"/>
              <a:t>Schenkel</a:t>
            </a:r>
            <a:r>
              <a:rPr lang="en-US" dirty="0" smtClean="0"/>
              <a:t>, Michael Schmidt: </a:t>
            </a:r>
            <a:r>
              <a:rPr lang="en-US" dirty="0" err="1" smtClean="0"/>
              <a:t>FedX</a:t>
            </a:r>
            <a:r>
              <a:rPr lang="en-US" dirty="0" smtClean="0"/>
              <a:t>: Optimization Techniques for Federated Query Processing on Linked Data. International Semantic Web Conference (1) 2011: 601-616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sz="1800" dirty="0" smtClean="0">
                <a:hlinkClick r:id="rId2"/>
              </a:rPr>
              <a:t>http://www2.informatik.uni-freiburg.de/~mschmidt/docs/iswc11_fedx.pdf</a:t>
            </a:r>
            <a:endParaRPr lang="en-US" sz="1800" dirty="0" smtClean="0"/>
          </a:p>
          <a:p>
            <a:r>
              <a:rPr lang="en-US" dirty="0" smtClean="0"/>
              <a:t>Maribel Acosta, Maria-Esther Vidal, Tomas </a:t>
            </a:r>
            <a:r>
              <a:rPr lang="en-US" dirty="0" err="1" smtClean="0"/>
              <a:t>Lampo</a:t>
            </a:r>
            <a:r>
              <a:rPr lang="en-US" dirty="0" smtClean="0"/>
              <a:t>, Julio Castillo, Edna </a:t>
            </a:r>
            <a:r>
              <a:rPr lang="en-US" dirty="0" err="1" smtClean="0"/>
              <a:t>Ruckhaus</a:t>
            </a:r>
            <a:r>
              <a:rPr lang="en-US" dirty="0" smtClean="0"/>
              <a:t>: ANAPSID: An Adaptive Query Processing Engine for SPARQL Endpoints. International Semantic Web Conference (1) 2011: 18-34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sz="1600" dirty="0" smtClean="0">
                <a:hlinkClick r:id="rId3"/>
              </a:rPr>
              <a:t>http://iswc2011.semanticweb.org/fileadmin/iswc/Papers/Research_Paper/03/70310017.pdf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9424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4013" y="1759744"/>
            <a:ext cx="8356600" cy="4894262"/>
          </a:xfrm>
        </p:spPr>
        <p:txBody>
          <a:bodyPr>
            <a:normAutofit/>
          </a:bodyPr>
          <a:lstStyle/>
          <a:p>
            <a:r>
              <a:rPr lang="en-US" dirty="0" smtClean="0"/>
              <a:t>Describe the problem presented in the related papers as a Data Integration System.</a:t>
            </a:r>
          </a:p>
          <a:p>
            <a:r>
              <a:rPr lang="en-US" dirty="0" smtClean="0"/>
              <a:t>Select the most suitable mapping approach to describe the Data Integration System. </a:t>
            </a:r>
          </a:p>
          <a:p>
            <a:r>
              <a:rPr lang="en-US" dirty="0" smtClean="0"/>
              <a:t>Use the mediator and wrapper architecture to describe masters and workers.</a:t>
            </a:r>
          </a:p>
          <a:p>
            <a:r>
              <a:rPr lang="en-US" dirty="0" smtClean="0"/>
              <a:t>Illustrate with an example the Data Integration System, and show the features implemented by the mediator and wrappers of the  Data Integration System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6463" y="971049"/>
            <a:ext cx="8534150" cy="561975"/>
          </a:xfrm>
        </p:spPr>
        <p:txBody>
          <a:bodyPr>
            <a:noAutofit/>
          </a:bodyPr>
          <a:lstStyle/>
          <a:p>
            <a:r>
              <a:rPr lang="en-US" b="1" u="sng" dirty="0" smtClean="0"/>
              <a:t>RQ1:</a:t>
            </a:r>
            <a:r>
              <a:rPr lang="en-US" b="1" dirty="0" smtClean="0"/>
              <a:t> Can a federation of SPARQL Endpoints be seen as a Data Integration System?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27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2575" y="333375"/>
            <a:ext cx="8397875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SPARQL Query Execution </a:t>
            </a:r>
            <a:r>
              <a:rPr lang="en-US" dirty="0" smtClean="0"/>
              <a:t>using LAV views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2" name="Group 9"/>
          <p:cNvGrpSpPr/>
          <p:nvPr/>
        </p:nvGrpSpPr>
        <p:grpSpPr>
          <a:xfrm>
            <a:off x="729535" y="829604"/>
            <a:ext cx="7305886" cy="4719290"/>
            <a:chOff x="234701" y="1350114"/>
            <a:chExt cx="6073340" cy="46488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744" y="1988840"/>
              <a:ext cx="3721358" cy="230425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195736" y="2060848"/>
              <a:ext cx="3779912" cy="2376264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1291" y="1350114"/>
              <a:ext cx="5289274" cy="394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/>
                  <a:cs typeface="Avenir Book"/>
                </a:rPr>
                <a:t>Publicly available Linked Data Fragments (LAV views)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4581128"/>
              <a:ext cx="936104" cy="936104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2843808" y="3212976"/>
              <a:ext cx="936104" cy="165618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572000" y="3573016"/>
              <a:ext cx="504056" cy="129614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707904" y="3501008"/>
              <a:ext cx="360040" cy="122413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283968" y="3061206"/>
              <a:ext cx="236794" cy="166393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879933" y="5604805"/>
              <a:ext cx="3125001" cy="394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Linked Data Fragment Client</a:t>
              </a:r>
              <a:endParaRPr lang="en-US" sz="2000" b="1" dirty="0"/>
            </a:p>
          </p:txBody>
        </p:sp>
        <p:grpSp>
          <p:nvGrpSpPr>
            <p:cNvPr id="3" name="Group 36"/>
            <p:cNvGrpSpPr/>
            <p:nvPr/>
          </p:nvGrpSpPr>
          <p:grpSpPr>
            <a:xfrm>
              <a:off x="5076056" y="2586608"/>
              <a:ext cx="1231985" cy="914400"/>
              <a:chOff x="914399" y="4994014"/>
              <a:chExt cx="1231985" cy="914400"/>
            </a:xfrm>
          </p:grpSpPr>
          <p:pic>
            <p:nvPicPr>
              <p:cNvPr id="31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399" y="4994014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 descr="#ld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1212" y="5330607"/>
                <a:ext cx="635172" cy="264146"/>
              </a:xfrm>
              <a:prstGeom prst="rect">
                <a:avLst/>
              </a:prstGeom>
            </p:spPr>
          </p:pic>
        </p:grpSp>
        <p:grpSp>
          <p:nvGrpSpPr>
            <p:cNvPr id="4" name="Group 38"/>
            <p:cNvGrpSpPr/>
            <p:nvPr/>
          </p:nvGrpSpPr>
          <p:grpSpPr>
            <a:xfrm>
              <a:off x="1981198" y="2514600"/>
              <a:ext cx="1231985" cy="914400"/>
              <a:chOff x="914399" y="4994014"/>
              <a:chExt cx="1231985" cy="914400"/>
            </a:xfrm>
          </p:grpSpPr>
          <p:pic>
            <p:nvPicPr>
              <p:cNvPr id="29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399" y="4994014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#ld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1212" y="5330607"/>
                <a:ext cx="635172" cy="264146"/>
              </a:xfrm>
              <a:prstGeom prst="rect">
                <a:avLst/>
              </a:prstGeom>
            </p:spPr>
          </p:pic>
        </p:grpSp>
        <p:grpSp>
          <p:nvGrpSpPr>
            <p:cNvPr id="5" name="Group 41"/>
            <p:cNvGrpSpPr/>
            <p:nvPr/>
          </p:nvGrpSpPr>
          <p:grpSpPr>
            <a:xfrm>
              <a:off x="2976471" y="2006947"/>
              <a:ext cx="1231985" cy="914400"/>
              <a:chOff x="914399" y="4994014"/>
              <a:chExt cx="1231985" cy="914400"/>
            </a:xfrm>
          </p:grpSpPr>
          <p:pic>
            <p:nvPicPr>
              <p:cNvPr id="27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399" y="4994014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 descr="#ld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1212" y="5330607"/>
                <a:ext cx="635172" cy="264146"/>
              </a:xfrm>
              <a:prstGeom prst="rect">
                <a:avLst/>
              </a:prstGeom>
            </p:spPr>
          </p:pic>
        </p:grpSp>
        <p:grpSp>
          <p:nvGrpSpPr>
            <p:cNvPr id="6" name="Group 45"/>
            <p:cNvGrpSpPr/>
            <p:nvPr/>
          </p:nvGrpSpPr>
          <p:grpSpPr>
            <a:xfrm>
              <a:off x="4100023" y="2039678"/>
              <a:ext cx="1231985" cy="914400"/>
              <a:chOff x="914399" y="4994014"/>
              <a:chExt cx="1231985" cy="914400"/>
            </a:xfrm>
          </p:grpSpPr>
          <p:pic>
            <p:nvPicPr>
              <p:cNvPr id="25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399" y="4994014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#ld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1212" y="5330607"/>
                <a:ext cx="635172" cy="264146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234701" y="2437440"/>
              <a:ext cx="1916770" cy="69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Linked Data Fragment Server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83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596" y="4881444"/>
            <a:ext cx="2552017" cy="15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Query Processing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1229638" y="3664425"/>
            <a:ext cx="2161262" cy="2608971"/>
            <a:chOff x="526789" y="1052683"/>
            <a:chExt cx="2161262" cy="2608971"/>
          </a:xfrm>
        </p:grpSpPr>
        <p:sp>
          <p:nvSpPr>
            <p:cNvPr id="13" name="TextBox 12"/>
            <p:cNvSpPr txBox="1"/>
            <p:nvPr/>
          </p:nvSpPr>
          <p:spPr>
            <a:xfrm>
              <a:off x="526789" y="2569858"/>
              <a:ext cx="2161262" cy="369332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 Light"/>
                  <a:cs typeface="Helvetica Light"/>
                </a:rPr>
                <a:t>Linked Data Server </a:t>
              </a:r>
              <a:endParaRPr lang="en-US" dirty="0">
                <a:latin typeface="Helvetica Light"/>
                <a:cs typeface="Helvetica Light"/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858772" y="2291307"/>
              <a:ext cx="1721027" cy="1370347"/>
            </a:xfrm>
            <a:prstGeom prst="can">
              <a:avLst/>
            </a:prstGeom>
            <a:noFill/>
            <a:ln w="19050" cmpd="sng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271201" y="1052683"/>
              <a:ext cx="380272" cy="405049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24213" y="1586920"/>
            <a:ext cx="6124004" cy="2042097"/>
          </a:xfrm>
          <a:prstGeom prst="rect">
            <a:avLst/>
          </a:prstGeom>
          <a:ln w="38100" cmpd="sng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@PREFIX </a:t>
            </a:r>
            <a:r>
              <a:rPr lang="en-US" sz="1400" dirty="0" err="1" smtClean="0">
                <a:latin typeface="Consolas"/>
                <a:cs typeface="Consolas"/>
              </a:rPr>
              <a:t>foaf</a:t>
            </a:r>
            <a:r>
              <a:rPr lang="en-US" sz="1400" dirty="0" smtClean="0">
                <a:latin typeface="Consolas"/>
                <a:cs typeface="Consolas"/>
              </a:rPr>
              <a:t>:&lt;http://xmlns.com/foaf/0.1/&gt;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@PREFIX </a:t>
            </a:r>
            <a:r>
              <a:rPr lang="en-US" sz="1400" dirty="0" err="1" smtClean="0">
                <a:latin typeface="Consolas"/>
                <a:cs typeface="Consolas"/>
              </a:rPr>
              <a:t>geonames:</a:t>
            </a:r>
            <a:r>
              <a:rPr lang="en-US" sz="1400" dirty="0" err="1" smtClean="0">
                <a:latin typeface="Consolas"/>
                <a:cs typeface="Consolas"/>
                <a:hlinkClick r:id="rId3"/>
              </a:rPr>
              <a:t>http://www.geonames.org/ontology</a:t>
            </a:r>
            <a:r>
              <a:rPr lang="en-US" sz="1400" dirty="0" smtClean="0">
                <a:latin typeface="Consolas"/>
                <a:cs typeface="Consolas"/>
                <a:hlinkClick r:id="rId3"/>
              </a:rPr>
              <a:t>#</a:t>
            </a:r>
            <a:endParaRPr lang="en-US" sz="1400" dirty="0" smtClean="0">
              <a:latin typeface="Consolas"/>
              <a:cs typeface="Consolas"/>
            </a:endParaRP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SELECT ?name ?location WHERE {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?artist </a:t>
            </a:r>
            <a:r>
              <a:rPr lang="en-US" sz="1400" dirty="0" err="1" smtClean="0">
                <a:latin typeface="Consolas"/>
                <a:cs typeface="Consolas"/>
              </a:rPr>
              <a:t>foaf:name</a:t>
            </a:r>
            <a:r>
              <a:rPr lang="en-US" sz="1400" dirty="0" smtClean="0">
                <a:latin typeface="Consolas"/>
                <a:cs typeface="Consolas"/>
              </a:rPr>
              <a:t> ?name .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?artist </a:t>
            </a:r>
            <a:r>
              <a:rPr lang="en-US" sz="1400" dirty="0" err="1" smtClean="0">
                <a:latin typeface="Consolas"/>
                <a:cs typeface="Consolas"/>
              </a:rPr>
              <a:t>foaf:based_near</a:t>
            </a:r>
            <a:r>
              <a:rPr lang="en-US" sz="1400" dirty="0" smtClean="0">
                <a:latin typeface="Consolas"/>
                <a:cs typeface="Consolas"/>
              </a:rPr>
              <a:t> ?location .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?location </a:t>
            </a:r>
            <a:r>
              <a:rPr lang="en-US" sz="1400" dirty="0" err="1" smtClean="0">
                <a:latin typeface="Consolas"/>
                <a:cs typeface="Consolas"/>
              </a:rPr>
              <a:t>geonames:parentFeature</a:t>
            </a:r>
            <a:r>
              <a:rPr lang="en-US" sz="1400" dirty="0" smtClean="0">
                <a:latin typeface="Consolas"/>
                <a:cs typeface="Consolas"/>
              </a:rPr>
              <a:t> ?</a:t>
            </a:r>
            <a:r>
              <a:rPr lang="en-US" sz="1400" dirty="0" err="1" smtClean="0">
                <a:latin typeface="Consolas"/>
                <a:cs typeface="Consolas"/>
              </a:rPr>
              <a:t>germany</a:t>
            </a:r>
            <a:r>
              <a:rPr lang="en-US" sz="1400" dirty="0" smtClean="0">
                <a:latin typeface="Consolas"/>
                <a:cs typeface="Consolas"/>
              </a:rPr>
              <a:t> . 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</a:t>
            </a:r>
            <a:r>
              <a:rPr lang="en-US" sz="1400" dirty="0" err="1" smtClean="0">
                <a:latin typeface="Consolas"/>
                <a:cs typeface="Consolas"/>
              </a:rPr>
              <a:t>germany</a:t>
            </a:r>
            <a:r>
              <a:rPr lang="en-US" sz="1400" dirty="0" smtClean="0">
                <a:latin typeface="Consolas"/>
                <a:cs typeface="Consolas"/>
              </a:rPr>
              <a:t> </a:t>
            </a:r>
            <a:r>
              <a:rPr lang="en-US" sz="1400" dirty="0" err="1" smtClean="0">
                <a:latin typeface="Consolas"/>
                <a:cs typeface="Consolas"/>
              </a:rPr>
              <a:t>geonames:name</a:t>
            </a:r>
            <a:r>
              <a:rPr lang="en-US" sz="1400" dirty="0" smtClean="0">
                <a:latin typeface="Consolas"/>
                <a:cs typeface="Consolas"/>
              </a:rPr>
              <a:t> 'Federal Republic of Germany’ .}</a:t>
            </a:r>
            <a:endParaRPr lang="en-US" sz="1400" dirty="0">
              <a:latin typeface="Consolas"/>
              <a:cs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4089" y="5060276"/>
            <a:ext cx="47927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{'news': '', 'name': 'Michael Bartels^^&lt;http://www.w3.org/2001/XMLSchema#string&gt;',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Melophon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'Remote Controlled^^&lt;http://www.w3.org/2001/XMLSchema#string&gt;',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'Arne </a:t>
            </a:r>
            <a:r>
              <a:rPr lang="en-US" sz="600" dirty="0" err="1" smtClean="0"/>
              <a:t>Pahlke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Superdefekt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'Chaos^^&lt;http://www.w3.org/2001/XMLSchema#string&gt;',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Gay Romeos^^&lt;http://www.w3.org/2001/XMLSchema#string&gt;',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Der</a:t>
            </a:r>
            <a:r>
              <a:rPr lang="en-US" sz="600" dirty="0" smtClean="0"/>
              <a:t> tollw\\u00FCtige Kasper^^&lt;http://www.w3.org/2001/XMLSchema#string&gt;',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</a:t>
            </a:r>
            <a:r>
              <a:rPr lang="en-US" sz="600" dirty="0" err="1" smtClean="0"/>
              <a:t>ad.kowas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herr</a:t>
            </a:r>
            <a:r>
              <a:rPr lang="en-US" sz="600" dirty="0" smtClean="0"/>
              <a:t> </a:t>
            </a:r>
            <a:r>
              <a:rPr lang="en-US" sz="600" dirty="0" err="1" smtClean="0"/>
              <a:t>gau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Rodeo Five^^&lt;http://www.w3.org/2001/XMLSchema#string&gt;', 'location': 'http://sws.geonames.org/2911297/'}</a:t>
            </a:r>
            <a:endParaRPr lang="en-US" sz="600" dirty="0"/>
          </a:p>
        </p:txBody>
      </p:sp>
      <p:sp>
        <p:nvSpPr>
          <p:cNvPr id="16" name="Right Arrow 15"/>
          <p:cNvSpPr/>
          <p:nvPr/>
        </p:nvSpPr>
        <p:spPr>
          <a:xfrm>
            <a:off x="3249368" y="5388668"/>
            <a:ext cx="423679" cy="5197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0" y="559169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38" y="595173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00" y="551968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98" y="602374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#ld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05" y="5807835"/>
            <a:ext cx="764076" cy="268150"/>
          </a:xfrm>
          <a:prstGeom prst="rect">
            <a:avLst/>
          </a:prstGeom>
        </p:spPr>
      </p:pic>
      <p:pic>
        <p:nvPicPr>
          <p:cNvPr id="28" name="Picture 27" descr="#ld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205" y="6239635"/>
            <a:ext cx="764076" cy="268150"/>
          </a:xfrm>
          <a:prstGeom prst="rect">
            <a:avLst/>
          </a:prstGeom>
        </p:spPr>
      </p:pic>
      <p:pic>
        <p:nvPicPr>
          <p:cNvPr id="31" name="Picture 30" descr="#ld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005" y="5731635"/>
            <a:ext cx="764076" cy="268150"/>
          </a:xfrm>
          <a:prstGeom prst="rect">
            <a:avLst/>
          </a:prstGeom>
        </p:spPr>
      </p:pic>
      <p:pic>
        <p:nvPicPr>
          <p:cNvPr id="32" name="Picture 31" descr="#ld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705" y="6214235"/>
            <a:ext cx="764076" cy="268150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>
            <a:off x="1986750" y="4451825"/>
            <a:ext cx="380272" cy="405049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32751" y="3984109"/>
            <a:ext cx="3115349" cy="369332"/>
          </a:xfrm>
          <a:prstGeom prst="rect">
            <a:avLst/>
          </a:prstGeom>
          <a:noFill/>
          <a:ln w="19050" cmpd="sng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Linked Data Fragment Client </a:t>
            </a:r>
            <a:endParaRPr lang="en-US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29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SPARQL Query Execution </a:t>
            </a:r>
            <a:r>
              <a:rPr lang="en-US" sz="2000" dirty="0" smtClean="0"/>
              <a:t>using Linked Data Fragments</a:t>
            </a:r>
          </a:p>
          <a:p>
            <a:r>
              <a:rPr lang="en-US" sz="2000" dirty="0" smtClean="0"/>
              <a:t>Ruben </a:t>
            </a:r>
            <a:r>
              <a:rPr lang="en-US" sz="2000" dirty="0" err="1" smtClean="0"/>
              <a:t>Verborgh</a:t>
            </a:r>
            <a:r>
              <a:rPr lang="en-US" sz="2000" dirty="0" smtClean="0"/>
              <a:t>, </a:t>
            </a:r>
            <a:r>
              <a:rPr lang="en-US" sz="2000" dirty="0" err="1" smtClean="0"/>
              <a:t>Miel</a:t>
            </a:r>
            <a:r>
              <a:rPr lang="en-US" sz="2000" dirty="0" smtClean="0"/>
              <a:t> Vander </a:t>
            </a:r>
            <a:r>
              <a:rPr lang="en-US" sz="2000" dirty="0" err="1" smtClean="0"/>
              <a:t>Sande</a:t>
            </a:r>
            <a:r>
              <a:rPr lang="en-US" sz="2000" dirty="0" smtClean="0"/>
              <a:t>, Olaf </a:t>
            </a:r>
            <a:r>
              <a:rPr lang="en-US" sz="2000" dirty="0" err="1" smtClean="0"/>
              <a:t>Hartig</a:t>
            </a:r>
            <a:r>
              <a:rPr lang="en-US" sz="2000" dirty="0" smtClean="0"/>
              <a:t>, Joachim Van </a:t>
            </a:r>
            <a:r>
              <a:rPr lang="en-US" sz="2000" dirty="0" err="1" smtClean="0"/>
              <a:t>Herwegen</a:t>
            </a:r>
            <a:r>
              <a:rPr lang="en-US" sz="2000" dirty="0" smtClean="0"/>
              <a:t>, Laurens De </a:t>
            </a:r>
            <a:r>
              <a:rPr lang="en-US" sz="2000" dirty="0" err="1" smtClean="0"/>
              <a:t>Vocht</a:t>
            </a:r>
            <a:r>
              <a:rPr lang="en-US" sz="2000" dirty="0" smtClean="0"/>
              <a:t>, Ben De </a:t>
            </a:r>
            <a:r>
              <a:rPr lang="en-US" sz="2000" dirty="0" err="1" smtClean="0"/>
              <a:t>Meester</a:t>
            </a:r>
            <a:r>
              <a:rPr lang="en-US" sz="2000" dirty="0" smtClean="0"/>
              <a:t>, Gerald </a:t>
            </a:r>
            <a:r>
              <a:rPr lang="en-US" sz="2000" dirty="0" err="1" smtClean="0"/>
              <a:t>Haesendonck</a:t>
            </a:r>
            <a:r>
              <a:rPr lang="en-US" sz="2000" dirty="0" smtClean="0"/>
              <a:t>, Pieter </a:t>
            </a:r>
            <a:r>
              <a:rPr lang="en-US" sz="2000" dirty="0" err="1" smtClean="0"/>
              <a:t>Colpaert</a:t>
            </a:r>
            <a:r>
              <a:rPr lang="en-US" sz="2000" dirty="0" smtClean="0"/>
              <a:t>:</a:t>
            </a:r>
          </a:p>
          <a:p>
            <a:pPr>
              <a:buNone/>
            </a:pPr>
            <a:r>
              <a:rPr lang="en-US" sz="2000" dirty="0" smtClean="0"/>
              <a:t>    Triple Pattern Fragments: A low-cost knowledge graph interface for the Web. J. Web Sem. 37: 184-206 (2016)</a:t>
            </a:r>
          </a:p>
          <a:p>
            <a:pPr>
              <a:buNone/>
            </a:pPr>
            <a:r>
              <a:rPr lang="en-US" sz="1600" dirty="0" smtClean="0"/>
              <a:t>      </a:t>
            </a:r>
            <a:r>
              <a:rPr lang="en-US" sz="1600" dirty="0" smtClean="0">
                <a:hlinkClick r:id="rId2"/>
              </a:rPr>
              <a:t> http://www.sciencedirect.com/science/article/pii/S1570826816000214</a:t>
            </a:r>
            <a:endParaRPr lang="en-US" sz="1600" dirty="0" smtClean="0"/>
          </a:p>
          <a:p>
            <a:r>
              <a:rPr lang="en-US" sz="2000" dirty="0" smtClean="0"/>
              <a:t>Maribel Acosta, Maria-Esther Vidal: Networks of Linked Data Eddies: An Adaptive Web Query Processing Engine for RDF Data. International Semantic Web Conference (1) 2015: 111-127</a:t>
            </a:r>
          </a:p>
          <a:p>
            <a:pPr>
              <a:buNone/>
            </a:pPr>
            <a:r>
              <a:rPr lang="en-US" sz="2000" dirty="0" smtClean="0"/>
              <a:t>     </a:t>
            </a:r>
            <a:r>
              <a:rPr lang="en-US" sz="1600" dirty="0" smtClean="0">
                <a:hlinkClick r:id="rId3"/>
              </a:rPr>
              <a:t>http://www.aifb.kit.edu/images/f/f0/Acosta_vidal_iswc2015.pdf</a:t>
            </a:r>
            <a:endParaRPr lang="en-US" sz="16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4013" y="1759744"/>
            <a:ext cx="8356600" cy="4894262"/>
          </a:xfrm>
        </p:spPr>
        <p:txBody>
          <a:bodyPr>
            <a:normAutofit/>
          </a:bodyPr>
          <a:lstStyle/>
          <a:p>
            <a:r>
              <a:rPr lang="en-US" dirty="0" smtClean="0"/>
              <a:t>Describe the problem presented in the related papers as a Data Integration System.</a:t>
            </a:r>
          </a:p>
          <a:p>
            <a:r>
              <a:rPr lang="en-US" dirty="0" smtClean="0"/>
              <a:t>Select the most suitable mapping approach to describe the Data Integration System. </a:t>
            </a:r>
          </a:p>
          <a:p>
            <a:r>
              <a:rPr lang="en-US" dirty="0" smtClean="0"/>
              <a:t>Use the mediator and wrapper architecture to describe masters and workers.</a:t>
            </a:r>
          </a:p>
          <a:p>
            <a:r>
              <a:rPr lang="en-US" dirty="0" smtClean="0"/>
              <a:t>Illustrate with an example the Data Integration System, and show the features implemented by the mediator and wrappers of the  Data Integration System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4525" y="981075"/>
            <a:ext cx="7686675" cy="561975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RQ2:</a:t>
            </a:r>
            <a:r>
              <a:rPr lang="en-US" dirty="0" smtClean="0"/>
              <a:t> Can a federation of Linked Data Fragments be seen as a Data Integration System?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RQ3:</a:t>
            </a:r>
            <a:r>
              <a:rPr lang="en-US" dirty="0" smtClean="0"/>
              <a:t> What challenges does </a:t>
            </a:r>
            <a:r>
              <a:rPr lang="en-US" u="sng" dirty="0"/>
              <a:t>a</a:t>
            </a:r>
            <a:r>
              <a:rPr lang="en-US" u="sng" dirty="0" smtClean="0"/>
              <a:t>rchiving of </a:t>
            </a:r>
            <a:r>
              <a:rPr lang="en-US" dirty="0" smtClean="0"/>
              <a:t>RDF and Open Data involve?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If Open Data is Big Data, </a:t>
            </a:r>
            <a:r>
              <a:rPr lang="en-US" sz="2400" b="1" dirty="0" smtClean="0"/>
              <a:t>archiving </a:t>
            </a:r>
            <a:r>
              <a:rPr lang="en-US" sz="2400" dirty="0" smtClean="0"/>
              <a:t>Open Data and RDF Data is even one order of magnitude more! </a:t>
            </a:r>
          </a:p>
          <a:p>
            <a:r>
              <a:rPr lang="en-US" sz="2400" dirty="0" smtClean="0"/>
              <a:t>Challenges on creating (crawling), maintaining, storing and querying such archives:</a:t>
            </a:r>
          </a:p>
          <a:p>
            <a:r>
              <a:rPr lang="en-US" sz="2400" dirty="0" smtClean="0"/>
              <a:t>cf. slides </a:t>
            </a:r>
          </a:p>
          <a:p>
            <a:r>
              <a:rPr lang="en-US" sz="1800" dirty="0" smtClean="0"/>
              <a:t>“On </a:t>
            </a:r>
            <a:r>
              <a:rPr lang="en-US" sz="1800" dirty="0"/>
              <a:t>Archiving Linked and Open Data" </a:t>
            </a:r>
            <a:endParaRPr lang="en-US" sz="1800" dirty="0" smtClean="0"/>
          </a:p>
          <a:p>
            <a:pPr marL="2520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at </a:t>
            </a:r>
            <a:r>
              <a:rPr lang="en-US" sz="1800" dirty="0"/>
              <a:t>the 2nd Workshop </a:t>
            </a:r>
            <a:r>
              <a:rPr lang="en-US" sz="1800" dirty="0" smtClean="0"/>
              <a:t>on Managing </a:t>
            </a:r>
          </a:p>
          <a:p>
            <a:pPr marL="2520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the </a:t>
            </a:r>
            <a:r>
              <a:rPr lang="en-US" sz="1800" dirty="0"/>
              <a:t>Evolution and </a:t>
            </a:r>
            <a:r>
              <a:rPr lang="en-US" sz="1800" dirty="0" smtClean="0"/>
              <a:t>Preservation</a:t>
            </a:r>
          </a:p>
          <a:p>
            <a:pPr marL="2520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of </a:t>
            </a:r>
            <a:r>
              <a:rPr lang="en-US" sz="1800" dirty="0"/>
              <a:t>the Data Web (</a:t>
            </a:r>
            <a:r>
              <a:rPr lang="en-US" sz="1800" dirty="0" err="1"/>
              <a:t>MEPDaW</a:t>
            </a:r>
            <a:r>
              <a:rPr lang="en-US" sz="1800" dirty="0"/>
              <a:t> 2016</a:t>
            </a:r>
            <a:r>
              <a:rPr lang="en-US" sz="1800" dirty="0" smtClean="0"/>
              <a:t>),</a:t>
            </a:r>
            <a:endParaRPr lang="en-US" sz="2400" dirty="0"/>
          </a:p>
          <a:p>
            <a:pPr marL="25200" indent="0">
              <a:buNone/>
            </a:pPr>
            <a:endParaRPr lang="en-US" sz="2400" dirty="0">
              <a:hlinkClick r:id="rId2"/>
            </a:endParaRPr>
          </a:p>
          <a:p>
            <a:pPr marL="25200" indent="0">
              <a:buNone/>
            </a:pPr>
            <a:endParaRPr lang="en-US" sz="2400" dirty="0">
              <a:hlinkClick r:id="rId2"/>
            </a:endParaRPr>
          </a:p>
          <a:p>
            <a:pPr marL="25200" indent="0">
              <a:buNone/>
            </a:pPr>
            <a:r>
              <a:rPr lang="en-US" sz="1600" dirty="0" smtClean="0">
                <a:hlinkClick r:id="rId2"/>
              </a:rPr>
              <a:t>http://polleres.net/presentations/20160530Keynote-MEPDaW2016.pptx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72" y="2690140"/>
            <a:ext cx="4377128" cy="26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13" y="636588"/>
            <a:ext cx="8356600" cy="561975"/>
          </a:xfrm>
        </p:spPr>
        <p:txBody>
          <a:bodyPr/>
          <a:lstStyle/>
          <a:p>
            <a:r>
              <a:rPr lang="en-US" u="sng" dirty="0" smtClean="0"/>
              <a:t>RQ4:</a:t>
            </a:r>
            <a:r>
              <a:rPr lang="en-US" dirty="0" smtClean="0"/>
              <a:t> How to publish and use Linked Open Data alongside Closed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236663"/>
            <a:ext cx="8356600" cy="4894262"/>
          </a:xfrm>
        </p:spPr>
        <p:txBody>
          <a:bodyPr/>
          <a:lstStyle/>
          <a:p>
            <a:r>
              <a:rPr lang="en-US" sz="2400" dirty="0" smtClean="0"/>
              <a:t>Which policies need to be supported?</a:t>
            </a:r>
          </a:p>
          <a:p>
            <a:r>
              <a:rPr lang="en-US" sz="2400" dirty="0" smtClean="0"/>
              <a:t>How to describe these policies?</a:t>
            </a:r>
          </a:p>
          <a:p>
            <a:r>
              <a:rPr lang="en-US" sz="2400" dirty="0" smtClean="0"/>
              <a:t>How to enforce them, how to protect and securely store closed linked data?</a:t>
            </a:r>
          </a:p>
          <a:p>
            <a:r>
              <a:rPr lang="en-US" sz="2400" dirty="0" smtClean="0"/>
              <a:t>Surprisingly few starting points in </a:t>
            </a:r>
            <a:r>
              <a:rPr lang="en-US" sz="2400" b="1" dirty="0" smtClean="0"/>
              <a:t>our </a:t>
            </a:r>
            <a:r>
              <a:rPr lang="en-US" sz="2400" dirty="0" smtClean="0"/>
              <a:t>community on access control/encryption for RDF/Linked Data, cf. e.g.</a:t>
            </a:r>
          </a:p>
          <a:p>
            <a:pPr lvl="1"/>
            <a:r>
              <a:rPr lang="en-US" sz="1400" b="1" dirty="0" smtClean="0"/>
              <a:t>S. </a:t>
            </a:r>
            <a:r>
              <a:rPr lang="en-US" sz="1400" b="1" dirty="0" err="1" smtClean="0"/>
              <a:t>Kirrane</a:t>
            </a:r>
            <a:r>
              <a:rPr lang="en-US" sz="1400" b="1" dirty="0" smtClean="0"/>
              <a:t>. Linked </a:t>
            </a:r>
            <a:r>
              <a:rPr lang="en-US" sz="1400" b="1" dirty="0"/>
              <a:t>data with access </a:t>
            </a:r>
            <a:r>
              <a:rPr lang="en-US" sz="1400" b="1" dirty="0" smtClean="0"/>
              <a:t>control. PhD thesis, 2015. </a:t>
            </a:r>
            <a:r>
              <a:rPr lang="en-US" sz="1400" b="1" dirty="0"/>
              <a:t>NUI Galway </a:t>
            </a:r>
            <a:r>
              <a:rPr lang="en-US" sz="1400" b="1" dirty="0">
                <a:hlinkClick r:id="rId2"/>
              </a:rPr>
              <a:t>https://</a:t>
            </a:r>
            <a:r>
              <a:rPr lang="en-US" sz="1400" b="1" dirty="0" smtClean="0">
                <a:hlinkClick r:id="rId2"/>
              </a:rPr>
              <a:t>aran.library.nuigalway.ie/handle/10379/4903</a:t>
            </a:r>
            <a:r>
              <a:rPr lang="en-US" sz="1400" b="1" dirty="0" smtClean="0"/>
              <a:t> </a:t>
            </a:r>
            <a:endParaRPr lang="en-US" dirty="0"/>
          </a:p>
          <a:p>
            <a:pPr lvl="1"/>
            <a:r>
              <a:rPr lang="en-US" sz="1400" dirty="0"/>
              <a:t>Mark </a:t>
            </a:r>
            <a:r>
              <a:rPr lang="en-US" sz="1400" dirty="0" err="1" smtClean="0"/>
              <a:t>Giereth</a:t>
            </a:r>
            <a:r>
              <a:rPr lang="en-US" sz="1400" dirty="0" smtClean="0"/>
              <a:t>: On </a:t>
            </a:r>
            <a:r>
              <a:rPr lang="en-US" sz="1400" dirty="0"/>
              <a:t>Partial Encryption of RDF-Graphs. </a:t>
            </a:r>
            <a:r>
              <a:rPr lang="en-US" sz="1400" dirty="0">
                <a:hlinkClick r:id="rId3"/>
              </a:rPr>
              <a:t>International Semantic Web Conference 2005</a:t>
            </a:r>
            <a:r>
              <a:rPr lang="en-US" sz="1400" dirty="0"/>
              <a:t>: </a:t>
            </a:r>
            <a:r>
              <a:rPr lang="en-US" sz="1400" dirty="0" smtClean="0"/>
              <a:t>308-322</a:t>
            </a:r>
            <a:endParaRPr lang="en-US" dirty="0"/>
          </a:p>
          <a:p>
            <a:r>
              <a:rPr lang="en-US" sz="2400" dirty="0" smtClean="0"/>
              <a:t>Lots of work on policy languages, e.g. ODRL:</a:t>
            </a:r>
          </a:p>
          <a:p>
            <a:pPr lvl="1"/>
            <a:r>
              <a:rPr lang="en-US" sz="1200" dirty="0">
                <a:hlinkClick r:id="rId4"/>
              </a:rPr>
              <a:t>Simon Steyskal</a:t>
            </a:r>
            <a:r>
              <a:rPr lang="en-US" sz="1200" dirty="0"/>
              <a:t>, Axel Polleres:</a:t>
            </a:r>
            <a:br>
              <a:rPr lang="en-US" sz="1200" dirty="0"/>
            </a:br>
            <a:r>
              <a:rPr lang="en-US" sz="1200" dirty="0"/>
              <a:t>Towards Formal Semantics for ODRL Policies. </a:t>
            </a:r>
            <a:r>
              <a:rPr lang="en-US" sz="1200" dirty="0">
                <a:hlinkClick r:id="rId5"/>
              </a:rPr>
              <a:t>RuleML 2015</a:t>
            </a:r>
            <a:r>
              <a:rPr lang="en-US" sz="1200" dirty="0"/>
              <a:t>: 360-375</a:t>
            </a:r>
          </a:p>
          <a:p>
            <a:pPr lvl="1"/>
            <a:r>
              <a:rPr lang="en-US" sz="1200" dirty="0">
                <a:hlinkClick r:id="rId4"/>
              </a:rPr>
              <a:t>Simon Steyskal</a:t>
            </a:r>
            <a:r>
              <a:rPr lang="en-US" sz="1200" dirty="0"/>
              <a:t>, Axel </a:t>
            </a:r>
            <a:r>
              <a:rPr lang="en-US" sz="1200" dirty="0" smtClean="0"/>
              <a:t>Polleres: Defining </a:t>
            </a:r>
            <a:r>
              <a:rPr lang="en-US" sz="1200" dirty="0"/>
              <a:t>expressive access policies for linked data using the ODRL ontology 2.0. </a:t>
            </a:r>
            <a:r>
              <a:rPr lang="en-US" sz="1200" dirty="0">
                <a:hlinkClick r:id="rId6"/>
              </a:rPr>
              <a:t>SEMANTICS 2014</a:t>
            </a:r>
            <a:r>
              <a:rPr lang="en-US" sz="1200" dirty="0"/>
              <a:t>: 20-23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052" name="Picture 4" descr="sk others">
            <a:hlinkClick r:id="rId7" invalidUrl="https://twitter.com/intent/tweet?url=http://doi.acm.org/10.1145/2660517.2660530&amp;text=&quot;Defining+expressive+access+policies+for+linked+data+using+the+ODRL+ontology+2.0.&quot;&amp;hashtags=dblp&amp;related=dblp_org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925" y="219075"/>
            <a:ext cx="8766175" cy="561975"/>
          </a:xfrm>
        </p:spPr>
        <p:txBody>
          <a:bodyPr/>
          <a:lstStyle/>
          <a:p>
            <a:r>
              <a:rPr lang="en-US" smtClean="0"/>
              <a:t>Your Research Task(s) for the rest of the day: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3512" y="830262"/>
            <a:ext cx="8751887" cy="5976937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 smtClean="0"/>
              <a:t>Work on </a:t>
            </a:r>
            <a:r>
              <a:rPr lang="en-US" sz="1600" b="1" dirty="0" smtClean="0"/>
              <a:t>one</a:t>
            </a:r>
            <a:r>
              <a:rPr lang="en-US" sz="1600" dirty="0" smtClean="0"/>
              <a:t> of the</a:t>
            </a:r>
            <a:r>
              <a:rPr lang="en-US" sz="1600" dirty="0"/>
              <a:t> </a:t>
            </a:r>
            <a:r>
              <a:rPr lang="en-US" sz="1600" dirty="0" smtClean="0"/>
              <a:t>overall Research Questions (</a:t>
            </a:r>
            <a:r>
              <a:rPr lang="en-US" sz="1600" b="1" dirty="0" smtClean="0"/>
              <a:t>too generic on purpose!!!!</a:t>
            </a:r>
            <a:r>
              <a:rPr lang="en-US" sz="1600" dirty="0" smtClean="0"/>
              <a:t>) RQ1-RQ6 from the slides </a:t>
            </a:r>
            <a:r>
              <a:rPr lang="en-US" sz="1600" dirty="0"/>
              <a:t>before </a:t>
            </a:r>
            <a:r>
              <a:rPr lang="en-US" sz="1600" b="1" dirty="0"/>
              <a:t>in your mini-project groups</a:t>
            </a:r>
            <a:r>
              <a:rPr lang="en-US" sz="1600" b="1" dirty="0" smtClean="0"/>
              <a:t>!</a:t>
            </a:r>
          </a:p>
          <a:p>
            <a:r>
              <a:rPr lang="en-US" sz="1600" b="1" dirty="0">
                <a:sym typeface="Wingdings"/>
              </a:rPr>
              <a:t>4</a:t>
            </a:r>
            <a:r>
              <a:rPr lang="en-US" sz="1600" b="1" dirty="0" smtClean="0">
                <a:sym typeface="Wingdings"/>
              </a:rPr>
              <a:t> questions/11 groups  1 RQ can be chosen by at most 3 groups!</a:t>
            </a:r>
            <a:endParaRPr lang="en-US" sz="1600" b="1" dirty="0" smtClean="0"/>
          </a:p>
          <a:p>
            <a:pPr lvl="1"/>
            <a:r>
              <a:rPr lang="en-US" sz="1200" b="1" dirty="0" smtClean="0"/>
              <a:t>RQ1-2 </a:t>
            </a:r>
            <a:r>
              <a:rPr lang="en-US" sz="1200" b="1" dirty="0" smtClean="0">
                <a:sym typeface="Wingdings"/>
              </a:rPr>
              <a:t> Maria Esther</a:t>
            </a:r>
            <a:endParaRPr lang="en-US" sz="1200" b="1" dirty="0" smtClean="0"/>
          </a:p>
          <a:p>
            <a:pPr lvl="1"/>
            <a:r>
              <a:rPr lang="en-US" sz="1200" b="1" dirty="0" smtClean="0"/>
              <a:t>RQ3-4 </a:t>
            </a:r>
            <a:r>
              <a:rPr lang="en-US" sz="1200" b="1" dirty="0" smtClean="0">
                <a:sym typeface="Wingdings"/>
              </a:rPr>
              <a:t> Axel</a:t>
            </a:r>
            <a:endParaRPr lang="en-US" sz="2000" dirty="0" smtClean="0"/>
          </a:p>
          <a:p>
            <a:pPr marL="25200" indent="0">
              <a:buNone/>
            </a:pPr>
            <a:r>
              <a:rPr lang="en-US" sz="1600" dirty="0" smtClean="0"/>
              <a:t>For each problem you work on: </a:t>
            </a:r>
          </a:p>
          <a:p>
            <a:pPr marL="25200" indent="0">
              <a:buNone/>
            </a:pPr>
            <a:r>
              <a:rPr lang="en-US" sz="1400" dirty="0" smtClean="0"/>
              <a:t>1) </a:t>
            </a:r>
            <a:r>
              <a:rPr lang="en-US" sz="1400" b="1" dirty="0" smtClean="0"/>
              <a:t>Problems</a:t>
            </a:r>
            <a:r>
              <a:rPr lang="en-US" sz="1400" dirty="0" smtClean="0"/>
              <a:t>: Why is it difficult? Find obstacles. </a:t>
            </a:r>
            <a:r>
              <a:rPr lang="en-US" sz="1400" dirty="0"/>
              <a:t>Define concrete </a:t>
            </a:r>
            <a:r>
              <a:rPr lang="en-US" sz="1400" dirty="0" smtClean="0"/>
              <a:t>open (sub-</a:t>
            </a:r>
            <a:r>
              <a:rPr lang="en-US" sz="1400" dirty="0"/>
              <a:t>)research questions! </a:t>
            </a:r>
          </a:p>
          <a:p>
            <a:pPr marL="25200" indent="0">
              <a:buNone/>
            </a:pPr>
            <a:r>
              <a:rPr lang="en-US" sz="1400" dirty="0" smtClean="0"/>
              <a:t>2) </a:t>
            </a:r>
            <a:r>
              <a:rPr lang="en-US" sz="1400" b="1" dirty="0" smtClean="0"/>
              <a:t>Solutions</a:t>
            </a:r>
            <a:r>
              <a:rPr lang="en-US" sz="1400" dirty="0" smtClean="0"/>
              <a:t>: What could be strategies to overcome these obstacles?</a:t>
            </a:r>
          </a:p>
          <a:p>
            <a:pPr marL="25200" indent="0">
              <a:buNone/>
            </a:pPr>
            <a:r>
              <a:rPr lang="en-US" sz="1400" dirty="0" smtClean="0"/>
              <a:t>3) </a:t>
            </a:r>
            <a:r>
              <a:rPr lang="en-US" sz="1400" b="1" dirty="0" smtClean="0"/>
              <a:t>Systems</a:t>
            </a:r>
            <a:r>
              <a:rPr lang="en-US" sz="1400" dirty="0" smtClean="0"/>
              <a:t>: What could be a strategy/roadmap/method to implement these strategies?</a:t>
            </a:r>
          </a:p>
          <a:p>
            <a:pPr marL="25200" indent="0">
              <a:buNone/>
            </a:pPr>
            <a:r>
              <a:rPr lang="en-US" sz="1400" dirty="0" smtClean="0"/>
              <a:t>4) </a:t>
            </a:r>
            <a:r>
              <a:rPr lang="en-US" sz="1400" b="1" dirty="0" smtClean="0"/>
              <a:t>Benchmarks</a:t>
            </a:r>
            <a:r>
              <a:rPr lang="en-US" sz="1400" dirty="0" smtClean="0"/>
              <a:t>: What could be a strategy/roadmap/method to evaluate a solution?</a:t>
            </a:r>
          </a:p>
          <a:p>
            <a:pPr marL="25200" indent="0">
              <a:buNone/>
            </a:pPr>
            <a:r>
              <a:rPr lang="en-US" sz="1600" dirty="0" smtClean="0"/>
              <a:t>Result: </a:t>
            </a:r>
            <a:r>
              <a:rPr lang="en-US" sz="1600" b="1" dirty="0" smtClean="0"/>
              <a:t>short </a:t>
            </a:r>
            <a:r>
              <a:rPr lang="en-US" sz="1600" dirty="0" smtClean="0"/>
              <a:t>presentation per group addressing these 4 questions and findings. </a:t>
            </a:r>
          </a:p>
          <a:p>
            <a:pPr marL="25200" indent="0">
              <a:buNone/>
            </a:pPr>
            <a:r>
              <a:rPr lang="en-US" sz="1600" dirty="0" smtClean="0"/>
              <a:t>Tips:</a:t>
            </a:r>
          </a:p>
          <a:p>
            <a:r>
              <a:rPr lang="en-US" sz="1400" dirty="0" smtClean="0"/>
              <a:t>Think about how much time you dedicate to which of these four questions.</a:t>
            </a:r>
          </a:p>
          <a:p>
            <a:r>
              <a:rPr lang="en-US" sz="1400" b="1" dirty="0" smtClean="0"/>
              <a:t>Don’t </a:t>
            </a:r>
            <a:r>
              <a:rPr lang="en-US" sz="1400" dirty="0" smtClean="0"/>
              <a:t>start with 3)</a:t>
            </a:r>
          </a:p>
          <a:p>
            <a:r>
              <a:rPr lang="en-US" sz="1400" dirty="0" smtClean="0"/>
              <a:t>Prepare some answers or discussions for </a:t>
            </a:r>
            <a:r>
              <a:rPr lang="en-US" sz="1400" dirty="0" err="1" smtClean="0"/>
              <a:t>afinal</a:t>
            </a:r>
            <a:r>
              <a:rPr lang="en-US" sz="1400" dirty="0" smtClean="0"/>
              <a:t> plenary session</a:t>
            </a:r>
            <a:r>
              <a:rPr lang="en-US" sz="1400" dirty="0"/>
              <a:t> </a:t>
            </a:r>
            <a:r>
              <a:rPr lang="en-US" sz="1400" dirty="0" smtClean="0"/>
              <a:t>which can be presented in a </a:t>
            </a:r>
            <a:r>
              <a:rPr lang="en-US" sz="1400" b="1" dirty="0" smtClean="0"/>
              <a:t>2-3 min pitch SUMMARIZING your discussion</a:t>
            </a:r>
          </a:p>
          <a:p>
            <a:pPr lvl="1"/>
            <a:r>
              <a:rPr lang="en-US" sz="1200" b="1" dirty="0" smtClean="0">
                <a:solidFill>
                  <a:srgbClr val="FF0000"/>
                </a:solidFill>
              </a:rPr>
              <a:t>no more than 2 slides</a:t>
            </a:r>
          </a:p>
          <a:p>
            <a:pPr lvl="1"/>
            <a:r>
              <a:rPr lang="en-US" sz="1200" b="1" dirty="0" smtClean="0">
                <a:solidFill>
                  <a:srgbClr val="FF0000"/>
                </a:solidFill>
              </a:rPr>
              <a:t>focus on take-home messages</a:t>
            </a:r>
          </a:p>
        </p:txBody>
      </p:sp>
      <p:sp>
        <p:nvSpPr>
          <p:cNvPr id="4" name="Rechteck 3"/>
          <p:cNvSpPr/>
          <p:nvPr/>
        </p:nvSpPr>
        <p:spPr>
          <a:xfrm>
            <a:off x="40756" y="2539820"/>
            <a:ext cx="8851900" cy="6207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0756" y="3173232"/>
            <a:ext cx="8851900" cy="571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7617397" y="2741988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mandatory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908406" y="3231931"/>
            <a:ext cx="9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optional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0800" y="3795273"/>
            <a:ext cx="7670800" cy="3429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230863" y="6146401"/>
            <a:ext cx="767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à"/>
            </a:pPr>
            <a:r>
              <a:rPr lang="de-DE" i="1" dirty="0" err="1" smtClean="0">
                <a:solidFill>
                  <a:schemeClr val="accent1"/>
                </a:solidFill>
                <a:sym typeface="Wingdings"/>
              </a:rPr>
              <a:t>Please</a:t>
            </a:r>
            <a:r>
              <a:rPr lang="de-DE" i="1" dirty="0" smtClean="0">
                <a:solidFill>
                  <a:schemeClr val="accent1"/>
                </a:solidFill>
                <a:sym typeface="Wingdings"/>
              </a:rPr>
              <a:t> e</a:t>
            </a:r>
            <a:r>
              <a:rPr lang="de-DE" i="1" dirty="0" smtClean="0">
                <a:solidFill>
                  <a:schemeClr val="accent1"/>
                </a:solidFill>
              </a:rPr>
              <a:t>mail </a:t>
            </a:r>
            <a:r>
              <a:rPr lang="de-DE" i="1" dirty="0" err="1" smtClean="0">
                <a:solidFill>
                  <a:schemeClr val="accent1"/>
                </a:solidFill>
              </a:rPr>
              <a:t>your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b="1" i="1" dirty="0" err="1" smtClean="0">
                <a:solidFill>
                  <a:schemeClr val="accent1"/>
                </a:solidFill>
              </a:rPr>
              <a:t>notes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and</a:t>
            </a:r>
            <a:r>
              <a:rPr lang="de-DE" i="1" dirty="0" smtClean="0">
                <a:solidFill>
                  <a:schemeClr val="accent1"/>
                </a:solidFill>
              </a:rPr>
              <a:t> (link </a:t>
            </a:r>
            <a:r>
              <a:rPr lang="de-DE" i="1" dirty="0" err="1" smtClean="0">
                <a:solidFill>
                  <a:schemeClr val="accent1"/>
                </a:solidFill>
              </a:rPr>
              <a:t>to</a:t>
            </a:r>
            <a:r>
              <a:rPr lang="de-DE" i="1" dirty="0" smtClean="0">
                <a:solidFill>
                  <a:schemeClr val="accent1"/>
                </a:solidFill>
              </a:rPr>
              <a:t>) </a:t>
            </a:r>
            <a:r>
              <a:rPr lang="de-DE" i="1" dirty="0" err="1" smtClean="0">
                <a:solidFill>
                  <a:schemeClr val="accent1"/>
                </a:solidFill>
              </a:rPr>
              <a:t>slides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to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axel</a:t>
            </a:r>
            <a:r>
              <a:rPr lang="de-DE" i="1" dirty="0" smtClean="0">
                <a:solidFill>
                  <a:schemeClr val="accent1"/>
                </a:solidFill>
              </a:rPr>
              <a:t>[at]</a:t>
            </a:r>
            <a:r>
              <a:rPr lang="de-DE" i="1" dirty="0" err="1" smtClean="0">
                <a:solidFill>
                  <a:schemeClr val="accent1"/>
                </a:solidFill>
              </a:rPr>
              <a:t>polleres.net</a:t>
            </a:r>
            <a:r>
              <a:rPr lang="de-DE" i="1" dirty="0" smtClean="0">
                <a:solidFill>
                  <a:schemeClr val="accent1"/>
                </a:solidFill>
              </a:rPr>
              <a:t> ... </a:t>
            </a:r>
            <a:r>
              <a:rPr lang="de-DE" b="1" i="1" dirty="0" err="1" smtClean="0">
                <a:solidFill>
                  <a:schemeClr val="accent1"/>
                </a:solidFill>
              </a:rPr>
              <a:t>We</a:t>
            </a:r>
            <a:r>
              <a:rPr lang="de-DE" b="1" i="1" dirty="0" smtClean="0">
                <a:solidFill>
                  <a:schemeClr val="accent1"/>
                </a:solidFill>
              </a:rPr>
              <a:t> will </a:t>
            </a:r>
            <a:r>
              <a:rPr lang="de-DE" b="1" i="1" dirty="0" err="1" smtClean="0">
                <a:solidFill>
                  <a:schemeClr val="accent1"/>
                </a:solidFill>
              </a:rPr>
              <a:t>review</a:t>
            </a:r>
            <a:r>
              <a:rPr lang="de-DE" b="1" i="1" dirty="0" smtClean="0">
                <a:solidFill>
                  <a:schemeClr val="accent1"/>
                </a:solidFill>
              </a:rPr>
              <a:t> </a:t>
            </a:r>
            <a:r>
              <a:rPr lang="de-DE" b="1" i="1" dirty="0" err="1" smtClean="0">
                <a:solidFill>
                  <a:schemeClr val="accent1"/>
                </a:solidFill>
              </a:rPr>
              <a:t>them</a:t>
            </a:r>
            <a:r>
              <a:rPr lang="de-DE" b="1" i="1" dirty="0" smtClean="0">
                <a:solidFill>
                  <a:schemeClr val="accent1"/>
                </a:solidFill>
              </a:rPr>
              <a:t> </a:t>
            </a:r>
            <a:r>
              <a:rPr lang="de-DE" b="1" i="1" dirty="0" err="1" smtClean="0">
                <a:solidFill>
                  <a:schemeClr val="accent1"/>
                </a:solidFill>
              </a:rPr>
              <a:t>and</a:t>
            </a:r>
            <a:r>
              <a:rPr lang="de-DE" b="1" i="1" dirty="0" smtClean="0">
                <a:solidFill>
                  <a:schemeClr val="accent1"/>
                </a:solidFill>
              </a:rPr>
              <a:t> </a:t>
            </a:r>
            <a:r>
              <a:rPr lang="de-DE" b="1" i="1" dirty="0" err="1" smtClean="0">
                <a:solidFill>
                  <a:schemeClr val="accent1"/>
                </a:solidFill>
              </a:rPr>
              <a:t>provide</a:t>
            </a:r>
            <a:r>
              <a:rPr lang="de-DE" b="1" i="1" dirty="0" smtClean="0">
                <a:solidFill>
                  <a:schemeClr val="accent1"/>
                </a:solidFill>
              </a:rPr>
              <a:t> </a:t>
            </a:r>
            <a:r>
              <a:rPr lang="de-DE" b="1" i="1" dirty="0" err="1" smtClean="0">
                <a:solidFill>
                  <a:schemeClr val="accent1"/>
                </a:solidFill>
              </a:rPr>
              <a:t>feedback</a:t>
            </a:r>
            <a:r>
              <a:rPr lang="de-DE" b="1" i="1" dirty="0" smtClean="0">
                <a:solidFill>
                  <a:schemeClr val="accent1"/>
                </a:solidFill>
              </a:rPr>
              <a:t> </a:t>
            </a:r>
            <a:r>
              <a:rPr lang="de-DE" b="1" i="1" dirty="0" err="1" smtClean="0">
                <a:solidFill>
                  <a:schemeClr val="accent1"/>
                </a:solidFill>
              </a:rPr>
              <a:t>during</a:t>
            </a:r>
            <a:r>
              <a:rPr lang="de-DE" b="1" i="1" dirty="0" smtClean="0">
                <a:solidFill>
                  <a:schemeClr val="accent1"/>
                </a:solidFill>
              </a:rPr>
              <a:t> </a:t>
            </a:r>
            <a:r>
              <a:rPr lang="de-DE" b="1" i="1" dirty="0" err="1" smtClean="0">
                <a:solidFill>
                  <a:schemeClr val="accent1"/>
                </a:solidFill>
              </a:rPr>
              <a:t>tmrw</a:t>
            </a:r>
            <a:r>
              <a:rPr lang="de-DE" b="1" i="1" dirty="0" smtClean="0">
                <a:solidFill>
                  <a:schemeClr val="accent1"/>
                </a:solidFill>
              </a:rPr>
              <a:t> </a:t>
            </a:r>
            <a:r>
              <a:rPr lang="de-DE" b="1" i="1" dirty="0" err="1" smtClean="0">
                <a:solidFill>
                  <a:schemeClr val="accent1"/>
                </a:solidFill>
              </a:rPr>
              <a:t>morning</a:t>
            </a:r>
            <a:r>
              <a:rPr lang="de-DE" b="1" i="1" dirty="0" smtClean="0">
                <a:solidFill>
                  <a:schemeClr val="accent1"/>
                </a:solidFill>
              </a:rPr>
              <a:t>!</a:t>
            </a:r>
            <a:endParaRPr lang="de-DE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4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863" y="3563783"/>
            <a:ext cx="5337097" cy="329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Workflows</a:t>
            </a:r>
            <a:endParaRPr lang="en-US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105977" y="7353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n 3"/>
          <p:cNvSpPr/>
          <p:nvPr/>
        </p:nvSpPr>
        <p:spPr>
          <a:xfrm>
            <a:off x="2559603" y="5282400"/>
            <a:ext cx="3188747" cy="1237851"/>
          </a:xfrm>
          <a:prstGeom prst="can">
            <a:avLst/>
          </a:prstGeom>
          <a:solidFill>
            <a:schemeClr val="bg1">
              <a:alpha val="59000"/>
            </a:schemeClr>
          </a:solidFill>
          <a:ln w="28575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76923" y="5728228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Data</a:t>
            </a:r>
            <a:endParaRPr lang="en-US" sz="2800" dirty="0">
              <a:latin typeface="Helvetica Light"/>
              <a:cs typeface="Helvetica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1878218" y="3742176"/>
            <a:ext cx="1783315" cy="137818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" idx="1"/>
          </p:cNvCxnSpPr>
          <p:nvPr/>
        </p:nvCxnSpPr>
        <p:spPr>
          <a:xfrm rot="5400000">
            <a:off x="3300067" y="4421336"/>
            <a:ext cx="1714975" cy="715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702153" y="3607067"/>
            <a:ext cx="1810335" cy="159437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26580" y="337749"/>
            <a:ext cx="3544560" cy="1015663"/>
          </a:xfrm>
          <a:prstGeom prst="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Well-defined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functional</a:t>
            </a:r>
            <a:r>
              <a:rPr lang="en-US" sz="2000" dirty="0" smtClean="0">
                <a:latin typeface="Helvetica Light"/>
                <a:cs typeface="Helvetica Light"/>
              </a:rPr>
              <a:t> units.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Data is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streamed</a:t>
            </a:r>
            <a:r>
              <a:rPr lang="en-US" sz="2000" dirty="0" smtClean="0">
                <a:latin typeface="Helvetica Light"/>
                <a:cs typeface="Helvetica Light"/>
              </a:rPr>
              <a:t> between</a:t>
            </a: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units</a:t>
            </a:r>
            <a:r>
              <a:rPr lang="en-US" sz="2000" dirty="0" smtClean="0">
                <a:latin typeface="Helvetica Light"/>
                <a:cs typeface="Helvetica Light"/>
              </a:rPr>
              <a:t> or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activities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14" name="Picture 13" descr="facebook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048" y="5701281"/>
            <a:ext cx="616474" cy="6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51" y="4047669"/>
            <a:ext cx="866299" cy="86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296" y="4971670"/>
            <a:ext cx="471094" cy="471094"/>
          </a:xfrm>
          <a:prstGeom prst="rect">
            <a:avLst/>
          </a:prstGeom>
        </p:spPr>
      </p:pic>
      <p:pic>
        <p:nvPicPr>
          <p:cNvPr id="18" name="Picture 17" descr="opendata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0250" y="5756754"/>
            <a:ext cx="2109521" cy="395535"/>
          </a:xfrm>
          <a:prstGeom prst="rect">
            <a:avLst/>
          </a:prstGeom>
        </p:spPr>
      </p:pic>
      <p:pic>
        <p:nvPicPr>
          <p:cNvPr id="19" name="Picture 18" descr="NASA_logo.sv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7561" y="4025973"/>
            <a:ext cx="1044879" cy="864638"/>
          </a:xfrm>
          <a:prstGeom prst="rect">
            <a:avLst/>
          </a:prstGeom>
        </p:spPr>
      </p:pic>
      <p:pic>
        <p:nvPicPr>
          <p:cNvPr id="20" name="Picture 19" descr="Drugbank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0003" y="5101219"/>
            <a:ext cx="1371893" cy="423478"/>
          </a:xfrm>
          <a:prstGeom prst="rect">
            <a:avLst/>
          </a:prstGeom>
        </p:spPr>
      </p:pic>
      <p:sp>
        <p:nvSpPr>
          <p:cNvPr id="21" name="Curved Up Arrow 20"/>
          <p:cNvSpPr/>
          <p:nvPr/>
        </p:nvSpPr>
        <p:spPr>
          <a:xfrm rot="10800000" flipV="1">
            <a:off x="1803400" y="3606800"/>
            <a:ext cx="4216400" cy="14478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Different </a:t>
            </a:r>
            <a:r>
              <a:rPr lang="de-DE" dirty="0" err="1" smtClean="0"/>
              <a:t>Views</a:t>
            </a:r>
            <a:r>
              <a:rPr lang="de-DE" dirty="0" smtClean="0"/>
              <a:t> &amp; </a:t>
            </a:r>
            <a:r>
              <a:rPr lang="de-DE" dirty="0" err="1" smtClean="0"/>
              <a:t>Examples</a:t>
            </a:r>
            <a:r>
              <a:rPr lang="de-DE" dirty="0" smtClean="0"/>
              <a:t> of "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Data Workflow: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8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237062" y="2099732"/>
            <a:ext cx="7112000" cy="17229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313208" cy="561975"/>
          </a:xfrm>
        </p:spPr>
        <p:txBody>
          <a:bodyPr>
            <a:normAutofit fontScale="90000"/>
          </a:bodyPr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/>
              <a:t>V</a:t>
            </a:r>
            <a:r>
              <a:rPr lang="de-DE" dirty="0" smtClean="0"/>
              <a:t>iews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smtClean="0"/>
              <a:t>1/7 „Classic" </a:t>
            </a:r>
            <a:r>
              <a:rPr lang="de-DE" dirty="0" err="1" smtClean="0"/>
              <a:t>ETL-Process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Datawarehousing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3999" y="1854200"/>
            <a:ext cx="7569201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200" dirty="0" smtClean="0"/>
              <a:t>Wikipedia:</a:t>
            </a:r>
          </a:p>
          <a:p>
            <a:r>
              <a:rPr lang="de-DE" sz="1200" i="1" dirty="0" smtClean="0"/>
              <a:t>In </a:t>
            </a:r>
            <a:r>
              <a:rPr lang="de-DE" sz="1200" i="1" dirty="0" smtClean="0">
                <a:hlinkClick r:id="rId2" tooltip="Computing"/>
              </a:rPr>
              <a:t>computing</a:t>
            </a:r>
            <a:r>
              <a:rPr lang="de-DE" sz="1200" i="1" dirty="0" smtClean="0"/>
              <a:t>, </a:t>
            </a:r>
            <a:r>
              <a:rPr lang="de-DE" sz="1200" b="1" i="1" dirty="0" err="1" smtClean="0"/>
              <a:t>Extract</a:t>
            </a:r>
            <a:r>
              <a:rPr lang="de-DE" sz="1200" b="1" i="1" dirty="0" smtClean="0"/>
              <a:t>, Transform </a:t>
            </a:r>
            <a:r>
              <a:rPr lang="de-DE" sz="1200" b="1" i="1" dirty="0" err="1" smtClean="0"/>
              <a:t>and</a:t>
            </a:r>
            <a:r>
              <a:rPr lang="de-DE" sz="1200" b="1" i="1" dirty="0" smtClean="0"/>
              <a:t> </a:t>
            </a:r>
            <a:r>
              <a:rPr lang="de-DE" sz="1200" b="1" i="1" dirty="0" err="1" smtClean="0"/>
              <a:t>Load</a:t>
            </a:r>
            <a:r>
              <a:rPr lang="de-DE" sz="1200" i="1" dirty="0" smtClean="0"/>
              <a:t> (</a:t>
            </a:r>
            <a:r>
              <a:rPr lang="de-DE" sz="1200" b="1" i="1" dirty="0" smtClean="0"/>
              <a:t>ETL</a:t>
            </a:r>
            <a:r>
              <a:rPr lang="de-DE" sz="1200" i="1" dirty="0" smtClean="0"/>
              <a:t>) </a:t>
            </a:r>
            <a:r>
              <a:rPr lang="de-DE" sz="1200" i="1" dirty="0" err="1" smtClean="0"/>
              <a:t>refers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to</a:t>
            </a:r>
            <a:r>
              <a:rPr lang="de-DE" sz="1200" i="1" dirty="0" smtClean="0"/>
              <a:t> a </a:t>
            </a:r>
            <a:r>
              <a:rPr lang="de-DE" sz="1200" i="1" dirty="0" err="1" smtClean="0"/>
              <a:t>process</a:t>
            </a:r>
            <a:r>
              <a:rPr lang="de-DE" sz="1200" i="1" dirty="0" smtClean="0"/>
              <a:t> in </a:t>
            </a:r>
            <a:r>
              <a:rPr lang="de-DE" sz="1200" i="1" dirty="0" smtClean="0">
                <a:hlinkClick r:id="rId3" tooltip="Database"/>
              </a:rPr>
              <a:t>database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usage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and</a:t>
            </a:r>
            <a:endParaRPr lang="de-DE" sz="1200" i="1" dirty="0"/>
          </a:p>
          <a:p>
            <a:pPr marL="25200" indent="0">
              <a:buNone/>
            </a:pPr>
            <a:r>
              <a:rPr lang="de-DE" sz="1200" i="1" dirty="0"/>
              <a:t> </a:t>
            </a:r>
            <a:r>
              <a:rPr lang="de-DE" sz="1200" i="1" dirty="0" smtClean="0"/>
              <a:t>          </a:t>
            </a:r>
            <a:r>
              <a:rPr lang="de-DE" sz="1200" i="1" dirty="0" err="1" smtClean="0"/>
              <a:t>especially</a:t>
            </a:r>
            <a:r>
              <a:rPr lang="de-DE" sz="1200" i="1" dirty="0" smtClean="0"/>
              <a:t> in </a:t>
            </a:r>
            <a:r>
              <a:rPr lang="de-DE" sz="1200" i="1" dirty="0" smtClean="0">
                <a:hlinkClick r:id="rId4" tooltip="Data warehouse"/>
              </a:rPr>
              <a:t>data warehousing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that</a:t>
            </a:r>
            <a:r>
              <a:rPr lang="de-DE" sz="1200" i="1" dirty="0" smtClean="0"/>
              <a:t>:</a:t>
            </a:r>
          </a:p>
          <a:p>
            <a:pPr lvl="1"/>
            <a:r>
              <a:rPr lang="de-DE" sz="1100" i="1" dirty="0" smtClean="0">
                <a:hlinkClick r:id="rId5" tooltip="Data extraction"/>
              </a:rPr>
              <a:t>Extracts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data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from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homogeneous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or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heterogeneous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data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sources</a:t>
            </a:r>
            <a:endParaRPr lang="de-DE" sz="1100" i="1" dirty="0" smtClean="0"/>
          </a:p>
          <a:p>
            <a:pPr lvl="1"/>
            <a:r>
              <a:rPr lang="de-DE" sz="1100" b="1" i="1" dirty="0" err="1" smtClean="0">
                <a:solidFill>
                  <a:srgbClr val="FF0000"/>
                </a:solidFill>
              </a:rPr>
              <a:t>Cleansing</a:t>
            </a:r>
            <a:r>
              <a:rPr lang="de-DE" sz="1100" i="1" dirty="0" smtClean="0">
                <a:solidFill>
                  <a:srgbClr val="FF0000"/>
                </a:solidFill>
              </a:rPr>
              <a:t>: </a:t>
            </a:r>
            <a:r>
              <a:rPr lang="de-DE" sz="1100" i="1" dirty="0" err="1" smtClean="0">
                <a:solidFill>
                  <a:srgbClr val="FF0000"/>
                </a:solidFill>
              </a:rPr>
              <a:t>deduplication</a:t>
            </a:r>
            <a:r>
              <a:rPr lang="de-DE" sz="1100" i="1" dirty="0" smtClean="0">
                <a:solidFill>
                  <a:srgbClr val="FF0000"/>
                </a:solidFill>
              </a:rPr>
              <a:t>, </a:t>
            </a:r>
            <a:r>
              <a:rPr lang="de-DE" sz="1100" i="1" dirty="0" err="1" smtClean="0">
                <a:solidFill>
                  <a:srgbClr val="FF0000"/>
                </a:solidFill>
              </a:rPr>
              <a:t>inconsistencies</a:t>
            </a:r>
            <a:r>
              <a:rPr lang="de-DE" sz="1100" i="1" dirty="0" smtClean="0">
                <a:solidFill>
                  <a:srgbClr val="FF0000"/>
                </a:solidFill>
              </a:rPr>
              <a:t>, </a:t>
            </a:r>
            <a:r>
              <a:rPr lang="de-DE" sz="1100" i="1" dirty="0" err="1" smtClean="0">
                <a:solidFill>
                  <a:srgbClr val="FF0000"/>
                </a:solidFill>
              </a:rPr>
              <a:t>missing</a:t>
            </a:r>
            <a:r>
              <a:rPr lang="de-DE" sz="1100" i="1" dirty="0" smtClean="0">
                <a:solidFill>
                  <a:srgbClr val="FF0000"/>
                </a:solidFill>
              </a:rPr>
              <a:t> </a:t>
            </a:r>
            <a:r>
              <a:rPr lang="de-DE" sz="1100" i="1" dirty="0" err="1" smtClean="0">
                <a:solidFill>
                  <a:srgbClr val="FF0000"/>
                </a:solidFill>
              </a:rPr>
              <a:t>data</a:t>
            </a:r>
            <a:r>
              <a:rPr lang="de-DE" sz="1100" i="1" dirty="0" smtClean="0">
                <a:solidFill>
                  <a:srgbClr val="FF0000"/>
                </a:solidFill>
              </a:rPr>
              <a:t>,...</a:t>
            </a:r>
            <a:endParaRPr lang="de-DE" sz="1100" i="1" dirty="0" smtClean="0">
              <a:solidFill>
                <a:srgbClr val="FF0000"/>
              </a:solidFill>
              <a:hlinkClick r:id="rId6" tooltip="Data transformation"/>
            </a:endParaRPr>
          </a:p>
          <a:p>
            <a:pPr lvl="1"/>
            <a:r>
              <a:rPr lang="de-DE" sz="1100" i="1" dirty="0" smtClean="0">
                <a:hlinkClick r:id="rId6" tooltip="Data transformation"/>
              </a:rPr>
              <a:t>Transforms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the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data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for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storing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it</a:t>
            </a:r>
            <a:r>
              <a:rPr lang="de-DE" sz="1100" i="1" dirty="0" smtClean="0"/>
              <a:t> in proper </a:t>
            </a:r>
            <a:r>
              <a:rPr lang="de-DE" sz="1100" b="1" i="1" dirty="0" err="1" smtClean="0"/>
              <a:t>format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or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structure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for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querying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and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analysis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purpose</a:t>
            </a:r>
            <a:endParaRPr lang="de-DE" sz="1100" i="1" dirty="0" smtClean="0"/>
          </a:p>
          <a:p>
            <a:pPr lvl="1"/>
            <a:r>
              <a:rPr lang="de-DE" sz="1100" i="1" dirty="0" smtClean="0">
                <a:hlinkClick r:id="rId7" tooltip="Data loading"/>
              </a:rPr>
              <a:t>Loads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it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into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the</a:t>
            </a:r>
            <a:r>
              <a:rPr lang="de-DE" sz="1100" i="1" dirty="0" smtClean="0"/>
              <a:t> final </a:t>
            </a:r>
            <a:r>
              <a:rPr lang="de-DE" sz="1100" i="1" dirty="0" err="1" smtClean="0"/>
              <a:t>target</a:t>
            </a:r>
            <a:r>
              <a:rPr lang="de-DE" sz="1100" i="1" dirty="0" smtClean="0"/>
              <a:t> (</a:t>
            </a:r>
            <a:r>
              <a:rPr lang="de-DE" sz="1100" i="1" dirty="0" err="1" smtClean="0"/>
              <a:t>database</a:t>
            </a:r>
            <a:r>
              <a:rPr lang="de-DE" sz="1100" i="1" dirty="0" smtClean="0"/>
              <a:t>, </a:t>
            </a:r>
            <a:r>
              <a:rPr lang="de-DE" sz="1100" i="1" dirty="0" err="1" smtClean="0"/>
              <a:t>more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specifically</a:t>
            </a:r>
            <a:r>
              <a:rPr lang="de-DE" sz="1100" i="1" dirty="0" smtClean="0"/>
              <a:t>, </a:t>
            </a:r>
            <a:r>
              <a:rPr lang="de-DE" sz="1100" i="1" dirty="0" smtClean="0">
                <a:hlinkClick r:id="rId8" tooltip="Operational data store"/>
              </a:rPr>
              <a:t>operational data store</a:t>
            </a:r>
            <a:r>
              <a:rPr lang="de-DE" sz="1100" i="1" dirty="0" smtClean="0"/>
              <a:t>, </a:t>
            </a:r>
            <a:r>
              <a:rPr lang="de-DE" sz="1100" i="1" dirty="0" smtClean="0">
                <a:hlinkClick r:id="rId9" tooltip="Data mart"/>
              </a:rPr>
              <a:t>data mart</a:t>
            </a:r>
            <a:r>
              <a:rPr lang="de-DE" sz="1100" i="1" dirty="0" smtClean="0"/>
              <a:t>, </a:t>
            </a:r>
            <a:r>
              <a:rPr lang="de-DE" sz="1100" i="1" dirty="0" err="1" smtClean="0"/>
              <a:t>or</a:t>
            </a:r>
            <a:r>
              <a:rPr lang="de-DE" sz="1100" i="1" dirty="0" smtClean="0"/>
              <a:t> </a:t>
            </a:r>
            <a:r>
              <a:rPr lang="de-DE" sz="1100" i="1" dirty="0" smtClean="0">
                <a:hlinkClick r:id="rId4" tooltip="Data warehouse"/>
              </a:rPr>
              <a:t>data warehouse</a:t>
            </a:r>
            <a:r>
              <a:rPr lang="de-DE" sz="1100" i="1" dirty="0" smtClean="0"/>
              <a:t>)</a:t>
            </a:r>
          </a:p>
          <a:p>
            <a:r>
              <a:rPr lang="de-DE" sz="1400" dirty="0" err="1" smtClean="0"/>
              <a:t>Typically</a:t>
            </a:r>
            <a:r>
              <a:rPr lang="de-DE" sz="1400" dirty="0" smtClean="0"/>
              <a:t> </a:t>
            </a:r>
            <a:r>
              <a:rPr lang="de-DE" sz="1400" dirty="0" err="1" smtClean="0"/>
              <a:t>assumes</a:t>
            </a:r>
            <a:r>
              <a:rPr lang="de-DE" sz="1400" dirty="0" smtClean="0"/>
              <a:t>: </a:t>
            </a:r>
            <a:r>
              <a:rPr lang="de-DE" sz="1400" dirty="0" err="1" smtClean="0"/>
              <a:t>fixed</a:t>
            </a:r>
            <a:r>
              <a:rPr lang="de-DE" sz="1400" dirty="0" smtClean="0"/>
              <a:t>, </a:t>
            </a:r>
            <a:r>
              <a:rPr lang="de-DE" sz="1400" dirty="0" err="1" smtClean="0"/>
              <a:t>static</a:t>
            </a:r>
            <a:r>
              <a:rPr lang="de-DE" sz="1400" dirty="0" smtClean="0"/>
              <a:t> </a:t>
            </a:r>
            <a:r>
              <a:rPr lang="de-DE" sz="1400" dirty="0" err="1" smtClean="0"/>
              <a:t>pipeline</a:t>
            </a:r>
            <a:r>
              <a:rPr lang="de-DE" sz="1400" dirty="0" smtClean="0"/>
              <a:t>, </a:t>
            </a:r>
            <a:r>
              <a:rPr lang="de-DE" sz="1400" dirty="0" err="1" smtClean="0"/>
              <a:t>fixed</a:t>
            </a:r>
            <a:r>
              <a:rPr lang="de-DE" sz="1400" dirty="0" smtClean="0"/>
              <a:t> final </a:t>
            </a:r>
            <a:r>
              <a:rPr lang="de-DE" sz="1400" dirty="0" err="1" smtClean="0"/>
              <a:t>schema</a:t>
            </a:r>
            <a:r>
              <a:rPr lang="de-DE" sz="1400" dirty="0" smtClean="0"/>
              <a:t>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final DB/DW</a:t>
            </a:r>
          </a:p>
          <a:p>
            <a:r>
              <a:rPr lang="de-DE" sz="1400" dirty="0" err="1" smtClean="0"/>
              <a:t>Cleansing</a:t>
            </a:r>
            <a:r>
              <a:rPr lang="de-DE" sz="1400" dirty="0" smtClean="0"/>
              <a:t> </a:t>
            </a:r>
            <a:r>
              <a:rPr lang="de-DE" sz="1400" dirty="0" err="1" smtClean="0"/>
              <a:t>sometimes</a:t>
            </a:r>
            <a:r>
              <a:rPr lang="de-DE" sz="1400" dirty="0" smtClean="0"/>
              <a:t> </a:t>
            </a:r>
            <a:r>
              <a:rPr lang="de-DE" sz="1400" dirty="0" err="1" smtClean="0"/>
              <a:t>viewed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a </a:t>
            </a:r>
            <a:r>
              <a:rPr lang="de-DE" sz="1400" dirty="0" err="1" smtClean="0"/>
              <a:t>part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Transform, </a:t>
            </a:r>
            <a:r>
              <a:rPr lang="de-DE" sz="1400" dirty="0" err="1" smtClean="0"/>
              <a:t>sometimes</a:t>
            </a:r>
            <a:r>
              <a:rPr lang="de-DE" sz="1400" dirty="0" smtClean="0"/>
              <a:t> not.</a:t>
            </a:r>
          </a:p>
          <a:p>
            <a:r>
              <a:rPr lang="de-DE" sz="1400" dirty="0" err="1" smtClean="0"/>
              <a:t>Typically</a:t>
            </a:r>
            <a:r>
              <a:rPr lang="de-DE" sz="1400" dirty="0" smtClean="0"/>
              <a:t> </a:t>
            </a:r>
            <a:r>
              <a:rPr lang="de-DE" sz="1400" dirty="0" err="1" smtClean="0"/>
              <a:t>assumes</a:t>
            </a:r>
            <a:r>
              <a:rPr lang="de-DE" sz="1400" dirty="0" smtClean="0"/>
              <a:t> </a:t>
            </a:r>
            <a:r>
              <a:rPr lang="de-DE" sz="1400" dirty="0" err="1" smtClean="0"/>
              <a:t>complete</a:t>
            </a:r>
            <a:r>
              <a:rPr lang="de-DE" sz="1400" dirty="0" smtClean="0"/>
              <a:t>/clean </a:t>
            </a:r>
            <a:r>
              <a:rPr lang="de-DE" sz="1400" dirty="0" err="1" smtClean="0"/>
              <a:t>data</a:t>
            </a:r>
            <a:r>
              <a:rPr lang="de-DE" sz="1400" dirty="0" smtClean="0"/>
              <a:t> at </a:t>
            </a:r>
            <a:r>
              <a:rPr lang="de-DE" sz="1400" dirty="0" err="1" smtClean="0"/>
              <a:t>the</a:t>
            </a:r>
            <a:r>
              <a:rPr lang="de-DE" sz="1400" dirty="0" smtClean="0"/>
              <a:t> “</a:t>
            </a:r>
            <a:r>
              <a:rPr lang="de-DE" sz="1400" dirty="0" err="1" smtClean="0"/>
              <a:t>load</a:t>
            </a:r>
            <a:r>
              <a:rPr lang="de-DE" sz="1400" dirty="0" smtClean="0"/>
              <a:t>" </a:t>
            </a:r>
            <a:r>
              <a:rPr lang="de-DE" sz="1400" dirty="0" err="1" smtClean="0"/>
              <a:t>stage</a:t>
            </a:r>
            <a:endParaRPr lang="de-DE" sz="1400" dirty="0" smtClean="0"/>
          </a:p>
          <a:p>
            <a:r>
              <a:rPr lang="de-DE" sz="1400" dirty="0" smtClean="0"/>
              <a:t>Aggregation </a:t>
            </a:r>
            <a:r>
              <a:rPr lang="de-DE" sz="1400" dirty="0" err="1" smtClean="0"/>
              <a:t>sometimes</a:t>
            </a:r>
            <a:r>
              <a:rPr lang="de-DE" sz="1400" dirty="0" smtClean="0"/>
              <a:t> </a:t>
            </a:r>
            <a:r>
              <a:rPr lang="de-DE" sz="1400" dirty="0" err="1" smtClean="0"/>
              <a:t>viewed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a </a:t>
            </a:r>
            <a:r>
              <a:rPr lang="de-DE" sz="1400" dirty="0" err="1" smtClean="0"/>
              <a:t>part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tranformation</a:t>
            </a:r>
            <a:r>
              <a:rPr lang="de-DE" sz="1400" dirty="0" smtClean="0"/>
              <a:t>, </a:t>
            </a:r>
            <a:r>
              <a:rPr lang="de-DE" sz="1400" dirty="0" err="1" smtClean="0"/>
              <a:t>sometimes</a:t>
            </a:r>
            <a:r>
              <a:rPr lang="de-DE" sz="1400" dirty="0" smtClean="0"/>
              <a:t> </a:t>
            </a:r>
            <a:r>
              <a:rPr lang="de-DE" sz="1400" dirty="0" err="1" smtClean="0"/>
              <a:t>higher</a:t>
            </a:r>
            <a:r>
              <a:rPr lang="de-DE" sz="1400" dirty="0" smtClean="0"/>
              <a:t> </a:t>
            </a:r>
            <a:r>
              <a:rPr lang="de-DE" sz="1400" dirty="0" err="1" smtClean="0"/>
              <a:t>up</a:t>
            </a:r>
            <a:r>
              <a:rPr lang="de-DE" sz="1400" dirty="0" smtClean="0"/>
              <a:t>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Datawarehouse </a:t>
            </a:r>
            <a:r>
              <a:rPr lang="de-DE" sz="1400" dirty="0" err="1" smtClean="0"/>
              <a:t>access</a:t>
            </a:r>
            <a:r>
              <a:rPr lang="de-DE" sz="1400" dirty="0" smtClean="0"/>
              <a:t> </a:t>
            </a:r>
            <a:r>
              <a:rPr lang="de-DE" sz="1400" dirty="0" err="1" smtClean="0"/>
              <a:t>layer</a:t>
            </a:r>
            <a:r>
              <a:rPr lang="de-DE" sz="1400" dirty="0" smtClean="0"/>
              <a:t> (OLAP)</a:t>
            </a:r>
          </a:p>
          <a:p>
            <a:pPr marL="0" indent="0">
              <a:buNone/>
            </a:pPr>
            <a:endParaRPr lang="de-DE" sz="1400" dirty="0" smtClean="0"/>
          </a:p>
          <a:p>
            <a:r>
              <a:rPr lang="de-DE" sz="1400" dirty="0" smtClean="0"/>
              <a:t>WARNING: </a:t>
            </a:r>
            <a:r>
              <a:rPr lang="de-DE" sz="1400" dirty="0" err="1" smtClean="0"/>
              <a:t>At</a:t>
            </a:r>
            <a:r>
              <a:rPr lang="de-DE" sz="1400" dirty="0" smtClean="0"/>
              <a:t> </a:t>
            </a:r>
            <a:r>
              <a:rPr lang="de-DE" sz="1400" dirty="0" err="1" smtClean="0"/>
              <a:t>each</a:t>
            </a:r>
            <a:r>
              <a:rPr lang="de-DE" sz="1400" dirty="0" smtClean="0"/>
              <a:t> </a:t>
            </a:r>
            <a:r>
              <a:rPr lang="de-DE" sz="1400" dirty="0" err="1" smtClean="0"/>
              <a:t>stage</a:t>
            </a:r>
            <a:r>
              <a:rPr lang="de-DE" sz="1400" dirty="0" smtClean="0"/>
              <a:t>, </a:t>
            </a:r>
            <a:r>
              <a:rPr lang="de-DE" sz="1400" dirty="0" err="1" smtClean="0"/>
              <a:t>things</a:t>
            </a:r>
            <a:r>
              <a:rPr lang="de-DE" sz="1400" dirty="0" smtClean="0"/>
              <a:t> </a:t>
            </a:r>
            <a:r>
              <a:rPr lang="de-DE" sz="1400" dirty="0" err="1" smtClean="0"/>
              <a:t>can</a:t>
            </a:r>
            <a:r>
              <a:rPr lang="de-DE" sz="1400" dirty="0" smtClean="0"/>
              <a:t> </a:t>
            </a:r>
            <a:r>
              <a:rPr lang="de-DE" sz="1400" dirty="0" err="1" smtClean="0"/>
              <a:t>go</a:t>
            </a:r>
            <a:r>
              <a:rPr lang="de-DE" sz="1400" dirty="0" smtClean="0"/>
              <a:t> </a:t>
            </a:r>
            <a:r>
              <a:rPr lang="de-DE" sz="1400" dirty="0" err="1" smtClean="0"/>
              <a:t>wrong</a:t>
            </a:r>
            <a:r>
              <a:rPr lang="de-DE" sz="1400" dirty="0" smtClean="0"/>
              <a:t>! </a:t>
            </a:r>
            <a:r>
              <a:rPr lang="de-DE" sz="1400" dirty="0" err="1" smtClean="0"/>
              <a:t>Filtering</a:t>
            </a:r>
            <a:r>
              <a:rPr lang="de-DE" sz="1400" dirty="0" smtClean="0"/>
              <a:t>/</a:t>
            </a:r>
            <a:r>
              <a:rPr lang="de-DE" sz="1400" dirty="0" err="1" smtClean="0"/>
              <a:t>aggregation</a:t>
            </a:r>
            <a:r>
              <a:rPr lang="de-DE" sz="1400" dirty="0" smtClean="0"/>
              <a:t> </a:t>
            </a:r>
            <a:r>
              <a:rPr lang="de-DE" sz="1400" dirty="0" err="1" smtClean="0"/>
              <a:t>may</a:t>
            </a:r>
            <a:r>
              <a:rPr lang="de-DE" sz="1400" dirty="0" smtClean="0"/>
              <a:t> </a:t>
            </a:r>
            <a:r>
              <a:rPr lang="de-DE" sz="1400" dirty="0" err="1" smtClean="0"/>
              <a:t>bias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data</a:t>
            </a:r>
            <a:r>
              <a:rPr lang="de-DE" sz="1400" dirty="0" smtClean="0"/>
              <a:t>!</a:t>
            </a:r>
          </a:p>
          <a:p>
            <a:endParaRPr lang="de-DE" sz="1100" dirty="0"/>
          </a:p>
          <a:p>
            <a:r>
              <a:rPr lang="de-DE" sz="1100" dirty="0" smtClean="0"/>
              <a:t>References:[</a:t>
            </a:r>
            <a:r>
              <a:rPr lang="de-DE" sz="1100" dirty="0" err="1" smtClean="0"/>
              <a:t>Golfarelli</a:t>
            </a:r>
            <a:r>
              <a:rPr lang="de-DE" sz="1100" dirty="0" smtClean="0"/>
              <a:t>, </a:t>
            </a:r>
            <a:r>
              <a:rPr lang="de-DE" sz="1100" dirty="0" err="1" smtClean="0"/>
              <a:t>Rizzi</a:t>
            </a:r>
            <a:r>
              <a:rPr lang="de-DE" sz="1100" dirty="0" smtClean="0"/>
              <a:t>, 2009]</a:t>
            </a:r>
          </a:p>
          <a:p>
            <a:pPr lvl="1"/>
            <a:r>
              <a:rPr lang="de-DE" sz="1000" dirty="0" smtClean="0">
                <a:hlinkClick r:id="rId10"/>
              </a:rPr>
              <a:t>https://en.wikipedia.org/wiki/Extract,_transform,_load</a:t>
            </a:r>
            <a:r>
              <a:rPr lang="de-DE" sz="1000" dirty="0" smtClean="0"/>
              <a:t> </a:t>
            </a:r>
          </a:p>
          <a:p>
            <a:pPr lvl="1"/>
            <a:r>
              <a:rPr lang="de-DE" sz="1000" dirty="0" smtClean="0">
                <a:hlinkClick r:id="rId11"/>
              </a:rPr>
              <a:t>https://en.wikipedia.org/wiki/Staging_%28data%29#Functions</a:t>
            </a:r>
            <a:r>
              <a:rPr lang="de-DE" sz="1000" dirty="0" smtClean="0"/>
              <a:t> </a:t>
            </a:r>
          </a:p>
        </p:txBody>
      </p:sp>
      <p:sp>
        <p:nvSpPr>
          <p:cNvPr id="6" name="Ovale Legende 5"/>
          <p:cNvSpPr/>
          <p:nvPr/>
        </p:nvSpPr>
        <p:spPr>
          <a:xfrm>
            <a:off x="7518400" y="1854199"/>
            <a:ext cx="1625600" cy="1312333"/>
          </a:xfrm>
          <a:prstGeom prst="wedgeEllipseCallout">
            <a:avLst>
              <a:gd name="adj1" fmla="val -149275"/>
              <a:gd name="adj2" fmla="val 271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"</a:t>
            </a:r>
            <a:r>
              <a:rPr lang="de-DE" sz="1600" i="1" dirty="0" smtClean="0"/>
              <a:t>Hard-</a:t>
            </a:r>
            <a:r>
              <a:rPr lang="de-DE" sz="1600" i="1" dirty="0" err="1" smtClean="0"/>
              <a:t>wired</a:t>
            </a:r>
            <a:r>
              <a:rPr lang="de-DE" sz="1600" dirty="0" smtClean="0"/>
              <a:t>" Data </a:t>
            </a:r>
            <a:r>
              <a:rPr lang="de-DE" sz="1600" dirty="0" err="1" smtClean="0"/>
              <a:t>integration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311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creen Shot 2013-04-07 at 9.0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79" y="5902384"/>
            <a:ext cx="842434" cy="738955"/>
          </a:xfrm>
          <a:prstGeom prst="rect">
            <a:avLst/>
          </a:prstGeom>
        </p:spPr>
      </p:pic>
      <p:pic>
        <p:nvPicPr>
          <p:cNvPr id="30" name="Picture 29" descr="Screen Shot 2013-04-07 at 9.01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37" y="5880099"/>
            <a:ext cx="723265" cy="7137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900" y="1513590"/>
            <a:ext cx="1841500" cy="622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RDF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7400" y="2336800"/>
            <a:ext cx="1422400" cy="406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 Transformation</a:t>
            </a:r>
            <a:endParaRPr lang="en-US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900" y="3025775"/>
            <a:ext cx="1841500" cy="622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Analytical 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12800" y="3898900"/>
            <a:ext cx="1422400" cy="406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Visualization Transformation</a:t>
            </a:r>
            <a:endParaRPr lang="en-US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" y="4521200"/>
            <a:ext cx="1841500" cy="622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Visualization Abstraction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800" y="5359400"/>
            <a:ext cx="1422400" cy="406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Visual Mapping Transformation</a:t>
            </a:r>
            <a:endParaRPr lang="en-US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200" y="5956300"/>
            <a:ext cx="1841500" cy="622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4444" y="3076575"/>
            <a:ext cx="227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Analytical Operators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02544" y="4638675"/>
            <a:ext cx="257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Visualization Operators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1320800" y="20574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1333500" y="27432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320800" y="36195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320800" y="43180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1295400" y="51054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308100" y="58166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86226" y="6581001"/>
            <a:ext cx="494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Brunetti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, S. Auer, R.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García,”The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Linked Data Visualization Model’.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76200" y="253995"/>
            <a:ext cx="9067800" cy="561975"/>
          </a:xfrm>
        </p:spPr>
        <p:txBody>
          <a:bodyPr/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/>
              <a:t>V</a:t>
            </a:r>
            <a:r>
              <a:rPr lang="de-DE" dirty="0" smtClean="0"/>
              <a:t>iews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2</a:t>
            </a:r>
            <a:r>
              <a:rPr lang="de-DE" dirty="0" smtClean="0"/>
              <a:t>/7 </a:t>
            </a:r>
            <a:r>
              <a:rPr lang="en-US" dirty="0" smtClean="0"/>
              <a:t>Linked Data Visualization Model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27944" y="6035675"/>
            <a:ext cx="178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Operators</a:t>
            </a:r>
            <a:endParaRPr lang="en-US" dirty="0"/>
          </a:p>
        </p:txBody>
      </p:sp>
      <p:sp>
        <p:nvSpPr>
          <p:cNvPr id="28" name="Right Brace 27"/>
          <p:cNvSpPr/>
          <p:nvPr/>
        </p:nvSpPr>
        <p:spPr>
          <a:xfrm>
            <a:off x="4254500" y="1314570"/>
            <a:ext cx="445826" cy="94603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786204" y="1561068"/>
            <a:ext cx="94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33" name="Right Brace 32"/>
          <p:cNvSpPr/>
          <p:nvPr/>
        </p:nvSpPr>
        <p:spPr>
          <a:xfrm>
            <a:off x="5207000" y="5657970"/>
            <a:ext cx="445826" cy="94603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726004" y="5955268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</a:t>
            </a:r>
            <a:endParaRPr lang="en-US" dirty="0"/>
          </a:p>
        </p:txBody>
      </p:sp>
      <p:sp>
        <p:nvSpPr>
          <p:cNvPr id="35" name="Right Brace 34"/>
          <p:cNvSpPr/>
          <p:nvPr/>
        </p:nvSpPr>
        <p:spPr>
          <a:xfrm>
            <a:off x="5308600" y="2425700"/>
            <a:ext cx="457200" cy="302260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05404" y="3657599"/>
            <a:ext cx="184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Transform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190500" y="2209800"/>
            <a:ext cx="3200400" cy="1588"/>
          </a:xfrm>
          <a:prstGeom prst="line">
            <a:avLst/>
          </a:prstGeom>
          <a:ln cap="rnd">
            <a:solidFill>
              <a:schemeClr val="accent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0" y="5842000"/>
            <a:ext cx="3200400" cy="1588"/>
          </a:xfrm>
          <a:prstGeom prst="line">
            <a:avLst/>
          </a:prstGeom>
          <a:ln cap="rnd">
            <a:solidFill>
              <a:schemeClr val="accent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380942" cy="561975"/>
          </a:xfrm>
        </p:spPr>
        <p:txBody>
          <a:bodyPr/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/>
              <a:t>V</a:t>
            </a:r>
            <a:r>
              <a:rPr lang="de-DE" dirty="0" smtClean="0"/>
              <a:t>iews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3</a:t>
            </a:r>
            <a:r>
              <a:rPr lang="de-DE" dirty="0" smtClean="0"/>
              <a:t>/7 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rather</a:t>
            </a:r>
            <a:r>
              <a:rPr lang="de-DE" dirty="0" smtClean="0"/>
              <a:t> a </a:t>
            </a:r>
            <a:r>
              <a:rPr lang="de-DE" dirty="0" err="1" smtClean="0"/>
              <a:t>Lifecycle</a:t>
            </a:r>
            <a:r>
              <a:rPr lang="de-DE" dirty="0" smtClean="0"/>
              <a:t>...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de-DE" sz="2000" dirty="0" smtClean="0"/>
              <a:t>E.g. </a:t>
            </a:r>
            <a:r>
              <a:rPr lang="de-DE" sz="2000" dirty="0" err="1" smtClean="0"/>
              <a:t>good</a:t>
            </a:r>
            <a:r>
              <a:rPr lang="de-DE" sz="2000" dirty="0" smtClean="0"/>
              <a:t> </a:t>
            </a:r>
            <a:r>
              <a:rPr lang="de-DE" sz="2000" dirty="0" err="1" smtClean="0"/>
              <a:t>example</a:t>
            </a:r>
            <a:r>
              <a:rPr lang="de-DE" sz="2000" dirty="0" smtClean="0"/>
              <a:t>: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Data </a:t>
            </a:r>
            <a:r>
              <a:rPr lang="de-DE" sz="2000" dirty="0" err="1" smtClean="0"/>
              <a:t>Lifecycle</a:t>
            </a:r>
            <a:r>
              <a:rPr lang="de-DE" sz="2000" dirty="0"/>
              <a:t> </a:t>
            </a:r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b="1" dirty="0" smtClean="0"/>
          </a:p>
          <a:p>
            <a:endParaRPr lang="de-DE" sz="2000" b="1" dirty="0"/>
          </a:p>
          <a:p>
            <a:r>
              <a:rPr lang="de-DE" sz="2000" b="1" dirty="0" smtClean="0"/>
              <a:t>NOTE: </a:t>
            </a:r>
            <a:r>
              <a:rPr lang="de-DE" sz="2000" dirty="0" smtClean="0"/>
              <a:t>Independent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whether</a:t>
            </a:r>
            <a:r>
              <a:rPr lang="de-DE" sz="2000" dirty="0" smtClean="0"/>
              <a:t>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Data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other</a:t>
            </a:r>
            <a:r>
              <a:rPr lang="de-DE" sz="2000" dirty="0" smtClean="0"/>
              <a:t> </a:t>
            </a:r>
            <a:r>
              <a:rPr lang="de-DE" sz="2000" dirty="0" err="1" smtClean="0"/>
              <a:t>sources</a:t>
            </a:r>
            <a:r>
              <a:rPr lang="de-DE" sz="2000" dirty="0" smtClean="0"/>
              <a:t>, </a:t>
            </a:r>
            <a:r>
              <a:rPr lang="de-DE" sz="2000" dirty="0" err="1" smtClean="0"/>
              <a:t>you</a:t>
            </a:r>
            <a:r>
              <a:rPr lang="de-DE" sz="2000" dirty="0" smtClean="0"/>
              <a:t> </a:t>
            </a:r>
            <a:r>
              <a:rPr lang="de-DE" sz="2000" dirty="0" err="1" smtClean="0"/>
              <a:t>need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revisit</a:t>
            </a:r>
            <a:r>
              <a:rPr lang="de-DE" sz="2000" dirty="0" smtClean="0"/>
              <a:t>/</a:t>
            </a:r>
            <a:r>
              <a:rPr lang="de-DE" sz="2000" dirty="0" err="1" smtClean="0"/>
              <a:t>revalidate</a:t>
            </a:r>
            <a:r>
              <a:rPr lang="de-DE" sz="2000" dirty="0" smtClean="0"/>
              <a:t> </a:t>
            </a:r>
            <a:r>
              <a:rPr lang="de-DE" sz="2000" dirty="0" err="1" smtClean="0"/>
              <a:t>your</a:t>
            </a:r>
            <a:r>
              <a:rPr lang="de-DE" sz="2000" dirty="0" smtClean="0"/>
              <a:t> </a:t>
            </a:r>
            <a:r>
              <a:rPr lang="de-DE" sz="2000" dirty="0" err="1" smtClean="0"/>
              <a:t>workflow</a:t>
            </a:r>
            <a:r>
              <a:rPr lang="de-DE" sz="2000" dirty="0" smtClean="0"/>
              <a:t>, </a:t>
            </a:r>
            <a:r>
              <a:rPr lang="de-DE" sz="2000" dirty="0" err="1" smtClean="0"/>
              <a:t>either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improving</a:t>
            </a:r>
            <a:r>
              <a:rPr lang="de-DE" sz="2000" dirty="0" smtClean="0"/>
              <a:t> </a:t>
            </a:r>
            <a:r>
              <a:rPr lang="de-DE" sz="2000" dirty="0" err="1" smtClean="0"/>
              <a:t>it</a:t>
            </a:r>
            <a:r>
              <a:rPr lang="de-DE" sz="2000" dirty="0" smtClean="0"/>
              <a:t>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maintainance</a:t>
            </a:r>
            <a:r>
              <a:rPr lang="de-DE" sz="2000" dirty="0" smtClean="0"/>
              <a:t> (</a:t>
            </a:r>
            <a:r>
              <a:rPr lang="de-DE" sz="2000" dirty="0" err="1" smtClean="0"/>
              <a:t>sources</a:t>
            </a:r>
            <a:r>
              <a:rPr lang="de-DE" sz="2000" dirty="0" smtClean="0"/>
              <a:t> </a:t>
            </a:r>
            <a:r>
              <a:rPr lang="de-DE" sz="2000" dirty="0" err="1" smtClean="0"/>
              <a:t>changing</a:t>
            </a:r>
            <a:r>
              <a:rPr lang="de-DE" sz="2000" dirty="0" smtClean="0"/>
              <a:t>, </a:t>
            </a:r>
            <a:r>
              <a:rPr lang="de-DE" sz="2000" dirty="0" err="1" smtClean="0"/>
              <a:t>source</a:t>
            </a:r>
            <a:r>
              <a:rPr lang="de-DE" sz="2000" dirty="0" smtClean="0"/>
              <a:t> </a:t>
            </a:r>
            <a:r>
              <a:rPr lang="de-DE" sz="2000" dirty="0" err="1" smtClean="0"/>
              <a:t>formats</a:t>
            </a:r>
            <a:r>
              <a:rPr lang="de-DE" sz="2000" dirty="0" smtClean="0"/>
              <a:t> </a:t>
            </a:r>
            <a:r>
              <a:rPr lang="de-DE" sz="2000" dirty="0" err="1" smtClean="0"/>
              <a:t>changing</a:t>
            </a:r>
            <a:r>
              <a:rPr lang="de-DE" sz="2000" dirty="0" smtClean="0"/>
              <a:t>, etc.)</a:t>
            </a:r>
          </a:p>
          <a:p>
            <a:endParaRPr lang="de-DE" sz="2000" dirty="0"/>
          </a:p>
        </p:txBody>
      </p:sp>
      <p:pic>
        <p:nvPicPr>
          <p:cNvPr id="4" name="Bild 3" descr="Screen Shot 2015-06-26 at 13.0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9" y="2015068"/>
            <a:ext cx="5190277" cy="354239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668391" y="4884267"/>
            <a:ext cx="447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Axel-Cyrille </a:t>
            </a:r>
            <a:r>
              <a:rPr lang="de-DE" sz="1200" b="1" dirty="0" err="1" smtClean="0"/>
              <a:t>Ngonga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Ngomo</a:t>
            </a:r>
            <a:r>
              <a:rPr lang="de-DE" sz="1200" b="1" dirty="0" smtClean="0"/>
              <a:t>, Sören Auer, Jens Lehmann, </a:t>
            </a:r>
            <a:r>
              <a:rPr lang="de-DE" sz="1200" b="1" dirty="0" err="1" smtClean="0"/>
              <a:t>Amrapali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Zaveri</a:t>
            </a:r>
            <a:r>
              <a:rPr lang="de-DE" sz="1200" b="1" dirty="0" smtClean="0"/>
              <a:t>. </a:t>
            </a:r>
            <a:r>
              <a:rPr lang="de-DE" sz="1200" b="1" dirty="0" err="1" smtClean="0"/>
              <a:t>Introduction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to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Linked</a:t>
            </a:r>
            <a:r>
              <a:rPr lang="de-DE" sz="1200" b="1" dirty="0" smtClean="0"/>
              <a:t> Data </a:t>
            </a:r>
            <a:r>
              <a:rPr lang="de-DE" sz="1200" b="1" dirty="0" err="1" smtClean="0"/>
              <a:t>and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Its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Lifecycle</a:t>
            </a:r>
            <a:r>
              <a:rPr lang="de-DE" sz="1200" b="1" dirty="0" smtClean="0"/>
              <a:t> on </a:t>
            </a:r>
            <a:r>
              <a:rPr lang="de-DE" sz="1200" b="1" dirty="0" err="1" smtClean="0"/>
              <a:t>the</a:t>
            </a:r>
            <a:r>
              <a:rPr lang="de-DE" sz="1200" b="1" dirty="0" smtClean="0"/>
              <a:t> Web. </a:t>
            </a:r>
            <a:r>
              <a:rPr lang="de-DE" sz="1200" b="1" dirty="0" err="1" smtClean="0"/>
              <a:t>ReasoningWeb</a:t>
            </a:r>
            <a:r>
              <a:rPr lang="de-DE" sz="1200" b="1" dirty="0" smtClean="0"/>
              <a:t>. 2014</a:t>
            </a:r>
          </a:p>
        </p:txBody>
      </p:sp>
    </p:spTree>
    <p:extLst>
      <p:ext uri="{BB962C8B-B14F-4D97-AF65-F5344CB8AC3E}">
        <p14:creationId xmlns:p14="http://schemas.microsoft.com/office/powerpoint/2010/main" val="388988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525" y="790575"/>
            <a:ext cx="8435975" cy="561975"/>
          </a:xfrm>
        </p:spPr>
        <p:txBody>
          <a:bodyPr/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/>
              <a:t>V</a:t>
            </a:r>
            <a:r>
              <a:rPr lang="de-DE" dirty="0" smtClean="0"/>
              <a:t>iews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4</a:t>
            </a:r>
            <a:r>
              <a:rPr lang="de-DE" dirty="0" smtClean="0"/>
              <a:t>/7 </a:t>
            </a:r>
            <a:r>
              <a:rPr lang="de-DE" dirty="0" err="1" smtClean="0"/>
              <a:t>We‘re</a:t>
            </a:r>
            <a:r>
              <a:rPr lang="de-DE" dirty="0" smtClean="0"/>
              <a:t> not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ones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recognize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actually</a:t>
            </a:r>
            <a:r>
              <a:rPr lang="de-DE" dirty="0" smtClean="0"/>
              <a:t> a </a:t>
            </a:r>
            <a:r>
              <a:rPr lang="de-DE" dirty="0" err="1" smtClean="0"/>
              <a:t>lifecycle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6" name="dataVersusKnowledg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3701" y="1555750"/>
            <a:ext cx="5352586" cy="3924300"/>
          </a:xfrm>
          <a:prstGeom prst="rect">
            <a:avLst/>
          </a:prstGeom>
        </p:spPr>
      </p:pic>
      <p:pic>
        <p:nvPicPr>
          <p:cNvPr id="7" name="dataVersusKnowledg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525" y="5355242"/>
            <a:ext cx="7758112" cy="13630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77481" y="970518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[Wiederhold92]</a:t>
            </a:r>
          </a:p>
        </p:txBody>
      </p:sp>
    </p:spTree>
    <p:extLst>
      <p:ext uri="{BB962C8B-B14F-4D97-AF65-F5344CB8AC3E}">
        <p14:creationId xmlns:p14="http://schemas.microsoft.com/office/powerpoint/2010/main" val="58762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40868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Data Management (today) </a:t>
            </a:r>
            <a:br>
              <a:rPr lang="en-US" dirty="0" smtClean="0"/>
            </a:br>
            <a:r>
              <a:rPr lang="en-US" dirty="0" smtClean="0"/>
              <a:t>vs. </a:t>
            </a:r>
            <a:br>
              <a:rPr lang="en-US" dirty="0" smtClean="0"/>
            </a:br>
            <a:r>
              <a:rPr lang="en-US" smtClean="0"/>
              <a:t>Knowledge discovery/modeling (yesterday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isultati immagini per step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407987"/>
            <a:ext cx="18669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/>
              <a:t>V</a:t>
            </a:r>
            <a:r>
              <a:rPr lang="de-DE" dirty="0" smtClean="0"/>
              <a:t>iews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smtClean="0"/>
              <a:t>5/6 </a:t>
            </a:r>
            <a:r>
              <a:rPr lang="en-US" dirty="0" smtClean="0"/>
              <a:t>The “Data Science” Process: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2300" y="6191935"/>
            <a:ext cx="7988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semanticommunity.info/Data_Science/Doing_Data_Science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53185"/>
            <a:ext cx="4724400" cy="351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6" y="2692400"/>
            <a:ext cx="5037658" cy="3531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841" y="4568210"/>
            <a:ext cx="1534159" cy="2289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172134"/>
            <a:ext cx="463196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What Would a Next-Gen Data Scientist Do?</a:t>
            </a:r>
            <a:endParaRPr lang="en-US" sz="1400" dirty="0"/>
          </a:p>
          <a:p>
            <a:r>
              <a:rPr lang="en-US" sz="1400" dirty="0" smtClean="0"/>
              <a:t>“[</a:t>
            </a:r>
            <a:r>
              <a:rPr lang="is-IS" sz="1400" dirty="0" smtClean="0"/>
              <a:t>…] </a:t>
            </a:r>
            <a:r>
              <a:rPr lang="en-US" sz="1400" dirty="0" smtClean="0"/>
              <a:t>data </a:t>
            </a:r>
            <a:r>
              <a:rPr lang="en-US" sz="1400" dirty="0"/>
              <a:t>scientists </a:t>
            </a:r>
            <a:r>
              <a:rPr lang="en-US" sz="1400" dirty="0" smtClean="0"/>
              <a:t>[</a:t>
            </a:r>
            <a:r>
              <a:rPr lang="is-IS" sz="1400" dirty="0" smtClean="0"/>
              <a:t>…] </a:t>
            </a:r>
            <a:r>
              <a:rPr lang="en-US" sz="1400" b="1" i="1" dirty="0" smtClean="0">
                <a:solidFill>
                  <a:srgbClr val="FF0000"/>
                </a:solidFill>
              </a:rPr>
              <a:t>spend </a:t>
            </a:r>
            <a:r>
              <a:rPr lang="en-US" sz="1400" b="1" i="1" dirty="0">
                <a:solidFill>
                  <a:srgbClr val="FF0000"/>
                </a:solidFill>
              </a:rPr>
              <a:t>a lot more time trying to get data into shape than anyone cares to admit—maybe up to 90% of their time. </a:t>
            </a:r>
            <a:r>
              <a:rPr lang="en-US" sz="1400" dirty="0"/>
              <a:t>Finally, they don’t find religion in tools, methods, or academic departments. They are versatile and </a:t>
            </a:r>
            <a:r>
              <a:rPr lang="en-US" sz="1400" dirty="0" smtClean="0"/>
              <a:t>interdisciplinary”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77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69" y="3926019"/>
            <a:ext cx="7583487" cy="24518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1" y="257175"/>
            <a:ext cx="9055100" cy="561975"/>
          </a:xfrm>
        </p:spPr>
        <p:txBody>
          <a:bodyPr/>
          <a:lstStyle/>
          <a:p>
            <a:r>
              <a:rPr lang="de-DE" dirty="0" smtClean="0"/>
              <a:t>Different Views &amp; </a:t>
            </a:r>
            <a:r>
              <a:rPr lang="de-DE" dirty="0" err="1" smtClean="0"/>
              <a:t>Examples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smtClean="0"/>
              <a:t>7/7 Big Data &amp; </a:t>
            </a:r>
            <a:r>
              <a:rPr lang="en-US" dirty="0" smtClean="0"/>
              <a:t>Data Management against “Data Lake”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7806461"/>
              </p:ext>
            </p:extLst>
          </p:nvPr>
        </p:nvGraphicFramePr>
        <p:xfrm>
          <a:off x="1105976" y="723901"/>
          <a:ext cx="6831524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Curved Up Arrow 20"/>
          <p:cNvSpPr/>
          <p:nvPr/>
        </p:nvSpPr>
        <p:spPr>
          <a:xfrm rot="10800000" flipV="1">
            <a:off x="1803400" y="3606800"/>
            <a:ext cx="4216400" cy="14478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1080" y="3538149"/>
            <a:ext cx="1353704" cy="400110"/>
          </a:xfrm>
          <a:prstGeom prst="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Data Lake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2470" y="6119362"/>
            <a:ext cx="3278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sz="1200" dirty="0" err="1" smtClean="0"/>
              <a:t>Raghu</a:t>
            </a:r>
            <a:r>
              <a:rPr lang="en-US" sz="1200" dirty="0" smtClean="0"/>
              <a:t> </a:t>
            </a:r>
            <a:r>
              <a:rPr lang="en-US" sz="1200" dirty="0" err="1" smtClean="0"/>
              <a:t>Ramakrishnan</a:t>
            </a:r>
            <a:r>
              <a:rPr lang="en-US" sz="1200" dirty="0" smtClean="0"/>
              <a:t>, Big Data @ Microsoft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challenges to be addressed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976314" y="1618456"/>
            <a:ext cx="7658020" cy="3148416"/>
          </a:xfrm>
          <a:ln w="28575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Syntactic heterogeneity (different formats)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Distributed data sources</a:t>
            </a:r>
          </a:p>
          <a:p>
            <a:pPr>
              <a:buNone/>
            </a:pPr>
            <a:r>
              <a:rPr lang="en-US" dirty="0" smtClean="0"/>
              <a:t>    Non-standard processing</a:t>
            </a:r>
          </a:p>
          <a:p>
            <a:pPr>
              <a:buNone/>
            </a:pPr>
            <a:r>
              <a:rPr lang="en-US" dirty="0" smtClean="0"/>
              <a:t>    Semantic heterogeneity </a:t>
            </a:r>
          </a:p>
          <a:p>
            <a:pPr>
              <a:buNone/>
            </a:pPr>
            <a:r>
              <a:rPr lang="en-US" dirty="0" smtClean="0"/>
              <a:t>    Naming ambiguity</a:t>
            </a:r>
          </a:p>
          <a:p>
            <a:pPr>
              <a:buNone/>
            </a:pPr>
            <a:r>
              <a:rPr lang="en-US" dirty="0" smtClean="0"/>
              <a:t>    Uncertainty and evolving concepts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(non-exhaustive, </a:t>
            </a:r>
            <a:r>
              <a:rPr lang="de-DE" dirty="0" err="1" smtClean="0"/>
              <a:t>overlapping</a:t>
            </a:r>
            <a:r>
              <a:rPr lang="de-DE" dirty="0" smtClean="0"/>
              <a:t>!)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9500" y="1161211"/>
            <a:ext cx="7315200" cy="4525963"/>
          </a:xfrm>
          <a:solidFill>
            <a:schemeClr val="accent5">
              <a:lumMod val="20000"/>
              <a:lumOff val="80000"/>
            </a:schemeClr>
          </a:solidFill>
        </p:spPr>
        <p:txBody>
          <a:bodyPr lIns="72000" tIns="36000">
            <a:normAutofit fontScale="70000" lnSpcReduction="20000"/>
          </a:bodyPr>
          <a:lstStyle/>
          <a:p>
            <a:r>
              <a:rPr lang="de-DE" dirty="0" err="1" smtClean="0"/>
              <a:t>Extraction</a:t>
            </a:r>
            <a:endParaRPr lang="de-DE" dirty="0" smtClean="0"/>
          </a:p>
          <a:p>
            <a:r>
              <a:rPr lang="de-DE" dirty="0" err="1" smtClean="0"/>
              <a:t>Inconsistency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endParaRPr lang="de-DE" dirty="0" smtClean="0"/>
          </a:p>
          <a:p>
            <a:r>
              <a:rPr lang="de-DE" dirty="0" err="1" smtClean="0"/>
              <a:t>Incompleteness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(</a:t>
            </a: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called</a:t>
            </a:r>
            <a:r>
              <a:rPr lang="de-DE" dirty="0" smtClean="0"/>
              <a:t> "</a:t>
            </a:r>
            <a:r>
              <a:rPr lang="de-DE" dirty="0" err="1" smtClean="0"/>
              <a:t>Enrichment</a:t>
            </a:r>
            <a:r>
              <a:rPr lang="de-DE" dirty="0" smtClean="0"/>
              <a:t>“, </a:t>
            </a: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imputation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...)</a:t>
            </a:r>
          </a:p>
          <a:p>
            <a:r>
              <a:rPr lang="de-DE" dirty="0" smtClean="0"/>
              <a:t>Data Integration (</a:t>
            </a:r>
            <a:r>
              <a:rPr lang="de-DE" dirty="0" err="1" smtClean="0"/>
              <a:t>alignment</a:t>
            </a:r>
            <a:r>
              <a:rPr lang="de-DE" dirty="0" smtClean="0"/>
              <a:t>,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reconciliation</a:t>
            </a:r>
            <a:r>
              <a:rPr lang="de-DE" dirty="0" smtClean="0"/>
              <a:t>)</a:t>
            </a:r>
          </a:p>
          <a:p>
            <a:r>
              <a:rPr lang="de-DE" dirty="0" smtClean="0"/>
              <a:t>Aggregation</a:t>
            </a:r>
          </a:p>
          <a:p>
            <a:r>
              <a:rPr lang="de-DE" dirty="0" err="1" smtClean="0"/>
              <a:t>Cleansing</a:t>
            </a:r>
            <a:r>
              <a:rPr lang="de-DE" dirty="0" smtClean="0"/>
              <a:t> (</a:t>
            </a: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outliers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Deduplication</a:t>
            </a:r>
            <a:r>
              <a:rPr lang="de-DE" dirty="0" smtClean="0"/>
              <a:t>/</a:t>
            </a:r>
            <a:r>
              <a:rPr lang="de-DE" dirty="0" err="1" smtClean="0"/>
              <a:t>Interlinking</a:t>
            </a:r>
            <a:r>
              <a:rPr lang="de-DE" dirty="0" smtClean="0"/>
              <a:t> (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involve</a:t>
            </a:r>
            <a:r>
              <a:rPr lang="de-DE" dirty="0" smtClean="0"/>
              <a:t> "</a:t>
            </a:r>
            <a:r>
              <a:rPr lang="de-DE" dirty="0" err="1" smtClean="0"/>
              <a:t>triplification</a:t>
            </a:r>
            <a:r>
              <a:rPr lang="de-DE" dirty="0" smtClean="0"/>
              <a:t>")</a:t>
            </a:r>
          </a:p>
          <a:p>
            <a:r>
              <a:rPr lang="de-DE" dirty="0" smtClean="0"/>
              <a:t>Analytics</a:t>
            </a:r>
          </a:p>
          <a:p>
            <a:r>
              <a:rPr lang="de-DE" dirty="0" err="1" smtClean="0"/>
              <a:t>Enrichment</a:t>
            </a:r>
            <a:endParaRPr lang="de-DE" dirty="0" smtClean="0"/>
          </a:p>
          <a:p>
            <a:r>
              <a:rPr lang="de-DE" dirty="0" smtClean="0"/>
              <a:t>Change </a:t>
            </a:r>
            <a:r>
              <a:rPr lang="de-DE" dirty="0" err="1" smtClean="0"/>
              <a:t>dedection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Maintainance</a:t>
            </a:r>
            <a:r>
              <a:rPr lang="de-DE" dirty="0" smtClean="0"/>
              <a:t>/Evolution)</a:t>
            </a:r>
          </a:p>
          <a:p>
            <a:r>
              <a:rPr lang="de-DE" dirty="0" smtClean="0"/>
              <a:t>Validation (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anaysis</a:t>
            </a:r>
            <a:r>
              <a:rPr lang="de-DE" dirty="0" smtClean="0"/>
              <a:t>)</a:t>
            </a:r>
          </a:p>
          <a:p>
            <a:r>
              <a:rPr lang="de-DE" sz="2900" dirty="0" err="1" smtClean="0"/>
              <a:t>Efficient</a:t>
            </a:r>
            <a:r>
              <a:rPr lang="de-DE" sz="2900" dirty="0" smtClean="0"/>
              <a:t>, </a:t>
            </a:r>
            <a:r>
              <a:rPr lang="de-DE" sz="2900" dirty="0" err="1" smtClean="0"/>
              <a:t>sometimes</a:t>
            </a:r>
            <a:r>
              <a:rPr lang="de-DE" sz="2900" dirty="0" smtClean="0"/>
              <a:t> </a:t>
            </a:r>
            <a:r>
              <a:rPr lang="de-DE" sz="2900" dirty="0" err="1" smtClean="0"/>
              <a:t>distributed</a:t>
            </a:r>
            <a:r>
              <a:rPr lang="de-DE" sz="2900" dirty="0" smtClean="0"/>
              <a:t> (</a:t>
            </a:r>
            <a:r>
              <a:rPr lang="de-DE" sz="2900" dirty="0" err="1" smtClean="0"/>
              <a:t>query</a:t>
            </a:r>
            <a:r>
              <a:rPr lang="de-DE" sz="2900" dirty="0" smtClean="0"/>
              <a:t>) </a:t>
            </a:r>
            <a:r>
              <a:rPr lang="de-DE" sz="2900" dirty="0" err="1" smtClean="0"/>
              <a:t>processing</a:t>
            </a:r>
            <a:endParaRPr lang="de-DE" sz="2900" dirty="0" smtClean="0"/>
          </a:p>
          <a:p>
            <a:r>
              <a:rPr lang="de-DE" dirty="0" err="1" smtClean="0"/>
              <a:t>Visualization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533400" y="5953036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b="1" dirty="0"/>
              <a:t>Tools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b="1" dirty="0" err="1"/>
              <a:t>partially</a:t>
            </a:r>
            <a:r>
              <a:rPr lang="de-DE" dirty="0"/>
              <a:t> in different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.... Bad </a:t>
            </a:r>
            <a:r>
              <a:rPr lang="de-DE" dirty="0" err="1"/>
              <a:t>news</a:t>
            </a:r>
            <a:r>
              <a:rPr lang="de-DE" dirty="0"/>
              <a:t>: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"</a:t>
            </a:r>
            <a:r>
              <a:rPr lang="de-DE" dirty="0" err="1"/>
              <a:t>one</a:t>
            </a:r>
            <a:r>
              <a:rPr lang="de-DE" dirty="0"/>
              <a:t>-size-</a:t>
            </a:r>
            <a:r>
              <a:rPr lang="de-DE" dirty="0" err="1"/>
              <a:t>fits</a:t>
            </a:r>
            <a:r>
              <a:rPr lang="de-DE" dirty="0"/>
              <a:t>-all" </a:t>
            </a:r>
            <a:r>
              <a:rPr lang="de-DE" dirty="0" err="1"/>
              <a:t>solution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23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648544" cy="561975"/>
          </a:xfrm>
        </p:spPr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Tools (</a:t>
            </a:r>
            <a:r>
              <a:rPr lang="de-DE" dirty="0" err="1" smtClean="0"/>
              <a:t>again</a:t>
            </a:r>
            <a:r>
              <a:rPr lang="de-DE" dirty="0" smtClean="0"/>
              <a:t>, </a:t>
            </a:r>
            <a:r>
              <a:rPr lang="de-DE" dirty="0" err="1" smtClean="0"/>
              <a:t>exemplary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SW-</a:t>
            </a:r>
            <a:r>
              <a:rPr lang="de-DE" dirty="0" err="1" smtClean="0"/>
              <a:t>biased</a:t>
            </a:r>
            <a:r>
              <a:rPr lang="de-DE" dirty="0" smtClean="0"/>
              <a:t>!):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9333" y="1583267"/>
            <a:ext cx="8974667" cy="4525963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Linux-</a:t>
            </a:r>
            <a:r>
              <a:rPr lang="de-DE" dirty="0" err="1" smtClean="0"/>
              <a:t>commandline</a:t>
            </a:r>
            <a:r>
              <a:rPr lang="de-DE" dirty="0" smtClean="0"/>
              <a:t> Tools: </a:t>
            </a:r>
            <a:r>
              <a:rPr lang="de-DE" dirty="0" err="1" smtClean="0"/>
              <a:t>curl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, </a:t>
            </a:r>
            <a:r>
              <a:rPr lang="de-DE" dirty="0" err="1" smtClean="0"/>
              <a:t>awk</a:t>
            </a:r>
            <a:r>
              <a:rPr lang="de-DE" dirty="0" smtClean="0"/>
              <a:t>, + </a:t>
            </a:r>
            <a:r>
              <a:rPr lang="de-DE" dirty="0" err="1" smtClean="0"/>
              <a:t>postgresql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a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in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...</a:t>
            </a:r>
          </a:p>
          <a:p>
            <a:endParaRPr lang="de-DE" sz="2800" dirty="0" smtClean="0"/>
          </a:p>
          <a:p>
            <a:r>
              <a:rPr lang="de-DE" sz="2800" dirty="0" smtClean="0"/>
              <a:t>LOD2 </a:t>
            </a:r>
            <a:r>
              <a:rPr lang="de-DE" sz="2800" dirty="0" err="1" smtClean="0"/>
              <a:t>stack</a:t>
            </a:r>
            <a:r>
              <a:rPr lang="de-DE" sz="2800" dirty="0" smtClean="0"/>
              <a:t>, </a:t>
            </a:r>
            <a:r>
              <a:rPr lang="de-DE" sz="2800" dirty="0" err="1" smtClean="0"/>
              <a:t>stack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tools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integrating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generating</a:t>
            </a:r>
            <a:r>
              <a:rPr lang="de-DE" sz="2800" dirty="0" smtClean="0"/>
              <a:t> </a:t>
            </a:r>
            <a:r>
              <a:rPr lang="de-DE" sz="2800" dirty="0" err="1" smtClean="0"/>
              <a:t>Linked</a:t>
            </a:r>
            <a:r>
              <a:rPr lang="de-DE" sz="2800" dirty="0" smtClean="0"/>
              <a:t> Data, </a:t>
            </a:r>
            <a:r>
              <a:rPr lang="de-DE" dirty="0">
                <a:hlinkClick r:id="rId2"/>
              </a:rPr>
              <a:t>http://stack.lod2.eu</a:t>
            </a:r>
            <a:r>
              <a:rPr lang="de-DE" dirty="0" smtClean="0">
                <a:hlinkClick r:id="rId2"/>
              </a:rPr>
              <a:t>/</a:t>
            </a:r>
            <a:r>
              <a:rPr lang="de-DE" dirty="0" smtClean="0"/>
              <a:t> </a:t>
            </a:r>
            <a:endParaRPr lang="de-DE" sz="2800" dirty="0" smtClean="0"/>
          </a:p>
          <a:p>
            <a:pPr lvl="1"/>
            <a:r>
              <a:rPr lang="de-DE" sz="2800" dirty="0" smtClean="0"/>
              <a:t>e.g., </a:t>
            </a:r>
            <a:r>
              <a:rPr lang="de-DE" sz="2600" dirty="0" smtClean="0"/>
              <a:t>SI</a:t>
            </a:r>
            <a:r>
              <a:rPr lang="de-DE" dirty="0" smtClean="0"/>
              <a:t>LK </a:t>
            </a:r>
            <a:r>
              <a:rPr lang="de-DE" dirty="0" smtClean="0">
                <a:hlinkClick r:id="rId3"/>
              </a:rPr>
              <a:t>http://silk-framework.com/</a:t>
            </a:r>
            <a:r>
              <a:rPr lang="de-DE" dirty="0" smtClean="0"/>
              <a:t>  (</a:t>
            </a:r>
            <a:r>
              <a:rPr lang="de-DE" dirty="0" err="1" smtClean="0"/>
              <a:t>Interlinking</a:t>
            </a:r>
            <a:r>
              <a:rPr lang="de-DE" dirty="0" smtClean="0"/>
              <a:t>/</a:t>
            </a:r>
            <a:r>
              <a:rPr lang="de-DE" dirty="0" err="1" smtClean="0"/>
              <a:t>objec</a:t>
            </a:r>
            <a:r>
              <a:rPr lang="de-DE" dirty="0" smtClean="0"/>
              <a:t> </a:t>
            </a:r>
            <a:r>
              <a:rPr lang="de-DE" dirty="0" err="1" smtClean="0"/>
              <a:t>consolidation</a:t>
            </a:r>
            <a:r>
              <a:rPr lang="de-DE" dirty="0" smtClean="0"/>
              <a:t>)</a:t>
            </a:r>
            <a:endParaRPr lang="de-DE" dirty="0" smtClean="0"/>
          </a:p>
          <a:p>
            <a:r>
              <a:rPr lang="de-DE" dirty="0" smtClean="0"/>
              <a:t>KARMA (</a:t>
            </a:r>
            <a:r>
              <a:rPr lang="de-DE" dirty="0" err="1" smtClean="0"/>
              <a:t>extraction</a:t>
            </a:r>
            <a:r>
              <a:rPr lang="de-DE" dirty="0" smtClean="0"/>
              <a:t>, </a:t>
            </a:r>
            <a:r>
              <a:rPr lang="de-DE" dirty="0" err="1"/>
              <a:t>d</a:t>
            </a:r>
            <a:r>
              <a:rPr lang="de-DE" dirty="0" err="1" smtClean="0"/>
              <a:t>ata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) </a:t>
            </a:r>
            <a:r>
              <a:rPr lang="de-DE" dirty="0" smtClean="0">
                <a:hlinkClick r:id="rId4"/>
              </a:rPr>
              <a:t>http://usc-isi-i2.github.io/karma/</a:t>
            </a:r>
            <a:r>
              <a:rPr lang="de-DE" dirty="0" smtClean="0"/>
              <a:t> </a:t>
            </a:r>
            <a:endParaRPr lang="de-DE" dirty="0"/>
          </a:p>
          <a:p>
            <a:r>
              <a:rPr lang="de-DE" dirty="0" err="1" smtClean="0"/>
              <a:t>RapidMiner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extension</a:t>
            </a:r>
            <a:r>
              <a:rPr lang="de-DE" dirty="0"/>
              <a:t> </a:t>
            </a:r>
            <a:r>
              <a:rPr lang="de-DE" sz="2300" dirty="0" smtClean="0">
                <a:hlinkClick r:id="rId5"/>
              </a:rPr>
              <a:t>http</a:t>
            </a:r>
            <a:r>
              <a:rPr lang="de-DE" sz="2300" dirty="0">
                <a:hlinkClick r:id="rId5"/>
              </a:rPr>
              <a:t>://dws.informatik.uni-mannheim.de/en/research/rapidminerlodextension</a:t>
            </a:r>
            <a:r>
              <a:rPr lang="de-DE" sz="2300" dirty="0" smtClean="0">
                <a:hlinkClick r:id="rId5"/>
              </a:rPr>
              <a:t>/</a:t>
            </a:r>
            <a:r>
              <a:rPr lang="de-DE" sz="2300" dirty="0" smtClean="0"/>
              <a:t> [</a:t>
            </a:r>
            <a:r>
              <a:rPr lang="de-DE" sz="2300" dirty="0" smtClean="0"/>
              <a:t>Gentile, </a:t>
            </a:r>
            <a:r>
              <a:rPr lang="de-DE" sz="2300" dirty="0" err="1" smtClean="0"/>
              <a:t>Paulheim</a:t>
            </a:r>
            <a:r>
              <a:rPr lang="de-DE" sz="2300" dirty="0" smtClean="0"/>
              <a:t>, </a:t>
            </a:r>
            <a:r>
              <a:rPr lang="de-DE" sz="2300" dirty="0" smtClean="0"/>
              <a:t>et al. 2016]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XSPARQL (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XML </a:t>
            </a:r>
            <a:r>
              <a:rPr lang="de-DE" dirty="0" err="1" smtClean="0"/>
              <a:t>and</a:t>
            </a:r>
            <a:r>
              <a:rPr lang="de-DE" dirty="0" smtClean="0"/>
              <a:t> JSON/</a:t>
            </a:r>
            <a:r>
              <a:rPr lang="de-DE" dirty="0" err="1" smtClean="0"/>
              <a:t>triplicifation</a:t>
            </a:r>
            <a:r>
              <a:rPr lang="de-DE" dirty="0" smtClean="0"/>
              <a:t>) </a:t>
            </a:r>
            <a:r>
              <a:rPr lang="de-DE" dirty="0" smtClean="0">
                <a:hlinkClick r:id="rId6"/>
              </a:rPr>
              <a:t>http://sourceforge.net/projects/xsparql/</a:t>
            </a:r>
            <a:r>
              <a:rPr lang="de-DE" dirty="0" smtClean="0"/>
              <a:t> [Bischof et al. 2012]</a:t>
            </a:r>
          </a:p>
          <a:p>
            <a:pPr lvl="1"/>
            <a:r>
              <a:rPr lang="de-DE" dirty="0" smtClean="0"/>
              <a:t>Seel also: </a:t>
            </a:r>
            <a:r>
              <a:rPr lang="de-DE" sz="2600" dirty="0" smtClean="0">
                <a:hlinkClick r:id="rId7"/>
              </a:rPr>
              <a:t>https://ai.wu.ac.at/~polleres/20140826xsparql_st.etienne/</a:t>
            </a:r>
            <a:r>
              <a:rPr lang="de-DE" sz="2600" dirty="0" smtClean="0"/>
              <a:t> </a:t>
            </a:r>
          </a:p>
          <a:p>
            <a:r>
              <a:rPr lang="de-DE" sz="3000" dirty="0" smtClean="0"/>
              <a:t>STTL</a:t>
            </a:r>
            <a:r>
              <a:rPr lang="de-DE" sz="3000" dirty="0"/>
              <a:t>: A SPARQL-</a:t>
            </a:r>
            <a:r>
              <a:rPr lang="de-DE" sz="3000" dirty="0" err="1"/>
              <a:t>based</a:t>
            </a:r>
            <a:r>
              <a:rPr lang="de-DE" sz="3000" dirty="0"/>
              <a:t> Transformation Language </a:t>
            </a:r>
            <a:r>
              <a:rPr lang="de-DE" sz="3000" dirty="0" err="1"/>
              <a:t>for</a:t>
            </a:r>
            <a:r>
              <a:rPr lang="de-DE" sz="3000" dirty="0"/>
              <a:t> </a:t>
            </a:r>
            <a:r>
              <a:rPr lang="de-DE" sz="3000" dirty="0" smtClean="0"/>
              <a:t>RDF</a:t>
            </a:r>
          </a:p>
          <a:p>
            <a:pPr lvl="1"/>
            <a:r>
              <a:rPr lang="de-DE" sz="2600" dirty="0"/>
              <a:t>See also: </a:t>
            </a:r>
            <a:r>
              <a:rPr lang="de-DE" sz="2600" dirty="0">
                <a:hlinkClick r:id="rId8"/>
              </a:rPr>
              <a:t>https://</a:t>
            </a:r>
            <a:r>
              <a:rPr lang="de-DE" sz="2600" dirty="0" smtClean="0">
                <a:hlinkClick r:id="rId8"/>
              </a:rPr>
              <a:t>hal.inria.fr/hal-01150623</a:t>
            </a:r>
            <a:r>
              <a:rPr lang="de-DE" sz="2600" dirty="0" smtClean="0"/>
              <a:t> [</a:t>
            </a:r>
            <a:r>
              <a:rPr lang="de-DE" sz="2600" dirty="0" err="1" smtClean="0"/>
              <a:t>Corby</a:t>
            </a:r>
            <a:r>
              <a:rPr lang="de-DE" sz="2600" dirty="0" smtClean="0"/>
              <a:t> et al. 2015]</a:t>
            </a:r>
          </a:p>
          <a:p>
            <a:endParaRPr lang="de-DE" sz="3000" dirty="0"/>
          </a:p>
          <a:p>
            <a:endParaRPr lang="de-DE" sz="3000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81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Motivation</a:t>
            </a:r>
          </a:p>
          <a:p>
            <a:pPr lvl="1"/>
            <a:r>
              <a:rPr lang="de-DE" dirty="0" err="1" smtClean="0"/>
              <a:t>Integrating</a:t>
            </a:r>
            <a:r>
              <a:rPr lang="de-DE" dirty="0" smtClean="0"/>
              <a:t> (Open) Data </a:t>
            </a:r>
            <a:r>
              <a:rPr lang="de-DE" dirty="0" err="1" smtClean="0"/>
              <a:t>from</a:t>
            </a:r>
            <a:r>
              <a:rPr lang="de-DE" dirty="0" smtClean="0"/>
              <a:t> different </a:t>
            </a:r>
            <a:r>
              <a:rPr lang="de-DE" dirty="0" err="1" smtClean="0"/>
              <a:t>sources</a:t>
            </a:r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/>
              <a:t>L</a:t>
            </a:r>
            <a:r>
              <a:rPr lang="de-DE" dirty="0" err="1" smtClean="0"/>
              <a:t>inked</a:t>
            </a:r>
            <a:r>
              <a:rPr lang="de-DE" dirty="0" smtClean="0"/>
              <a:t> Data</a:t>
            </a:r>
          </a:p>
          <a:p>
            <a:pPr lvl="1"/>
            <a:r>
              <a:rPr lang="de-DE" dirty="0" smtClean="0"/>
              <a:t>Data </a:t>
            </a:r>
            <a:r>
              <a:rPr lang="de-DE" dirty="0" err="1" smtClean="0"/>
              <a:t>workflows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Open </a:t>
            </a:r>
            <a:r>
              <a:rPr lang="de-DE" dirty="0" err="1" smtClean="0"/>
              <a:t>data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rise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Big Data</a:t>
            </a:r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"Data Workflow"?</a:t>
            </a:r>
          </a:p>
          <a:p>
            <a:pPr lvl="1"/>
            <a:r>
              <a:rPr lang="de-DE" dirty="0" smtClean="0"/>
              <a:t>Different Views </a:t>
            </a:r>
            <a:r>
              <a:rPr lang="de-DE" dirty="0" err="1" smtClean="0"/>
              <a:t>of</a:t>
            </a:r>
            <a:r>
              <a:rPr lang="de-DE" dirty="0" smtClean="0"/>
              <a:t> Data Workflows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Semantic</a:t>
            </a:r>
            <a:r>
              <a:rPr lang="de-DE" dirty="0" smtClean="0"/>
              <a:t> Web</a:t>
            </a:r>
          </a:p>
          <a:p>
            <a:pPr lvl="1"/>
            <a:r>
              <a:rPr lang="de-DE" dirty="0" smtClean="0"/>
              <a:t>Key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endParaRPr lang="de-DE" dirty="0" smtClean="0"/>
          </a:p>
          <a:p>
            <a:pPr lvl="1"/>
            <a:r>
              <a:rPr lang="de-DE" dirty="0" smtClean="0"/>
              <a:t>Tools?</a:t>
            </a:r>
          </a:p>
          <a:p>
            <a:r>
              <a:rPr lang="de-DE" b="1" dirty="0" smtClean="0"/>
              <a:t>Data Integration Systems &amp; Query </a:t>
            </a:r>
            <a:r>
              <a:rPr lang="de-DE" b="1" dirty="0" err="1" smtClean="0"/>
              <a:t>Processing</a:t>
            </a:r>
            <a:endParaRPr lang="de-DE" b="1" dirty="0" smtClean="0"/>
          </a:p>
          <a:p>
            <a:pPr lvl="1"/>
            <a:r>
              <a:rPr lang="de-DE" dirty="0" smtClean="0"/>
              <a:t>Data Integration Systems - GAV vs. LAV</a:t>
            </a:r>
          </a:p>
          <a:p>
            <a:pPr lvl="1"/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Mediator</a:t>
            </a:r>
            <a:r>
              <a:rPr lang="de-DE" dirty="0" smtClean="0"/>
              <a:t> and </a:t>
            </a:r>
            <a:r>
              <a:rPr lang="de-DE" dirty="0" err="1" smtClean="0"/>
              <a:t>Wrapper</a:t>
            </a:r>
            <a:r>
              <a:rPr lang="de-DE" dirty="0" smtClean="0"/>
              <a:t> </a:t>
            </a:r>
            <a:r>
              <a:rPr lang="de-DE" dirty="0" err="1" smtClean="0"/>
              <a:t>Architecture</a:t>
            </a:r>
            <a:endParaRPr lang="de-DE" dirty="0" smtClean="0"/>
          </a:p>
          <a:p>
            <a:pPr lvl="1"/>
            <a:r>
              <a:rPr lang="de-DE" dirty="0" smtClean="0"/>
              <a:t>Query </a:t>
            </a:r>
            <a:r>
              <a:rPr lang="de-DE" dirty="0" err="1" smtClean="0"/>
              <a:t>rewriting</a:t>
            </a:r>
            <a:r>
              <a:rPr lang="de-DE" dirty="0" smtClean="0"/>
              <a:t> vs. Materialisation</a:t>
            </a:r>
            <a:endParaRPr lang="de-DE" b="1" dirty="0" smtClean="0"/>
          </a:p>
          <a:p>
            <a:r>
              <a:rPr lang="de-DE" dirty="0" err="1" smtClean="0"/>
              <a:t>Challenges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Rules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Incomplete</a:t>
            </a:r>
            <a:r>
              <a:rPr lang="de-DE" dirty="0" smtClean="0"/>
              <a:t> </a:t>
            </a:r>
            <a:r>
              <a:rPr lang="de-DE" dirty="0" smtClean="0"/>
              <a:t>Data</a:t>
            </a:r>
          </a:p>
          <a:p>
            <a:pPr lvl="1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?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lvl="1"/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59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Integration Systems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863" y="3563783"/>
            <a:ext cx="5337097" cy="329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Sources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2559603" y="5282400"/>
            <a:ext cx="3188747" cy="1237851"/>
          </a:xfrm>
          <a:prstGeom prst="can">
            <a:avLst/>
          </a:prstGeom>
          <a:solidFill>
            <a:schemeClr val="bg1">
              <a:alpha val="59000"/>
            </a:schemeClr>
          </a:solidFill>
          <a:ln w="28575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76923" y="5728228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Data</a:t>
            </a:r>
            <a:endParaRPr lang="en-US" sz="2800" dirty="0">
              <a:latin typeface="Helvetica Light"/>
              <a:cs typeface="Helvetica Light"/>
            </a:endParaRPr>
          </a:p>
        </p:txBody>
      </p:sp>
      <p:pic>
        <p:nvPicPr>
          <p:cNvPr id="14" name="Picture 13" descr="faceboo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48" y="5701281"/>
            <a:ext cx="616474" cy="6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1" y="4047669"/>
            <a:ext cx="866299" cy="86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96" y="4971670"/>
            <a:ext cx="471094" cy="471094"/>
          </a:xfrm>
          <a:prstGeom prst="rect">
            <a:avLst/>
          </a:prstGeom>
        </p:spPr>
      </p:pic>
      <p:pic>
        <p:nvPicPr>
          <p:cNvPr id="18" name="Picture 17" descr="opendata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250" y="5756754"/>
            <a:ext cx="2109521" cy="395535"/>
          </a:xfrm>
          <a:prstGeom prst="rect">
            <a:avLst/>
          </a:prstGeom>
        </p:spPr>
      </p:pic>
      <p:pic>
        <p:nvPicPr>
          <p:cNvPr id="19" name="Picture 18" descr="NASA_logo.sv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561" y="4025973"/>
            <a:ext cx="1044879" cy="864638"/>
          </a:xfrm>
          <a:prstGeom prst="rect">
            <a:avLst/>
          </a:prstGeom>
        </p:spPr>
      </p:pic>
      <p:pic>
        <p:nvPicPr>
          <p:cNvPr id="20" name="Picture 19" descr="Drugban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003" y="5101219"/>
            <a:ext cx="1371893" cy="42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863" y="3563783"/>
            <a:ext cx="5337097" cy="329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Workflows accessing Heterogeneous Sources</a:t>
            </a:r>
            <a:endParaRPr lang="en-US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105977" y="7353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n 3"/>
          <p:cNvSpPr/>
          <p:nvPr/>
        </p:nvSpPr>
        <p:spPr>
          <a:xfrm>
            <a:off x="2559603" y="5282400"/>
            <a:ext cx="3188747" cy="1237851"/>
          </a:xfrm>
          <a:prstGeom prst="can">
            <a:avLst/>
          </a:prstGeom>
          <a:solidFill>
            <a:schemeClr val="bg1">
              <a:alpha val="59000"/>
            </a:schemeClr>
          </a:solidFill>
          <a:ln w="28575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76923" y="5728228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Data</a:t>
            </a:r>
            <a:endParaRPr lang="en-US" sz="2800" dirty="0">
              <a:latin typeface="Helvetica Light"/>
              <a:cs typeface="Helvetica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1878218" y="3742176"/>
            <a:ext cx="1783315" cy="137818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" idx="1"/>
          </p:cNvCxnSpPr>
          <p:nvPr/>
        </p:nvCxnSpPr>
        <p:spPr>
          <a:xfrm rot="5400000">
            <a:off x="3300067" y="4421336"/>
            <a:ext cx="1714975" cy="715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702153" y="3607067"/>
            <a:ext cx="1810335" cy="159437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acebook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048" y="5701281"/>
            <a:ext cx="616474" cy="6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51" y="4047669"/>
            <a:ext cx="866299" cy="86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296" y="4971670"/>
            <a:ext cx="471094" cy="471094"/>
          </a:xfrm>
          <a:prstGeom prst="rect">
            <a:avLst/>
          </a:prstGeom>
        </p:spPr>
      </p:pic>
      <p:pic>
        <p:nvPicPr>
          <p:cNvPr id="18" name="Picture 17" descr="opendata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0250" y="5756754"/>
            <a:ext cx="2109521" cy="395535"/>
          </a:xfrm>
          <a:prstGeom prst="rect">
            <a:avLst/>
          </a:prstGeom>
        </p:spPr>
      </p:pic>
      <p:pic>
        <p:nvPicPr>
          <p:cNvPr id="19" name="Picture 18" descr="NASA_logo.sv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7561" y="4025973"/>
            <a:ext cx="1044879" cy="864638"/>
          </a:xfrm>
          <a:prstGeom prst="rect">
            <a:avLst/>
          </a:prstGeom>
        </p:spPr>
      </p:pic>
      <p:pic>
        <p:nvPicPr>
          <p:cNvPr id="20" name="Picture 19" descr="Drugbank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0003" y="5101219"/>
            <a:ext cx="1371893" cy="423478"/>
          </a:xfrm>
          <a:prstGeom prst="rect">
            <a:avLst/>
          </a:prstGeom>
        </p:spPr>
      </p:pic>
      <p:sp>
        <p:nvSpPr>
          <p:cNvPr id="21" name="Curved Up Arrow 20"/>
          <p:cNvSpPr/>
          <p:nvPr/>
        </p:nvSpPr>
        <p:spPr>
          <a:xfrm rot="10800000" flipV="1">
            <a:off x="1803400" y="3606800"/>
            <a:ext cx="4216400" cy="14478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diatorsAndWrapper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4711700" cy="5667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00" y="1054099"/>
            <a:ext cx="844599" cy="1152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6000" y="1460500"/>
            <a:ext cx="2438400" cy="7112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enzerini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313" y="609600"/>
            <a:ext cx="4611687" cy="5954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900" y="1168400"/>
            <a:ext cx="889000" cy="889000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177800" y="1092200"/>
            <a:ext cx="990600" cy="81280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3072</a:t>
            </a:r>
            <a:endParaRPr lang="en-US" sz="1200" dirty="0"/>
          </a:p>
        </p:txBody>
      </p:sp>
      <p:sp>
        <p:nvSpPr>
          <p:cNvPr id="11" name="Explosion 1 10"/>
          <p:cNvSpPr/>
          <p:nvPr/>
        </p:nvSpPr>
        <p:spPr>
          <a:xfrm>
            <a:off x="4826000" y="1219200"/>
            <a:ext cx="990600" cy="81280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2623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4648200" y="5570835"/>
            <a:ext cx="2222500" cy="369332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en-US" sz="600" dirty="0" smtClean="0"/>
              <a:t>Proceedings of the twenty-first ACM SIGMOD-SIGACT-SIGART. Symposium on Principles of database systems. 2002</a:t>
            </a:r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dirty="0" smtClean="0"/>
              <a:t>Motivation</a:t>
            </a:r>
          </a:p>
          <a:p>
            <a:pPr lvl="1"/>
            <a:r>
              <a:rPr lang="de-DE" dirty="0" err="1" smtClean="0"/>
              <a:t>Integrating</a:t>
            </a:r>
            <a:r>
              <a:rPr lang="de-DE" dirty="0" smtClean="0"/>
              <a:t> (Open) Data </a:t>
            </a:r>
            <a:r>
              <a:rPr lang="de-DE" dirty="0" err="1" smtClean="0"/>
              <a:t>from</a:t>
            </a:r>
            <a:r>
              <a:rPr lang="de-DE" dirty="0" smtClean="0"/>
              <a:t> different </a:t>
            </a:r>
            <a:r>
              <a:rPr lang="de-DE" dirty="0" err="1" smtClean="0"/>
              <a:t>sources</a:t>
            </a:r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/>
              <a:t>L</a:t>
            </a:r>
            <a:r>
              <a:rPr lang="de-DE" dirty="0" err="1" smtClean="0"/>
              <a:t>inked</a:t>
            </a:r>
            <a:r>
              <a:rPr lang="de-DE" dirty="0" smtClean="0"/>
              <a:t> Data (</a:t>
            </a:r>
            <a:r>
              <a:rPr lang="de-DE" dirty="0" err="1" smtClean="0"/>
              <a:t>NoLD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Data </a:t>
            </a:r>
            <a:r>
              <a:rPr lang="de-DE" dirty="0" err="1" smtClean="0"/>
              <a:t>workflows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Data Management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rise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Big Data</a:t>
            </a:r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"Data Workflow"?</a:t>
            </a:r>
          </a:p>
          <a:p>
            <a:pPr lvl="1"/>
            <a:r>
              <a:rPr lang="de-DE" dirty="0" smtClean="0"/>
              <a:t>Different Views </a:t>
            </a:r>
            <a:r>
              <a:rPr lang="de-DE" dirty="0" err="1" smtClean="0"/>
              <a:t>of</a:t>
            </a:r>
            <a:r>
              <a:rPr lang="de-DE" dirty="0" smtClean="0"/>
              <a:t> Data Workflows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Semantic</a:t>
            </a:r>
            <a:r>
              <a:rPr lang="de-DE" dirty="0" smtClean="0"/>
              <a:t> Web</a:t>
            </a:r>
          </a:p>
          <a:p>
            <a:pPr lvl="1"/>
            <a:r>
              <a:rPr lang="de-DE" dirty="0" smtClean="0"/>
              <a:t>Key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endParaRPr lang="de-DE" dirty="0" smtClean="0"/>
          </a:p>
          <a:p>
            <a:pPr lvl="1"/>
            <a:r>
              <a:rPr lang="de-DE" dirty="0" smtClean="0"/>
              <a:t>Tools?</a:t>
            </a:r>
          </a:p>
          <a:p>
            <a:r>
              <a:rPr lang="de-DE" dirty="0" smtClean="0"/>
              <a:t>Data Integration Systems</a:t>
            </a:r>
          </a:p>
          <a:p>
            <a:pPr lvl="1"/>
            <a:r>
              <a:rPr lang="de-DE" dirty="0" smtClean="0"/>
              <a:t>GAV vs. LAV</a:t>
            </a:r>
          </a:p>
          <a:p>
            <a:pPr lvl="1"/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Mediator</a:t>
            </a:r>
            <a:r>
              <a:rPr lang="de-DE" dirty="0" smtClean="0"/>
              <a:t> and </a:t>
            </a:r>
            <a:r>
              <a:rPr lang="de-DE" dirty="0" err="1" smtClean="0"/>
              <a:t>Wrapper</a:t>
            </a:r>
            <a:r>
              <a:rPr lang="de-DE" dirty="0" smtClean="0"/>
              <a:t> </a:t>
            </a:r>
            <a:r>
              <a:rPr lang="de-DE" dirty="0" err="1" smtClean="0"/>
              <a:t>Architecture</a:t>
            </a:r>
            <a:endParaRPr lang="de-DE" dirty="0" smtClean="0"/>
          </a:p>
          <a:p>
            <a:pPr lvl="1"/>
            <a:r>
              <a:rPr lang="de-DE" dirty="0" smtClean="0"/>
              <a:t>Query </a:t>
            </a:r>
            <a:r>
              <a:rPr lang="de-DE" dirty="0" err="1" smtClean="0"/>
              <a:t>rewriting</a:t>
            </a:r>
            <a:r>
              <a:rPr lang="de-DE" dirty="0" smtClean="0"/>
              <a:t> vs. Materialisation</a:t>
            </a:r>
          </a:p>
          <a:p>
            <a:pPr lvl="1"/>
            <a:r>
              <a:rPr lang="de-DE" dirty="0" smtClean="0"/>
              <a:t>Data Integration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Challenges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Rules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?</a:t>
            </a:r>
          </a:p>
          <a:p>
            <a:pPr lvl="1"/>
            <a:r>
              <a:rPr lang="de-DE" smtClean="0"/>
              <a:t>Handling Incompleteness</a:t>
            </a:r>
          </a:p>
          <a:p>
            <a:pPr lvl="1"/>
            <a:r>
              <a:rPr lang="de-DE" smtClean="0"/>
              <a:t>How to find the data?</a:t>
            </a:r>
            <a:endParaRPr lang="de-DE" dirty="0" smtClean="0"/>
          </a:p>
          <a:p>
            <a:r>
              <a:rPr lang="de-DE" dirty="0" smtClean="0"/>
              <a:t>Open Problems – Research Tasks</a:t>
            </a:r>
          </a:p>
          <a:p>
            <a:endParaRPr lang="de-DE" dirty="0" smtClean="0"/>
          </a:p>
          <a:p>
            <a:pPr lvl="1"/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Lev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2870"/>
            <a:ext cx="5283200" cy="6405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38323" y="293647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[Doan </a:t>
            </a:r>
            <a:r>
              <a:rPr lang="en-US" dirty="0" smtClean="0"/>
              <a:t>et al. 2012]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Integration Systems[Lenzerini2002]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IS=&lt;O,S,M&gt;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Let O be a set of general concepts in a general schema (virtual).</a:t>
            </a:r>
          </a:p>
          <a:p>
            <a:r>
              <a:rPr lang="en-US" dirty="0">
                <a:latin typeface="Helvetica Light"/>
                <a:cs typeface="Helvetica Light"/>
              </a:rPr>
              <a:t>Let S={S1,..,Sn} be a set of data sources</a:t>
            </a:r>
            <a:r>
              <a:rPr lang="en-US" dirty="0" smtClean="0">
                <a:latin typeface="Helvetica Light"/>
                <a:cs typeface="Helvetica Light"/>
              </a:rPr>
              <a:t>.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Let M be a set of mappings between sources in S and general concepts in O.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663132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    cf. [</a:t>
            </a:r>
            <a:r>
              <a:rPr lang="en-US" sz="1600" dirty="0" err="1" smtClean="0"/>
              <a:t>Lenzerini</a:t>
            </a:r>
            <a:r>
              <a:rPr lang="en-US" sz="1600" dirty="0" smtClean="0"/>
              <a:t> 2002]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863" y="3563783"/>
            <a:ext cx="5337097" cy="329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Sources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2559603" y="5282400"/>
            <a:ext cx="3188747" cy="1237851"/>
          </a:xfrm>
          <a:prstGeom prst="can">
            <a:avLst/>
          </a:prstGeom>
          <a:solidFill>
            <a:schemeClr val="bg1">
              <a:alpha val="59000"/>
            </a:schemeClr>
          </a:solidFill>
          <a:ln w="28575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76923" y="5728228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Data</a:t>
            </a:r>
            <a:endParaRPr lang="en-US" sz="2800" dirty="0">
              <a:latin typeface="Helvetica Light"/>
              <a:cs typeface="Helvetica Light"/>
            </a:endParaRPr>
          </a:p>
        </p:txBody>
      </p:sp>
      <p:pic>
        <p:nvPicPr>
          <p:cNvPr id="14" name="Picture 13" descr="faceboo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48" y="5701281"/>
            <a:ext cx="616474" cy="6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1" y="4047669"/>
            <a:ext cx="866299" cy="86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96" y="4971670"/>
            <a:ext cx="471094" cy="471094"/>
          </a:xfrm>
          <a:prstGeom prst="rect">
            <a:avLst/>
          </a:prstGeom>
        </p:spPr>
      </p:pic>
      <p:pic>
        <p:nvPicPr>
          <p:cNvPr id="18" name="Picture 17" descr="opendata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250" y="5756754"/>
            <a:ext cx="2109521" cy="395535"/>
          </a:xfrm>
          <a:prstGeom prst="rect">
            <a:avLst/>
          </a:prstGeom>
        </p:spPr>
      </p:pic>
      <p:pic>
        <p:nvPicPr>
          <p:cNvPr id="19" name="Picture 18" descr="NASA_logo.sv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561" y="4025973"/>
            <a:ext cx="1044879" cy="864638"/>
          </a:xfrm>
          <a:prstGeom prst="rect">
            <a:avLst/>
          </a:prstGeom>
        </p:spPr>
      </p:pic>
      <p:pic>
        <p:nvPicPr>
          <p:cNvPr id="20" name="Picture 19" descr="Drugban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003" y="5101219"/>
            <a:ext cx="1371893" cy="42347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362200" y="2908300"/>
            <a:ext cx="3581400" cy="6096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2781300" y="3022600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Integration System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863" y="3563783"/>
            <a:ext cx="5337097" cy="329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Sources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2559603" y="5282400"/>
            <a:ext cx="3188747" cy="1237851"/>
          </a:xfrm>
          <a:prstGeom prst="can">
            <a:avLst/>
          </a:prstGeom>
          <a:solidFill>
            <a:schemeClr val="bg1">
              <a:alpha val="59000"/>
            </a:schemeClr>
          </a:solidFill>
          <a:ln w="28575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76923" y="5728228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Data</a:t>
            </a:r>
            <a:endParaRPr lang="en-US" sz="2800" dirty="0">
              <a:latin typeface="Helvetica Light"/>
              <a:cs typeface="Helvetica Light"/>
            </a:endParaRPr>
          </a:p>
        </p:txBody>
      </p:sp>
      <p:pic>
        <p:nvPicPr>
          <p:cNvPr id="14" name="Picture 13" descr="faceboo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48" y="5701281"/>
            <a:ext cx="616474" cy="6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1" y="4047669"/>
            <a:ext cx="866299" cy="86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96" y="4971670"/>
            <a:ext cx="471094" cy="471094"/>
          </a:xfrm>
          <a:prstGeom prst="rect">
            <a:avLst/>
          </a:prstGeom>
        </p:spPr>
      </p:pic>
      <p:pic>
        <p:nvPicPr>
          <p:cNvPr id="18" name="Picture 17" descr="opendata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250" y="5756754"/>
            <a:ext cx="2109521" cy="395535"/>
          </a:xfrm>
          <a:prstGeom prst="rect">
            <a:avLst/>
          </a:prstGeom>
        </p:spPr>
      </p:pic>
      <p:pic>
        <p:nvPicPr>
          <p:cNvPr id="19" name="Picture 18" descr="NASA_logo.sv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561" y="4025973"/>
            <a:ext cx="1044879" cy="864638"/>
          </a:xfrm>
          <a:prstGeom prst="rect">
            <a:avLst/>
          </a:prstGeom>
        </p:spPr>
      </p:pic>
      <p:pic>
        <p:nvPicPr>
          <p:cNvPr id="20" name="Picture 19" descr="Drugban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003" y="5101219"/>
            <a:ext cx="1371893" cy="42347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362200" y="2908300"/>
            <a:ext cx="3581400" cy="6096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2781300" y="3022600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Integration System</a:t>
            </a:r>
            <a:endParaRPr lang="en-US" dirty="0"/>
          </a:p>
        </p:txBody>
      </p:sp>
      <p:graphicFrame>
        <p:nvGraphicFramePr>
          <p:cNvPr id="15" name="Diagram 14"/>
          <p:cNvGraphicFramePr/>
          <p:nvPr/>
        </p:nvGraphicFramePr>
        <p:xfrm>
          <a:off x="2452177" y="1142999"/>
          <a:ext cx="3426336" cy="1471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Curved Up Arrow 20"/>
          <p:cNvSpPr/>
          <p:nvPr/>
        </p:nvSpPr>
        <p:spPr>
          <a:xfrm rot="10800000" flipV="1">
            <a:off x="2768600" y="2184400"/>
            <a:ext cx="2743200" cy="6731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2141421" y="4005377"/>
            <a:ext cx="1766927" cy="86816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3300069" y="4421336"/>
            <a:ext cx="1714974" cy="715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246160" y="4069179"/>
            <a:ext cx="1804217" cy="67626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679700" y="2298698"/>
            <a:ext cx="1473200" cy="60960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2" idx="0"/>
          </p:cNvCxnSpPr>
          <p:nvPr/>
        </p:nvCxnSpPr>
        <p:spPr>
          <a:xfrm rot="5400000">
            <a:off x="3835400" y="2578100"/>
            <a:ext cx="647700" cy="127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2" idx="0"/>
          </p:cNvCxnSpPr>
          <p:nvPr/>
        </p:nvCxnSpPr>
        <p:spPr>
          <a:xfrm rot="10800000" flipV="1">
            <a:off x="4152901" y="2247902"/>
            <a:ext cx="1422401" cy="66039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dirty="0" smtClean="0"/>
              <a:t> </a:t>
            </a:r>
            <a:r>
              <a:rPr lang="en-US" dirty="0" err="1" smtClean="0"/>
              <a:t>rdfs:subPropertyOf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dirty="0" smtClean="0"/>
              <a:t> </a:t>
            </a:r>
            <a:r>
              <a:rPr lang="en-US" dirty="0" err="1" smtClean="0"/>
              <a:t>rdfs:subPropertyOf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euroCity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760045" y="2184394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74985" y="2976283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</p:txBody>
      </p:sp>
      <p:sp>
        <p:nvSpPr>
          <p:cNvPr id="4" name="Oval 3"/>
          <p:cNvSpPr/>
          <p:nvPr/>
        </p:nvSpPr>
        <p:spPr>
          <a:xfrm>
            <a:off x="5742114" y="1419413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0405" y="1600991"/>
            <a:ext cx="1605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grossGDP(C,R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820714" y="2339471"/>
            <a:ext cx="1507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avgTemp(C,R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913835" y="3124113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760045" y="2184394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74985" y="2976283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</p:txBody>
      </p:sp>
      <p:sp>
        <p:nvSpPr>
          <p:cNvPr id="4" name="Oval 3"/>
          <p:cNvSpPr/>
          <p:nvPr/>
        </p:nvSpPr>
        <p:spPr>
          <a:xfrm>
            <a:off x="5742114" y="1419413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0405" y="1600991"/>
            <a:ext cx="1605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grossGDP(C,R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820714" y="2339471"/>
            <a:ext cx="1507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avgTemp(C,R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913835" y="3124113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66700" y="4023034"/>
            <a:ext cx="665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smtClean="0"/>
              <a:t>(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 smtClean="0"/>
              <a:t>rdfs:subPropertyOf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sz="2800" dirty="0" smtClean="0"/>
              <a:t>).</a:t>
            </a:r>
          </a:p>
          <a:p>
            <a:pPr>
              <a:buNone/>
            </a:pPr>
            <a:r>
              <a:rPr lang="en-US" sz="2800" dirty="0" smtClean="0"/>
              <a:t>(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 smtClean="0"/>
              <a:t>rdfs:subPropertyOf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sz="2800" dirty="0" smtClean="0"/>
              <a:t>).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4732092" y="5892794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60045" y="2184394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74985" y="2976283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</p:txBody>
      </p:sp>
      <p:sp>
        <p:nvSpPr>
          <p:cNvPr id="4" name="Oval 3"/>
          <p:cNvSpPr/>
          <p:nvPr/>
        </p:nvSpPr>
        <p:spPr>
          <a:xfrm>
            <a:off x="5742114" y="1419413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0405" y="1600991"/>
            <a:ext cx="1605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grossGDP(C,R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820714" y="2339471"/>
            <a:ext cx="1507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avgTemp(C,R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913835" y="3124113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66700" y="4023034"/>
            <a:ext cx="665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smtClean="0"/>
              <a:t>(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 smtClean="0"/>
              <a:t>rdfs:subPropertyOf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sz="2800" dirty="0" smtClean="0"/>
              <a:t>).</a:t>
            </a:r>
          </a:p>
          <a:p>
            <a:pPr>
              <a:buNone/>
            </a:pPr>
            <a:r>
              <a:rPr lang="en-US" sz="2800" dirty="0" smtClean="0"/>
              <a:t>(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 smtClean="0"/>
              <a:t>rdfs:subPropertyOf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cxnSp>
        <p:nvCxnSpPr>
          <p:cNvPr id="14" name="Straight Connector 13"/>
          <p:cNvCxnSpPr>
            <a:stCxn id="22" idx="6"/>
          </p:cNvCxnSpPr>
          <p:nvPr/>
        </p:nvCxnSpPr>
        <p:spPr>
          <a:xfrm>
            <a:off x="5227707" y="5485867"/>
            <a:ext cx="156367" cy="4042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943412" y="5827058"/>
            <a:ext cx="1588901" cy="77350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48316" y="5996020"/>
            <a:ext cx="16057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grossGDP(C,R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281057" y="5455446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cxnSp>
        <p:nvCxnSpPr>
          <p:cNvPr id="20" name="Straight Connector 19"/>
          <p:cNvCxnSpPr>
            <a:stCxn id="23" idx="1"/>
          </p:cNvCxnSpPr>
          <p:nvPr/>
        </p:nvCxnSpPr>
        <p:spPr>
          <a:xfrm rot="10800000" flipV="1">
            <a:off x="3712543" y="5440799"/>
            <a:ext cx="178666" cy="390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86548" y="5400726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22" name="Oval 21"/>
          <p:cNvSpPr/>
          <p:nvPr/>
        </p:nvSpPr>
        <p:spPr>
          <a:xfrm>
            <a:off x="3885561" y="5124211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91209" y="5271522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4721930" y="6053275"/>
            <a:ext cx="1507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avgTemp(C,R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euroCity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5201219" y="93298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4224" y="1067591"/>
            <a:ext cx="1360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euroCity(C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48771" y="168936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2243" y="1858491"/>
            <a:ext cx="122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46134" y="2498985"/>
            <a:ext cx="159596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Helvetica Light"/>
                <a:cs typeface="Helvetica Light"/>
              </a:rPr>
              <a:t>afCity(C</a:t>
            </a:r>
            <a:r>
              <a:rPr lang="en-US" dirty="0" smtClean="0">
                <a:solidFill>
                  <a:schemeClr val="tx1"/>
                </a:solidFill>
                <a:latin typeface="Helvetica Light"/>
                <a:cs typeface="Helvetica Light"/>
              </a:rPr>
              <a:t>)</a:t>
            </a:r>
            <a:endParaRPr lang="en-US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/>
          <p:nvPr/>
        </p:nvGrpSpPr>
        <p:grpSpPr>
          <a:xfrm>
            <a:off x="321742" y="584506"/>
            <a:ext cx="8353434" cy="2006294"/>
            <a:chOff x="451782" y="881655"/>
            <a:chExt cx="8353434" cy="1771710"/>
          </a:xfrm>
        </p:grpSpPr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451782" y="881655"/>
              <a:ext cx="8353434" cy="1771710"/>
              <a:chOff x="-433981" y="285690"/>
              <a:chExt cx="7201310" cy="177171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-433981" y="685800"/>
                <a:ext cx="7201310" cy="137160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3">
                    <a:lumMod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2" name="TextBox 24"/>
              <p:cNvSpPr txBox="1">
                <a:spLocks noChangeArrowheads="1"/>
              </p:cNvSpPr>
              <p:nvPr/>
            </p:nvSpPr>
            <p:spPr bwMode="auto">
              <a:xfrm>
                <a:off x="3753196" y="285690"/>
                <a:ext cx="2172390" cy="3533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000" dirty="0" smtClean="0">
                    <a:solidFill>
                      <a:schemeClr val="bg1"/>
                    </a:solidFill>
                  </a:rPr>
                  <a:t>Global Schema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4335327" y="1502328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24375" y="1539840"/>
              <a:ext cx="1226126" cy="68579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55734" y="1688748"/>
              <a:ext cx="1360289" cy="326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Helvetica Light"/>
                  <a:cs typeface="Helvetica Light"/>
                </a:rPr>
                <a:t>e</a:t>
              </a:r>
              <a:r>
                <a:rPr lang="en-US" dirty="0" err="1" smtClean="0">
                  <a:latin typeface="Helvetica Light"/>
                  <a:cs typeface="Helvetica Light"/>
                </a:rPr>
                <a:t>uroCity(C</a:t>
              </a:r>
              <a:r>
                <a:rPr lang="en-US" dirty="0" smtClean="0">
                  <a:latin typeface="Helvetica Light"/>
                  <a:cs typeface="Helvetica Light"/>
                </a:rPr>
                <a:t>)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24629" y="1698074"/>
              <a:ext cx="1223175" cy="326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 smtClean="0">
                  <a:latin typeface="Helvetica Light"/>
                  <a:cs typeface="Helvetica Light"/>
                </a:rPr>
                <a:t>amCity(C</a:t>
              </a:r>
              <a:r>
                <a:rPr lang="en-US" dirty="0" smtClean="0">
                  <a:latin typeface="Helvetica Light"/>
                  <a:cs typeface="Helvetica Light"/>
                </a:rPr>
                <a:t>)</a:t>
              </a:r>
              <a:endParaRPr lang="en-US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5094" y="1772599"/>
            <a:ext cx="109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-101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29998" y="1754137"/>
            <a:ext cx="1519298" cy="742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22970" y="1703342"/>
            <a:ext cx="1588901" cy="77350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2815" y="1902186"/>
            <a:ext cx="16057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grossGDP(C,R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3004048" y="1096783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360549" y="1101080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45" name="Oval 44"/>
          <p:cNvSpPr/>
          <p:nvPr/>
        </p:nvSpPr>
        <p:spPr>
          <a:xfrm>
            <a:off x="1778880" y="1134964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784528" y="1282275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47" name="Rectangle 46"/>
          <p:cNvSpPr/>
          <p:nvPr/>
        </p:nvSpPr>
        <p:spPr>
          <a:xfrm>
            <a:off x="2719836" y="1914618"/>
            <a:ext cx="1507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avgTemp(C,R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cxnSp>
        <p:nvCxnSpPr>
          <p:cNvPr id="48" name="Straight Connector 47"/>
          <p:cNvCxnSpPr>
            <a:stCxn id="45" idx="2"/>
            <a:endCxn id="40" idx="0"/>
          </p:cNvCxnSpPr>
          <p:nvPr/>
        </p:nvCxnSpPr>
        <p:spPr>
          <a:xfrm rot="10800000" flipV="1">
            <a:off x="1317422" y="1496620"/>
            <a:ext cx="461459" cy="20672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5" idx="6"/>
            <a:endCxn id="39" idx="0"/>
          </p:cNvCxnSpPr>
          <p:nvPr/>
        </p:nvCxnSpPr>
        <p:spPr>
          <a:xfrm>
            <a:off x="3121026" y="1496620"/>
            <a:ext cx="368621" cy="25751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de-DE" dirty="0" err="1" smtClean="0"/>
              <a:t>Integrating</a:t>
            </a:r>
            <a:r>
              <a:rPr lang="de-DE" dirty="0" smtClean="0"/>
              <a:t> (Open) Data </a:t>
            </a:r>
            <a:r>
              <a:rPr lang="de-DE" dirty="0" err="1" smtClean="0"/>
              <a:t>from</a:t>
            </a:r>
            <a:r>
              <a:rPr lang="de-DE" dirty="0" smtClean="0"/>
              <a:t> different </a:t>
            </a:r>
            <a:r>
              <a:rPr lang="de-DE" dirty="0" err="1" smtClean="0"/>
              <a:t>sources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47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0239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</a:rPr>
              <a:t>amFinancial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</a:rPr>
              <a:t>euClimate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</a:rPr>
              <a:t>tunisRating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</a:rPr>
              <a:t>similarFinancial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/>
              <a:t>rdf:Property</a:t>
            </a:r>
            <a:r>
              <a:rPr lang="en-US" dirty="0" smtClean="0"/>
              <a:t>).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8100" y="5195996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,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provides the financial rating R of an American city C. </a:t>
            </a:r>
          </a:p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provides the climate rating R of an European city C. </a:t>
            </a:r>
          </a:p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tells the ratings R (T is climate and financial) of Tunis.  </a:t>
            </a:r>
          </a:p>
          <a:p>
            <a:pPr eaLnBrk="0" hangingPunct="0"/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similarFinancial(C1,C1) </a:t>
            </a:r>
            <a:r>
              <a:rPr lang="en-US" sz="1600" dirty="0">
                <a:latin typeface="Helvetica Light"/>
                <a:cs typeface="Helvetica Light"/>
              </a:rPr>
              <a:t>relates</a:t>
            </a:r>
            <a:r>
              <a:rPr lang="en-US" sz="1600" dirty="0" smtClean="0">
                <a:latin typeface="Helvetica Light"/>
                <a:cs typeface="Helvetica Light"/>
              </a:rPr>
              <a:t> two American cities C1 and C2 that have the same financial rating.</a:t>
            </a:r>
            <a:endParaRPr lang="en-US" sz="1600" dirty="0">
              <a:latin typeface="Helvetica Light"/>
              <a:cs typeface="Helvetica Light"/>
            </a:endParaRPr>
          </a:p>
          <a:p>
            <a:pPr eaLnBrk="0" hangingPunct="0"/>
            <a:endParaRPr lang="en-US" sz="2000" dirty="0"/>
          </a:p>
        </p:txBody>
      </p:sp>
      <p:pic>
        <p:nvPicPr>
          <p:cNvPr id="6" name="Picture 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4206875"/>
            <a:ext cx="1156716" cy="584992"/>
          </a:xfrm>
          <a:prstGeom prst="rect">
            <a:avLst/>
          </a:prstGeom>
        </p:spPr>
      </p:pic>
      <p:pic>
        <p:nvPicPr>
          <p:cNvPr id="7" name="Picture 6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92" y="4116227"/>
            <a:ext cx="1305624" cy="589280"/>
          </a:xfrm>
          <a:prstGeom prst="rect">
            <a:avLst/>
          </a:prstGeom>
        </p:spPr>
      </p:pic>
      <p:pic>
        <p:nvPicPr>
          <p:cNvPr id="8" name="Picture 7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655" y="4103527"/>
            <a:ext cx="742257" cy="67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330198" y="-2264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>
              <a:lnSpc>
                <a:spcPct val="100000"/>
              </a:lnSpc>
              <a:buClrTx/>
              <a:buSzTx/>
              <a:tabLst/>
              <a:defRPr/>
            </a:pPr>
            <a:r>
              <a:rPr lang="en-US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Integration Systems</a:t>
            </a:r>
            <a:endParaRPr lang="en-US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198" y="4412668"/>
            <a:ext cx="2025318" cy="369332"/>
          </a:xfrm>
          <a:prstGeom prst="rect">
            <a:avLst/>
          </a:prstGeom>
          <a:noFill/>
          <a:ln w="12700" cmpd="sng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i="1" dirty="0" smtClean="0">
                <a:latin typeface="Helvetica Light"/>
                <a:cs typeface="Helvetica Light"/>
              </a:rPr>
              <a:t>) </a:t>
            </a:r>
            <a:endParaRPr lang="en-US" i="1" dirty="0"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263" y="3564527"/>
            <a:ext cx="2640713" cy="369332"/>
          </a:xfrm>
          <a:prstGeom prst="rect">
            <a:avLst/>
          </a:prstGeom>
          <a:noFill/>
          <a:ln w="12700" cmpd="sng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Light"/>
                <a:cs typeface="Helvetica Light"/>
              </a:rPr>
              <a:t>similarFinancial(C1,C2)</a:t>
            </a:r>
            <a:endParaRPr lang="en-US" i="1" dirty="0">
              <a:latin typeface="Helvetica Light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2050" y="3564527"/>
            <a:ext cx="1819878" cy="369332"/>
          </a:xfrm>
          <a:prstGeom prst="rect">
            <a:avLst/>
          </a:prstGeom>
          <a:noFill/>
          <a:ln w="12700" cmpd="sng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Light"/>
                <a:cs typeface="Helvetica Light"/>
              </a:rPr>
              <a:t>euClimate(C,R</a:t>
            </a:r>
            <a:r>
              <a:rPr lang="en-US" i="1" dirty="0" smtClean="0">
                <a:latin typeface="Helvetica Light"/>
                <a:cs typeface="Helvetica Light"/>
              </a:rPr>
              <a:t>)</a:t>
            </a:r>
            <a:endParaRPr lang="en-US" i="1" dirty="0">
              <a:latin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9346" y="4431912"/>
            <a:ext cx="1871586" cy="369332"/>
          </a:xfrm>
          <a:prstGeom prst="rect">
            <a:avLst/>
          </a:prstGeom>
          <a:noFill/>
          <a:ln w="12700" cmpd="sng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i="1" dirty="0" smtClean="0">
                <a:latin typeface="Helvetica Light"/>
                <a:cs typeface="Helvetica Light"/>
              </a:rPr>
              <a:t>)</a:t>
            </a:r>
            <a:endParaRPr lang="en-US" i="1" dirty="0">
              <a:latin typeface="Helvetica Light"/>
              <a:cs typeface="Helvetica Ligh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8100" y="5195996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,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provides the financial rating R of an American city C. </a:t>
            </a:r>
          </a:p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provides the climate rating R of an European city C. </a:t>
            </a:r>
          </a:p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tells the ratings R (T is climate and financial) of Tunis.  </a:t>
            </a:r>
          </a:p>
          <a:p>
            <a:pPr eaLnBrk="0" hangingPunct="0"/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similarFinancial(C1,C1) </a:t>
            </a:r>
            <a:r>
              <a:rPr lang="en-US" sz="1600" dirty="0">
                <a:latin typeface="Helvetica Light"/>
                <a:cs typeface="Helvetica Light"/>
              </a:rPr>
              <a:t>relates</a:t>
            </a:r>
            <a:r>
              <a:rPr lang="en-US" sz="1600" dirty="0" smtClean="0">
                <a:latin typeface="Helvetica Light"/>
                <a:cs typeface="Helvetica Light"/>
              </a:rPr>
              <a:t> two American cities C1 and C2 that have the same financial rating.</a:t>
            </a:r>
            <a:endParaRPr lang="en-US" sz="1600" dirty="0">
              <a:latin typeface="Helvetica Light"/>
              <a:cs typeface="Helvetica Light"/>
            </a:endParaRPr>
          </a:p>
          <a:p>
            <a:pPr eaLnBrk="0" hangingPunct="0"/>
            <a:endParaRPr lang="en-US" sz="2000" dirty="0"/>
          </a:p>
        </p:txBody>
      </p:sp>
      <p:pic>
        <p:nvPicPr>
          <p:cNvPr id="13" name="Picture 12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3621883"/>
            <a:ext cx="1156716" cy="584992"/>
          </a:xfrm>
          <a:prstGeom prst="rect">
            <a:avLst/>
          </a:prstGeom>
        </p:spPr>
      </p:pic>
      <p:pic>
        <p:nvPicPr>
          <p:cNvPr id="14" name="Picture 13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92" y="2833527"/>
            <a:ext cx="1305624" cy="589280"/>
          </a:xfrm>
          <a:prstGeom prst="rect">
            <a:avLst/>
          </a:prstGeom>
        </p:spPr>
      </p:pic>
      <p:pic>
        <p:nvPicPr>
          <p:cNvPr id="15" name="Picture 14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55" y="2681127"/>
            <a:ext cx="742257" cy="673100"/>
          </a:xfrm>
          <a:prstGeom prst="rect">
            <a:avLst/>
          </a:prstGeom>
        </p:spPr>
      </p:pic>
      <p:pic>
        <p:nvPicPr>
          <p:cNvPr id="16" name="Picture 15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55" y="3571875"/>
            <a:ext cx="742257" cy="67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0" y="-101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39" name="Up-Down Arrow Callout 38"/>
          <p:cNvSpPr/>
          <p:nvPr/>
        </p:nvSpPr>
        <p:spPr>
          <a:xfrm rot="1973221">
            <a:off x="1092349" y="2475316"/>
            <a:ext cx="609600" cy="2155223"/>
          </a:xfrm>
          <a:prstGeom prst="upDownArrowCallout">
            <a:avLst>
              <a:gd name="adj1" fmla="val 25000"/>
              <a:gd name="adj2" fmla="val 25000"/>
              <a:gd name="adj3" fmla="val 27778"/>
              <a:gd name="adj4" fmla="val 48123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-Down Arrow Callout 39"/>
          <p:cNvSpPr/>
          <p:nvPr/>
        </p:nvSpPr>
        <p:spPr>
          <a:xfrm rot="20009376">
            <a:off x="7601902" y="2673541"/>
            <a:ext cx="678446" cy="1411947"/>
          </a:xfrm>
          <a:prstGeom prst="upDownArrowCallout">
            <a:avLst>
              <a:gd name="adj1" fmla="val 25000"/>
              <a:gd name="adj2" fmla="val 20910"/>
              <a:gd name="adj3" fmla="val 27778"/>
              <a:gd name="adj4" fmla="val 48123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 bwMode="auto">
          <a:xfrm>
            <a:off x="355596" y="50298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51360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45844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1" name="Straight Connector 60"/>
          <p:cNvCxnSpPr>
            <a:stCxn id="58" idx="2"/>
            <a:endCxn id="54" idx="0"/>
          </p:cNvCxnSpPr>
          <p:nvPr/>
        </p:nvCxnSpPr>
        <p:spPr>
          <a:xfrm rot="10800000" flipV="1">
            <a:off x="1317422" y="1496620"/>
            <a:ext cx="461459" cy="20672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21742" y="584506"/>
            <a:ext cx="8353434" cy="2006294"/>
            <a:chOff x="321742" y="584506"/>
            <a:chExt cx="8353434" cy="2006294"/>
          </a:xfrm>
        </p:grpSpPr>
        <p:grpSp>
          <p:nvGrpSpPr>
            <p:cNvPr id="45" name="Group 8"/>
            <p:cNvGrpSpPr/>
            <p:nvPr/>
          </p:nvGrpSpPr>
          <p:grpSpPr>
            <a:xfrm>
              <a:off x="321742" y="584506"/>
              <a:ext cx="8353434" cy="2006294"/>
              <a:chOff x="451782" y="881655"/>
              <a:chExt cx="8353434" cy="1771710"/>
            </a:xfrm>
          </p:grpSpPr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451782" y="881655"/>
                <a:ext cx="8353434" cy="1771710"/>
                <a:chOff x="-433981" y="285690"/>
                <a:chExt cx="7201310" cy="1771710"/>
              </a:xfrm>
            </p:grpSpPr>
            <p:sp>
              <p:nvSpPr>
                <p:cNvPr id="51" name="Rectangle 50"/>
                <p:cNvSpPr/>
                <p:nvPr/>
              </p:nvSpPr>
              <p:spPr bwMode="auto">
                <a:xfrm>
                  <a:off x="-433981" y="685800"/>
                  <a:ext cx="7201310" cy="1371600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accent3">
                      <a:lumMod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  <p:sp>
              <p:nvSpPr>
                <p:cNvPr id="52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3753196" y="285690"/>
                  <a:ext cx="2172390" cy="35332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accent2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 smtClean="0">
                      <a:solidFill>
                        <a:schemeClr val="bg1"/>
                      </a:solidFill>
                    </a:rPr>
                    <a:t>Global Schema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4335327" y="1502328"/>
                <a:ext cx="1342146" cy="723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124375" y="1539840"/>
                <a:ext cx="1226126" cy="68579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55734" y="1688748"/>
                <a:ext cx="1360289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Helvetica Light"/>
                    <a:cs typeface="Helvetica Light"/>
                  </a:rPr>
                  <a:t>e</a:t>
                </a:r>
                <a:r>
                  <a:rPr lang="en-US" dirty="0" err="1" smtClean="0">
                    <a:latin typeface="Helvetica Light"/>
                    <a:cs typeface="Helvetica Light"/>
                  </a:rPr>
                  <a:t>uroCity(C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224629" y="1698074"/>
                <a:ext cx="1223175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>
                    <a:latin typeface="Helvetica Light"/>
                    <a:cs typeface="Helvetica Light"/>
                  </a:rPr>
                  <a:t>amCity(C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2729998" y="1754137"/>
              <a:ext cx="1519298" cy="7426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22970" y="1703342"/>
              <a:ext cx="1588901" cy="7735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42815" y="1902186"/>
              <a:ext cx="1605767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grossGDP(C,R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 smtClean="0"/>
            </a:p>
            <a:p>
              <a:endParaRPr lang="en-US" sz="16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004048" y="1096783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0549" y="1101080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1778880" y="1134964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84528" y="1282275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19836" y="1914618"/>
              <a:ext cx="15070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avgTemp(C,R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cxnSp>
          <p:nvCxnSpPr>
            <p:cNvPr id="62" name="Straight Connector 61"/>
            <p:cNvCxnSpPr>
              <a:stCxn id="58" idx="6"/>
              <a:endCxn id="53" idx="0"/>
            </p:cNvCxnSpPr>
            <p:nvPr/>
          </p:nvCxnSpPr>
          <p:spPr>
            <a:xfrm>
              <a:off x="3121026" y="1496620"/>
              <a:ext cx="368621" cy="2575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>
            <a:stCxn id="59" idx="1"/>
            <a:endCxn id="54" idx="0"/>
          </p:cNvCxnSpPr>
          <p:nvPr/>
        </p:nvCxnSpPr>
        <p:spPr>
          <a:xfrm rot="10800000" flipV="1">
            <a:off x="1317422" y="1451552"/>
            <a:ext cx="467107" cy="25179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5653087" y="1592159"/>
            <a:ext cx="1342146" cy="81908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52881" y="1815962"/>
            <a:ext cx="1360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7767"/>
            <a:ext cx="9144000" cy="39989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Global-as-View (GAV):</a:t>
            </a:r>
          </a:p>
          <a:p>
            <a:pPr lvl="1"/>
            <a:r>
              <a:rPr lang="en-US" dirty="0" smtClean="0"/>
              <a:t>Concepts in the Global Schema (O) are defined in terms of combinations of Sources (S).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Local-As-View (LAV):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dirty="0" smtClean="0"/>
              <a:t>Sources </a:t>
            </a:r>
            <a:r>
              <a:rPr lang="en-US" dirty="0"/>
              <a:t>in</a:t>
            </a:r>
            <a:r>
              <a:rPr lang="en-US" dirty="0" smtClean="0"/>
              <a:t> S are </a:t>
            </a:r>
            <a:r>
              <a:rPr lang="en-US" dirty="0"/>
              <a:t>defined in terms of combinations of</a:t>
            </a:r>
            <a:r>
              <a:rPr lang="en-US" dirty="0" smtClean="0"/>
              <a:t> Concepts in O.</a:t>
            </a:r>
          </a:p>
          <a:p>
            <a:pPr marL="742950" lvl="2" indent="-342900">
              <a:buNone/>
            </a:pPr>
            <a:endParaRPr lang="en-US" dirty="0" smtClean="0"/>
          </a:p>
          <a:p>
            <a:pPr marL="342900" lvl="1" indent="-342900">
              <a:buNone/>
            </a:pPr>
            <a:r>
              <a:rPr lang="en-US" dirty="0" smtClean="0"/>
              <a:t>   </a:t>
            </a:r>
            <a:r>
              <a:rPr lang="en-US" sz="2800" dirty="0" smtClean="0">
                <a:ea typeface="+mn-ea"/>
                <a:cs typeface="+mn-cs"/>
              </a:rPr>
              <a:t>Global- &amp; Local-As-View (GLAV):</a:t>
            </a:r>
          </a:p>
          <a:p>
            <a:pPr marL="800100" lvl="2" indent="-342900"/>
            <a:r>
              <a:rPr lang="en-US" dirty="0" smtClean="0"/>
              <a:t>Combinations of concepts in the Global Schema (O) are defined in combinations of Sources (S).</a:t>
            </a:r>
          </a:p>
          <a:p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391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1567" y="1097506"/>
            <a:ext cx="25020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Helvetica Light"/>
                <a:cs typeface="Helvetica Light"/>
              </a:rPr>
              <a:t>IS=&lt;O,S,M&gt;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900" y="1854200"/>
            <a:ext cx="8686800" cy="14986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9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9"/>
    </mc:Choice>
    <mc:Fallback xmlns:mv="urn:schemas-microsoft-com:mac:vml" xmlns="">
      <p:transition spd="slow" advTm="51859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9440333" cy="1532467"/>
          </a:xfrm>
        </p:spPr>
        <p:txBody>
          <a:bodyPr>
            <a:normAutofit/>
          </a:bodyPr>
          <a:lstStyle/>
          <a:p>
            <a:r>
              <a:rPr lang="en-US" sz="2800" dirty="0"/>
              <a:t>Q</a:t>
            </a:r>
            <a:r>
              <a:rPr lang="en-US" sz="2800" dirty="0" smtClean="0"/>
              <a:t>(X1,X2,..,Xn):-P1(Y11,..,Y1m),P2(Y21,…,Y2k),..,</a:t>
            </a:r>
          </a:p>
          <a:p>
            <a:pPr>
              <a:buNone/>
            </a:pPr>
            <a:r>
              <a:rPr lang="en-US" dirty="0" smtClean="0"/>
              <a:t>                              </a:t>
            </a:r>
            <a:r>
              <a:rPr lang="en-US" sz="2800" dirty="0" smtClean="0"/>
              <a:t>Pt(Yt1,…,</a:t>
            </a:r>
            <a:r>
              <a:rPr lang="en-US" sz="2800" dirty="0" err="1" smtClean="0"/>
              <a:t>Ytl</a:t>
            </a:r>
            <a:r>
              <a:rPr lang="en-US" sz="2800" dirty="0" smtClean="0"/>
              <a:t>),</a:t>
            </a:r>
          </a:p>
          <a:p>
            <a:pPr>
              <a:buNone/>
            </a:pPr>
            <a:r>
              <a:rPr lang="en-US" sz="2800" dirty="0" smtClean="0"/>
              <a:t>                              X1=Y1m, X2=Y2k, </a:t>
            </a:r>
            <a:r>
              <a:rPr lang="en-US" sz="2800" dirty="0" err="1" smtClean="0"/>
              <a:t>Xn</a:t>
            </a:r>
            <a:r>
              <a:rPr lang="en-US" sz="2800" dirty="0" smtClean="0"/>
              <a:t>=</a:t>
            </a:r>
            <a:r>
              <a:rPr lang="en-US" sz="2800" dirty="0"/>
              <a:t>,</a:t>
            </a:r>
            <a:r>
              <a:rPr lang="en-US" sz="2800" dirty="0" err="1" smtClean="0"/>
              <a:t>Ytl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9440333" cy="1532467"/>
          </a:xfrm>
        </p:spPr>
        <p:txBody>
          <a:bodyPr>
            <a:normAutofit/>
          </a:bodyPr>
          <a:lstStyle/>
          <a:p>
            <a:r>
              <a:rPr lang="en-US" sz="2800" dirty="0"/>
              <a:t>Q</a:t>
            </a:r>
            <a:r>
              <a:rPr lang="en-US" sz="2800" dirty="0" smtClean="0"/>
              <a:t>(X1,X2,..,Xn):-P1(Y11,..,Y1m),P2(Y21,…,Y2k),..,</a:t>
            </a:r>
          </a:p>
          <a:p>
            <a:pPr>
              <a:buNone/>
            </a:pPr>
            <a:r>
              <a:rPr lang="en-US" dirty="0" smtClean="0"/>
              <a:t>                              </a:t>
            </a:r>
            <a:r>
              <a:rPr lang="en-US" sz="2800" dirty="0" smtClean="0"/>
              <a:t>Pt(Yt1,…,</a:t>
            </a:r>
            <a:r>
              <a:rPr lang="en-US" sz="2800" dirty="0" err="1" smtClean="0"/>
              <a:t>Ytl</a:t>
            </a:r>
            <a:r>
              <a:rPr lang="en-US" sz="2800" dirty="0" smtClean="0"/>
              <a:t>),</a:t>
            </a:r>
          </a:p>
          <a:p>
            <a:pPr>
              <a:buNone/>
            </a:pPr>
            <a:r>
              <a:rPr lang="en-US" sz="2800" dirty="0" smtClean="0"/>
              <a:t>                              X1=Y1m, X2=Y2k, </a:t>
            </a:r>
            <a:r>
              <a:rPr lang="en-US" sz="2800" dirty="0" err="1" smtClean="0"/>
              <a:t>Xn</a:t>
            </a:r>
            <a:r>
              <a:rPr lang="en-US" sz="2800" dirty="0" smtClean="0"/>
              <a:t>=</a:t>
            </a:r>
            <a:r>
              <a:rPr lang="en-US" sz="2800" dirty="0"/>
              <a:t>,</a:t>
            </a:r>
            <a:r>
              <a:rPr lang="en-US" sz="2800" dirty="0" err="1" smtClean="0"/>
              <a:t>Ytl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57200" y="1544641"/>
            <a:ext cx="2274937" cy="65246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035" y="1111807"/>
            <a:ext cx="175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Head of the Rule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9440333" cy="1532467"/>
          </a:xfrm>
        </p:spPr>
        <p:txBody>
          <a:bodyPr>
            <a:normAutofit/>
          </a:bodyPr>
          <a:lstStyle/>
          <a:p>
            <a:r>
              <a:rPr lang="en-US" sz="2800" dirty="0"/>
              <a:t>Q</a:t>
            </a:r>
            <a:r>
              <a:rPr lang="en-US" sz="2800" dirty="0" smtClean="0"/>
              <a:t>(X1,X2,..,Xn):-P1(Y11,..,Y1m),P2(Y21,…,Y2k),..,</a:t>
            </a:r>
          </a:p>
          <a:p>
            <a:pPr>
              <a:buNone/>
            </a:pPr>
            <a:r>
              <a:rPr lang="en-US" dirty="0" smtClean="0"/>
              <a:t>                              </a:t>
            </a:r>
            <a:r>
              <a:rPr lang="en-US" sz="2800" dirty="0" smtClean="0"/>
              <a:t>Pt(Yt1,…,</a:t>
            </a:r>
            <a:r>
              <a:rPr lang="en-US" sz="2800" dirty="0" err="1" smtClean="0"/>
              <a:t>Ytl</a:t>
            </a:r>
            <a:r>
              <a:rPr lang="en-US" sz="2800" dirty="0" smtClean="0"/>
              <a:t>),</a:t>
            </a:r>
          </a:p>
          <a:p>
            <a:pPr>
              <a:buNone/>
            </a:pPr>
            <a:r>
              <a:rPr lang="en-US" sz="2800" dirty="0" smtClean="0"/>
              <a:t>                              X1=Y1m, X2=Y2k, </a:t>
            </a:r>
            <a:r>
              <a:rPr lang="en-US" sz="2800" dirty="0" err="1" smtClean="0"/>
              <a:t>Xn</a:t>
            </a:r>
            <a:r>
              <a:rPr lang="en-US" sz="2800" dirty="0" smtClean="0"/>
              <a:t>=</a:t>
            </a:r>
            <a:r>
              <a:rPr lang="en-US" sz="2800" dirty="0"/>
              <a:t>,</a:t>
            </a:r>
            <a:r>
              <a:rPr lang="en-US" sz="2800" dirty="0" err="1" smtClean="0"/>
              <a:t>Ytl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809098" y="1600200"/>
            <a:ext cx="6334902" cy="153246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76739" y="1175308"/>
            <a:ext cx="17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 of the Rule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9440333" cy="1532467"/>
          </a:xfrm>
        </p:spPr>
        <p:txBody>
          <a:bodyPr>
            <a:normAutofit/>
          </a:bodyPr>
          <a:lstStyle/>
          <a:p>
            <a:r>
              <a:rPr lang="en-US" sz="2800" dirty="0"/>
              <a:t>Q</a:t>
            </a:r>
            <a:r>
              <a:rPr lang="en-US" sz="2800" dirty="0" smtClean="0"/>
              <a:t>(X1,X2,..,Xn):-P1(Y11,..,Y1m),P2(Y21,…,Y2k),..,</a:t>
            </a:r>
          </a:p>
          <a:p>
            <a:pPr>
              <a:buNone/>
            </a:pPr>
            <a:r>
              <a:rPr lang="en-US" dirty="0" smtClean="0"/>
              <a:t>                              </a:t>
            </a:r>
            <a:r>
              <a:rPr lang="en-US" sz="2800" dirty="0" smtClean="0"/>
              <a:t>Pt(Yt1,…,</a:t>
            </a:r>
            <a:r>
              <a:rPr lang="en-US" sz="2800" dirty="0" err="1" smtClean="0"/>
              <a:t>Ytl</a:t>
            </a:r>
            <a:r>
              <a:rPr lang="en-US" sz="2800" dirty="0" smtClean="0"/>
              <a:t>),</a:t>
            </a:r>
          </a:p>
          <a:p>
            <a:pPr>
              <a:buNone/>
            </a:pPr>
            <a:r>
              <a:rPr lang="en-US" sz="2800" dirty="0" smtClean="0"/>
              <a:t>                              X1=Y1m, X2=Y2k, </a:t>
            </a:r>
            <a:r>
              <a:rPr lang="en-US" sz="2800" dirty="0" err="1" smtClean="0"/>
              <a:t>Xn</a:t>
            </a:r>
            <a:r>
              <a:rPr lang="en-US" sz="2800" dirty="0" smtClean="0"/>
              <a:t>=</a:t>
            </a:r>
            <a:r>
              <a:rPr lang="en-US" sz="2800" dirty="0"/>
              <a:t>,</a:t>
            </a:r>
            <a:r>
              <a:rPr lang="en-US" sz="2800" dirty="0" err="1" smtClean="0"/>
              <a:t>Ytl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798010" y="1600200"/>
            <a:ext cx="6345989" cy="153246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76739" y="1175308"/>
            <a:ext cx="17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 of the Rule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5127" y="4272332"/>
            <a:ext cx="7731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P1(Y11,..,Y1m),P2(Y21,…,Y2k),..,Pt(Yt1,…,</a:t>
            </a:r>
            <a:r>
              <a:rPr lang="en-US" sz="1600" dirty="0" err="1" smtClean="0"/>
              <a:t>Ytl</a:t>
            </a:r>
            <a:r>
              <a:rPr lang="en-US" sz="1600" dirty="0" smtClean="0"/>
              <a:t>),, X1=Y1m, X2=Y2k, </a:t>
            </a:r>
            <a:r>
              <a:rPr lang="en-US" sz="1600" dirty="0" err="1" smtClean="0"/>
              <a:t>Xn</a:t>
            </a:r>
            <a:r>
              <a:rPr lang="en-US" sz="1600" dirty="0" smtClean="0"/>
              <a:t>=,</a:t>
            </a:r>
            <a:r>
              <a:rPr lang="en-US" sz="1600" dirty="0" err="1" smtClean="0"/>
              <a:t>Ytl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19099" y="1582740"/>
            <a:ext cx="2340811" cy="156262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00486" y="5140166"/>
            <a:ext cx="1486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Q(X1,X2,..,Xn)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25747" y="4866170"/>
            <a:ext cx="7174999" cy="1649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21742" y="584506"/>
            <a:ext cx="8353434" cy="2006294"/>
            <a:chOff x="321742" y="584506"/>
            <a:chExt cx="8353434" cy="2006294"/>
          </a:xfrm>
        </p:grpSpPr>
        <p:grpSp>
          <p:nvGrpSpPr>
            <p:cNvPr id="39" name="Group 8"/>
            <p:cNvGrpSpPr/>
            <p:nvPr/>
          </p:nvGrpSpPr>
          <p:grpSpPr>
            <a:xfrm>
              <a:off x="321742" y="584506"/>
              <a:ext cx="8353434" cy="2006294"/>
              <a:chOff x="451782" y="881655"/>
              <a:chExt cx="8353434" cy="1771710"/>
            </a:xfrm>
          </p:grpSpPr>
          <p:grpSp>
            <p:nvGrpSpPr>
              <p:cNvPr id="56" name="Group 45"/>
              <p:cNvGrpSpPr>
                <a:grpSpLocks/>
              </p:cNvGrpSpPr>
              <p:nvPr/>
            </p:nvGrpSpPr>
            <p:grpSpPr bwMode="auto">
              <a:xfrm>
                <a:off x="451782" y="881655"/>
                <a:ext cx="8353434" cy="1771710"/>
                <a:chOff x="-433981" y="285690"/>
                <a:chExt cx="7201310" cy="1771710"/>
              </a:xfrm>
            </p:grpSpPr>
            <p:sp>
              <p:nvSpPr>
                <p:cNvPr id="61" name="Rectangle 60"/>
                <p:cNvSpPr/>
                <p:nvPr/>
              </p:nvSpPr>
              <p:spPr bwMode="auto">
                <a:xfrm>
                  <a:off x="-433981" y="685800"/>
                  <a:ext cx="7201310" cy="1371600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accent3">
                      <a:lumMod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  <p:sp>
              <p:nvSpPr>
                <p:cNvPr id="62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3753196" y="285690"/>
                  <a:ext cx="2172390" cy="35332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accent2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 smtClean="0">
                      <a:solidFill>
                        <a:schemeClr val="bg1"/>
                      </a:solidFill>
                    </a:rPr>
                    <a:t>Global Schema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7" name="Oval 56"/>
              <p:cNvSpPr/>
              <p:nvPr/>
            </p:nvSpPr>
            <p:spPr>
              <a:xfrm>
                <a:off x="4335327" y="1502328"/>
                <a:ext cx="1342146" cy="723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7124375" y="1539840"/>
                <a:ext cx="1226126" cy="68579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5734" y="1688748"/>
                <a:ext cx="1360289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Helvetica Light"/>
                    <a:cs typeface="Helvetica Light"/>
                  </a:rPr>
                  <a:t>e</a:t>
                </a:r>
                <a:r>
                  <a:rPr lang="en-US" dirty="0" err="1" smtClean="0">
                    <a:latin typeface="Helvetica Light"/>
                    <a:cs typeface="Helvetica Light"/>
                  </a:rPr>
                  <a:t>uroCity(C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224629" y="1698074"/>
                <a:ext cx="1223175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>
                    <a:latin typeface="Helvetica Light"/>
                    <a:cs typeface="Helvetica Light"/>
                  </a:rPr>
                  <a:t>amCity(C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2729998" y="1754137"/>
              <a:ext cx="1519298" cy="7426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2970" y="1703342"/>
              <a:ext cx="1588901" cy="7735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2815" y="1902186"/>
              <a:ext cx="1605767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grossGDP(C,R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 smtClean="0"/>
            </a:p>
            <a:p>
              <a:endParaRPr lang="en-US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04048" y="1096783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0549" y="1101080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1778880" y="1134964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84528" y="1282275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19836" y="1914618"/>
              <a:ext cx="15070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avgTemp(C,R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cxnSp>
          <p:nvCxnSpPr>
            <p:cNvPr id="54" name="Straight Connector 53"/>
            <p:cNvCxnSpPr>
              <a:stCxn id="51" idx="6"/>
              <a:endCxn id="40" idx="0"/>
            </p:cNvCxnSpPr>
            <p:nvPr/>
          </p:nvCxnSpPr>
          <p:spPr>
            <a:xfrm>
              <a:off x="3121026" y="1496620"/>
              <a:ext cx="368621" cy="2575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355596" y="30359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31421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25905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Global-As-View (GAV)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90429" y="3666334"/>
            <a:ext cx="8765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amCity(C)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euroCity(C)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α3: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avgTemp(C,R)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α5: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α6: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afCity(“Tunis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”)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α7: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amCity(C1)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α8: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α9: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grossGDP(C1,R)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,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amFinancial(C2,R)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653087" y="1592159"/>
            <a:ext cx="1342146" cy="81908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52881" y="1815962"/>
            <a:ext cx="1360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cxnSp>
        <p:nvCxnSpPr>
          <p:cNvPr id="65" name="Straight Connector 64"/>
          <p:cNvCxnSpPr/>
          <p:nvPr/>
        </p:nvCxnSpPr>
        <p:spPr>
          <a:xfrm rot="10800000" flipV="1">
            <a:off x="1317422" y="1451552"/>
            <a:ext cx="467107" cy="25179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GAV</a:t>
            </a:r>
            <a:endParaRPr lang="en-US" dirty="0"/>
          </a:p>
        </p:txBody>
      </p:sp>
      <p:sp>
        <p:nvSpPr>
          <p:cNvPr id="12" name="Title 4"/>
          <p:cNvSpPr txBox="1">
            <a:spLocks noGrp="1"/>
          </p:cNvSpPr>
          <p:nvPr>
            <p:ph idx="1"/>
          </p:nvPr>
        </p:nvSpPr>
        <p:spPr>
          <a:xfrm>
            <a:off x="188913" y="781844"/>
            <a:ext cx="8356600" cy="4894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b="0" dirty="0">
                <a:latin typeface="Arial"/>
                <a:cs typeface="Arial"/>
              </a:rPr>
              <a:t>A query Q in terms of the global schema elements in O.</a:t>
            </a:r>
          </a:p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Problem: </a:t>
            </a:r>
            <a:r>
              <a:rPr lang="en-US" sz="2400" b="0" dirty="0">
                <a:latin typeface="Arial"/>
                <a:cs typeface="Arial"/>
              </a:rPr>
              <a:t>Rewrite Q into a query Q’ expressed in sources in </a:t>
            </a:r>
            <a:r>
              <a:rPr lang="en-US" sz="2400" b="0" dirty="0" smtClean="0">
                <a:latin typeface="Arial"/>
                <a:cs typeface="Arial"/>
              </a:rPr>
              <a:t>S.</a:t>
            </a:r>
            <a:endParaRPr lang="en-US" sz="2400" b="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739" y="2974459"/>
            <a:ext cx="400584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6954" y="2499345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GAV: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28687" y="3759200"/>
            <a:ext cx="4075113" cy="3429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76271" y="3399634"/>
            <a:ext cx="8765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amCity(C)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euroCity(C)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α3: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avgTemp(C,R)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α5: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α6: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afCity(“Tunis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”)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α7: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amCity(C1)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α8: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α9: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grossGDP(C1,R)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,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amFinancial(C2,R)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0600" y="5549900"/>
            <a:ext cx="4445000" cy="444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7"/>
          <p:cNvSpPr>
            <a:spLocks noGrp="1" noChangeArrowheads="1"/>
          </p:cNvSpPr>
          <p:nvPr>
            <p:ph type="title"/>
          </p:nvPr>
        </p:nvSpPr>
        <p:spPr>
          <a:xfrm>
            <a:off x="323528" y="210586"/>
            <a:ext cx="7920880" cy="880622"/>
          </a:xfrm>
        </p:spPr>
        <p:txBody>
          <a:bodyPr>
            <a:normAutofit/>
          </a:bodyPr>
          <a:lstStyle/>
          <a:p>
            <a:pPr eaLnBrk="1" hangingPunct="1"/>
            <a:r>
              <a:rPr lang="en-GB" noProof="0" dirty="0" smtClean="0">
                <a:latin typeface="Arial" charset="0"/>
                <a:cs typeface="Arial" charset="0"/>
              </a:rPr>
              <a:t>Open Data  is a global trend – Good for us!</a:t>
            </a:r>
            <a:endParaRPr lang="en-GB" noProof="0" dirty="0">
              <a:latin typeface="Arial" charset="0"/>
              <a:cs typeface="Arial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32247"/>
            <a:ext cx="8713217" cy="4681537"/>
          </a:xfrm>
        </p:spPr>
        <p:txBody>
          <a:bodyPr>
            <a:normAutofit/>
          </a:bodyPr>
          <a:lstStyle/>
          <a:p>
            <a:pPr marL="573088" lvl="2" indent="-381000" eaLnBrk="1" hangingPunct="1"/>
            <a:r>
              <a:rPr lang="en-GB" sz="1600" noProof="0" dirty="0" smtClean="0">
                <a:latin typeface="Arial" charset="0"/>
              </a:rPr>
              <a:t>Cities, International Organizations, National and European </a:t>
            </a:r>
            <a:r>
              <a:rPr lang="en-GB" sz="1600" b="1" noProof="0" dirty="0" smtClean="0">
                <a:latin typeface="Arial" charset="0"/>
              </a:rPr>
              <a:t>portals</a:t>
            </a:r>
            <a:r>
              <a:rPr lang="en-GB" sz="1600" noProof="0" dirty="0" smtClean="0">
                <a:latin typeface="Arial" charset="0"/>
              </a:rPr>
              <a:t>, etc.:</a:t>
            </a:r>
          </a:p>
          <a:p>
            <a:pPr marL="573088" lvl="2" indent="-381000" eaLnBrk="1" hangingPunct="1"/>
            <a:endParaRPr lang="en-GB" sz="1600" noProof="0" dirty="0" smtClean="0">
              <a:latin typeface="Arial" charset="0"/>
            </a:endParaRPr>
          </a:p>
          <a:p>
            <a:pPr marL="192088" lvl="2" indent="0" eaLnBrk="1" hangingPunct="1">
              <a:buNone/>
            </a:pPr>
            <a:endParaRPr lang="en-GB" sz="1600" noProof="0" dirty="0">
              <a:latin typeface="Arial" charset="0"/>
            </a:endParaRP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80" y="2276872"/>
            <a:ext cx="792088" cy="46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8"/>
          <a:stretch>
            <a:fillRect/>
          </a:stretch>
        </p:blipFill>
        <p:spPr bwMode="auto">
          <a:xfrm>
            <a:off x="340668" y="2276872"/>
            <a:ext cx="11826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28" y="2276872"/>
            <a:ext cx="11033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8" descr="Wien_at_Veranstaltungen_Ausstellungen_Vernissagen_R2_10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38" y="2158041"/>
            <a:ext cx="79208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22" y="2310499"/>
            <a:ext cx="1524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22" y="1817108"/>
            <a:ext cx="1296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55062" y="6613922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104AD9-2DEB-E640-8756-C50C8175233E}" type="slidenum">
              <a:rPr lang="de-DE"/>
              <a:pPr eaLnBrk="1" hangingPunct="1"/>
              <a:t>5</a:t>
            </a:fld>
            <a:endParaRPr lang="de-DE" dirty="0"/>
          </a:p>
        </p:txBody>
      </p:sp>
      <p:pic>
        <p:nvPicPr>
          <p:cNvPr id="4" name="Bild 3" descr="Screen Shot 2015-05-19 at 13.06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9" y="2834581"/>
            <a:ext cx="3816424" cy="548822"/>
          </a:xfrm>
          <a:prstGeom prst="rect">
            <a:avLst/>
          </a:prstGeom>
        </p:spPr>
      </p:pic>
      <p:pic>
        <p:nvPicPr>
          <p:cNvPr id="5" name="Bild 4" descr="Screen Shot 2015-05-19 at 13.08.2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9" y="1666826"/>
            <a:ext cx="2137329" cy="443429"/>
          </a:xfrm>
          <a:prstGeom prst="rect">
            <a:avLst/>
          </a:prstGeom>
        </p:spPr>
      </p:pic>
      <p:pic>
        <p:nvPicPr>
          <p:cNvPr id="6" name="Bild 5" descr="Screen Shot 2015-05-19 at 13.09.2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22" y="1601143"/>
            <a:ext cx="2133600" cy="469900"/>
          </a:xfrm>
          <a:prstGeom prst="rect">
            <a:avLst/>
          </a:prstGeom>
        </p:spPr>
      </p:pic>
      <p:pic>
        <p:nvPicPr>
          <p:cNvPr id="7" name="Bild 6" descr="Screen Shot 2015-05-19 at 13.09.4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" y="3426013"/>
            <a:ext cx="1662088" cy="825108"/>
          </a:xfrm>
          <a:prstGeom prst="rect">
            <a:avLst/>
          </a:prstGeom>
        </p:spPr>
      </p:pic>
      <p:pic>
        <p:nvPicPr>
          <p:cNvPr id="8" name="Bild 7" descr="Screen Shot 2015-05-19 at 13.10.1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67" y="3407614"/>
            <a:ext cx="1776971" cy="864096"/>
          </a:xfrm>
          <a:prstGeom prst="rect">
            <a:avLst/>
          </a:prstGeom>
        </p:spPr>
      </p:pic>
      <p:pic>
        <p:nvPicPr>
          <p:cNvPr id="2" name="Bild 1" descr="Screen Shot 2015-06-07 at 20.14.5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01" y="4365104"/>
            <a:ext cx="5190082" cy="3435959"/>
          </a:xfrm>
          <a:prstGeom prst="rect">
            <a:avLst/>
          </a:prstGeom>
        </p:spPr>
      </p:pic>
      <p:sp>
        <p:nvSpPr>
          <p:cNvPr id="18" name="Inhaltsplatzhalter 2"/>
          <p:cNvSpPr txBox="1">
            <a:spLocks/>
          </p:cNvSpPr>
          <p:nvPr/>
        </p:nvSpPr>
        <p:spPr>
          <a:xfrm>
            <a:off x="4279168" y="2625542"/>
            <a:ext cx="3430174" cy="3076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In </a:t>
            </a:r>
            <a:r>
              <a:rPr lang="de-DE" sz="2000" dirty="0" err="1" smtClean="0"/>
              <a:t>general</a:t>
            </a:r>
            <a:r>
              <a:rPr lang="de-DE" sz="2000" dirty="0" smtClean="0"/>
              <a:t>: </a:t>
            </a:r>
            <a:r>
              <a:rPr lang="de-DE" sz="2000" dirty="0" err="1" smtClean="0"/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structured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our</a:t>
            </a:r>
            <a:r>
              <a:rPr lang="de-DE" sz="2000" dirty="0" smtClean="0"/>
              <a:t> </a:t>
            </a:r>
            <a:r>
              <a:rPr lang="de-DE" sz="2000" dirty="0" err="1" smtClean="0"/>
              <a:t>fingertipps</a:t>
            </a:r>
            <a:endParaRPr lang="de-DE" sz="2000" dirty="0" smtClean="0"/>
          </a:p>
          <a:p>
            <a:r>
              <a:rPr lang="de-DE" sz="2000" dirty="0" err="1" smtClean="0"/>
              <a:t>It's</a:t>
            </a:r>
            <a:r>
              <a:rPr lang="de-DE" sz="2000" dirty="0" smtClean="0"/>
              <a:t> on </a:t>
            </a:r>
            <a:r>
              <a:rPr lang="de-DE" sz="2000" dirty="0" err="1" smtClean="0"/>
              <a:t>the</a:t>
            </a:r>
            <a:r>
              <a:rPr lang="de-DE" sz="2000" dirty="0" smtClean="0"/>
              <a:t> Web</a:t>
            </a:r>
          </a:p>
          <a:p>
            <a:r>
              <a:rPr lang="de-DE" sz="2000" dirty="0" err="1" smtClean="0"/>
              <a:t>It's</a:t>
            </a:r>
            <a:r>
              <a:rPr lang="de-DE" sz="2000" dirty="0" smtClean="0"/>
              <a:t> open</a:t>
            </a:r>
          </a:p>
          <a:p>
            <a:pPr marL="457200" lvl="1" indent="0">
              <a:buNone/>
            </a:pPr>
            <a:r>
              <a:rPr lang="de-DE" sz="1600" dirty="0" smtClean="0">
                <a:sym typeface="Wingdings"/>
              </a:rPr>
              <a:t> </a:t>
            </a: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restrictions</a:t>
            </a:r>
            <a:r>
              <a:rPr lang="de-DE" sz="1600" dirty="0" smtClean="0"/>
              <a:t> </a:t>
            </a:r>
            <a:r>
              <a:rPr lang="de-DE" sz="1600" dirty="0" err="1" smtClean="0"/>
              <a:t>w.r.t</a:t>
            </a:r>
            <a:r>
              <a:rPr lang="de-DE" sz="1600" dirty="0" smtClean="0"/>
              <a:t>. </a:t>
            </a:r>
            <a:r>
              <a:rPr lang="de-DE" sz="1600" dirty="0" err="1" smtClean="0"/>
              <a:t>re-use</a:t>
            </a:r>
            <a:endParaRPr lang="de-DE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02" y="1038084"/>
            <a:ext cx="1513087" cy="5819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20" y="5090086"/>
            <a:ext cx="1542701" cy="17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710" y="4410650"/>
            <a:ext cx="57958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query1(C):-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GAV</a:t>
            </a:r>
            <a:endParaRPr lang="en-US" dirty="0"/>
          </a:p>
        </p:txBody>
      </p:sp>
      <p:sp>
        <p:nvSpPr>
          <p:cNvPr id="12" name="Title 4"/>
          <p:cNvSpPr txBox="1">
            <a:spLocks noGrp="1"/>
          </p:cNvSpPr>
          <p:nvPr>
            <p:ph idx="1"/>
          </p:nvPr>
        </p:nvSpPr>
        <p:spPr>
          <a:xfrm>
            <a:off x="442913" y="854869"/>
            <a:ext cx="8356600" cy="4894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b="0" dirty="0">
                <a:latin typeface="Arial"/>
                <a:cs typeface="Arial"/>
              </a:rPr>
              <a:t>A query Q in terms of the global schema elements in O.</a:t>
            </a:r>
          </a:p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Problem: </a:t>
            </a:r>
            <a:r>
              <a:rPr lang="en-US" sz="2400" b="0" dirty="0">
                <a:latin typeface="Arial"/>
                <a:cs typeface="Arial"/>
              </a:rPr>
              <a:t>Rewrite Q into a query Q’ expressed in sources in </a:t>
            </a:r>
            <a:r>
              <a:rPr lang="en-US" sz="2400" b="0" dirty="0" smtClean="0">
                <a:latin typeface="Arial"/>
                <a:cs typeface="Arial"/>
              </a:rPr>
              <a:t>S.</a:t>
            </a:r>
            <a:endParaRPr lang="en-US" sz="2400" b="0" dirty="0">
              <a:latin typeface="Arial"/>
              <a:cs typeface="Arial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107815" y="3557597"/>
            <a:ext cx="484632" cy="64847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6143065" y="4041912"/>
            <a:ext cx="537088" cy="1567157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405993" y="458798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1739" y="2974459"/>
            <a:ext cx="400584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6954" y="2499345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GAV: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67100" y="1779657"/>
            <a:ext cx="5346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16300" y="2097157"/>
            <a:ext cx="5549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α7: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amCity(C1)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</a:p>
        </p:txBody>
      </p:sp>
    </p:spTree>
    <p:extLst>
      <p:ext uri="{BB962C8B-B14F-4D97-AF65-F5344CB8AC3E}">
        <p14:creationId xmlns:p14="http://schemas.microsoft.com/office/powerpoint/2010/main" val="201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8" y="1417638"/>
            <a:ext cx="8229600" cy="4525963"/>
          </a:xfrm>
        </p:spPr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uery(X):-p1(Y1),p2(Y2),….,</a:t>
            </a:r>
            <a:r>
              <a:rPr lang="en-US" dirty="0" err="1" smtClean="0"/>
              <a:t>pn(Yn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p1</a:t>
            </a:r>
            <a:r>
              <a:rPr lang="en-US" dirty="0"/>
              <a:t>(Y1</a:t>
            </a:r>
            <a:r>
              <a:rPr lang="en-US" dirty="0" smtClean="0"/>
              <a:t>):-q11(Y11),…,q1m(Y1m) </a:t>
            </a:r>
          </a:p>
          <a:p>
            <a:pPr>
              <a:buNone/>
            </a:pPr>
            <a:r>
              <a:rPr lang="en-US" dirty="0" smtClean="0"/>
              <a:t>     p2(Y2)</a:t>
            </a:r>
            <a:r>
              <a:rPr lang="en-US" dirty="0"/>
              <a:t>:-</a:t>
            </a:r>
            <a:r>
              <a:rPr lang="en-US" dirty="0" smtClean="0"/>
              <a:t>q21(Y22)</a:t>
            </a:r>
            <a:r>
              <a:rPr lang="en-US" dirty="0"/>
              <a:t>,…,</a:t>
            </a:r>
            <a:r>
              <a:rPr lang="en-US" dirty="0" smtClean="0"/>
              <a:t>q2l(Y2l)   </a:t>
            </a:r>
          </a:p>
          <a:p>
            <a:pPr>
              <a:buNone/>
            </a:pPr>
            <a:r>
              <a:rPr lang="en-US" dirty="0" smtClean="0"/>
              <a:t>     …</a:t>
            </a:r>
          </a:p>
          <a:p>
            <a:pPr>
              <a:buNone/>
            </a:pPr>
            <a:r>
              <a:rPr lang="en-US" dirty="0" smtClean="0"/>
              <a:t>     pn(Yn):-qn1(Yn1)</a:t>
            </a:r>
            <a:r>
              <a:rPr lang="en-US" dirty="0"/>
              <a:t>,…,</a:t>
            </a:r>
            <a:r>
              <a:rPr lang="en-US" dirty="0" smtClean="0"/>
              <a:t>qnk(Yn1)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438" y="427038"/>
            <a:ext cx="88185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Global-As-View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(GAV)-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n-US" sz="3600" b="1" dirty="0" smtClean="0">
                <a:latin typeface="Arial"/>
                <a:ea typeface="+mj-ea"/>
                <a:cs typeface="Arial"/>
              </a:rPr>
              <a:t>Query Unfolding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8" y="1417638"/>
            <a:ext cx="8229600" cy="4525963"/>
          </a:xfrm>
        </p:spPr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uery(X):-p1(Y1),p2(Y2),….,</a:t>
            </a:r>
            <a:r>
              <a:rPr lang="en-US" dirty="0" err="1" smtClean="0"/>
              <a:t>pn(Yn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p1</a:t>
            </a:r>
            <a:r>
              <a:rPr lang="en-US" dirty="0"/>
              <a:t>(Y1</a:t>
            </a:r>
            <a:r>
              <a:rPr lang="en-US" dirty="0" smtClean="0"/>
              <a:t>):-q11(Y11),…,q1m(Y1m)    </a:t>
            </a:r>
          </a:p>
          <a:p>
            <a:pPr>
              <a:buNone/>
            </a:pPr>
            <a:r>
              <a:rPr lang="en-US" dirty="0" smtClean="0"/>
              <a:t>     p2(Y2)</a:t>
            </a:r>
            <a:r>
              <a:rPr lang="en-US" dirty="0"/>
              <a:t>:-</a:t>
            </a:r>
            <a:r>
              <a:rPr lang="en-US" dirty="0" smtClean="0"/>
              <a:t>q21(Y22)</a:t>
            </a:r>
            <a:r>
              <a:rPr lang="en-US" dirty="0"/>
              <a:t>,…,</a:t>
            </a:r>
            <a:r>
              <a:rPr lang="en-US" dirty="0" smtClean="0"/>
              <a:t>q2l(Y2l)</a:t>
            </a:r>
          </a:p>
          <a:p>
            <a:pPr>
              <a:buNone/>
            </a:pPr>
            <a:r>
              <a:rPr lang="en-US" dirty="0" smtClean="0"/>
              <a:t>     …</a:t>
            </a:r>
          </a:p>
          <a:p>
            <a:pPr>
              <a:buNone/>
            </a:pPr>
            <a:r>
              <a:rPr lang="en-US" dirty="0" smtClean="0"/>
              <a:t>     pn(Yn):-qn1(Yn1)</a:t>
            </a:r>
            <a:r>
              <a:rPr lang="en-US" dirty="0"/>
              <a:t>,…,</a:t>
            </a:r>
            <a:r>
              <a:rPr lang="en-US" dirty="0" smtClean="0"/>
              <a:t>qnk(Yn1)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154161" y="1417638"/>
            <a:ext cx="1160539" cy="6113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5738" y="2419923"/>
            <a:ext cx="6019894" cy="6113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438" y="427038"/>
            <a:ext cx="88185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Global-As-View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(GAV)-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n-US" sz="3600" b="1" smtClean="0">
                <a:latin typeface="Arial"/>
                <a:ea typeface="+mj-ea"/>
                <a:cs typeface="Arial"/>
              </a:rPr>
              <a:t>Query </a:t>
            </a:r>
            <a:r>
              <a:rPr lang="en-US" sz="3600" b="1" dirty="0" smtClean="0">
                <a:latin typeface="Arial"/>
                <a:ea typeface="+mj-ea"/>
                <a:cs typeface="Arial"/>
              </a:rPr>
              <a:t>Unfolding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8" y="1417638"/>
            <a:ext cx="8229600" cy="4525963"/>
          </a:xfrm>
        </p:spPr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uery(X):-p1(Y1),p2(Y2),….,</a:t>
            </a:r>
            <a:r>
              <a:rPr lang="en-US" dirty="0" err="1" smtClean="0"/>
              <a:t>pn(Yn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p1</a:t>
            </a:r>
            <a:r>
              <a:rPr lang="en-US" dirty="0"/>
              <a:t>(Y1</a:t>
            </a:r>
            <a:r>
              <a:rPr lang="en-US" dirty="0" smtClean="0"/>
              <a:t>):-q11(Y11),…,q1m(Y1m) </a:t>
            </a:r>
          </a:p>
          <a:p>
            <a:pPr>
              <a:buNone/>
            </a:pPr>
            <a:r>
              <a:rPr lang="en-US" dirty="0" smtClean="0"/>
              <a:t>     p2(Y2)</a:t>
            </a:r>
            <a:r>
              <a:rPr lang="en-US" dirty="0"/>
              <a:t>:-</a:t>
            </a:r>
            <a:r>
              <a:rPr lang="en-US" dirty="0" smtClean="0"/>
              <a:t>q21(Y22)</a:t>
            </a:r>
            <a:r>
              <a:rPr lang="en-US" dirty="0"/>
              <a:t>,…,</a:t>
            </a:r>
            <a:r>
              <a:rPr lang="en-US" dirty="0" smtClean="0"/>
              <a:t>q2l(Y2l)</a:t>
            </a:r>
          </a:p>
          <a:p>
            <a:pPr>
              <a:buNone/>
            </a:pPr>
            <a:r>
              <a:rPr lang="en-US" dirty="0" smtClean="0"/>
              <a:t>     …</a:t>
            </a:r>
          </a:p>
          <a:p>
            <a:pPr>
              <a:buNone/>
            </a:pPr>
            <a:r>
              <a:rPr lang="en-US" dirty="0" smtClean="0"/>
              <a:t>     pn(Yn):-qn1(Yn1)</a:t>
            </a:r>
            <a:r>
              <a:rPr lang="en-US" dirty="0"/>
              <a:t>,…,</a:t>
            </a:r>
            <a:r>
              <a:rPr lang="en-US" dirty="0" smtClean="0"/>
              <a:t>qnk(Yn1)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87049" y="1417638"/>
            <a:ext cx="1121451" cy="6113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8956" y="2945133"/>
            <a:ext cx="6019894" cy="6113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438" y="427038"/>
            <a:ext cx="88185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Global-As-View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(GAV)-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n-US" sz="3600" b="1" smtClean="0">
                <a:latin typeface="Arial"/>
                <a:ea typeface="+mj-ea"/>
                <a:cs typeface="Arial"/>
              </a:rPr>
              <a:t>Query </a:t>
            </a:r>
            <a:r>
              <a:rPr lang="en-US" sz="3600" b="1" dirty="0" smtClean="0">
                <a:latin typeface="Arial"/>
                <a:ea typeface="+mj-ea"/>
                <a:cs typeface="Arial"/>
              </a:rPr>
              <a:t>Unfolding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8" y="1417638"/>
            <a:ext cx="8229600" cy="4525963"/>
          </a:xfrm>
        </p:spPr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uery(X):-p1(Y1),p2(Y2),….,</a:t>
            </a:r>
            <a:r>
              <a:rPr lang="en-US" dirty="0" err="1" smtClean="0"/>
              <a:t>pn(Yn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p1</a:t>
            </a:r>
            <a:r>
              <a:rPr lang="en-US" dirty="0"/>
              <a:t>(Y1</a:t>
            </a:r>
            <a:r>
              <a:rPr lang="en-US" dirty="0" smtClean="0"/>
              <a:t>):-q11(Y11),…,q1m(Y1m) </a:t>
            </a:r>
          </a:p>
          <a:p>
            <a:pPr>
              <a:buNone/>
            </a:pPr>
            <a:r>
              <a:rPr lang="en-US" dirty="0" smtClean="0"/>
              <a:t>     p2(Y2)</a:t>
            </a:r>
            <a:r>
              <a:rPr lang="en-US" dirty="0"/>
              <a:t>:-</a:t>
            </a:r>
            <a:r>
              <a:rPr lang="en-US" dirty="0" smtClean="0"/>
              <a:t>q21(Y22)</a:t>
            </a:r>
            <a:r>
              <a:rPr lang="en-US" dirty="0"/>
              <a:t>,…,</a:t>
            </a:r>
            <a:r>
              <a:rPr lang="en-US" dirty="0" smtClean="0"/>
              <a:t>q2l(Y2l)</a:t>
            </a:r>
          </a:p>
          <a:p>
            <a:pPr>
              <a:buNone/>
            </a:pPr>
            <a:r>
              <a:rPr lang="en-US" dirty="0" smtClean="0"/>
              <a:t>     …</a:t>
            </a:r>
          </a:p>
          <a:p>
            <a:pPr>
              <a:buNone/>
            </a:pPr>
            <a:r>
              <a:rPr lang="en-US" dirty="0" smtClean="0"/>
              <a:t>     pn(Yn):-qn1(Yn1)</a:t>
            </a:r>
            <a:r>
              <a:rPr lang="en-US" dirty="0"/>
              <a:t>,…,</a:t>
            </a:r>
            <a:r>
              <a:rPr lang="en-US" dirty="0" smtClean="0"/>
              <a:t>qnk(Yn1)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30" y="5755102"/>
            <a:ext cx="9138370" cy="70788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query(X):-q11(Y11),…,q1m(Y1m) , q21(Y22),…,q2l(Y2l),.., qn1(Yn1),…,</a:t>
            </a:r>
            <a:r>
              <a:rPr lang="en-US" sz="2000" dirty="0" err="1" smtClean="0"/>
              <a:t>qnk(Ynk</a:t>
            </a:r>
            <a:r>
              <a:rPr lang="en-US" sz="2000" dirty="0" smtClean="0"/>
              <a:t>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17386" y="1434133"/>
            <a:ext cx="1286551" cy="6113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6256" y="3994100"/>
            <a:ext cx="6019894" cy="6113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438" y="427038"/>
            <a:ext cx="88185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Global-As-View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(GAV)-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n-US" sz="3600" b="1" smtClean="0">
                <a:latin typeface="Arial"/>
                <a:ea typeface="+mj-ea"/>
                <a:cs typeface="Arial"/>
              </a:rPr>
              <a:t>Query </a:t>
            </a:r>
            <a:r>
              <a:rPr lang="en-US" sz="3600" b="1" dirty="0" smtClean="0">
                <a:latin typeface="Arial"/>
                <a:ea typeface="+mj-ea"/>
                <a:cs typeface="Arial"/>
              </a:rPr>
              <a:t>Unfolding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GAV</a:t>
            </a:r>
            <a:endParaRPr lang="en-US" dirty="0"/>
          </a:p>
        </p:txBody>
      </p:sp>
      <p:sp>
        <p:nvSpPr>
          <p:cNvPr id="12" name="Title 4"/>
          <p:cNvSpPr txBox="1">
            <a:spLocks noGrp="1"/>
          </p:cNvSpPr>
          <p:nvPr>
            <p:ph idx="1"/>
          </p:nvPr>
        </p:nvSpPr>
        <p:spPr>
          <a:xfrm>
            <a:off x="188913" y="781844"/>
            <a:ext cx="8356600" cy="4894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b="0" dirty="0">
                <a:latin typeface="Arial"/>
                <a:cs typeface="Arial"/>
              </a:rPr>
              <a:t>A query Q in terms of the global schema elements in O.</a:t>
            </a:r>
          </a:p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Problem: </a:t>
            </a:r>
            <a:r>
              <a:rPr lang="en-US" sz="2400" b="0" dirty="0">
                <a:latin typeface="Arial"/>
                <a:cs typeface="Arial"/>
              </a:rPr>
              <a:t>Rewrite Q into a query Q’ expressed in sources in </a:t>
            </a:r>
            <a:r>
              <a:rPr lang="en-US" sz="2400" b="0" dirty="0" smtClean="0">
                <a:latin typeface="Arial"/>
                <a:cs typeface="Arial"/>
              </a:rPr>
              <a:t>S.</a:t>
            </a:r>
            <a:endParaRPr lang="en-US" sz="2400" b="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739" y="2974459"/>
            <a:ext cx="400584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6954" y="2499345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GAV: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81087" y="6350000"/>
            <a:ext cx="7464426" cy="317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400" y="3552034"/>
            <a:ext cx="8765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amCity(C)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euroCity(C)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α3: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avgTemp(C,R)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α5: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α6: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afCity(“Tunis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”)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α7: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amCity(C1)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α8: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α9: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grossGDP(C1,R)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,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amFinancial(C2,R)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5743575"/>
            <a:ext cx="4406900" cy="2762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710" y="4410650"/>
            <a:ext cx="59609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query1(C):-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GAV</a:t>
            </a:r>
            <a:endParaRPr lang="en-US" dirty="0"/>
          </a:p>
        </p:txBody>
      </p:sp>
      <p:sp>
        <p:nvSpPr>
          <p:cNvPr id="12" name="Title 4"/>
          <p:cNvSpPr txBox="1">
            <a:spLocks noGrp="1"/>
          </p:cNvSpPr>
          <p:nvPr>
            <p:ph idx="1"/>
          </p:nvPr>
        </p:nvSpPr>
        <p:spPr>
          <a:xfrm>
            <a:off x="227013" y="946944"/>
            <a:ext cx="8356600" cy="4894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b="0" dirty="0">
                <a:latin typeface="Arial"/>
                <a:cs typeface="Arial"/>
              </a:rPr>
              <a:t>A query Q in terms of the global schema elements in O.</a:t>
            </a:r>
          </a:p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Problem: </a:t>
            </a:r>
            <a:r>
              <a:rPr lang="en-US" sz="2400" b="0" dirty="0">
                <a:latin typeface="Arial"/>
                <a:cs typeface="Arial"/>
              </a:rPr>
              <a:t>Rewrite Q into a query Q’ expressed in sources in </a:t>
            </a:r>
            <a:r>
              <a:rPr lang="en-US" sz="2400" b="0" dirty="0" smtClean="0">
                <a:latin typeface="Arial"/>
                <a:cs typeface="Arial"/>
              </a:rPr>
              <a:t>S.</a:t>
            </a:r>
            <a:endParaRPr lang="en-US" sz="2400" b="0" dirty="0">
              <a:latin typeface="Arial"/>
              <a:cs typeface="Arial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107815" y="3557597"/>
            <a:ext cx="484632" cy="64847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6384364" y="4092712"/>
            <a:ext cx="587935" cy="1736588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532993" y="474038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1739" y="2974459"/>
            <a:ext cx="407001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6954" y="2499345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GAV: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8710" y="5048134"/>
            <a:ext cx="596099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query2(C):-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similarFinancial(C,C2), amFinancial(C2,R), </a:t>
            </a:r>
          </a:p>
          <a:p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                 similarFinancial(C,R1).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79900" y="1912035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α9: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grossGDP(C1,R)</a:t>
            </a:r>
            <a:r>
              <a:rPr lang="en-US" sz="1600" dirty="0" smtClean="0">
                <a:latin typeface="Helvetica Light"/>
                <a:cs typeface="Helvetica Light"/>
              </a:rPr>
              <a:t>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1600" dirty="0" smtClean="0">
                <a:latin typeface="Helvetica Light"/>
                <a:cs typeface="Helvetica Light"/>
              </a:rPr>
              <a:t>,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amFinancial(C2,R)</a:t>
            </a:r>
            <a:r>
              <a:rPr lang="en-US" sz="1600" dirty="0" smtClean="0">
                <a:latin typeface="Helvetica Light"/>
                <a:cs typeface="Helvetica Light"/>
              </a:rPr>
              <a:t>.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3810000" y="2440057"/>
            <a:ext cx="533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1600" dirty="0" smtClean="0">
                <a:latin typeface="Helvetica Light"/>
                <a:cs typeface="Helvetica Light"/>
              </a:rPr>
              <a:t>α7: 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amCity(C1)</a:t>
            </a:r>
            <a:r>
              <a:rPr lang="en-US" sz="1600" dirty="0" smtClean="0">
                <a:latin typeface="Helvetica Light"/>
                <a:cs typeface="Helvetica Light"/>
              </a:rPr>
              <a:t>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77800" y="5156200"/>
            <a:ext cx="241300" cy="393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use GAV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2113" y="1198563"/>
          <a:ext cx="8356600" cy="4894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538163"/>
            <a:ext cx="8356600" cy="4894262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Lower Bounds </a:t>
            </a:r>
            <a:r>
              <a:rPr lang="en-US" dirty="0" smtClean="0"/>
              <a:t>for the Space of Query Rewritings  </a:t>
            </a:r>
          </a:p>
          <a:p>
            <a:r>
              <a:rPr lang="en-US" dirty="0" err="1" smtClean="0"/>
              <a:t>CQs</a:t>
            </a:r>
            <a:r>
              <a:rPr lang="en-US" dirty="0" smtClean="0"/>
              <a:t> and OWL2QL-ontologies [Gottlob14]</a:t>
            </a:r>
          </a:p>
          <a:p>
            <a:pPr lvl="1"/>
            <a:r>
              <a:rPr lang="en-US" dirty="0" smtClean="0"/>
              <a:t>Exponential and </a:t>
            </a:r>
            <a:r>
              <a:rPr lang="en-US" dirty="0" err="1" smtClean="0"/>
              <a:t>Superpolynomial</a:t>
            </a:r>
            <a:r>
              <a:rPr lang="en-US" dirty="0" smtClean="0"/>
              <a:t> lower bounds on the size of pure rewritings.</a:t>
            </a:r>
          </a:p>
          <a:p>
            <a:pPr lvl="1"/>
            <a:r>
              <a:rPr lang="en-US" dirty="0" smtClean="0"/>
              <a:t>Polynomial-size under some restrictions.</a:t>
            </a:r>
          </a:p>
          <a:p>
            <a:pPr>
              <a:buNone/>
            </a:pPr>
            <a:r>
              <a:rPr lang="en-US" sz="2000" dirty="0" smtClean="0"/>
              <a:t>[Gottlob14]</a:t>
            </a:r>
          </a:p>
          <a:p>
            <a:pPr>
              <a:buNone/>
            </a:pPr>
            <a:r>
              <a:rPr lang="en-US" sz="2000" dirty="0" smtClean="0"/>
              <a:t>Georg </a:t>
            </a:r>
            <a:r>
              <a:rPr lang="en-US" sz="2000" dirty="0" err="1" smtClean="0"/>
              <a:t>Gottlob</a:t>
            </a:r>
            <a:r>
              <a:rPr lang="en-US" sz="2000" dirty="0" smtClean="0"/>
              <a:t>, </a:t>
            </a:r>
            <a:r>
              <a:rPr lang="en-US" sz="2000" dirty="0" err="1" smtClean="0"/>
              <a:t>Stanislav</a:t>
            </a:r>
            <a:r>
              <a:rPr lang="en-US" sz="2000" dirty="0" smtClean="0"/>
              <a:t> </a:t>
            </a:r>
            <a:r>
              <a:rPr lang="en-US" sz="2000" dirty="0" err="1" smtClean="0"/>
              <a:t>Kikot</a:t>
            </a:r>
            <a:r>
              <a:rPr lang="en-US" sz="2000" dirty="0" smtClean="0"/>
              <a:t>, Roman </a:t>
            </a:r>
            <a:r>
              <a:rPr lang="en-US" sz="2000" dirty="0" err="1" smtClean="0"/>
              <a:t>Kontchakov</a:t>
            </a:r>
            <a:r>
              <a:rPr lang="en-US" sz="2000" dirty="0" smtClean="0"/>
              <a:t>, Vladimir V. </a:t>
            </a:r>
            <a:r>
              <a:rPr lang="en-US" sz="2000" dirty="0" err="1" smtClean="0"/>
              <a:t>Podolskii</a:t>
            </a:r>
            <a:r>
              <a:rPr lang="en-US" sz="2000" dirty="0" smtClean="0"/>
              <a:t>, Thomas </a:t>
            </a:r>
            <a:r>
              <a:rPr lang="en-US" sz="2000" dirty="0" err="1" smtClean="0"/>
              <a:t>Schwentick</a:t>
            </a:r>
            <a:r>
              <a:rPr lang="en-US" sz="2000" dirty="0" smtClean="0"/>
              <a:t>, Michael </a:t>
            </a:r>
            <a:r>
              <a:rPr lang="en-US" sz="2000" dirty="0" err="1" smtClean="0"/>
              <a:t>Zakharyaschev</a:t>
            </a:r>
            <a:r>
              <a:rPr lang="en-US" sz="2000" dirty="0" smtClean="0"/>
              <a:t>: The price of query rewriting in ontology-based data access. </a:t>
            </a:r>
            <a:r>
              <a:rPr lang="en-US" sz="2000" dirty="0" err="1" smtClean="0"/>
              <a:t>Artif</a:t>
            </a:r>
            <a:r>
              <a:rPr lang="en-US" sz="2000" dirty="0" smtClean="0"/>
              <a:t>. </a:t>
            </a:r>
            <a:r>
              <a:rPr lang="en-US" sz="2000" dirty="0" err="1" smtClean="0"/>
              <a:t>Intell</a:t>
            </a:r>
            <a:r>
              <a:rPr lang="en-US" sz="2000" dirty="0" smtClean="0"/>
              <a:t>. 213: 42-59 (2014)</a:t>
            </a:r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7767"/>
            <a:ext cx="9144000" cy="39989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Global-as-View (GAV):</a:t>
            </a:r>
          </a:p>
          <a:p>
            <a:pPr lvl="1"/>
            <a:r>
              <a:rPr lang="en-US" dirty="0" smtClean="0"/>
              <a:t>Concepts in the Global Schema (O) are defined in terms of combinations of Sources (S).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Local-As-View (LAV):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dirty="0" smtClean="0"/>
              <a:t>Sources </a:t>
            </a:r>
            <a:r>
              <a:rPr lang="en-US" dirty="0"/>
              <a:t>in</a:t>
            </a:r>
            <a:r>
              <a:rPr lang="en-US" dirty="0" smtClean="0"/>
              <a:t> S are </a:t>
            </a:r>
            <a:r>
              <a:rPr lang="en-US" dirty="0"/>
              <a:t>defined in terms of combinations of</a:t>
            </a:r>
            <a:r>
              <a:rPr lang="en-US" dirty="0" smtClean="0"/>
              <a:t> Concepts in O.</a:t>
            </a:r>
          </a:p>
          <a:p>
            <a:pPr marL="742950" lvl="2" indent="-342900">
              <a:buNone/>
            </a:pPr>
            <a:endParaRPr lang="en-US" dirty="0" smtClean="0"/>
          </a:p>
          <a:p>
            <a:pPr marL="342900" lvl="1" indent="-342900">
              <a:buNone/>
            </a:pPr>
            <a:r>
              <a:rPr lang="en-US" dirty="0" smtClean="0"/>
              <a:t>   </a:t>
            </a:r>
            <a:r>
              <a:rPr lang="en-US" sz="2800" dirty="0" smtClean="0">
                <a:ea typeface="+mn-ea"/>
                <a:cs typeface="+mn-cs"/>
              </a:rPr>
              <a:t>Global- &amp; Local-As-View (GLAV):</a:t>
            </a:r>
          </a:p>
          <a:p>
            <a:pPr marL="800100" lvl="2" indent="-342900"/>
            <a:r>
              <a:rPr lang="en-US" dirty="0" smtClean="0"/>
              <a:t>Combinations of concepts in the Global Schema (O) are defined in combinations of Sources (S).</a:t>
            </a:r>
          </a:p>
          <a:p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391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1567" y="1097506"/>
            <a:ext cx="25020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Helvetica Light"/>
                <a:cs typeface="Helvetica Light"/>
              </a:rPr>
              <a:t>IS=&lt;O,S,M&gt;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213" y="3162300"/>
            <a:ext cx="8686800" cy="14986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9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9"/>
    </mc:Choice>
    <mc:Fallback xmlns:mv="urn:schemas-microsoft-com:mac:vml" xmlns="">
      <p:transition spd="slow" advTm="518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3968"/>
          <a:stretch/>
        </p:blipFill>
        <p:spPr>
          <a:xfrm>
            <a:off x="724046" y="1277483"/>
            <a:ext cx="7160322" cy="515719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3863" y="227122"/>
            <a:ext cx="9279467" cy="1143000"/>
          </a:xfrm>
        </p:spPr>
        <p:txBody>
          <a:bodyPr>
            <a:noAutofit/>
          </a:bodyPr>
          <a:lstStyle/>
          <a:p>
            <a:r>
              <a:rPr lang="en-GB" sz="3200" noProof="0" dirty="0" smtClean="0"/>
              <a:t>Buzzword Bingo 1/3:</a:t>
            </a:r>
            <a:br>
              <a:rPr lang="en-GB" sz="3200" noProof="0" dirty="0" smtClean="0"/>
            </a:br>
            <a:r>
              <a:rPr lang="en-GB" sz="3200" noProof="0" dirty="0" smtClean="0"/>
              <a:t>Open Data vs. Big Data vs. </a:t>
            </a:r>
            <a:r>
              <a:rPr lang="en-GB" sz="3200" dirty="0" smtClean="0"/>
              <a:t>Open Government</a:t>
            </a:r>
            <a:endParaRPr lang="en-GB" sz="3200" noProof="0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4294967295"/>
          </p:nvPr>
        </p:nvSpPr>
        <p:spPr>
          <a:xfrm>
            <a:off x="468313" y="6299200"/>
            <a:ext cx="8485187" cy="355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1400" noProof="0" dirty="0" smtClean="0">
                <a:hlinkClick r:id="rId3"/>
              </a:rPr>
              <a:t>http://www.opendatanow.com/2013/11/new-big-data-vs-open-data-mapping-it-out/</a:t>
            </a:r>
            <a:r>
              <a:rPr lang="en-GB" sz="1400" noProof="0" dirty="0" smtClean="0"/>
              <a:t> </a:t>
            </a:r>
            <a:endParaRPr lang="en-GB" sz="1400" noProof="0" dirty="0"/>
          </a:p>
        </p:txBody>
      </p:sp>
    </p:spTree>
    <p:extLst>
      <p:ext uri="{BB962C8B-B14F-4D97-AF65-F5344CB8AC3E}">
        <p14:creationId xmlns:p14="http://schemas.microsoft.com/office/powerpoint/2010/main" val="154411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1742" y="584506"/>
            <a:ext cx="8353434" cy="2006294"/>
            <a:chOff x="321742" y="584506"/>
            <a:chExt cx="8353434" cy="2006294"/>
          </a:xfrm>
        </p:grpSpPr>
        <p:grpSp>
          <p:nvGrpSpPr>
            <p:cNvPr id="3" name="Group 8"/>
            <p:cNvGrpSpPr/>
            <p:nvPr/>
          </p:nvGrpSpPr>
          <p:grpSpPr>
            <a:xfrm>
              <a:off x="321742" y="584506"/>
              <a:ext cx="8353434" cy="2006294"/>
              <a:chOff x="451782" y="881655"/>
              <a:chExt cx="8353434" cy="1771710"/>
            </a:xfrm>
          </p:grpSpPr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451782" y="881655"/>
                <a:ext cx="8353434" cy="1771710"/>
                <a:chOff x="-433981" y="285690"/>
                <a:chExt cx="7201310" cy="1771710"/>
              </a:xfrm>
            </p:grpSpPr>
            <p:sp>
              <p:nvSpPr>
                <p:cNvPr id="61" name="Rectangle 60"/>
                <p:cNvSpPr/>
                <p:nvPr/>
              </p:nvSpPr>
              <p:spPr bwMode="auto">
                <a:xfrm>
                  <a:off x="-433981" y="685800"/>
                  <a:ext cx="7201310" cy="1371600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accent3">
                      <a:lumMod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  <p:sp>
              <p:nvSpPr>
                <p:cNvPr id="62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3753196" y="285690"/>
                  <a:ext cx="2172390" cy="35332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accent2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 smtClean="0">
                      <a:solidFill>
                        <a:schemeClr val="bg1"/>
                      </a:solidFill>
                    </a:rPr>
                    <a:t>Global Schema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7" name="Oval 56"/>
              <p:cNvSpPr/>
              <p:nvPr/>
            </p:nvSpPr>
            <p:spPr>
              <a:xfrm>
                <a:off x="4335327" y="1502328"/>
                <a:ext cx="1342146" cy="723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7124375" y="1539840"/>
                <a:ext cx="1226126" cy="68579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5734" y="1688748"/>
                <a:ext cx="1360289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Helvetica Light"/>
                    <a:cs typeface="Helvetica Light"/>
                  </a:rPr>
                  <a:t>e</a:t>
                </a:r>
                <a:r>
                  <a:rPr lang="en-US" dirty="0" err="1" smtClean="0">
                    <a:latin typeface="Helvetica Light"/>
                    <a:cs typeface="Helvetica Light"/>
                  </a:rPr>
                  <a:t>uroCity(C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224629" y="1698074"/>
                <a:ext cx="1223175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>
                    <a:latin typeface="Helvetica Light"/>
                    <a:cs typeface="Helvetica Light"/>
                  </a:rPr>
                  <a:t>amCity(C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2729998" y="1754137"/>
              <a:ext cx="1519298" cy="7426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2970" y="1703342"/>
              <a:ext cx="1588901" cy="7735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2815" y="1902186"/>
              <a:ext cx="1605767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grossGDP(C,R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 smtClean="0"/>
            </a:p>
            <a:p>
              <a:endParaRPr lang="en-US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04048" y="1096783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0549" y="1101080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1778880" y="1134964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84528" y="1282275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19836" y="1914618"/>
              <a:ext cx="15070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avgTemp(C,R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cxnSp>
          <p:nvCxnSpPr>
            <p:cNvPr id="54" name="Straight Connector 53"/>
            <p:cNvCxnSpPr>
              <a:stCxn id="51" idx="6"/>
              <a:endCxn id="40" idx="0"/>
            </p:cNvCxnSpPr>
            <p:nvPr/>
          </p:nvCxnSpPr>
          <p:spPr>
            <a:xfrm>
              <a:off x="3121026" y="1496620"/>
              <a:ext cx="368621" cy="2575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355596" y="30359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31421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25905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Local-As-View (LAV)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5653087" y="1592159"/>
            <a:ext cx="1342146" cy="81908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52881" y="1815962"/>
            <a:ext cx="1360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cxnSp>
        <p:nvCxnSpPr>
          <p:cNvPr id="65" name="Straight Connector 64"/>
          <p:cNvCxnSpPr/>
          <p:nvPr/>
        </p:nvCxnSpPr>
        <p:spPr>
          <a:xfrm rot="10800000" flipV="1">
            <a:off x="1317422" y="1451552"/>
            <a:ext cx="467107" cy="25179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-177872" y="3907634"/>
            <a:ext cx="8953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euCity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grosGDP</a:t>
            </a:r>
            <a:r>
              <a:rPr lang="en-US" sz="2000" dirty="0" smtClean="0">
                <a:latin typeface="Helvetica Light"/>
                <a:cs typeface="Helvetica Light"/>
              </a:rPr>
              <a:t>(“Tunis”,R).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α3: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</a:t>
            </a:r>
            <a:r>
              <a:rPr lang="en-US" sz="2000" dirty="0" smtClean="0">
                <a:latin typeface="Helvetica Light"/>
                <a:cs typeface="Helvetica Light"/>
              </a:rPr>
              <a:t>“Tunis”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(C2),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                                      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  <a:endParaRPr lang="en-US" sz="2000" b="1" i="1" dirty="0" smtClean="0">
              <a:solidFill>
                <a:schemeClr val="accent5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065" y="3923331"/>
            <a:ext cx="287893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amFinancial(C,R).</a:t>
            </a:r>
            <a:endParaRPr lang="en-US" sz="1600" dirty="0"/>
          </a:p>
        </p:txBody>
      </p:sp>
      <p:sp>
        <p:nvSpPr>
          <p:cNvPr id="10" name="Right Brace 9"/>
          <p:cNvSpPr/>
          <p:nvPr/>
        </p:nvSpPr>
        <p:spPr>
          <a:xfrm>
            <a:off x="5461484" y="3741322"/>
            <a:ext cx="537088" cy="1787388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635725" y="4376076"/>
            <a:ext cx="14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8821" y="2414679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LAV:</a:t>
            </a:r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390525" y="8466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LAV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1739" y="2974459"/>
            <a:ext cx="407001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656434"/>
            <a:ext cx="8953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euCity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grosGDP</a:t>
            </a:r>
            <a:r>
              <a:rPr lang="en-US" sz="2000" dirty="0" smtClean="0">
                <a:latin typeface="Helvetica Light"/>
                <a:cs typeface="Helvetica Light"/>
              </a:rPr>
              <a:t>(“Tunis”,R).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α3: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</a:t>
            </a:r>
            <a:r>
              <a:rPr lang="en-US" sz="2000" dirty="0" smtClean="0">
                <a:latin typeface="Helvetica Light"/>
                <a:cs typeface="Helvetica Light"/>
              </a:rPr>
              <a:t>“Tunis”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(C2),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                                      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  <a:endParaRPr lang="en-US" sz="2000" b="1" i="1" dirty="0" smtClean="0">
              <a:solidFill>
                <a:schemeClr val="accent5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900" y="635000"/>
            <a:ext cx="5765800" cy="3937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As View-Query Rewriting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3" y="1084263"/>
            <a:ext cx="8356600" cy="4894262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query(X1,X5):-C1(X1,X2),C2(X2,X3),C3(X3,X4),C4(X4,X5)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000" dirty="0" smtClean="0"/>
              <a:t>S1(X1,X2,X3):-C1(X1,X2),C2(X2,X3).</a:t>
            </a:r>
          </a:p>
          <a:p>
            <a:pPr>
              <a:buNone/>
            </a:pPr>
            <a:r>
              <a:rPr lang="en-US" sz="2000" dirty="0" smtClean="0"/>
              <a:t>S2(X3,X4,X5):-C3(X3,X4),C4(X4,X5).</a:t>
            </a:r>
          </a:p>
          <a:p>
            <a:pPr>
              <a:buNone/>
            </a:pPr>
            <a:r>
              <a:rPr lang="en-US" sz="2000" dirty="0" smtClean="0"/>
              <a:t>S3(X2,X3,X4):-C2(X2,X3),C3(X3,X4).</a:t>
            </a:r>
          </a:p>
          <a:p>
            <a:pPr>
              <a:buNone/>
            </a:pPr>
            <a:r>
              <a:rPr lang="en-US" sz="2000" dirty="0" smtClean="0"/>
              <a:t>S4(X1,X2):-C1(X1,X2).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As View-Query Rewriting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3" y="1084263"/>
            <a:ext cx="8356600" cy="4894262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query(X1,X5):-C1(X1,X2),C2(X2,X3),C3(X3,X4),C4(X4,X5)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000" dirty="0" smtClean="0"/>
              <a:t>S1(X1,X2,X3):-C1(X1,X2),C2(X2,X3).</a:t>
            </a:r>
          </a:p>
          <a:p>
            <a:pPr>
              <a:buNone/>
            </a:pPr>
            <a:r>
              <a:rPr lang="en-US" sz="2000" dirty="0" smtClean="0"/>
              <a:t>S2(X3,X4,X5):-C3(X3,X4),C4(X4,X5).</a:t>
            </a:r>
          </a:p>
          <a:p>
            <a:pPr>
              <a:buNone/>
            </a:pPr>
            <a:r>
              <a:rPr lang="en-US" sz="2000" dirty="0" smtClean="0"/>
              <a:t>S3(X2,X3,X4):-C2(X2,X3),C3(X3,X4).</a:t>
            </a:r>
          </a:p>
          <a:p>
            <a:pPr>
              <a:buNone/>
            </a:pPr>
            <a:r>
              <a:rPr lang="en-US" sz="2000" dirty="0" smtClean="0"/>
              <a:t>S4(X1,X2):-C1(X1,X2).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query’(X1,X5):-C1(X1,X2),C2(X2,X3),C3(X3,X4),C4(X4,X5)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4" name="Oval 3"/>
          <p:cNvSpPr/>
          <p:nvPr/>
        </p:nvSpPr>
        <p:spPr>
          <a:xfrm>
            <a:off x="1841499" y="4013199"/>
            <a:ext cx="2489201" cy="76200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60600" y="3670300"/>
            <a:ext cx="159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S1(X1,X2,X3)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319586" y="4022724"/>
            <a:ext cx="2641601" cy="80010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6800" y="3672443"/>
            <a:ext cx="159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S2(X3,X4,X5)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As View-Query Rewriting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3" y="1084263"/>
            <a:ext cx="8356600" cy="4894262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query(X1,X5):-C1(X1,X2),C2(X2,X3),C3(X3,X4),C4(X4,X5)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000" dirty="0" smtClean="0"/>
              <a:t>S1(X1,X2,X3):-C1(X1,X2),C2(X2,X3).</a:t>
            </a:r>
          </a:p>
          <a:p>
            <a:pPr>
              <a:buNone/>
            </a:pPr>
            <a:r>
              <a:rPr lang="en-US" sz="2000" dirty="0" smtClean="0"/>
              <a:t>S2(X3,X4,X5):-C3(X3,X4),C4(X4,X5).</a:t>
            </a:r>
          </a:p>
          <a:p>
            <a:pPr>
              <a:buNone/>
            </a:pPr>
            <a:r>
              <a:rPr lang="en-US" sz="2000" dirty="0" smtClean="0"/>
              <a:t>S3(X2,X3,X4):-C2(X2,X3),C3(X3,X4).</a:t>
            </a:r>
          </a:p>
          <a:p>
            <a:pPr>
              <a:buNone/>
            </a:pPr>
            <a:r>
              <a:rPr lang="en-US" sz="2000" dirty="0" smtClean="0"/>
              <a:t>S4(X1,X2):-C1(X1,X2).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query’(X1,X5):-C1(X1,X2),C2(X2,X3),C3(X3,X4),C4(X4,X5)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query’’(X1,X5):-C1(X1,X2),C2(X2,X3),C3(X3,X4),C4(X4,X5)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4" name="Oval 3"/>
          <p:cNvSpPr/>
          <p:nvPr/>
        </p:nvSpPr>
        <p:spPr>
          <a:xfrm>
            <a:off x="1841499" y="4013199"/>
            <a:ext cx="2489201" cy="76200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60600" y="3670300"/>
            <a:ext cx="159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S1(X1,X2,X3)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319586" y="4022724"/>
            <a:ext cx="2641601" cy="80010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6800" y="3672443"/>
            <a:ext cx="159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S2(X3,X4,X5)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81200" y="4978400"/>
            <a:ext cx="1181100" cy="635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92300" y="4683125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S4(X1,X2)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32200" y="4708525"/>
            <a:ext cx="159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S3(X2,X3,X4)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162300" y="4978400"/>
            <a:ext cx="2590800" cy="660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94213" y="4965700"/>
            <a:ext cx="2590800" cy="660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35600" y="4733925"/>
            <a:ext cx="159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S4(X3,X4,X5)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Query Rewriting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143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</a:pPr>
            <a:r>
              <a:rPr lang="en-US" sz="2400" kern="0" dirty="0" smtClean="0">
                <a:latin typeface="Helvetica Light"/>
              </a:rPr>
              <a:t>DB is a </a:t>
            </a:r>
            <a:r>
              <a:rPr lang="en-US" sz="2400" b="1" kern="0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sym typeface="Symbol" charset="2"/>
              </a:rPr>
              <a:t>Virtual Database </a:t>
            </a:r>
            <a:r>
              <a:rPr lang="en-US" sz="2400" kern="0" dirty="0" smtClean="0">
                <a:latin typeface="Helvetica Light"/>
              </a:rPr>
              <a:t>with the instances of the elements in O.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</a:pPr>
            <a:r>
              <a:rPr lang="en-US" sz="2400" kern="0" dirty="0" smtClean="0">
                <a:latin typeface="Helvetica Light"/>
              </a:rPr>
              <a:t>Query </a:t>
            </a:r>
            <a:r>
              <a:rPr lang="en-US" sz="2400" kern="0" dirty="0">
                <a:latin typeface="Helvetica Light"/>
              </a:rPr>
              <a:t>Containment:</a:t>
            </a:r>
            <a:r>
              <a:rPr lang="en-US" sz="2400" kern="0" dirty="0" smtClean="0">
                <a:latin typeface="Helvetica Light"/>
              </a:rPr>
              <a:t> </a:t>
            </a:r>
            <a:r>
              <a:rPr lang="en-US" sz="2400" kern="0" dirty="0">
                <a:latin typeface="Helvetica Light"/>
              </a:rPr>
              <a:t>Q</a:t>
            </a:r>
            <a:r>
              <a:rPr lang="en-US" sz="2400" kern="0" dirty="0" smtClean="0">
                <a:latin typeface="Helvetica Light"/>
              </a:rPr>
              <a:t>’ </a:t>
            </a:r>
            <a:r>
              <a:rPr lang="en-US" sz="2400" kern="0" dirty="0" smtClean="0">
                <a:latin typeface="Helvetica Light"/>
                <a:sym typeface="Symbol" charset="2"/>
              </a:rPr>
              <a:t>Q </a:t>
            </a:r>
            <a:r>
              <a:rPr lang="en-US" sz="2400" kern="0" dirty="0">
                <a:latin typeface="Helvetica Light"/>
                <a:sym typeface="Wingdings" charset="2"/>
              </a:rPr>
              <a:t></a:t>
            </a:r>
            <a:r>
              <a:rPr lang="en-US" sz="2400" kern="0" dirty="0">
                <a:latin typeface="Helvetica Light"/>
                <a:sym typeface="Symbol" charset="2"/>
              </a:rPr>
              <a:t></a:t>
            </a:r>
            <a:r>
              <a:rPr lang="en-US" sz="2400" kern="0" dirty="0" smtClean="0">
                <a:latin typeface="Helvetica Light"/>
                <a:sym typeface="Symbol" charset="2"/>
              </a:rPr>
              <a:t>DB </a:t>
            </a:r>
            <a:r>
              <a:rPr lang="en-US" sz="2400" kern="0" dirty="0">
                <a:latin typeface="Helvetica Light"/>
                <a:sym typeface="Symbol" charset="2"/>
              </a:rPr>
              <a:t>Q</a:t>
            </a:r>
            <a:r>
              <a:rPr lang="en-US" sz="2400" kern="0" dirty="0" smtClean="0">
                <a:latin typeface="Helvetica Light"/>
                <a:sym typeface="Symbol" charset="2"/>
              </a:rPr>
              <a:t>’</a:t>
            </a:r>
            <a:r>
              <a:rPr lang="en-US" sz="2400" kern="0" dirty="0">
                <a:latin typeface="Helvetica Light"/>
                <a:sym typeface="Symbol" charset="2"/>
              </a:rPr>
              <a:t>(</a:t>
            </a:r>
            <a:r>
              <a:rPr lang="en-US" sz="2400" kern="0" dirty="0" smtClean="0">
                <a:latin typeface="Helvetica Light"/>
                <a:sym typeface="Symbol" charset="2"/>
              </a:rPr>
              <a:t>DB) Q(DB)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3076575"/>
            <a:ext cx="514774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72000" rIns="36000">
            <a:spAutoFit/>
          </a:bodyPr>
          <a:lstStyle/>
          <a:p>
            <a:r>
              <a:rPr lang="en-US" sz="1600" smtClean="0">
                <a:latin typeface="Helvetica Light"/>
                <a:cs typeface="Helvetica Light"/>
              </a:rPr>
              <a:t>query1(C):- </a:t>
            </a:r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(C,R)</a:t>
            </a:r>
            <a:r>
              <a:rPr lang="en-US" sz="1600" dirty="0" smtClean="0">
                <a:latin typeface="Helvetica Light"/>
                <a:cs typeface="Helvetica Light"/>
              </a:rPr>
              <a:t>,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131892" y="2949575"/>
            <a:ext cx="440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latin typeface="Helvetica Light"/>
                <a:sym typeface="Symbol" charset="2"/>
              </a:rPr>
              <a:t>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549899" y="3063875"/>
            <a:ext cx="359410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sz="1600" dirty="0" smtClean="0">
                <a:latin typeface="Helvetica Light"/>
                <a:cs typeface="Helvetica Light"/>
              </a:rPr>
              <a:t>), </a:t>
            </a:r>
            <a:r>
              <a:rPr lang="en-US" sz="1600" dirty="0" err="1" smtClean="0">
                <a:latin typeface="Helvetica Light"/>
                <a:cs typeface="Helvetica Light"/>
              </a:rPr>
              <a:t>amCity(C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 smtClean="0"/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1541149" y="3887622"/>
            <a:ext cx="1529393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Washington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NYC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Miami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Caracas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Lima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5727718" y="3578608"/>
            <a:ext cx="3132640" cy="28623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Washington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NYC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Miami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Caracas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Lima</a:t>
            </a:r>
          </a:p>
          <a:p>
            <a:r>
              <a:rPr lang="en-US" sz="2000" dirty="0">
                <a:latin typeface="Helvetica Light"/>
                <a:cs typeface="Helvetica Light"/>
              </a:rPr>
              <a:t>…</a:t>
            </a:r>
            <a:r>
              <a:rPr lang="en-US" sz="2000" dirty="0" smtClean="0">
                <a:latin typeface="Helvetica Light"/>
                <a:cs typeface="Helvetica Light"/>
              </a:rPr>
              <a:t>…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Bogota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College Park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Quito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1388" y="4395912"/>
            <a:ext cx="641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0" dirty="0" err="1" smtClean="0">
                <a:latin typeface="Helvetica Light"/>
                <a:sym typeface="Symbol" charset="2"/>
              </a:rPr>
              <a:t>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1431085" y="6050519"/>
            <a:ext cx="198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sym typeface="Symbol" charset="2"/>
              </a:rPr>
              <a:t>Source Database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78665" y="6387067"/>
            <a:ext cx="1890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sym typeface="Symbol" charset="2"/>
              </a:rPr>
              <a:t>Virtual Database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065" y="3923331"/>
            <a:ext cx="287893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amFinancial(C,R).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326065" y="4478956"/>
            <a:ext cx="331186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query2(C):-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sz="1600" dirty="0"/>
          </a:p>
        </p:txBody>
      </p:sp>
      <p:sp>
        <p:nvSpPr>
          <p:cNvPr id="10" name="Right Brace 9"/>
          <p:cNvSpPr/>
          <p:nvPr/>
        </p:nvSpPr>
        <p:spPr>
          <a:xfrm>
            <a:off x="5461484" y="3741322"/>
            <a:ext cx="537088" cy="1787388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635725" y="4376076"/>
            <a:ext cx="14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390525" y="8466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LAV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1739" y="2974459"/>
            <a:ext cx="407001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656434"/>
            <a:ext cx="8953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euCity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grosGDP</a:t>
            </a:r>
            <a:r>
              <a:rPr lang="en-US" sz="2000" dirty="0" smtClean="0">
                <a:latin typeface="Helvetica Light"/>
                <a:cs typeface="Helvetica Light"/>
              </a:rPr>
              <a:t>(“Tunis”,R).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α3: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</a:t>
            </a:r>
            <a:r>
              <a:rPr lang="en-US" sz="2000" dirty="0" smtClean="0">
                <a:latin typeface="Helvetica Light"/>
                <a:cs typeface="Helvetica Light"/>
              </a:rPr>
              <a:t>“Tunis”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(C2),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                                      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  <a:endParaRPr lang="en-US" sz="2000" b="1" i="1" dirty="0" smtClean="0">
              <a:solidFill>
                <a:schemeClr val="accent5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300" y="1943100"/>
            <a:ext cx="7645400" cy="5969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0525" y="2566571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LAV: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065" y="3923331"/>
            <a:ext cx="287893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amFinancial(C,R).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326065" y="4478956"/>
            <a:ext cx="331186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query2(C):-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300666" y="5075856"/>
            <a:ext cx="331186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query3(C):-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similarFinancial(C1,C).</a:t>
            </a:r>
            <a:endParaRPr lang="en-US" sz="1600" dirty="0"/>
          </a:p>
        </p:txBody>
      </p:sp>
      <p:sp>
        <p:nvSpPr>
          <p:cNvPr id="10" name="Right Brace 9"/>
          <p:cNvSpPr/>
          <p:nvPr/>
        </p:nvSpPr>
        <p:spPr>
          <a:xfrm>
            <a:off x="5461484" y="3741322"/>
            <a:ext cx="537088" cy="1787388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635725" y="4376076"/>
            <a:ext cx="14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390525" y="8466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LAV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1739" y="2974459"/>
            <a:ext cx="407001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656434"/>
            <a:ext cx="8953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euCity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grosGDP</a:t>
            </a:r>
            <a:r>
              <a:rPr lang="en-US" sz="2000" dirty="0" smtClean="0">
                <a:latin typeface="Helvetica Light"/>
                <a:cs typeface="Helvetica Light"/>
              </a:rPr>
              <a:t>(“Tunis”,R).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α3: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avgTemp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</a:t>
            </a:r>
            <a:r>
              <a:rPr lang="en-US" sz="2000" dirty="0" smtClean="0">
                <a:latin typeface="Helvetica Light"/>
                <a:cs typeface="Helvetica Light"/>
              </a:rPr>
              <a:t>“Tunis”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(C2),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                                      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  <a:endParaRPr lang="en-US" sz="2000" b="1" i="1" dirty="0" smtClean="0">
              <a:solidFill>
                <a:schemeClr val="accent5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0525" y="2566571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LAV: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95300" y="1943100"/>
            <a:ext cx="7645400" cy="5969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538163"/>
            <a:ext cx="8356600" cy="2674937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Time Complexity</a:t>
            </a:r>
          </a:p>
          <a:p>
            <a:pPr>
              <a:buNone/>
            </a:pPr>
            <a:r>
              <a:rPr lang="en-US" sz="2400" dirty="0" smtClean="0"/>
              <a:t>To check whether there is a valid rewriting R of Q with at most the same number of goals as Q is an NP-complete problem.</a:t>
            </a:r>
          </a:p>
          <a:p>
            <a:pPr>
              <a:buNone/>
            </a:pPr>
            <a:r>
              <a:rPr lang="en-US" sz="2000" dirty="0" smtClean="0"/>
              <a:t>Levy, A.; </a:t>
            </a:r>
            <a:r>
              <a:rPr lang="en-US" sz="2000" dirty="0" err="1" smtClean="0"/>
              <a:t>Mendelzon</a:t>
            </a:r>
            <a:r>
              <a:rPr lang="en-US" sz="2000" dirty="0" smtClean="0"/>
              <a:t>, A.; </a:t>
            </a:r>
            <a:r>
              <a:rPr lang="en-US" sz="2000" dirty="0" err="1" smtClean="0"/>
              <a:t>Sagiv</a:t>
            </a:r>
            <a:r>
              <a:rPr lang="en-US" sz="2000" dirty="0" smtClean="0"/>
              <a:t>, Y.; and </a:t>
            </a:r>
            <a:r>
              <a:rPr lang="en-US" sz="2000" dirty="0" err="1" smtClean="0"/>
              <a:t>Srivastava</a:t>
            </a:r>
            <a:r>
              <a:rPr lang="en-US" sz="2000" dirty="0" smtClean="0"/>
              <a:t>, D. 1995. Answering queries using views. In Proc. of PODS, 95–104.</a:t>
            </a:r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423275" cy="561975"/>
          </a:xfrm>
        </p:spPr>
        <p:txBody>
          <a:bodyPr/>
          <a:lstStyle/>
          <a:p>
            <a:r>
              <a:rPr lang="en-US" dirty="0" smtClean="0"/>
              <a:t>Existing Approaches for LAV Query Rewriting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Bucket Algorithm [Levy &amp; </a:t>
            </a:r>
            <a:r>
              <a:rPr lang="en-US" sz="2400" dirty="0" err="1" smtClean="0">
                <a:latin typeface="Helvetica Light"/>
                <a:cs typeface="Helvetica Light"/>
              </a:rPr>
              <a:t>Rajaraman</a:t>
            </a:r>
            <a:r>
              <a:rPr lang="en-US" sz="2400" dirty="0" smtClean="0">
                <a:latin typeface="Helvetica Light"/>
                <a:cs typeface="Helvetica Light"/>
              </a:rPr>
              <a:t> &amp; </a:t>
            </a:r>
            <a:r>
              <a:rPr lang="en-US" sz="2400" dirty="0" err="1" smtClean="0">
                <a:latin typeface="Helvetica Light"/>
                <a:cs typeface="Helvetica Light"/>
              </a:rPr>
              <a:t>Ullman</a:t>
            </a:r>
            <a:r>
              <a:rPr lang="en-US" sz="2400" dirty="0" smtClean="0">
                <a:latin typeface="Helvetica Light"/>
                <a:cs typeface="Helvetica Light"/>
              </a:rPr>
              <a:t> 1996]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Inverse Rules Algorithm [</a:t>
            </a:r>
            <a:r>
              <a:rPr lang="en-US" sz="2400" dirty="0" err="1" smtClean="0">
                <a:latin typeface="Helvetica Light"/>
                <a:cs typeface="Helvetica Light"/>
              </a:rPr>
              <a:t>Duscka</a:t>
            </a:r>
            <a:r>
              <a:rPr lang="en-US" sz="2400" dirty="0" smtClean="0">
                <a:latin typeface="Helvetica Light"/>
                <a:cs typeface="Helvetica Light"/>
              </a:rPr>
              <a:t> &amp; </a:t>
            </a:r>
            <a:r>
              <a:rPr lang="en-US" sz="2400" dirty="0" err="1" smtClean="0">
                <a:latin typeface="Helvetica Light"/>
                <a:cs typeface="Helvetica Light"/>
              </a:rPr>
              <a:t>Genesereth</a:t>
            </a:r>
            <a:r>
              <a:rPr lang="en-US" sz="2400" dirty="0" smtClean="0">
                <a:latin typeface="Helvetica Light"/>
                <a:cs typeface="Helvetica Light"/>
              </a:rPr>
              <a:t> 1997]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err="1" smtClean="0">
                <a:latin typeface="Helvetica Light"/>
                <a:cs typeface="Helvetica Light"/>
              </a:rPr>
              <a:t>MiniCom</a:t>
            </a:r>
            <a:r>
              <a:rPr lang="en-US" sz="2400" dirty="0" smtClean="0">
                <a:latin typeface="Helvetica Light"/>
                <a:cs typeface="Helvetica Light"/>
              </a:rPr>
              <a:t> Algorithm [</a:t>
            </a:r>
            <a:r>
              <a:rPr lang="en-US" sz="2400" dirty="0" err="1" smtClean="0">
                <a:latin typeface="Helvetica Light"/>
                <a:cs typeface="Helvetica Light"/>
              </a:rPr>
              <a:t>Pottinger</a:t>
            </a:r>
            <a:r>
              <a:rPr lang="en-US" sz="2400" dirty="0" smtClean="0">
                <a:latin typeface="Helvetica Light"/>
                <a:cs typeface="Helvetica Light"/>
              </a:rPr>
              <a:t> &amp; Halevy 2001]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MDCSAT [</a:t>
            </a:r>
            <a:r>
              <a:rPr lang="en-US" sz="2400" dirty="0" err="1" smtClean="0">
                <a:latin typeface="Helvetica Light"/>
                <a:cs typeface="Helvetica Light"/>
              </a:rPr>
              <a:t>Arvelo</a:t>
            </a:r>
            <a:r>
              <a:rPr lang="en-US" sz="2400" dirty="0" smtClean="0">
                <a:latin typeface="Helvetica Light"/>
                <a:cs typeface="Helvetica Light"/>
              </a:rPr>
              <a:t> &amp; </a:t>
            </a:r>
            <a:r>
              <a:rPr lang="en-US" sz="2400" dirty="0" err="1" smtClean="0">
                <a:latin typeface="Helvetica Light"/>
                <a:cs typeface="Helvetica Light"/>
              </a:rPr>
              <a:t>Bonet</a:t>
            </a:r>
            <a:r>
              <a:rPr lang="en-US" sz="2400" dirty="0" smtClean="0">
                <a:latin typeface="Helvetica Light"/>
                <a:cs typeface="Helvetica Light"/>
              </a:rPr>
              <a:t> &amp; Vidal 2006]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SSSAT [</a:t>
            </a:r>
            <a:r>
              <a:rPr lang="en-US" sz="2400" dirty="0" err="1" smtClean="0">
                <a:latin typeface="Helvetica Light"/>
                <a:cs typeface="Helvetica Light"/>
              </a:rPr>
              <a:t>Izquierdo</a:t>
            </a:r>
            <a:r>
              <a:rPr lang="en-US" sz="2400" dirty="0" smtClean="0">
                <a:latin typeface="Helvetica Light"/>
                <a:cs typeface="Helvetica Light"/>
              </a:rPr>
              <a:t> &amp; Vidal &amp; </a:t>
            </a:r>
            <a:r>
              <a:rPr lang="en-US" sz="2400" dirty="0" err="1" smtClean="0">
                <a:latin typeface="Helvetica Light"/>
                <a:cs typeface="Helvetica Light"/>
              </a:rPr>
              <a:t>Bonet</a:t>
            </a:r>
            <a:r>
              <a:rPr lang="en-US" sz="2400" dirty="0" smtClean="0">
                <a:latin typeface="Helvetica Light"/>
                <a:cs typeface="Helvetica Light"/>
              </a:rPr>
              <a:t> 2011]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400" dirty="0">
                <a:latin typeface="Helvetica Light"/>
                <a:cs typeface="Helvetica Light"/>
              </a:rPr>
              <a:t>GQR [</a:t>
            </a:r>
            <a:r>
              <a:rPr lang="en-US" sz="2400" dirty="0" err="1">
                <a:latin typeface="Helvetica Light"/>
                <a:cs typeface="Helvetica Light"/>
              </a:rPr>
              <a:t>Konstantinidis</a:t>
            </a:r>
            <a:r>
              <a:rPr lang="en-US" sz="2400" dirty="0">
                <a:latin typeface="Helvetica Light"/>
                <a:cs typeface="Helvetica Light"/>
              </a:rPr>
              <a:t> &amp; </a:t>
            </a:r>
            <a:r>
              <a:rPr lang="en-US" sz="2400" dirty="0" err="1">
                <a:latin typeface="Helvetica Light"/>
                <a:cs typeface="Helvetica Light"/>
              </a:rPr>
              <a:t>Ambite</a:t>
            </a:r>
            <a:r>
              <a:rPr lang="en-US" sz="2400" dirty="0">
                <a:latin typeface="Helvetica Light"/>
                <a:cs typeface="Helvetica Light"/>
              </a:rPr>
              <a:t>, 2011</a:t>
            </a:r>
            <a:r>
              <a:rPr lang="en-US" sz="2400" dirty="0" smtClean="0">
                <a:latin typeface="Helvetica Light"/>
                <a:cs typeface="Helvetica Light"/>
              </a:rPr>
              <a:t>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IQR [Vidal &amp; Castillo 2015]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50592" y="1620419"/>
            <a:ext cx="6198213" cy="43879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GB" sz="1800" b="1" noProof="0" dirty="0" smtClean="0"/>
              <a:t>Volume: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It's growing! (we currently monitor 90 CKAN portals, 512543 resources/ 160069 datasets, </a:t>
            </a:r>
            <a:endParaRPr lang="en-GB" sz="1600" b="1" noProof="0" dirty="0" smtClean="0"/>
          </a:p>
          <a:p>
            <a:pPr marL="255588" lvl="1" indent="0">
              <a:lnSpc>
                <a:spcPct val="70000"/>
              </a:lnSpc>
              <a:buNone/>
            </a:pPr>
            <a:r>
              <a:rPr lang="en-GB" sz="1600" b="1" noProof="0" dirty="0" smtClean="0"/>
              <a:t>   </a:t>
            </a:r>
            <a:r>
              <a:rPr lang="en-GB" sz="1600" noProof="0" dirty="0" smtClean="0"/>
              <a:t>at the moment (statically) ~1TB only CSV files...</a:t>
            </a:r>
          </a:p>
          <a:p>
            <a:pPr>
              <a:lnSpc>
                <a:spcPct val="70000"/>
              </a:lnSpc>
            </a:pPr>
            <a:endParaRPr lang="en-GB" sz="1800" b="1" noProof="0" dirty="0" smtClean="0"/>
          </a:p>
          <a:p>
            <a:pPr>
              <a:lnSpc>
                <a:spcPct val="70000"/>
              </a:lnSpc>
            </a:pPr>
            <a:r>
              <a:rPr lang="en-GB" sz="1800" b="1" noProof="0" dirty="0" smtClean="0"/>
              <a:t>Variety: 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different datasets (from different cities, countries, etc.), only partially comparable, partially not.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Different metadata to describe datasets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Different data formats</a:t>
            </a:r>
          </a:p>
          <a:p>
            <a:pPr>
              <a:lnSpc>
                <a:spcPct val="70000"/>
              </a:lnSpc>
            </a:pPr>
            <a:endParaRPr lang="en-GB" sz="1800" b="1" noProof="0" dirty="0" smtClean="0"/>
          </a:p>
          <a:p>
            <a:pPr>
              <a:lnSpc>
                <a:spcPct val="70000"/>
              </a:lnSpc>
            </a:pPr>
            <a:r>
              <a:rPr lang="en-GB" sz="1800" b="1" noProof="0" dirty="0" smtClean="0"/>
              <a:t>Velocity: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Open Data changes regularly (fast and slow)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New datasets appear, old ones disappear</a:t>
            </a:r>
          </a:p>
          <a:p>
            <a:pPr lvl="1">
              <a:lnSpc>
                <a:spcPct val="70000"/>
              </a:lnSpc>
            </a:pPr>
            <a:endParaRPr lang="en-GB" sz="900" dirty="0"/>
          </a:p>
          <a:p>
            <a:pPr>
              <a:lnSpc>
                <a:spcPct val="70000"/>
              </a:lnSpc>
            </a:pPr>
            <a:r>
              <a:rPr lang="en-GB" sz="1800" b="1" noProof="0" dirty="0" smtClean="0"/>
              <a:t>Value:</a:t>
            </a:r>
            <a:r>
              <a:rPr lang="en-GB" sz="1800" noProof="0" dirty="0" smtClean="0"/>
              <a:t> 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building ecosystems ("Data value chain") around Open Data is a key priority of the EC</a:t>
            </a:r>
          </a:p>
          <a:p>
            <a:pPr lvl="1">
              <a:lnSpc>
                <a:spcPct val="70000"/>
              </a:lnSpc>
            </a:pPr>
            <a:endParaRPr lang="en-GB" sz="1000" dirty="0"/>
          </a:p>
          <a:p>
            <a:pPr>
              <a:lnSpc>
                <a:spcPct val="70000"/>
              </a:lnSpc>
            </a:pPr>
            <a:r>
              <a:rPr lang="en-GB" sz="1800" b="1" noProof="0" dirty="0" smtClean="0"/>
              <a:t>Veracity: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quality, </a:t>
            </a:r>
            <a:r>
              <a:rPr lang="en-GB" sz="1600" dirty="0" smtClean="0"/>
              <a:t>trust</a:t>
            </a:r>
            <a:endParaRPr lang="en-GB" sz="1600" noProof="0" dirty="0"/>
          </a:p>
        </p:txBody>
      </p:sp>
      <p:pic>
        <p:nvPicPr>
          <p:cNvPr id="4" name="Bild 3" descr="Screen Shot 2015-05-19 at 17.47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4942" r="20081" b="57069"/>
          <a:stretch/>
        </p:blipFill>
        <p:spPr>
          <a:xfrm>
            <a:off x="213380" y="2781982"/>
            <a:ext cx="2428699" cy="1185274"/>
          </a:xfrm>
          <a:prstGeom prst="rect">
            <a:avLst/>
          </a:prstGeom>
        </p:spPr>
      </p:pic>
      <p:pic>
        <p:nvPicPr>
          <p:cNvPr id="6" name="Bild 5" descr="Screen Shot 2015-05-19 at 19.4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6204"/>
          <a:stretch/>
        </p:blipFill>
        <p:spPr>
          <a:xfrm>
            <a:off x="1532119" y="4245660"/>
            <a:ext cx="1076093" cy="817407"/>
          </a:xfrm>
          <a:prstGeom prst="rect">
            <a:avLst/>
          </a:prstGeom>
        </p:spPr>
      </p:pic>
      <p:pic>
        <p:nvPicPr>
          <p:cNvPr id="7" name="Bild 6" descr="Screen Shot 2015-05-19 at 19.38.4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7752" r="5263" b="10464"/>
          <a:stretch/>
        </p:blipFill>
        <p:spPr>
          <a:xfrm>
            <a:off x="365776" y="1535754"/>
            <a:ext cx="2004888" cy="1162175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43439" y="193251"/>
            <a:ext cx="6280165" cy="1143000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Buzzword Bingo 2/3:</a:t>
            </a:r>
            <a:br>
              <a:rPr lang="en-GB" noProof="0" dirty="0" smtClean="0"/>
            </a:br>
            <a:r>
              <a:rPr lang="en-GB" noProof="0" dirty="0" smtClean="0"/>
              <a:t>Open Data vs. Big Data</a:t>
            </a:r>
            <a:endParaRPr lang="en-GB" noProof="0" dirty="0"/>
          </a:p>
        </p:txBody>
      </p:sp>
      <p:pic>
        <p:nvPicPr>
          <p:cNvPr id="2" name="Bild 1" descr="Screen Shot 2015-06-26 at 10.41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45" y="5808134"/>
            <a:ext cx="1263833" cy="1066799"/>
          </a:xfrm>
          <a:prstGeom prst="rect">
            <a:avLst/>
          </a:prstGeom>
        </p:spPr>
      </p:pic>
      <p:pic>
        <p:nvPicPr>
          <p:cNvPr id="5" name="Bild 4" descr="Screen Shot 2015-06-26 at 10.44.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6" y="4856941"/>
            <a:ext cx="1137073" cy="11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use LAV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2113" y="1198563"/>
          <a:ext cx="8356600" cy="4894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7767"/>
            <a:ext cx="9144000" cy="39989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Global-as-View (GAV):</a:t>
            </a:r>
          </a:p>
          <a:p>
            <a:pPr lvl="1"/>
            <a:r>
              <a:rPr lang="en-US" dirty="0" smtClean="0"/>
              <a:t>Concepts in the Global Schema (O) are defined in terms of combinations of Sources (S).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Local-As-View (LAV):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dirty="0" smtClean="0"/>
              <a:t>Sources </a:t>
            </a:r>
            <a:r>
              <a:rPr lang="en-US" dirty="0"/>
              <a:t>in</a:t>
            </a:r>
            <a:r>
              <a:rPr lang="en-US" dirty="0" smtClean="0"/>
              <a:t> S are </a:t>
            </a:r>
            <a:r>
              <a:rPr lang="en-US" dirty="0"/>
              <a:t>defined in terms of combinations of</a:t>
            </a:r>
            <a:r>
              <a:rPr lang="en-US" dirty="0" smtClean="0"/>
              <a:t> Concepts in O.</a:t>
            </a:r>
          </a:p>
          <a:p>
            <a:pPr marL="742950" lvl="2" indent="-342900">
              <a:buNone/>
            </a:pPr>
            <a:endParaRPr lang="en-US" dirty="0" smtClean="0"/>
          </a:p>
          <a:p>
            <a:pPr marL="342900" lvl="1" indent="-342900">
              <a:buNone/>
            </a:pPr>
            <a:r>
              <a:rPr lang="en-US" dirty="0" smtClean="0"/>
              <a:t>   </a:t>
            </a:r>
            <a:r>
              <a:rPr lang="en-US" sz="2800" dirty="0" smtClean="0">
                <a:ea typeface="+mn-ea"/>
                <a:cs typeface="+mn-cs"/>
              </a:rPr>
              <a:t>Global- &amp; Local-As-View (GLAV):</a:t>
            </a:r>
          </a:p>
          <a:p>
            <a:pPr marL="800100" lvl="2" indent="-342900"/>
            <a:r>
              <a:rPr lang="en-US" dirty="0" smtClean="0"/>
              <a:t>Combinations of concepts in the Global Schema (O) are defined in combinations of Sources (S).</a:t>
            </a:r>
          </a:p>
          <a:p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391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1567" y="1097506"/>
            <a:ext cx="25020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Helvetica Light"/>
                <a:cs typeface="Helvetica Light"/>
              </a:rPr>
              <a:t>IS=&lt;O,S,M&gt;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188913" y="4457700"/>
            <a:ext cx="8686800" cy="14986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9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9"/>
    </mc:Choice>
    <mc:Fallback xmlns:mv="urn:schemas-microsoft-com:mac:vml" xmlns="">
      <p:transition spd="slow" advTm="51859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1742" y="584506"/>
            <a:ext cx="8353434" cy="2006294"/>
            <a:chOff x="321742" y="584506"/>
            <a:chExt cx="8353434" cy="2006294"/>
          </a:xfrm>
        </p:grpSpPr>
        <p:grpSp>
          <p:nvGrpSpPr>
            <p:cNvPr id="3" name="Group 8"/>
            <p:cNvGrpSpPr/>
            <p:nvPr/>
          </p:nvGrpSpPr>
          <p:grpSpPr>
            <a:xfrm>
              <a:off x="321742" y="584506"/>
              <a:ext cx="8353434" cy="2006294"/>
              <a:chOff x="451782" y="881655"/>
              <a:chExt cx="8353434" cy="1771710"/>
            </a:xfrm>
          </p:grpSpPr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451782" y="881655"/>
                <a:ext cx="8353434" cy="1771710"/>
                <a:chOff x="-433981" y="285690"/>
                <a:chExt cx="7201310" cy="1771710"/>
              </a:xfrm>
            </p:grpSpPr>
            <p:sp>
              <p:nvSpPr>
                <p:cNvPr id="61" name="Rectangle 60"/>
                <p:cNvSpPr/>
                <p:nvPr/>
              </p:nvSpPr>
              <p:spPr bwMode="auto">
                <a:xfrm>
                  <a:off x="-433981" y="685800"/>
                  <a:ext cx="7201310" cy="1371600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accent3">
                      <a:lumMod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dirty="0"/>
                </a:p>
              </p:txBody>
            </p:sp>
            <p:sp>
              <p:nvSpPr>
                <p:cNvPr id="62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3753196" y="285690"/>
                  <a:ext cx="2172390" cy="35332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accent2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 smtClean="0">
                      <a:solidFill>
                        <a:schemeClr val="bg1"/>
                      </a:solidFill>
                    </a:rPr>
                    <a:t>Global Schema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7" name="Oval 56"/>
              <p:cNvSpPr/>
              <p:nvPr/>
            </p:nvSpPr>
            <p:spPr>
              <a:xfrm>
                <a:off x="4335327" y="1502328"/>
                <a:ext cx="1342146" cy="723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7124375" y="1539840"/>
                <a:ext cx="1226126" cy="68579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5734" y="1688748"/>
                <a:ext cx="1360289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Helvetica Light"/>
                    <a:cs typeface="Helvetica Light"/>
                  </a:rPr>
                  <a:t>e</a:t>
                </a:r>
                <a:r>
                  <a:rPr lang="en-US" dirty="0" err="1" smtClean="0">
                    <a:latin typeface="Helvetica Light"/>
                    <a:cs typeface="Helvetica Light"/>
                  </a:rPr>
                  <a:t>uroCity(C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224629" y="1698074"/>
                <a:ext cx="1223175" cy="32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>
                    <a:latin typeface="Helvetica Light"/>
                    <a:cs typeface="Helvetica Light"/>
                  </a:rPr>
                  <a:t>amCity(C</a:t>
                </a:r>
                <a:r>
                  <a:rPr lang="en-US" dirty="0" smtClean="0">
                    <a:latin typeface="Helvetica Light"/>
                    <a:cs typeface="Helvetica Light"/>
                  </a:rPr>
                  <a:t>)</a:t>
                </a:r>
                <a:endParaRPr lang="en-US" dirty="0"/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2729998" y="1754137"/>
              <a:ext cx="1519298" cy="74263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2970" y="1703342"/>
              <a:ext cx="1588901" cy="7735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2815" y="1902186"/>
              <a:ext cx="1605767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grossGDP(C,R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 smtClean="0"/>
            </a:p>
            <a:p>
              <a:endParaRPr lang="en-US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04048" y="1096783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0549" y="1101080"/>
              <a:ext cx="1378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rdfs:subPropertyOf</a:t>
              </a:r>
              <a:endParaRPr lang="en-US" sz="1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1778880" y="1134964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84528" y="1282275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19836" y="1914618"/>
              <a:ext cx="15070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avgTemp(C,R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  <p:cxnSp>
          <p:nvCxnSpPr>
            <p:cNvPr id="54" name="Straight Connector 53"/>
            <p:cNvCxnSpPr>
              <a:stCxn id="51" idx="6"/>
              <a:endCxn id="40" idx="0"/>
            </p:cNvCxnSpPr>
            <p:nvPr/>
          </p:nvCxnSpPr>
          <p:spPr>
            <a:xfrm>
              <a:off x="3121026" y="1496620"/>
              <a:ext cx="368621" cy="2575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355596" y="30359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31421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25905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itle 4"/>
          <p:cNvSpPr txBox="1">
            <a:spLocks/>
          </p:cNvSpPr>
          <p:nvPr/>
        </p:nvSpPr>
        <p:spPr>
          <a:xfrm>
            <a:off x="38100" y="114300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Global-And-Local-As-View (GLAV)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5653087" y="1592159"/>
            <a:ext cx="1342146" cy="81908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52881" y="1815962"/>
            <a:ext cx="1360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cxnSp>
        <p:nvCxnSpPr>
          <p:cNvPr id="65" name="Straight Connector 64"/>
          <p:cNvCxnSpPr/>
          <p:nvPr/>
        </p:nvCxnSpPr>
        <p:spPr>
          <a:xfrm rot="10800000" flipV="1">
            <a:off x="1317422" y="1451552"/>
            <a:ext cx="467107" cy="25179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0" y="3793334"/>
            <a:ext cx="94741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>
                <a:latin typeface="Helvetica Light"/>
                <a:cs typeface="Helvetica Light"/>
              </a:rPr>
              <a:t>α0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amFinancial(C1,R)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similarFinancial(C1,C2):-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(C2),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>
                <a:latin typeface="Helvetica Light"/>
                <a:cs typeface="Helvetica Light"/>
              </a:rPr>
              <a:t>(C2,R).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065" y="3923331"/>
            <a:ext cx="501932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1600" dirty="0" smtClean="0">
                <a:latin typeface="Helvetica Light"/>
                <a:cs typeface="Helvetica Light"/>
              </a:rPr>
              <a:t>,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</a:t>
            </a:r>
            <a:endParaRPr lang="en-US" sz="1600" dirty="0"/>
          </a:p>
        </p:txBody>
      </p:sp>
      <p:sp>
        <p:nvSpPr>
          <p:cNvPr id="10" name="Right Brace 9"/>
          <p:cNvSpPr/>
          <p:nvPr/>
        </p:nvSpPr>
        <p:spPr>
          <a:xfrm>
            <a:off x="6206551" y="3284121"/>
            <a:ext cx="537088" cy="1787388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313062" y="4003543"/>
            <a:ext cx="14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8821" y="2414679"/>
            <a:ext cx="180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GLAV:</a:t>
            </a:r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390525" y="8466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GLAV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973934"/>
            <a:ext cx="94741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>
                <a:latin typeface="Helvetica Light"/>
                <a:cs typeface="Helvetica Light"/>
              </a:rPr>
              <a:t>α0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amFinancial(C1,R)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similarFinancial(C1,C2):-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(C2),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dirty="0" smtClean="0"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dirty="0" smtClean="0">
                <a:latin typeface="Helvetica Light"/>
                <a:cs typeface="Helvetica Light"/>
              </a:rPr>
              <a:t>(C2,R).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5939" y="2891909"/>
            <a:ext cx="413418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Query Rewriting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143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</a:pPr>
            <a:r>
              <a:rPr lang="en-US" sz="2400" kern="0" dirty="0" smtClean="0">
                <a:latin typeface="Helvetica Light"/>
              </a:rPr>
              <a:t>DB is a </a:t>
            </a:r>
            <a:r>
              <a:rPr lang="en-US" sz="2400" b="1" kern="0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sym typeface="Symbol" charset="2"/>
              </a:rPr>
              <a:t>Virtual Database </a:t>
            </a:r>
            <a:r>
              <a:rPr lang="en-US" sz="2400" kern="0" dirty="0" smtClean="0">
                <a:latin typeface="Helvetica Light"/>
              </a:rPr>
              <a:t>with the instances of the elements in O.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</a:pPr>
            <a:r>
              <a:rPr lang="en-US" sz="2400" kern="0" dirty="0" smtClean="0">
                <a:latin typeface="Helvetica Light"/>
              </a:rPr>
              <a:t>Query </a:t>
            </a:r>
            <a:r>
              <a:rPr lang="en-US" sz="2400" kern="0" dirty="0">
                <a:latin typeface="Helvetica Light"/>
              </a:rPr>
              <a:t>Containment:</a:t>
            </a:r>
            <a:r>
              <a:rPr lang="en-US" sz="2400" kern="0" dirty="0" smtClean="0">
                <a:latin typeface="Helvetica Light"/>
              </a:rPr>
              <a:t> </a:t>
            </a:r>
            <a:r>
              <a:rPr lang="en-US" sz="2400" kern="0" dirty="0">
                <a:latin typeface="Helvetica Light"/>
              </a:rPr>
              <a:t>Q</a:t>
            </a:r>
            <a:r>
              <a:rPr lang="en-US" sz="2400" kern="0" dirty="0" smtClean="0">
                <a:latin typeface="Helvetica Light"/>
              </a:rPr>
              <a:t>’ </a:t>
            </a:r>
            <a:r>
              <a:rPr lang="en-US" sz="2400" kern="0" dirty="0" smtClean="0">
                <a:latin typeface="Helvetica Light"/>
                <a:sym typeface="Symbol" charset="2"/>
              </a:rPr>
              <a:t>Q </a:t>
            </a:r>
            <a:r>
              <a:rPr lang="en-US" sz="2400" kern="0" dirty="0">
                <a:latin typeface="Helvetica Light"/>
                <a:sym typeface="Wingdings" charset="2"/>
              </a:rPr>
              <a:t></a:t>
            </a:r>
            <a:r>
              <a:rPr lang="en-US" sz="2400" kern="0" dirty="0">
                <a:latin typeface="Helvetica Light"/>
                <a:sym typeface="Symbol" charset="2"/>
              </a:rPr>
              <a:t></a:t>
            </a:r>
            <a:r>
              <a:rPr lang="en-US" sz="2400" kern="0" dirty="0" smtClean="0">
                <a:latin typeface="Helvetica Light"/>
                <a:sym typeface="Symbol" charset="2"/>
              </a:rPr>
              <a:t>DB </a:t>
            </a:r>
            <a:r>
              <a:rPr lang="en-US" sz="2400" kern="0" dirty="0">
                <a:latin typeface="Helvetica Light"/>
                <a:sym typeface="Symbol" charset="2"/>
              </a:rPr>
              <a:t>Q</a:t>
            </a:r>
            <a:r>
              <a:rPr lang="en-US" sz="2400" kern="0" dirty="0" smtClean="0">
                <a:latin typeface="Helvetica Light"/>
                <a:sym typeface="Symbol" charset="2"/>
              </a:rPr>
              <a:t>’</a:t>
            </a:r>
            <a:r>
              <a:rPr lang="en-US" sz="2400" kern="0" dirty="0">
                <a:latin typeface="Helvetica Light"/>
                <a:sym typeface="Symbol" charset="2"/>
              </a:rPr>
              <a:t>(</a:t>
            </a:r>
            <a:r>
              <a:rPr lang="en-US" sz="2400" kern="0" dirty="0" smtClean="0">
                <a:latin typeface="Helvetica Light"/>
                <a:sym typeface="Symbol" charset="2"/>
              </a:rPr>
              <a:t>DB) Q(DB)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" y="3076575"/>
            <a:ext cx="50165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36000" rIns="0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1600" dirty="0" smtClean="0">
                <a:latin typeface="Helvetica Light"/>
                <a:cs typeface="Helvetica Light"/>
              </a:rPr>
              <a:t>,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131892" y="3000375"/>
            <a:ext cx="440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latin typeface="Helvetica Light"/>
                <a:sym typeface="Symbol" charset="2"/>
              </a:rPr>
              <a:t>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549899" y="3063875"/>
            <a:ext cx="359410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query(C):-grossGDP(C,R</a:t>
            </a:r>
            <a:r>
              <a:rPr lang="en-US" sz="1600" dirty="0" smtClean="0">
                <a:latin typeface="Helvetica Light"/>
                <a:cs typeface="Helvetica Light"/>
              </a:rPr>
              <a:t>), </a:t>
            </a:r>
            <a:r>
              <a:rPr lang="en-US" sz="1600" dirty="0" err="1" smtClean="0">
                <a:latin typeface="Helvetica Light"/>
                <a:cs typeface="Helvetica Light"/>
              </a:rPr>
              <a:t>amCity(C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use GLAV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2113" y="1198563"/>
          <a:ext cx="8356600" cy="4894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763" y="-628781"/>
            <a:ext cx="9144000" cy="1143000"/>
          </a:xfrm>
        </p:spPr>
        <p:txBody>
          <a:bodyPr/>
          <a:lstStyle/>
          <a:p>
            <a:r>
              <a:rPr lang="en-US" sz="2400" dirty="0" smtClean="0"/>
              <a:t>The Mediator and Wrapper Architecture [Wiederhold92]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32154" y="4275666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337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0443" y="42629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32" idx="1"/>
            <a:endCxn id="16" idx="0"/>
          </p:cNvCxnSpPr>
          <p:nvPr/>
        </p:nvCxnSpPr>
        <p:spPr>
          <a:xfrm rot="10800000" flipV="1">
            <a:off x="2003138" y="1752724"/>
            <a:ext cx="1744950" cy="25229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2" idx="3"/>
            <a:endCxn id="70" idx="0"/>
          </p:cNvCxnSpPr>
          <p:nvPr/>
        </p:nvCxnSpPr>
        <p:spPr>
          <a:xfrm>
            <a:off x="5399088" y="1752725"/>
            <a:ext cx="2132339" cy="25326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7" idx="0"/>
          </p:cNvCxnSpPr>
          <p:nvPr/>
        </p:nvCxnSpPr>
        <p:spPr>
          <a:xfrm rot="5400000">
            <a:off x="2837934" y="3062296"/>
            <a:ext cx="2180165" cy="2465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10800000">
            <a:off x="5399088" y="15876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92448" y="74040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87" name="Down Arrow 8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0015" y="6392577"/>
            <a:ext cx="82765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[Wiederhold92]Gio </a:t>
            </a:r>
            <a:r>
              <a:rPr lang="en-US" sz="1200" dirty="0" err="1" smtClean="0"/>
              <a:t>Wiederhold</a:t>
            </a:r>
            <a:r>
              <a:rPr lang="en-US" sz="1200" dirty="0" smtClean="0"/>
              <a:t>: Mediators in the Architecture of Future Information Systems. IEEE Computer  25(3): 38-49 (1992)</a:t>
            </a:r>
            <a:endParaRPr lang="de-DE" sz="1200" dirty="0" smtClean="0"/>
          </a:p>
          <a:p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1358900" y="4285374"/>
            <a:ext cx="1315221" cy="14931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33746" y="4275665"/>
            <a:ext cx="1341967" cy="14266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860443" y="4285374"/>
            <a:ext cx="1341967" cy="14677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814" y="1229408"/>
            <a:ext cx="7550485" cy="5066238"/>
          </a:xfrm>
          <a:prstGeom prst="rect">
            <a:avLst/>
          </a:prstGeom>
          <a:noFill/>
          <a:ln w="19050" cmpd="sng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99862" y="1405037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Integration System</a:t>
            </a:r>
            <a:endParaRPr lang="en-US" dirty="0"/>
          </a:p>
        </p:txBody>
      </p:sp>
      <p:pic>
        <p:nvPicPr>
          <p:cNvPr id="26" name="Picture 2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030948"/>
            <a:ext cx="1156716" cy="5849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9639" y="5867399"/>
            <a:ext cx="1717062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sz="1400" i="1" dirty="0" smtClean="0">
                <a:latin typeface="Helvetica Light"/>
                <a:cs typeface="Helvetica Light"/>
              </a:rPr>
              <a:t>) </a:t>
            </a:r>
            <a:endParaRPr lang="en-US" sz="1400" i="1" dirty="0">
              <a:latin typeface="Helvetica Light"/>
              <a:cs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863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86346" y="4275665"/>
            <a:ext cx="1341967" cy="14520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1" idx="0"/>
          </p:cNvCxnSpPr>
          <p:nvPr/>
        </p:nvCxnSpPr>
        <p:spPr>
          <a:xfrm rot="16200000" flipH="1">
            <a:off x="4234935" y="2953270"/>
            <a:ext cx="2192864" cy="45192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92" y="4940300"/>
            <a:ext cx="1305624" cy="5892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18439" y="5841999"/>
            <a:ext cx="1717062" cy="338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err="1" smtClean="0">
                <a:latin typeface="Helvetica Light"/>
                <a:cs typeface="Helvetica Light"/>
              </a:rPr>
              <a:t>euClimate(C,R</a:t>
            </a:r>
            <a:r>
              <a:rPr lang="en-US" sz="1600" i="1" dirty="0" smtClean="0">
                <a:latin typeface="Helvetica Light"/>
                <a:cs typeface="Helvetica Light"/>
              </a:rPr>
              <a:t>)</a:t>
            </a:r>
            <a:endParaRPr lang="en-US" sz="1600" i="1" dirty="0">
              <a:latin typeface="Helvetica Light"/>
              <a:cs typeface="Helvetica Light"/>
            </a:endParaRPr>
          </a:p>
        </p:txBody>
      </p:sp>
      <p:pic>
        <p:nvPicPr>
          <p:cNvPr id="54" name="Picture 5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5" y="4927600"/>
            <a:ext cx="742257" cy="673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684713" y="5854699"/>
            <a:ext cx="2084387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Helvetica Light"/>
                <a:cs typeface="Helvetica Light"/>
              </a:rPr>
              <a:t>similarFinancial(C1,C2)</a:t>
            </a:r>
          </a:p>
        </p:txBody>
      </p:sp>
      <p:pic>
        <p:nvPicPr>
          <p:cNvPr id="60" name="Picture 5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55" y="4940300"/>
            <a:ext cx="742257" cy="6731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884605" y="5847834"/>
            <a:ext cx="1496716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sz="1400" i="1" dirty="0" smtClean="0">
                <a:latin typeface="Helvetica Light"/>
                <a:cs typeface="Helvetica Light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763" y="-628781"/>
            <a:ext cx="9144000" cy="1143000"/>
          </a:xfrm>
        </p:spPr>
        <p:txBody>
          <a:bodyPr/>
          <a:lstStyle/>
          <a:p>
            <a:r>
              <a:rPr lang="en-US" sz="2400" dirty="0" smtClean="0"/>
              <a:t>The Mediator and Wrapper Architecture [Wiederhold92]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32154" y="4275666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337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0443" y="42629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32" idx="1"/>
            <a:endCxn id="16" idx="0"/>
          </p:cNvCxnSpPr>
          <p:nvPr/>
        </p:nvCxnSpPr>
        <p:spPr>
          <a:xfrm rot="10800000" flipV="1">
            <a:off x="2003138" y="1752724"/>
            <a:ext cx="1744950" cy="25229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2" idx="3"/>
            <a:endCxn id="70" idx="0"/>
          </p:cNvCxnSpPr>
          <p:nvPr/>
        </p:nvCxnSpPr>
        <p:spPr>
          <a:xfrm>
            <a:off x="5399088" y="1752725"/>
            <a:ext cx="2132339" cy="25326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7" idx="0"/>
          </p:cNvCxnSpPr>
          <p:nvPr/>
        </p:nvCxnSpPr>
        <p:spPr>
          <a:xfrm rot="5400000">
            <a:off x="2837934" y="3062296"/>
            <a:ext cx="2180165" cy="2465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10800000">
            <a:off x="5399088" y="15876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92448" y="74040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87" name="Down Arrow 8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0015" y="6392577"/>
            <a:ext cx="82765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[Wiederhold92]Gio </a:t>
            </a:r>
            <a:r>
              <a:rPr lang="en-US" sz="1200" dirty="0" err="1" smtClean="0"/>
              <a:t>Wiederhold</a:t>
            </a:r>
            <a:r>
              <a:rPr lang="en-US" sz="1200" dirty="0" smtClean="0"/>
              <a:t>: Mediators in the Architecture of Future Information Systems. IEEE Computer  25(3): 38-49 (1992)</a:t>
            </a:r>
            <a:endParaRPr lang="de-DE" sz="1200" dirty="0" smtClean="0"/>
          </a:p>
          <a:p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1358900" y="4285374"/>
            <a:ext cx="1315221" cy="14931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33746" y="4275665"/>
            <a:ext cx="1341967" cy="14266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860443" y="4285374"/>
            <a:ext cx="1341967" cy="14677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030948"/>
            <a:ext cx="1156716" cy="5849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9639" y="5867399"/>
            <a:ext cx="1717062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sz="1400" i="1" dirty="0" smtClean="0">
                <a:latin typeface="Helvetica Light"/>
                <a:cs typeface="Helvetica Light"/>
              </a:rPr>
              <a:t>) </a:t>
            </a:r>
            <a:endParaRPr lang="en-US" sz="1400" i="1" dirty="0">
              <a:latin typeface="Helvetica Light"/>
              <a:cs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863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86346" y="4275665"/>
            <a:ext cx="1341967" cy="14520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1" idx="0"/>
          </p:cNvCxnSpPr>
          <p:nvPr/>
        </p:nvCxnSpPr>
        <p:spPr>
          <a:xfrm rot="16200000" flipH="1">
            <a:off x="4234935" y="2953270"/>
            <a:ext cx="2192864" cy="45192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92" y="4940300"/>
            <a:ext cx="1305624" cy="5892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18439" y="5841999"/>
            <a:ext cx="1717062" cy="338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err="1" smtClean="0">
                <a:latin typeface="Helvetica Light"/>
                <a:cs typeface="Helvetica Light"/>
              </a:rPr>
              <a:t>euClimate(C,R</a:t>
            </a:r>
            <a:r>
              <a:rPr lang="en-US" sz="1600" i="1" dirty="0" smtClean="0">
                <a:latin typeface="Helvetica Light"/>
                <a:cs typeface="Helvetica Light"/>
              </a:rPr>
              <a:t>)</a:t>
            </a:r>
            <a:endParaRPr lang="en-US" sz="1600" i="1" dirty="0">
              <a:latin typeface="Helvetica Light"/>
              <a:cs typeface="Helvetica Light"/>
            </a:endParaRPr>
          </a:p>
        </p:txBody>
      </p:sp>
      <p:pic>
        <p:nvPicPr>
          <p:cNvPr id="54" name="Picture 5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5" y="4927600"/>
            <a:ext cx="742257" cy="673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684713" y="5854699"/>
            <a:ext cx="2084387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Helvetica Light"/>
                <a:cs typeface="Helvetica Light"/>
              </a:rPr>
              <a:t>similarFinancial(C1,C2)</a:t>
            </a:r>
          </a:p>
        </p:txBody>
      </p:sp>
      <p:pic>
        <p:nvPicPr>
          <p:cNvPr id="60" name="Picture 5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55" y="4940300"/>
            <a:ext cx="742257" cy="6731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884605" y="5847834"/>
            <a:ext cx="1496716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sz="1400" i="1" dirty="0" smtClean="0"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3582" y="1368069"/>
            <a:ext cx="3184535" cy="1323439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Arial Black"/>
                <a:cs typeface="Arial Black"/>
              </a:rPr>
              <a:t>Wrappers</a:t>
            </a:r>
            <a:r>
              <a:rPr lang="en-US" sz="1600" dirty="0" smtClean="0">
                <a:latin typeface="Helvetica Light"/>
                <a:cs typeface="Helvetica Light"/>
              </a:rPr>
              <a:t>:</a:t>
            </a:r>
          </a:p>
          <a:p>
            <a:pPr algn="just">
              <a:buClr>
                <a:schemeClr val="accent5">
                  <a:lumMod val="50000"/>
                </a:schemeClr>
              </a:buClr>
              <a:buSzPct val="120000"/>
              <a:buFont typeface="Wingdings" charset="2"/>
              <a:buChar char="§"/>
            </a:pPr>
            <a:r>
              <a:rPr lang="en-US" sz="1600" dirty="0" smtClean="0">
                <a:latin typeface="Helvetica Light"/>
                <a:cs typeface="Helvetica Light"/>
              </a:rPr>
              <a:t>Software components specific for each type of data source.</a:t>
            </a:r>
          </a:p>
          <a:p>
            <a:pPr algn="just">
              <a:buClr>
                <a:schemeClr val="accent5">
                  <a:lumMod val="50000"/>
                </a:schemeClr>
              </a:buClr>
              <a:buSzPct val="120000"/>
              <a:buFont typeface="Wingdings" charset="2"/>
              <a:buChar char="§"/>
            </a:pPr>
            <a:r>
              <a:rPr lang="en-US" sz="1600" dirty="0" smtClean="0">
                <a:latin typeface="Helvetica Light"/>
                <a:cs typeface="Helvetica Light"/>
              </a:rPr>
              <a:t>Export unique schema </a:t>
            </a:r>
          </a:p>
          <a:p>
            <a:pPr algn="just">
              <a:buClr>
                <a:schemeClr val="accent5">
                  <a:lumMod val="50000"/>
                </a:schemeClr>
              </a:buClr>
              <a:buSzPct val="120000"/>
            </a:pPr>
            <a:r>
              <a:rPr lang="en-US" sz="1600" dirty="0" smtClean="0">
                <a:latin typeface="Helvetica Light"/>
                <a:cs typeface="Helvetica Light"/>
              </a:rPr>
              <a:t>for heterogeneous sources. 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25" y="1027642"/>
            <a:ext cx="6911975" cy="561975"/>
          </a:xfrm>
        </p:spPr>
        <p:txBody>
          <a:bodyPr/>
          <a:lstStyle/>
          <a:p>
            <a:r>
              <a:rPr lang="en-US" dirty="0" smtClean="0"/>
              <a:t>e.g. RDB2RDF Systems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0714" y="2074694"/>
            <a:ext cx="4012967" cy="2808707"/>
            <a:chOff x="519346" y="1838724"/>
            <a:chExt cx="4012967" cy="2808707"/>
          </a:xfrm>
        </p:grpSpPr>
        <p:pic>
          <p:nvPicPr>
            <p:cNvPr id="5" name="Picture 4" descr="db2_logo_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537" y="2477230"/>
              <a:ext cx="1117629" cy="1117629"/>
            </a:xfrm>
            <a:prstGeom prst="rect">
              <a:avLst/>
            </a:prstGeom>
          </p:spPr>
        </p:pic>
        <p:sp>
          <p:nvSpPr>
            <p:cNvPr id="4" name="Can 3"/>
            <p:cNvSpPr/>
            <p:nvPr/>
          </p:nvSpPr>
          <p:spPr>
            <a:xfrm>
              <a:off x="519346" y="1838724"/>
              <a:ext cx="4012967" cy="2808707"/>
            </a:xfrm>
            <a:prstGeom prst="can">
              <a:avLst/>
            </a:prstGeom>
            <a:noFill/>
            <a:ln w="28575" cmpd="sng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oracdb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8249" y="2519013"/>
              <a:ext cx="1115123" cy="1115123"/>
            </a:xfrm>
            <a:prstGeom prst="rect">
              <a:avLst/>
            </a:prstGeom>
          </p:spPr>
        </p:pic>
        <p:pic>
          <p:nvPicPr>
            <p:cNvPr id="7" name="Picture 6" descr="sybase_ic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26" y="3634181"/>
              <a:ext cx="877817" cy="877817"/>
            </a:xfrm>
            <a:prstGeom prst="rect">
              <a:avLst/>
            </a:prstGeom>
          </p:spPr>
        </p:pic>
        <p:pic>
          <p:nvPicPr>
            <p:cNvPr id="8" name="Picture 7" descr="ic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5598" y="3701733"/>
              <a:ext cx="819041" cy="819041"/>
            </a:xfrm>
            <a:prstGeom prst="rect">
              <a:avLst/>
            </a:prstGeom>
          </p:spPr>
        </p:pic>
      </p:grpSp>
      <p:sp>
        <p:nvSpPr>
          <p:cNvPr id="9" name="Right Arrow 8"/>
          <p:cNvSpPr/>
          <p:nvPr/>
        </p:nvSpPr>
        <p:spPr>
          <a:xfrm>
            <a:off x="4985792" y="3190954"/>
            <a:ext cx="1540326" cy="10034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91777" y="4572670"/>
            <a:ext cx="296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Transformation Rules, e.g., </a:t>
            </a:r>
          </a:p>
          <a:p>
            <a:r>
              <a:rPr lang="en-US" dirty="0" smtClean="0"/>
              <a:t>R2RML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915" y="3335482"/>
            <a:ext cx="899528" cy="983862"/>
          </a:xfrm>
          <a:prstGeom prst="rect">
            <a:avLst/>
          </a:prstGeom>
        </p:spPr>
      </p:pic>
      <p:sp>
        <p:nvSpPr>
          <p:cNvPr id="12" name="Can 11"/>
          <p:cNvSpPr/>
          <p:nvPr/>
        </p:nvSpPr>
        <p:spPr>
          <a:xfrm>
            <a:off x="6972005" y="2907245"/>
            <a:ext cx="1945676" cy="1584458"/>
          </a:xfrm>
          <a:prstGeom prst="can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98960" y="2208426"/>
            <a:ext cx="922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RDF</a:t>
            </a:r>
            <a:endParaRPr lang="en-US" sz="28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Wrappers in the context of RDF Data: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40267" y="5638800"/>
            <a:ext cx="8437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Cf. R2RML W3C </a:t>
            </a:r>
            <a:r>
              <a:rPr lang="de-DE" dirty="0" err="1" smtClean="0"/>
              <a:t>standard</a:t>
            </a:r>
            <a:r>
              <a:rPr lang="de-DE" dirty="0"/>
              <a:t>: </a:t>
            </a:r>
            <a:r>
              <a:rPr lang="de-DE" dirty="0">
                <a:hlinkClick r:id="rId7"/>
              </a:rPr>
              <a:t>http://www.w3.org/TR/r2rml</a:t>
            </a:r>
            <a:r>
              <a:rPr lang="de-DE" dirty="0" smtClean="0">
                <a:hlinkClick r:id="rId7"/>
              </a:rPr>
              <a:t>/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also [</a:t>
            </a:r>
            <a:r>
              <a:rPr lang="de-DE" dirty="0" err="1"/>
              <a:t>Priyatna</a:t>
            </a:r>
            <a:r>
              <a:rPr lang="de-DE" dirty="0"/>
              <a:t> 2014]</a:t>
            </a:r>
            <a:r>
              <a:rPr lang="de-DE" dirty="0" smtClean="0"/>
              <a:t>]</a:t>
            </a:r>
          </a:p>
          <a:p>
            <a:r>
              <a:rPr lang="de-DE" dirty="0"/>
              <a:t> </a:t>
            </a:r>
            <a:r>
              <a:rPr lang="de-DE" dirty="0" smtClean="0"/>
              <a:t>     </a:t>
            </a:r>
            <a:r>
              <a:rPr lang="de-DE" dirty="0" err="1" smtClean="0"/>
              <a:t>UltraWrap</a:t>
            </a:r>
            <a:r>
              <a:rPr lang="de-DE" dirty="0" smtClean="0"/>
              <a:t> </a:t>
            </a:r>
            <a:r>
              <a:rPr lang="de-DE" dirty="0" smtClean="0">
                <a:hlinkClick r:id="rId8"/>
              </a:rPr>
              <a:t>http</a:t>
            </a:r>
            <a:r>
              <a:rPr lang="de-DE" dirty="0">
                <a:hlinkClick r:id="rId8"/>
              </a:rPr>
              <a:t>://capsenta.com/ultrawrap</a:t>
            </a:r>
            <a:r>
              <a:rPr lang="de-DE" dirty="0" smtClean="0">
                <a:hlinkClick r:id="rId8"/>
              </a:rPr>
              <a:t>/</a:t>
            </a:r>
            <a:r>
              <a:rPr lang="de-DE" dirty="0" smtClean="0"/>
              <a:t>  [</a:t>
            </a:r>
            <a:r>
              <a:rPr lang="de-DE" dirty="0" err="1" smtClean="0"/>
              <a:t>Sequeda</a:t>
            </a:r>
            <a:r>
              <a:rPr lang="de-DE" dirty="0" smtClean="0"/>
              <a:t> &amp; </a:t>
            </a:r>
            <a:r>
              <a:rPr lang="de-DE" dirty="0" err="1" smtClean="0"/>
              <a:t>Miranker</a:t>
            </a:r>
            <a:r>
              <a:rPr lang="de-DE" dirty="0" smtClean="0"/>
              <a:t> 2013], </a:t>
            </a:r>
          </a:p>
          <a:p>
            <a:r>
              <a:rPr lang="de-DE" dirty="0"/>
              <a:t> </a:t>
            </a:r>
            <a:r>
              <a:rPr lang="de-DE" dirty="0" smtClean="0"/>
              <a:t>     D2RQ </a:t>
            </a:r>
            <a:r>
              <a:rPr lang="de-DE" dirty="0">
                <a:hlinkClick r:id="rId9"/>
              </a:rPr>
              <a:t>http://d2rq.org</a:t>
            </a:r>
            <a:r>
              <a:rPr lang="de-DE" dirty="0" smtClean="0">
                <a:hlinkClick r:id="rId9"/>
              </a:rPr>
              <a:t>/</a:t>
            </a:r>
            <a:r>
              <a:rPr lang="de-DE" dirty="0" smtClean="0"/>
              <a:t> 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763" y="-628781"/>
            <a:ext cx="9144000" cy="1143000"/>
          </a:xfrm>
        </p:spPr>
        <p:txBody>
          <a:bodyPr/>
          <a:lstStyle/>
          <a:p>
            <a:r>
              <a:rPr lang="en-US" sz="2400" dirty="0" smtClean="0"/>
              <a:t>The Mediator and Wrapper Architecture [Wiederhold92]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32154" y="4275666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337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0443" y="42629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32" idx="1"/>
            <a:endCxn id="16" idx="0"/>
          </p:cNvCxnSpPr>
          <p:nvPr/>
        </p:nvCxnSpPr>
        <p:spPr>
          <a:xfrm rot="10800000" flipV="1">
            <a:off x="2003138" y="1752724"/>
            <a:ext cx="1744950" cy="25229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2" idx="3"/>
            <a:endCxn id="70" idx="0"/>
          </p:cNvCxnSpPr>
          <p:nvPr/>
        </p:nvCxnSpPr>
        <p:spPr>
          <a:xfrm>
            <a:off x="5399088" y="1752725"/>
            <a:ext cx="2132339" cy="25326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7" idx="0"/>
          </p:cNvCxnSpPr>
          <p:nvPr/>
        </p:nvCxnSpPr>
        <p:spPr>
          <a:xfrm rot="5400000">
            <a:off x="2837934" y="3062296"/>
            <a:ext cx="2180165" cy="2465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10800000">
            <a:off x="5399088" y="15876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92448" y="74040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87" name="Down Arrow 8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0015" y="6392577"/>
            <a:ext cx="82765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[Wiederhold92]Gio </a:t>
            </a:r>
            <a:r>
              <a:rPr lang="en-US" sz="1200" dirty="0" err="1" smtClean="0"/>
              <a:t>Wiederhold</a:t>
            </a:r>
            <a:r>
              <a:rPr lang="en-US" sz="1200" dirty="0" smtClean="0"/>
              <a:t>: Mediators in the Architecture of Future Information Systems. IEEE Computer  25(3): 38-49 (1992)</a:t>
            </a:r>
            <a:endParaRPr lang="de-DE" sz="1200" dirty="0" smtClean="0"/>
          </a:p>
          <a:p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1358900" y="4285374"/>
            <a:ext cx="1315221" cy="14931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33746" y="4275665"/>
            <a:ext cx="1341967" cy="14266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860443" y="4285374"/>
            <a:ext cx="1341967" cy="14677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97" y="5018248"/>
            <a:ext cx="1156716" cy="5849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9639" y="5867399"/>
            <a:ext cx="1717062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sz="1400" i="1" dirty="0" smtClean="0">
                <a:latin typeface="Helvetica Light"/>
                <a:cs typeface="Helvetica Light"/>
              </a:rPr>
              <a:t>) </a:t>
            </a:r>
            <a:endParaRPr lang="en-US" sz="1400" i="1" dirty="0">
              <a:latin typeface="Helvetica Light"/>
              <a:cs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863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86346" y="4275665"/>
            <a:ext cx="1341967" cy="14520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1" idx="0"/>
          </p:cNvCxnSpPr>
          <p:nvPr/>
        </p:nvCxnSpPr>
        <p:spPr>
          <a:xfrm rot="16200000" flipH="1">
            <a:off x="4234935" y="2953270"/>
            <a:ext cx="2192864" cy="45192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089" y="4927600"/>
            <a:ext cx="1305624" cy="5892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18439" y="5841999"/>
            <a:ext cx="1717062" cy="338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err="1" smtClean="0">
                <a:latin typeface="Helvetica Light"/>
                <a:cs typeface="Helvetica Light"/>
              </a:rPr>
              <a:t>euClimate(C,R</a:t>
            </a:r>
            <a:r>
              <a:rPr lang="en-US" sz="1600" i="1" dirty="0" smtClean="0">
                <a:latin typeface="Helvetica Light"/>
                <a:cs typeface="Helvetica Light"/>
              </a:rPr>
              <a:t>)</a:t>
            </a:r>
            <a:endParaRPr lang="en-US" sz="1600" i="1" dirty="0">
              <a:latin typeface="Helvetica Light"/>
              <a:cs typeface="Helvetica Light"/>
            </a:endParaRPr>
          </a:p>
        </p:txBody>
      </p:sp>
      <p:pic>
        <p:nvPicPr>
          <p:cNvPr id="54" name="Picture 5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5" y="4927600"/>
            <a:ext cx="742257" cy="673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684713" y="5854699"/>
            <a:ext cx="2084387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Helvetica Light"/>
                <a:cs typeface="Helvetica Light"/>
              </a:rPr>
              <a:t>similarFinancial(C1,C2)</a:t>
            </a:r>
          </a:p>
        </p:txBody>
      </p:sp>
      <p:pic>
        <p:nvPicPr>
          <p:cNvPr id="60" name="Picture 5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55" y="4940300"/>
            <a:ext cx="742257" cy="6731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884605" y="5847834"/>
            <a:ext cx="1496716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sz="1400" i="1" dirty="0" smtClean="0"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53" y="1158904"/>
            <a:ext cx="3414303" cy="160043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Helvetica Light"/>
              </a:rPr>
              <a:t>Mediators:</a:t>
            </a:r>
          </a:p>
          <a:p>
            <a:pPr algn="just">
              <a:buFont typeface="Arial"/>
              <a:buChar char="•"/>
            </a:pPr>
            <a:r>
              <a:rPr lang="en-US" sz="1600" dirty="0" smtClean="0">
                <a:latin typeface="Helvetica Light"/>
              </a:rPr>
              <a:t>Export a unified schema. </a:t>
            </a:r>
          </a:p>
          <a:p>
            <a:pPr algn="just">
              <a:buFont typeface="Arial"/>
              <a:buChar char="•"/>
            </a:pPr>
            <a:r>
              <a:rPr lang="en-US" sz="1600" dirty="0" smtClean="0">
                <a:latin typeface="Helvetica Light"/>
              </a:rPr>
              <a:t>Query Decomposition.</a:t>
            </a:r>
          </a:p>
          <a:p>
            <a:pPr algn="just">
              <a:buFont typeface="Arial"/>
              <a:buChar char="•"/>
            </a:pPr>
            <a:r>
              <a:rPr lang="en-US" sz="1600" dirty="0" smtClean="0">
                <a:latin typeface="Helvetica Light"/>
              </a:rPr>
              <a:t>Identify relevant sources for each query. </a:t>
            </a:r>
          </a:p>
          <a:p>
            <a:pPr algn="just">
              <a:buFont typeface="Arial"/>
              <a:buChar char="•"/>
            </a:pPr>
            <a:r>
              <a:rPr lang="en-US" sz="1600" dirty="0" smtClean="0">
                <a:latin typeface="Helvetica Light"/>
              </a:rPr>
              <a:t>Generate query execution plans.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228600" y="-76200"/>
            <a:ext cx="9461500" cy="176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638488"/>
            <a:ext cx="6280165" cy="871330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Buzzword Bingo 3/3:</a:t>
            </a:r>
            <a:br>
              <a:rPr lang="en-GB" noProof="0" dirty="0" smtClean="0"/>
            </a:br>
            <a:r>
              <a:rPr lang="en-GB" noProof="0" dirty="0" smtClean="0"/>
              <a:t>Open Data vs. Linked Data</a:t>
            </a:r>
            <a:endParaRPr lang="en-GB" noProof="0" dirty="0"/>
          </a:p>
        </p:txBody>
      </p:sp>
      <p:pic>
        <p:nvPicPr>
          <p:cNvPr id="5" name="Bild 4" descr="20130527OWLED2013_Invited_tal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5436096" cy="40770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1959248"/>
            <a:ext cx="7325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c</a:t>
            </a:r>
            <a:r>
              <a:rPr lang="en-GB" i="1" dirty="0" smtClean="0">
                <a:solidFill>
                  <a:srgbClr val="FF0000"/>
                </a:solidFill>
              </a:rPr>
              <a:t>f.: [Polleres OWLED2013],  [Polleres et al. Reasoning Web 2013]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23528" y="6165304"/>
            <a:ext cx="3145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LD efforts discontinued?!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347864" y="6525344"/>
            <a:ext cx="3990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LOD in OGD growing, but slowly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1259632" y="5517232"/>
            <a:ext cx="43204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5652121" y="5157192"/>
            <a:ext cx="2304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Alternatives  in the meantime: (</a:t>
            </a:r>
            <a:r>
              <a:rPr lang="en-GB" i="1" dirty="0" err="1" smtClean="0">
                <a:solidFill>
                  <a:srgbClr val="FF0000"/>
                </a:solidFill>
              </a:rPr>
              <a:t>wikidata</a:t>
            </a:r>
            <a:r>
              <a:rPr lang="en-GB" i="1" dirty="0" smtClean="0">
                <a:solidFill>
                  <a:srgbClr val="FF0000"/>
                </a:solidFill>
              </a:rPr>
              <a:t>...)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5220072" y="3573016"/>
            <a:ext cx="432048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1475656" y="3284984"/>
            <a:ext cx="2376264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4427984" y="5805264"/>
            <a:ext cx="36004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65936" y="3429000"/>
            <a:ext cx="3491880" cy="1584176"/>
          </a:xfrm>
        </p:spPr>
        <p:txBody>
          <a:bodyPr>
            <a:noAutofit/>
          </a:bodyPr>
          <a:lstStyle/>
          <a:p>
            <a:r>
              <a:rPr lang="en-GB" sz="1400" dirty="0" smtClean="0"/>
              <a:t>LOD is still growing, but OD is growing faster and challenges aren't necessarily the exactly same…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So.</a:t>
            </a:r>
            <a:r>
              <a:rPr lang="en-GB" sz="1400" dirty="0" smtClean="0"/>
              <a:t> let's focus on </a:t>
            </a:r>
            <a:r>
              <a:rPr lang="en-GB" sz="1400" b="1" dirty="0" smtClean="0"/>
              <a:t>Open Data </a:t>
            </a:r>
            <a:r>
              <a:rPr lang="en-GB" sz="1400" dirty="0" smtClean="0"/>
              <a:t>in general…</a:t>
            </a:r>
          </a:p>
          <a:p>
            <a:r>
              <a:rPr lang="is-IS" sz="1400" dirty="0" smtClean="0"/>
              <a:t>… more specifically on </a:t>
            </a:r>
          </a:p>
          <a:p>
            <a:r>
              <a:rPr lang="is-IS" sz="1400" dirty="0"/>
              <a:t>	</a:t>
            </a:r>
            <a:r>
              <a:rPr lang="is-IS" sz="1400" dirty="0" smtClean="0"/>
              <a:t>	Open </a:t>
            </a:r>
            <a:r>
              <a:rPr lang="is-IS" sz="1400" b="1" dirty="0" smtClean="0"/>
              <a:t>Structured </a:t>
            </a:r>
            <a:r>
              <a:rPr lang="is-IS" sz="1400" dirty="0" smtClean="0"/>
              <a:t>Data</a:t>
            </a:r>
            <a:endParaRPr lang="en-GB" sz="1400" dirty="0" smtClean="0"/>
          </a:p>
          <a:p>
            <a:endParaRPr lang="en-GB" sz="1400" noProof="0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1611908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This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about</a:t>
            </a:r>
            <a:r>
              <a:rPr lang="de-DE" dirty="0" smtClean="0"/>
              <a:t> DL </a:t>
            </a:r>
            <a:r>
              <a:rPr lang="de-DE" dirty="0" err="1" smtClean="0"/>
              <a:t>Reasoning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Data:</a:t>
            </a:r>
            <a:endParaRPr lang="de-DE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022" y="1752600"/>
            <a:ext cx="1261962" cy="1388467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-965200" y="399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cxnSp>
        <p:nvCxnSpPr>
          <p:cNvPr id="25" name="Gerade Verbindung mit Pfeil 24"/>
          <p:cNvCxnSpPr/>
          <p:nvPr/>
        </p:nvCxnSpPr>
        <p:spPr>
          <a:xfrm flipH="1" flipV="1">
            <a:off x="4355976" y="2996952"/>
            <a:ext cx="1296144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842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" y="587375"/>
            <a:ext cx="8080375" cy="561975"/>
          </a:xfrm>
        </p:spPr>
        <p:txBody>
          <a:bodyPr/>
          <a:lstStyle/>
          <a:p>
            <a:r>
              <a:rPr lang="en-US" dirty="0" smtClean="0"/>
              <a:t>Some </a:t>
            </a:r>
            <a:r>
              <a:rPr lang="en-US" b="0" dirty="0" smtClean="0"/>
              <a:t>recent works which implement </a:t>
            </a:r>
            <a:r>
              <a:rPr lang="en-US" b="0" dirty="0" err="1" smtClean="0"/>
              <a:t>Wiederhold’s</a:t>
            </a:r>
            <a:r>
              <a:rPr lang="en-US" b="0" dirty="0" smtClean="0"/>
              <a:t> mediator/wrapper  architecture in the SW:</a:t>
            </a:r>
            <a:endParaRPr lang="en-US" b="0" dirty="0"/>
          </a:p>
        </p:txBody>
      </p:sp>
      <p:sp>
        <p:nvSpPr>
          <p:cNvPr id="4" name="Rectangle 3"/>
          <p:cNvSpPr/>
          <p:nvPr/>
        </p:nvSpPr>
        <p:spPr>
          <a:xfrm>
            <a:off x="377825" y="1582341"/>
            <a:ext cx="80803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Linked </a:t>
            </a:r>
            <a:r>
              <a:rPr lang="en-US" dirty="0" smtClean="0">
                <a:latin typeface="Helvetica Light"/>
                <a:cs typeface="Helvetica Light"/>
              </a:rPr>
              <a:t>Data-Fu [</a:t>
            </a:r>
            <a:r>
              <a:rPr lang="en-US" dirty="0" err="1" smtClean="0">
                <a:latin typeface="Helvetica Light"/>
                <a:cs typeface="Helvetica Light"/>
              </a:rPr>
              <a:t>Stadtmüller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  <a:r>
              <a:rPr lang="en-US" dirty="0">
                <a:latin typeface="Helvetica Light"/>
                <a:cs typeface="Helvetica Light"/>
              </a:rPr>
              <a:t>et al. 2013</a:t>
            </a:r>
            <a:r>
              <a:rPr lang="en-US" dirty="0" smtClean="0">
                <a:latin typeface="Helvetica Light"/>
                <a:cs typeface="Helvetica Light"/>
              </a:rPr>
              <a:t>]</a:t>
            </a:r>
          </a:p>
          <a:p>
            <a:r>
              <a:rPr lang="en-US" dirty="0" err="1" smtClean="0">
                <a:latin typeface="Helvetica Light"/>
                <a:cs typeface="Helvetica Light"/>
              </a:rPr>
              <a:t>SemLAV</a:t>
            </a:r>
            <a:r>
              <a:rPr lang="en-US" dirty="0" smtClean="0">
                <a:latin typeface="Helvetica Light"/>
                <a:cs typeface="Helvetica Light"/>
              </a:rPr>
              <a:t> [</a:t>
            </a:r>
            <a:r>
              <a:rPr lang="en-US" dirty="0">
                <a:latin typeface="Helvetica Light"/>
                <a:cs typeface="Helvetica Light"/>
              </a:rPr>
              <a:t>Montoya et al. 2014</a:t>
            </a:r>
            <a:r>
              <a:rPr lang="en-US" dirty="0" smtClean="0">
                <a:latin typeface="Helvetica Light"/>
                <a:cs typeface="Helvetica Light"/>
              </a:rPr>
              <a:t>]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is-IS" dirty="0" smtClean="0">
                <a:latin typeface="Helvetica Light"/>
                <a:cs typeface="Helvetica Light"/>
              </a:rPr>
              <a:t>… </a:t>
            </a:r>
            <a:r>
              <a:rPr lang="en-US" dirty="0" smtClean="0">
                <a:latin typeface="Helvetica Light"/>
                <a:cs typeface="Helvetica Light"/>
              </a:rPr>
              <a:t>both LAV-inspired. </a:t>
            </a:r>
            <a:endParaRPr lang="en-US" dirty="0">
              <a:latin typeface="Helvetica Light"/>
              <a:cs typeface="Helvetica Light"/>
            </a:endParaRPr>
          </a:p>
          <a:p>
            <a:endParaRPr lang="en-US" dirty="0">
              <a:latin typeface="Helvetica Light"/>
              <a:cs typeface="Helvetica Light"/>
            </a:endParaRPr>
          </a:p>
          <a:p>
            <a:endParaRPr lang="en-US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316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MATERIALIZED global schema- data warehouse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30928"/>
            <a:ext cx="9889565" cy="1143000"/>
          </a:xfrm>
        </p:spPr>
        <p:txBody>
          <a:bodyPr/>
          <a:lstStyle/>
          <a:p>
            <a:r>
              <a:rPr lang="en-US" dirty="0" smtClean="0"/>
              <a:t>Data Warehouse-Materialized Global Schema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22688" y="1403474"/>
            <a:ext cx="1651000" cy="11412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 Light"/>
                <a:cs typeface="Helvetica Light"/>
              </a:rPr>
              <a:t>Data Warehouse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Light"/>
                <a:cs typeface="Helvetica Light"/>
              </a:rPr>
              <a:t>Engine</a:t>
            </a:r>
            <a:endParaRPr lang="en-US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cxnSp>
        <p:nvCxnSpPr>
          <p:cNvPr id="46" name="Straight Connector 45"/>
          <p:cNvCxnSpPr>
            <a:endCxn id="16" idx="0"/>
          </p:cNvCxnSpPr>
          <p:nvPr/>
        </p:nvCxnSpPr>
        <p:spPr>
          <a:xfrm rot="10800000" flipV="1">
            <a:off x="2367877" y="2544721"/>
            <a:ext cx="1376894" cy="1286445"/>
          </a:xfrm>
          <a:prstGeom prst="line">
            <a:avLst/>
          </a:prstGeom>
          <a:ln w="63500" cmpd="sng">
            <a:solidFill>
              <a:schemeClr val="tx1">
                <a:lumMod val="95000"/>
                <a:lumOff val="5000"/>
              </a:schemeClr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22" idx="0"/>
          </p:cNvCxnSpPr>
          <p:nvPr/>
        </p:nvCxnSpPr>
        <p:spPr>
          <a:xfrm>
            <a:off x="5399087" y="2544722"/>
            <a:ext cx="1460135" cy="1286443"/>
          </a:xfrm>
          <a:prstGeom prst="line">
            <a:avLst/>
          </a:prstGeom>
          <a:ln w="63500" cmpd="sng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2" idx="2"/>
          </p:cNvCxnSpPr>
          <p:nvPr/>
        </p:nvCxnSpPr>
        <p:spPr>
          <a:xfrm rot="5400000">
            <a:off x="3920312" y="3156723"/>
            <a:ext cx="1239878" cy="15874"/>
          </a:xfrm>
          <a:prstGeom prst="line">
            <a:avLst/>
          </a:prstGeom>
          <a:ln w="63500" cmpd="sng">
            <a:solidFill>
              <a:schemeClr val="tx1">
                <a:lumMod val="95000"/>
                <a:lumOff val="5000"/>
              </a:schemeClr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232808" y="1563313"/>
            <a:ext cx="1500731" cy="814424"/>
            <a:chOff x="457200" y="2811104"/>
            <a:chExt cx="1110264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4656" y="2987996"/>
              <a:ext cx="992808" cy="31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 Light"/>
                  <a:cs typeface="Helvetica Light"/>
                </a:rPr>
                <a:t>Catalog</a:t>
              </a:r>
              <a:endParaRPr lang="en-US" dirty="0">
                <a:latin typeface="Helvetica Light"/>
                <a:cs typeface="Helvetica Light"/>
              </a:endParaRPr>
            </a:p>
          </p:txBody>
        </p:sp>
      </p:grpSp>
      <p:cxnSp>
        <p:nvCxnSpPr>
          <p:cNvPr id="81" name="Straight Connector 80"/>
          <p:cNvCxnSpPr>
            <a:stCxn id="71" idx="2"/>
            <a:endCxn id="32" idx="3"/>
          </p:cNvCxnSpPr>
          <p:nvPr/>
        </p:nvCxnSpPr>
        <p:spPr>
          <a:xfrm rot="10800000" flipV="1">
            <a:off x="5373688" y="1970524"/>
            <a:ext cx="859120" cy="3573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n 29"/>
          <p:cNvSpPr/>
          <p:nvPr/>
        </p:nvSpPr>
        <p:spPr>
          <a:xfrm>
            <a:off x="569947" y="1144691"/>
            <a:ext cx="2600592" cy="1692093"/>
          </a:xfrm>
          <a:prstGeom prst="can">
            <a:avLst>
              <a:gd name="adj" fmla="val 1810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50124" y="912071"/>
            <a:ext cx="8140602" cy="4942629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cxnSp>
        <p:nvCxnSpPr>
          <p:cNvPr id="56" name="Straight Arrow Connector 55"/>
          <p:cNvCxnSpPr>
            <a:stCxn id="32" idx="1"/>
            <a:endCxn id="30" idx="4"/>
          </p:cNvCxnSpPr>
          <p:nvPr/>
        </p:nvCxnSpPr>
        <p:spPr>
          <a:xfrm rot="10800000" flipV="1">
            <a:off x="3170540" y="1974098"/>
            <a:ext cx="552149" cy="166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86806" y="3025775"/>
            <a:ext cx="134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GLAV rules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4888" y="918679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Integration System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1471854" y="3831165"/>
            <a:ext cx="6237046" cy="1926733"/>
            <a:chOff x="1675054" y="4275665"/>
            <a:chExt cx="6237046" cy="1926733"/>
          </a:xfrm>
        </p:grpSpPr>
        <p:sp>
          <p:nvSpPr>
            <p:cNvPr id="16" name="Rectangle 15"/>
            <p:cNvSpPr/>
            <p:nvPr/>
          </p:nvSpPr>
          <p:spPr>
            <a:xfrm>
              <a:off x="1675054" y="4275667"/>
              <a:ext cx="1792046" cy="53763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ETL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71946" y="4275665"/>
              <a:ext cx="1616054" cy="47413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ETL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12743" y="4275665"/>
              <a:ext cx="1699357" cy="49953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ETL</a:t>
              </a:r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75054" y="4285374"/>
              <a:ext cx="1792046" cy="191702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959246" y="4275665"/>
              <a:ext cx="1628754" cy="191702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212743" y="4285374"/>
              <a:ext cx="1686657" cy="191702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39898" y="4958768"/>
              <a:ext cx="1387942" cy="261610"/>
            </a:xfrm>
            <a:prstGeom prst="rect">
              <a:avLst/>
            </a:prstGeom>
            <a:noFill/>
            <a:ln w="12700" cmpd="sng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latin typeface="Helvetica Light"/>
                  <a:cs typeface="Helvetica Light"/>
                </a:rPr>
                <a:t>amFinancial(C1,R) </a:t>
              </a:r>
              <a:endParaRPr lang="en-US" sz="1100" i="1" dirty="0">
                <a:latin typeface="Helvetica Light"/>
                <a:cs typeface="Helvetica Ligh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27199" y="5473700"/>
              <a:ext cx="1709031" cy="261610"/>
            </a:xfrm>
            <a:prstGeom prst="rect">
              <a:avLst/>
            </a:prstGeom>
            <a:noFill/>
            <a:ln w="12700" cmpd="sng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>
                  <a:latin typeface="Helvetica Light"/>
                  <a:cs typeface="Helvetica Light"/>
                </a:rPr>
                <a:t>similarFinancial(C1,C2)</a:t>
              </a:r>
              <a:endParaRPr lang="en-US" sz="1100" i="1" dirty="0">
                <a:latin typeface="Helvetica Light"/>
                <a:cs typeface="Helvetica Ligh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092984" y="5012327"/>
              <a:ext cx="1183963" cy="261610"/>
            </a:xfrm>
            <a:prstGeom prst="rect">
              <a:avLst/>
            </a:prstGeom>
            <a:noFill/>
            <a:ln w="12700" cmpd="sng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err="1" smtClean="0">
                  <a:latin typeface="Helvetica Light"/>
                  <a:cs typeface="Helvetica Light"/>
                </a:rPr>
                <a:t>euClimate(C,R</a:t>
              </a:r>
              <a:r>
                <a:rPr lang="en-US" sz="1100" i="1" dirty="0" smtClean="0">
                  <a:latin typeface="Helvetica Light"/>
                  <a:cs typeface="Helvetica Light"/>
                </a:rPr>
                <a:t>)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269446" y="5079612"/>
              <a:ext cx="1386953" cy="307777"/>
            </a:xfrm>
            <a:prstGeom prst="rect">
              <a:avLst/>
            </a:prstGeom>
            <a:noFill/>
            <a:ln w="12700" cmpd="sng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err="1" smtClean="0">
                  <a:latin typeface="Helvetica Light"/>
                  <a:cs typeface="Helvetica Light"/>
                </a:rPr>
                <a:t>tunisIndicator(T,R</a:t>
              </a:r>
              <a:r>
                <a:rPr lang="en-US" sz="1400" i="1" dirty="0" smtClean="0">
                  <a:latin typeface="Helvetica Light"/>
                  <a:cs typeface="Helvetica Light"/>
                </a:rPr>
                <a:t>)</a:t>
              </a:r>
            </a:p>
          </p:txBody>
        </p:sp>
      </p:grpSp>
      <p:grpSp>
        <p:nvGrpSpPr>
          <p:cNvPr id="4" name="Group 100"/>
          <p:cNvGrpSpPr/>
          <p:nvPr/>
        </p:nvGrpSpPr>
        <p:grpSpPr>
          <a:xfrm>
            <a:off x="508000" y="1485900"/>
            <a:ext cx="2222500" cy="969369"/>
            <a:chOff x="2356075" y="5258680"/>
            <a:chExt cx="4786729" cy="1489189"/>
          </a:xfrm>
        </p:grpSpPr>
        <p:cxnSp>
          <p:nvCxnSpPr>
            <p:cNvPr id="89" name="Straight Connector 88"/>
            <p:cNvCxnSpPr>
              <a:stCxn id="97" idx="6"/>
              <a:endCxn id="91" idx="0"/>
            </p:cNvCxnSpPr>
            <p:nvPr/>
          </p:nvCxnSpPr>
          <p:spPr>
            <a:xfrm>
              <a:off x="5272530" y="5620336"/>
              <a:ext cx="156367" cy="40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3104494" y="5981839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4757824" y="6024558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121954" y="6117136"/>
              <a:ext cx="1420391" cy="283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err="1" smtClean="0">
                  <a:latin typeface="Helvetica Light"/>
                  <a:cs typeface="Helvetica Light"/>
                </a:rPr>
                <a:t>financial(C,R</a:t>
              </a:r>
              <a:r>
                <a:rPr lang="en-US" sz="600" dirty="0" smtClean="0">
                  <a:latin typeface="Helvetica Light"/>
                  <a:cs typeface="Helvetica Light"/>
                </a:rPr>
                <a:t>)</a:t>
              </a:r>
              <a:endParaRPr lang="en-US" sz="600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831177" y="6136646"/>
              <a:ext cx="1381634" cy="283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err="1" smtClean="0">
                  <a:latin typeface="Helvetica Light"/>
                  <a:cs typeface="Helvetica Light"/>
                </a:rPr>
                <a:t>climate(C,R</a:t>
              </a:r>
              <a:r>
                <a:rPr lang="en-US" sz="600" dirty="0" smtClean="0">
                  <a:latin typeface="Helvetica Light"/>
                  <a:cs typeface="Helvetica Light"/>
                </a:rPr>
                <a:t>)</a:t>
              </a:r>
              <a:endParaRPr lang="en-US" sz="6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325882" y="5609866"/>
              <a:ext cx="1816922" cy="2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 smtClean="0"/>
                <a:t>rdfs:subPropertyOf</a:t>
              </a:r>
            </a:p>
          </p:txBody>
        </p:sp>
        <p:cxnSp>
          <p:nvCxnSpPr>
            <p:cNvPr id="95" name="Straight Connector 94"/>
            <p:cNvCxnSpPr>
              <a:stCxn id="98" idx="1"/>
              <a:endCxn id="90" idx="0"/>
            </p:cNvCxnSpPr>
            <p:nvPr/>
          </p:nvCxnSpPr>
          <p:spPr>
            <a:xfrm rot="10800000" flipV="1">
              <a:off x="3775566" y="5576119"/>
              <a:ext cx="139615" cy="4057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356075" y="5531826"/>
              <a:ext cx="1887339" cy="2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 smtClean="0"/>
                <a:t>rdfs:subPropertyOf</a:t>
              </a:r>
              <a:endParaRPr lang="en-US" sz="600" dirty="0"/>
            </a:p>
          </p:txBody>
        </p:sp>
        <p:sp>
          <p:nvSpPr>
            <p:cNvPr id="97" name="Oval 96"/>
            <p:cNvSpPr/>
            <p:nvPr/>
          </p:nvSpPr>
          <p:spPr>
            <a:xfrm>
              <a:off x="3930384" y="5258680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915181" y="5434273"/>
              <a:ext cx="1477048" cy="283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600" dirty="0" smtClean="0">
                  <a:latin typeface="Helvetica Light"/>
                  <a:cs typeface="Helvetica Light"/>
                </a:rPr>
                <a:t>)</a:t>
              </a:r>
              <a:endParaRPr lang="en-US" sz="600" dirty="0"/>
            </a:p>
          </p:txBody>
        </p:sp>
      </p:grpSp>
      <p:sp>
        <p:nvSpPr>
          <p:cNvPr id="108" name="Oval 107"/>
          <p:cNvSpPr/>
          <p:nvPr/>
        </p:nvSpPr>
        <p:spPr>
          <a:xfrm>
            <a:off x="2336801" y="1444625"/>
            <a:ext cx="733424" cy="3933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 err="1" smtClean="0">
                <a:solidFill>
                  <a:schemeClr val="tx1"/>
                </a:solidFill>
                <a:latin typeface="Helvetica Light"/>
                <a:cs typeface="Helvetica Light"/>
              </a:rPr>
              <a:t>amCity(C</a:t>
            </a:r>
            <a:r>
              <a:rPr lang="en-US" sz="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)</a:t>
            </a:r>
            <a:endParaRPr lang="en-US" sz="5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324100" y="1943100"/>
            <a:ext cx="698500" cy="4155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 err="1" smtClean="0">
                <a:solidFill>
                  <a:schemeClr val="tx1"/>
                </a:solidFill>
                <a:latin typeface="Helvetica Light"/>
                <a:cs typeface="Helvetica Light"/>
              </a:rPr>
              <a:t>euCity(C</a:t>
            </a:r>
            <a:r>
              <a:rPr lang="en-US" sz="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)</a:t>
            </a:r>
            <a:endParaRPr lang="en-US" sz="5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993900" y="2387600"/>
            <a:ext cx="698500" cy="4155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err="1" smtClean="0">
                <a:solidFill>
                  <a:schemeClr val="tx1"/>
                </a:solidFill>
                <a:latin typeface="Helvetica Light"/>
                <a:cs typeface="Helvetica Light"/>
              </a:rPr>
              <a:t>afCity(C</a:t>
            </a:r>
            <a:r>
              <a:rPr lang="en-US" sz="600" dirty="0" smtClean="0">
                <a:solidFill>
                  <a:schemeClr val="tx1"/>
                </a:solidFill>
                <a:latin typeface="Helvetica Light"/>
                <a:cs typeface="Helvetica Light"/>
              </a:rPr>
              <a:t>)</a:t>
            </a:r>
            <a:endParaRPr lang="en-US" sz="6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112" name="Llamada ovalada 1"/>
          <p:cNvSpPr/>
          <p:nvPr/>
        </p:nvSpPr>
        <p:spPr bwMode="auto">
          <a:xfrm>
            <a:off x="1" y="4711700"/>
            <a:ext cx="1498599" cy="1168539"/>
          </a:xfrm>
          <a:prstGeom prst="wedgeEllipseCallout">
            <a:avLst>
              <a:gd name="adj1" fmla="val 17669"/>
              <a:gd name="adj2" fmla="val 7192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E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This is a GLAV rule</a:t>
            </a:r>
            <a:endParaRPr lang="es-ES" sz="1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65200" y="1049866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0800" y="6028534"/>
            <a:ext cx="94741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>
                <a:latin typeface="Helvetica Light"/>
                <a:cs typeface="Helvetica Light"/>
              </a:rPr>
              <a:t>α0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amFinancial(C1,R)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similarFinancial(C1,C2):-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(C2),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dirty="0" smtClean="0"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grossGDP</a:t>
            </a:r>
            <a:r>
              <a:rPr lang="en-US" dirty="0" smtClean="0">
                <a:latin typeface="Helvetica Light"/>
                <a:cs typeface="Helvetica Light"/>
              </a:rPr>
              <a:t>(C2,R).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Materialized versus Virtual Access</a:t>
            </a:r>
            <a:endParaRPr lang="en-US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698500" y="1397000"/>
          <a:ext cx="73025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244475"/>
            <a:ext cx="6911975" cy="561975"/>
          </a:xfrm>
        </p:spPr>
        <p:txBody>
          <a:bodyPr/>
          <a:lstStyle/>
          <a:p>
            <a:r>
              <a:rPr lang="en-US" dirty="0" smtClean="0"/>
              <a:t>Hybrid Architectures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05448" y="2804587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Warehouse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6227" y="1626141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6" idx="1"/>
          </p:cNvCxnSpPr>
          <p:nvPr/>
        </p:nvCxnSpPr>
        <p:spPr>
          <a:xfrm flipH="1">
            <a:off x="2364536" y="1975391"/>
            <a:ext cx="531691" cy="82117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3"/>
          </p:cNvCxnSpPr>
          <p:nvPr/>
        </p:nvCxnSpPr>
        <p:spPr>
          <a:xfrm>
            <a:off x="4547227" y="1975391"/>
            <a:ext cx="2331940" cy="82919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45" idx="0"/>
          </p:cNvCxnSpPr>
          <p:nvPr/>
        </p:nvCxnSpPr>
        <p:spPr>
          <a:xfrm rot="5400000">
            <a:off x="1004383" y="2843034"/>
            <a:ext cx="1433647" cy="131368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1968749" y="3225557"/>
            <a:ext cx="1349371" cy="61326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46" idx="0"/>
          </p:cNvCxnSpPr>
          <p:nvPr/>
        </p:nvCxnSpPr>
        <p:spPr>
          <a:xfrm rot="5400000">
            <a:off x="1474851" y="3336267"/>
            <a:ext cx="1402369" cy="34998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457298" y="3503880"/>
            <a:ext cx="917237" cy="77601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5" idx="2"/>
          </p:cNvCxnSpPr>
          <p:nvPr/>
        </p:nvCxnSpPr>
        <p:spPr>
          <a:xfrm rot="5400000">
            <a:off x="6544659" y="3889376"/>
            <a:ext cx="772579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5480258" y="3496734"/>
            <a:ext cx="988275" cy="77893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66"/>
          <p:cNvGrpSpPr/>
          <p:nvPr/>
        </p:nvGrpSpPr>
        <p:grpSpPr>
          <a:xfrm>
            <a:off x="8141676" y="2810311"/>
            <a:ext cx="903842" cy="692776"/>
            <a:chOff x="442355" y="2811104"/>
            <a:chExt cx="903842" cy="692776"/>
          </a:xfrm>
        </p:grpSpPr>
        <p:sp>
          <p:nvSpPr>
            <p:cNvPr id="29" name="Can 28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grpSp>
        <p:nvGrpSpPr>
          <p:cNvPr id="4" name="Group 69"/>
          <p:cNvGrpSpPr/>
          <p:nvPr/>
        </p:nvGrpSpPr>
        <p:grpSpPr>
          <a:xfrm>
            <a:off x="1235513" y="1593387"/>
            <a:ext cx="903842" cy="692776"/>
            <a:chOff x="442355" y="2811104"/>
            <a:chExt cx="903842" cy="692776"/>
          </a:xfrm>
        </p:grpSpPr>
        <p:sp>
          <p:nvSpPr>
            <p:cNvPr id="32" name="Can 31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35" name="Straight Connector 34"/>
          <p:cNvCxnSpPr/>
          <p:nvPr/>
        </p:nvCxnSpPr>
        <p:spPr>
          <a:xfrm rot="10800000">
            <a:off x="7703551" y="3125072"/>
            <a:ext cx="479091" cy="3799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3" idx="3"/>
            <a:endCxn id="16" idx="1"/>
          </p:cNvCxnSpPr>
          <p:nvPr/>
        </p:nvCxnSpPr>
        <p:spPr>
          <a:xfrm>
            <a:off x="2120115" y="1968885"/>
            <a:ext cx="776112" cy="6506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27680" y="95656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38" name="Down Arrow 37"/>
          <p:cNvSpPr/>
          <p:nvPr/>
        </p:nvSpPr>
        <p:spPr>
          <a:xfrm>
            <a:off x="3404640" y="132589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logoGeoNam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964" y="4619908"/>
            <a:ext cx="752236" cy="206092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89163" y="905168"/>
            <a:ext cx="4499375" cy="3998952"/>
          </a:xfrm>
          <a:prstGeom prst="roundRect">
            <a:avLst>
              <a:gd name="adj" fmla="val 9572"/>
            </a:avLst>
          </a:prstGeom>
          <a:noFill/>
          <a:ln w="38100" cmpd="sng">
            <a:solidFill>
              <a:schemeClr val="accent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70232" y="932188"/>
            <a:ext cx="14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Integration System</a:t>
            </a:r>
            <a:endParaRPr lang="en-US" b="1" dirty="0"/>
          </a:p>
        </p:txBody>
      </p:sp>
      <p:sp>
        <p:nvSpPr>
          <p:cNvPr id="55" name="Rounded Rectangle 54"/>
          <p:cNvSpPr/>
          <p:nvPr/>
        </p:nvSpPr>
        <p:spPr>
          <a:xfrm>
            <a:off x="4775201" y="2634444"/>
            <a:ext cx="4264084" cy="2559855"/>
          </a:xfrm>
          <a:prstGeom prst="roundRect">
            <a:avLst>
              <a:gd name="adj" fmla="val 9572"/>
            </a:avLst>
          </a:prstGeom>
          <a:noFill/>
          <a:ln w="38100" cmpd="sng">
            <a:solidFill>
              <a:schemeClr val="accent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788192" y="2651745"/>
            <a:ext cx="142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Integration System</a:t>
            </a:r>
            <a:endParaRPr lang="en-US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691312" y="4206875"/>
            <a:ext cx="3440262" cy="664506"/>
            <a:chOff x="5669712" y="3276600"/>
            <a:chExt cx="3440262" cy="664506"/>
          </a:xfrm>
        </p:grpSpPr>
        <p:sp>
          <p:nvSpPr>
            <p:cNvPr id="42" name="Rectangle 41"/>
            <p:cNvSpPr/>
            <p:nvPr/>
          </p:nvSpPr>
          <p:spPr>
            <a:xfrm>
              <a:off x="5669712" y="3282169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613682" y="3282168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378451" y="3276600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84291" y="3286426"/>
              <a:ext cx="716943" cy="654680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613682" y="3282168"/>
              <a:ext cx="731523" cy="625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78451" y="3286426"/>
              <a:ext cx="731523" cy="643543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IDB_withnam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5829" y="3613332"/>
              <a:ext cx="630540" cy="256497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7530946" y="3282168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530946" y="3282168"/>
              <a:ext cx="731523" cy="636663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world-bank-logo-blac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3939" y="3568018"/>
              <a:ext cx="404613" cy="295129"/>
            </a:xfrm>
            <a:prstGeom prst="rect">
              <a:avLst/>
            </a:prstGeom>
          </p:spPr>
        </p:pic>
        <p:pic>
          <p:nvPicPr>
            <p:cNvPr id="54" name="Picture 53" descr="world-bank-logo-blac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9162" y="3573586"/>
              <a:ext cx="404613" cy="295129"/>
            </a:xfrm>
            <a:prstGeom prst="rect">
              <a:avLst/>
            </a:prstGeom>
          </p:spPr>
        </p:pic>
      </p:grpSp>
      <p:pic>
        <p:nvPicPr>
          <p:cNvPr id="58" name="Picture 57" descr="20150318150730!Eurostat_logo_RGB_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805" y="4513386"/>
            <a:ext cx="711712" cy="258377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>
            <a:off x="2324100" y="2844800"/>
            <a:ext cx="1479813" cy="136207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5339512" y="4250543"/>
            <a:ext cx="3440262" cy="854856"/>
            <a:chOff x="5669712" y="3269468"/>
            <a:chExt cx="3440262" cy="854856"/>
          </a:xfrm>
        </p:grpSpPr>
        <p:sp>
          <p:nvSpPr>
            <p:cNvPr id="68" name="Rectangle 67"/>
            <p:cNvSpPr/>
            <p:nvPr/>
          </p:nvSpPr>
          <p:spPr>
            <a:xfrm>
              <a:off x="5669712" y="3282169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918482" y="3269468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378451" y="3276600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684291" y="3286425"/>
              <a:ext cx="691109" cy="837899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918482" y="3269468"/>
              <a:ext cx="731523" cy="625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378451" y="3286426"/>
              <a:ext cx="731523" cy="643543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world-bank-logo-blac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9162" y="3573586"/>
              <a:ext cx="404613" cy="295129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882" y="4572000"/>
            <a:ext cx="519768" cy="5197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730" y="5382183"/>
            <a:ext cx="3865165" cy="1249640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706813" y="4900087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>
            <a:stCxn id="16" idx="2"/>
            <a:endCxn id="60" idx="0"/>
          </p:cNvCxnSpPr>
          <p:nvPr/>
        </p:nvCxnSpPr>
        <p:spPr>
          <a:xfrm rot="16200000" flipH="1">
            <a:off x="2839297" y="3207071"/>
            <a:ext cx="2575446" cy="81058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1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3" grpId="0"/>
      <p:bldP spid="55" grpId="0" animBg="1"/>
      <p:bldP spid="5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543613" cy="561975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O</a:t>
            </a:r>
            <a:r>
              <a:rPr lang="de-DE" dirty="0" err="1" smtClean="0"/>
              <a:t>ntologies</a:t>
            </a:r>
            <a:r>
              <a:rPr lang="de-DE" dirty="0" smtClean="0"/>
              <a:t> in Data Workflows/Data Integration Systems?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38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2"/>
          <p:cNvSpPr>
            <a:spLocks noGrp="1"/>
          </p:cNvSpPr>
          <p:nvPr>
            <p:ph idx="1"/>
          </p:nvPr>
        </p:nvSpPr>
        <p:spPr>
          <a:xfrm>
            <a:off x="392112" y="1160462"/>
            <a:ext cx="8624887" cy="5202238"/>
          </a:xfrm>
        </p:spPr>
        <p:txBody>
          <a:bodyPr>
            <a:normAutofit/>
          </a:bodyPr>
          <a:lstStyle/>
          <a:p>
            <a:r>
              <a:rPr lang="de-DE" sz="2400" dirty="0" smtClean="0"/>
              <a:t>Also </a:t>
            </a:r>
            <a:r>
              <a:rPr lang="de-DE" sz="2400" dirty="0" err="1" smtClean="0"/>
              <a:t>popular</a:t>
            </a:r>
            <a:r>
              <a:rPr lang="de-DE" sz="2400" dirty="0" smtClean="0"/>
              <a:t> </a:t>
            </a:r>
            <a:r>
              <a:rPr lang="de-DE" sz="2400" dirty="0" err="1" smtClean="0"/>
              <a:t>under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term</a:t>
            </a:r>
            <a:r>
              <a:rPr lang="de-DE" sz="2400" dirty="0" smtClean="0"/>
              <a:t> </a:t>
            </a:r>
            <a:r>
              <a:rPr lang="de-DE" sz="2400" dirty="0" err="1" smtClean="0"/>
              <a:t>Ontology-based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-access (</a:t>
            </a:r>
            <a:r>
              <a:rPr lang="de-DE" sz="2400" b="1" dirty="0" smtClean="0"/>
              <a:t>OBDA</a:t>
            </a:r>
            <a:r>
              <a:rPr lang="de-DE" sz="2400" dirty="0"/>
              <a:t>) [</a:t>
            </a:r>
            <a:r>
              <a:rPr lang="de-DE" sz="2400" dirty="0" err="1"/>
              <a:t>Kontchakov</a:t>
            </a:r>
            <a:r>
              <a:rPr lang="de-DE" sz="2400" dirty="0"/>
              <a:t> et al. 2013</a:t>
            </a:r>
            <a:r>
              <a:rPr lang="de-DE" sz="2400" dirty="0" smtClean="0"/>
              <a:t>]:</a:t>
            </a:r>
          </a:p>
          <a:p>
            <a:pPr lvl="1"/>
            <a:r>
              <a:rPr lang="de-DE" sz="2000" dirty="0" err="1" smtClean="0"/>
              <a:t>Typically</a:t>
            </a:r>
            <a:r>
              <a:rPr lang="de-DE" sz="2000" dirty="0" smtClean="0"/>
              <a:t> </a:t>
            </a:r>
            <a:r>
              <a:rPr lang="de-DE" sz="2000" dirty="0" err="1" smtClean="0"/>
              <a:t>conisders</a:t>
            </a:r>
            <a:r>
              <a:rPr lang="de-DE" sz="2000" dirty="0" smtClean="0"/>
              <a:t> a relational DB, </a:t>
            </a:r>
            <a:r>
              <a:rPr lang="de-DE" sz="2000" dirty="0" err="1" smtClean="0"/>
              <a:t>mappings</a:t>
            </a:r>
            <a:r>
              <a:rPr lang="de-DE" sz="2000" dirty="0" smtClean="0"/>
              <a:t> (</a:t>
            </a:r>
            <a:r>
              <a:rPr lang="de-DE" sz="2000" dirty="0" err="1" smtClean="0"/>
              <a:t>rules</a:t>
            </a:r>
            <a:r>
              <a:rPr lang="de-DE" sz="2000" dirty="0" smtClean="0"/>
              <a:t>), an </a:t>
            </a:r>
            <a:r>
              <a:rPr lang="de-DE" sz="2000" dirty="0" err="1" smtClean="0"/>
              <a:t>ontology</a:t>
            </a:r>
            <a:r>
              <a:rPr lang="de-DE" sz="2000" dirty="0" smtClean="0"/>
              <a:t> </a:t>
            </a:r>
            <a:r>
              <a:rPr lang="de-DE" sz="2000" dirty="0" err="1" smtClean="0"/>
              <a:t>Tbox</a:t>
            </a:r>
            <a:r>
              <a:rPr lang="de-DE" sz="2000" dirty="0" smtClean="0"/>
              <a:t> (</a:t>
            </a:r>
            <a:r>
              <a:rPr lang="de-DE" sz="2000" dirty="0" err="1" smtClean="0"/>
              <a:t>typically</a:t>
            </a:r>
            <a:r>
              <a:rPr lang="de-DE" sz="2000" dirty="0" smtClean="0"/>
              <a:t> OWL QL (DL-Lite), </a:t>
            </a:r>
            <a:r>
              <a:rPr lang="de-DE" sz="2000" dirty="0" err="1" smtClean="0"/>
              <a:t>or</a:t>
            </a:r>
            <a:r>
              <a:rPr lang="de-DE" sz="2000" dirty="0" smtClean="0"/>
              <a:t> OWL RL (</a:t>
            </a:r>
            <a:r>
              <a:rPr lang="de-DE" sz="2000" dirty="0" err="1" smtClean="0"/>
              <a:t>rules</a:t>
            </a:r>
            <a:r>
              <a:rPr lang="de-DE" sz="2000" dirty="0" smtClean="0"/>
              <a:t>))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626474" cy="561975"/>
          </a:xfrm>
        </p:spPr>
        <p:txBody>
          <a:bodyPr>
            <a:noAutofit/>
          </a:bodyPr>
          <a:lstStyle/>
          <a:p>
            <a:r>
              <a:rPr lang="de-DE" sz="3200" dirty="0" err="1" smtClean="0"/>
              <a:t>Linked</a:t>
            </a:r>
            <a:r>
              <a:rPr lang="de-DE" sz="3200" dirty="0" smtClean="0"/>
              <a:t> Data </a:t>
            </a:r>
            <a:r>
              <a:rPr lang="de-DE" sz="3200" dirty="0" err="1"/>
              <a:t>i</a:t>
            </a:r>
            <a:r>
              <a:rPr lang="de-DE" sz="3200" dirty="0" err="1" smtClean="0"/>
              <a:t>ntegration</a:t>
            </a:r>
            <a:r>
              <a:rPr lang="de-DE" sz="3200" dirty="0" smtClean="0"/>
              <a:t> </a:t>
            </a:r>
            <a:r>
              <a:rPr lang="de-DE" sz="3200" dirty="0" err="1" smtClean="0"/>
              <a:t>using</a:t>
            </a:r>
            <a:r>
              <a:rPr lang="de-DE" sz="3200" dirty="0" smtClean="0"/>
              <a:t> </a:t>
            </a:r>
            <a:r>
              <a:rPr lang="de-DE" sz="3200" dirty="0" err="1"/>
              <a:t>o</a:t>
            </a:r>
            <a:r>
              <a:rPr lang="de-DE" sz="3200" b="1" dirty="0" err="1" smtClean="0"/>
              <a:t>ntologies</a:t>
            </a:r>
            <a:r>
              <a:rPr lang="de-DE" sz="3200" dirty="0" smtClean="0"/>
              <a:t>:</a:t>
            </a:r>
            <a:endParaRPr lang="de-DE" sz="3200" dirty="0"/>
          </a:p>
        </p:txBody>
      </p:sp>
      <p:sp>
        <p:nvSpPr>
          <p:cNvPr id="4" name="Rechteck 3"/>
          <p:cNvSpPr/>
          <p:nvPr/>
        </p:nvSpPr>
        <p:spPr>
          <a:xfrm>
            <a:off x="4038600" y="28575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Ontology</a:t>
            </a:r>
            <a:r>
              <a:rPr lang="de-DE" b="1" dirty="0" smtClean="0"/>
              <a:t> (O)</a:t>
            </a:r>
          </a:p>
          <a:p>
            <a:pPr algn="ctr"/>
            <a:r>
              <a:rPr lang="de-DE" b="1" i="1" dirty="0" smtClean="0"/>
              <a:t>OWL,RDFS</a:t>
            </a:r>
            <a:endParaRPr lang="de-DE" b="1" i="1" dirty="0"/>
          </a:p>
        </p:txBody>
      </p:sp>
      <p:sp>
        <p:nvSpPr>
          <p:cNvPr id="6" name="Rechteck 5"/>
          <p:cNvSpPr/>
          <p:nvPr/>
        </p:nvSpPr>
        <p:spPr>
          <a:xfrm>
            <a:off x="6311900" y="40132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Query (</a:t>
            </a:r>
            <a:r>
              <a:rPr lang="de-DE" dirty="0"/>
              <a:t>Q</a:t>
            </a:r>
            <a:r>
              <a:rPr lang="de-DE" dirty="0" smtClean="0"/>
              <a:t>)</a:t>
            </a:r>
          </a:p>
          <a:p>
            <a:pPr algn="ctr"/>
            <a:r>
              <a:rPr lang="de-DE" i="1" dirty="0" smtClean="0"/>
              <a:t>SPARQL</a:t>
            </a:r>
            <a:endParaRPr lang="de-DE" i="1" dirty="0"/>
          </a:p>
        </p:txBody>
      </p:sp>
      <p:sp>
        <p:nvSpPr>
          <p:cNvPr id="7" name="Rechteck 6"/>
          <p:cNvSpPr/>
          <p:nvPr/>
        </p:nvSpPr>
        <p:spPr>
          <a:xfrm>
            <a:off x="1866900" y="4013200"/>
            <a:ext cx="18923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RDB2RDF </a:t>
            </a:r>
            <a:r>
              <a:rPr lang="de-DE" dirty="0" err="1" smtClean="0"/>
              <a:t>Mappings</a:t>
            </a:r>
            <a:endParaRPr lang="de-DE" dirty="0" smtClean="0"/>
          </a:p>
          <a:p>
            <a:pPr algn="ctr"/>
            <a:r>
              <a:rPr lang="de-DE" i="1" dirty="0" err="1" smtClean="0"/>
              <a:t>Datalog</a:t>
            </a:r>
            <a:endParaRPr lang="de-DE" i="1" dirty="0"/>
          </a:p>
        </p:txBody>
      </p:sp>
      <p:sp>
        <p:nvSpPr>
          <p:cNvPr id="8" name="Rechteck 7"/>
          <p:cNvSpPr/>
          <p:nvPr/>
        </p:nvSpPr>
        <p:spPr>
          <a:xfrm>
            <a:off x="4279900" y="4013200"/>
            <a:ext cx="15494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OBDA</a:t>
            </a:r>
            <a:endParaRPr lang="de-DE" i="1" dirty="0"/>
          </a:p>
        </p:txBody>
      </p:sp>
      <p:sp>
        <p:nvSpPr>
          <p:cNvPr id="9" name="Zylinder 8"/>
          <p:cNvSpPr/>
          <p:nvPr/>
        </p:nvSpPr>
        <p:spPr>
          <a:xfrm>
            <a:off x="266700" y="3873500"/>
            <a:ext cx="1231900" cy="11049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RDBMS</a:t>
            </a:r>
          </a:p>
          <a:p>
            <a:pPr algn="ctr"/>
            <a:r>
              <a:rPr lang="de-DE" i="1" dirty="0" smtClean="0"/>
              <a:t>SQL</a:t>
            </a:r>
            <a:endParaRPr lang="de-DE" i="1" dirty="0"/>
          </a:p>
        </p:txBody>
      </p:sp>
      <p:cxnSp>
        <p:nvCxnSpPr>
          <p:cNvPr id="11" name="Gerade Verbindung mit Pfeil 10"/>
          <p:cNvCxnSpPr>
            <a:stCxn id="6" idx="1"/>
            <a:endCxn id="8" idx="3"/>
          </p:cNvCxnSpPr>
          <p:nvPr/>
        </p:nvCxnSpPr>
        <p:spPr>
          <a:xfrm flipH="1">
            <a:off x="5829300" y="441960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8" idx="1"/>
            <a:endCxn id="7" idx="3"/>
          </p:cNvCxnSpPr>
          <p:nvPr/>
        </p:nvCxnSpPr>
        <p:spPr>
          <a:xfrm flipH="1">
            <a:off x="3759200" y="44196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7" idx="1"/>
            <a:endCxn id="9" idx="4"/>
          </p:cNvCxnSpPr>
          <p:nvPr/>
        </p:nvCxnSpPr>
        <p:spPr>
          <a:xfrm flipH="1">
            <a:off x="1498600" y="4419600"/>
            <a:ext cx="3683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4" idx="2"/>
            <a:endCxn id="8" idx="0"/>
          </p:cNvCxnSpPr>
          <p:nvPr/>
        </p:nvCxnSpPr>
        <p:spPr>
          <a:xfrm>
            <a:off x="5054600" y="36703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9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512175" cy="561975"/>
          </a:xfrm>
        </p:spPr>
        <p:txBody>
          <a:bodyPr>
            <a:noAutofit/>
          </a:bodyPr>
          <a:lstStyle/>
          <a:p>
            <a:r>
              <a:rPr lang="de-DE" sz="3200" dirty="0" err="1" smtClean="0"/>
              <a:t>Linked</a:t>
            </a:r>
            <a:r>
              <a:rPr lang="de-DE" sz="3200" dirty="0" smtClean="0"/>
              <a:t> Data </a:t>
            </a:r>
            <a:r>
              <a:rPr lang="de-DE" sz="3200" dirty="0" err="1"/>
              <a:t>i</a:t>
            </a:r>
            <a:r>
              <a:rPr lang="de-DE" sz="3200" dirty="0" err="1" smtClean="0"/>
              <a:t>ntegration</a:t>
            </a:r>
            <a:r>
              <a:rPr lang="de-DE" sz="3200" dirty="0" smtClean="0"/>
              <a:t> </a:t>
            </a:r>
            <a:r>
              <a:rPr lang="de-DE" sz="3200" dirty="0" err="1" smtClean="0"/>
              <a:t>using</a:t>
            </a:r>
            <a:r>
              <a:rPr lang="de-DE" sz="3200" dirty="0" smtClean="0"/>
              <a:t> </a:t>
            </a:r>
            <a:r>
              <a:rPr lang="de-DE" sz="3200" dirty="0" err="1"/>
              <a:t>o</a:t>
            </a:r>
            <a:r>
              <a:rPr lang="de-DE" sz="3200" b="1" dirty="0" err="1" smtClean="0"/>
              <a:t>ntologies</a:t>
            </a:r>
            <a:r>
              <a:rPr lang="de-DE" sz="3200" dirty="0" smtClean="0"/>
              <a:t>: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2" y="1198562"/>
            <a:ext cx="8624887" cy="5202238"/>
          </a:xfrm>
        </p:spPr>
        <p:txBody>
          <a:bodyPr>
            <a:normAutofit lnSpcReduction="10000"/>
          </a:bodyPr>
          <a:lstStyle/>
          <a:p>
            <a:r>
              <a:rPr lang="de-DE" sz="2400" dirty="0" smtClean="0"/>
              <a:t>Also </a:t>
            </a:r>
            <a:r>
              <a:rPr lang="de-DE" sz="2400" dirty="0" err="1" smtClean="0"/>
              <a:t>popular</a:t>
            </a:r>
            <a:r>
              <a:rPr lang="de-DE" sz="2400" dirty="0" smtClean="0"/>
              <a:t> </a:t>
            </a:r>
            <a:r>
              <a:rPr lang="de-DE" sz="2400" dirty="0" err="1" smtClean="0"/>
              <a:t>under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term</a:t>
            </a:r>
            <a:r>
              <a:rPr lang="de-DE" sz="2400" dirty="0" smtClean="0"/>
              <a:t> </a:t>
            </a:r>
            <a:r>
              <a:rPr lang="de-DE" sz="2400" dirty="0" err="1" smtClean="0"/>
              <a:t>Ontology-based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-access (</a:t>
            </a:r>
            <a:r>
              <a:rPr lang="de-DE" sz="2400" b="1" dirty="0" smtClean="0"/>
              <a:t>OBDA</a:t>
            </a:r>
            <a:r>
              <a:rPr lang="de-DE" sz="2400" dirty="0"/>
              <a:t>) [</a:t>
            </a:r>
            <a:r>
              <a:rPr lang="de-DE" sz="2400" dirty="0" err="1"/>
              <a:t>Kontchakov</a:t>
            </a:r>
            <a:r>
              <a:rPr lang="de-DE" sz="2400" dirty="0"/>
              <a:t> et al. 2013</a:t>
            </a:r>
            <a:r>
              <a:rPr lang="de-DE" sz="2400" dirty="0" smtClean="0"/>
              <a:t>]:</a:t>
            </a:r>
          </a:p>
          <a:p>
            <a:pPr lvl="1"/>
            <a:r>
              <a:rPr lang="de-DE" sz="2000" dirty="0" err="1" smtClean="0"/>
              <a:t>Typically</a:t>
            </a:r>
            <a:r>
              <a:rPr lang="de-DE" sz="2000" dirty="0" smtClean="0"/>
              <a:t> </a:t>
            </a:r>
            <a:r>
              <a:rPr lang="de-DE" sz="2000" dirty="0" err="1" smtClean="0"/>
              <a:t>conisders</a:t>
            </a:r>
            <a:r>
              <a:rPr lang="de-DE" sz="2000" dirty="0" smtClean="0"/>
              <a:t> a relational DB, </a:t>
            </a:r>
            <a:r>
              <a:rPr lang="de-DE" sz="2000" dirty="0" err="1" smtClean="0"/>
              <a:t>mappings</a:t>
            </a:r>
            <a:r>
              <a:rPr lang="de-DE" sz="2000" dirty="0" smtClean="0"/>
              <a:t> (</a:t>
            </a:r>
            <a:r>
              <a:rPr lang="de-DE" sz="2000" dirty="0" err="1" smtClean="0"/>
              <a:t>rules</a:t>
            </a:r>
            <a:r>
              <a:rPr lang="de-DE" sz="2000" dirty="0" smtClean="0"/>
              <a:t>), an </a:t>
            </a:r>
            <a:r>
              <a:rPr lang="de-DE" sz="2000" dirty="0" err="1" smtClean="0"/>
              <a:t>ontology</a:t>
            </a:r>
            <a:r>
              <a:rPr lang="de-DE" sz="2000" dirty="0" smtClean="0"/>
              <a:t> </a:t>
            </a:r>
            <a:r>
              <a:rPr lang="de-DE" sz="2000" dirty="0" err="1" smtClean="0"/>
              <a:t>Tbox</a:t>
            </a:r>
            <a:r>
              <a:rPr lang="de-DE" sz="2000" dirty="0" smtClean="0"/>
              <a:t> (</a:t>
            </a:r>
            <a:r>
              <a:rPr lang="de-DE" sz="2000" dirty="0" err="1" smtClean="0"/>
              <a:t>typically</a:t>
            </a:r>
            <a:r>
              <a:rPr lang="de-DE" sz="2000" dirty="0" smtClean="0"/>
              <a:t> OWL QL (DL-Lite), </a:t>
            </a:r>
            <a:r>
              <a:rPr lang="de-DE" sz="2000" dirty="0" err="1" smtClean="0"/>
              <a:t>or</a:t>
            </a:r>
            <a:r>
              <a:rPr lang="de-DE" sz="2000" dirty="0" smtClean="0"/>
              <a:t> OWL RL (</a:t>
            </a:r>
            <a:r>
              <a:rPr lang="de-DE" sz="2000" dirty="0" err="1" smtClean="0"/>
              <a:t>rules</a:t>
            </a:r>
            <a:r>
              <a:rPr lang="de-DE" sz="2000" dirty="0" smtClean="0"/>
              <a:t>))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simplicity</a:t>
            </a:r>
            <a:r>
              <a:rPr lang="de-DE" sz="2400" dirty="0"/>
              <a:t>, </a:t>
            </a:r>
            <a:r>
              <a:rPr lang="de-DE" sz="2400" dirty="0" err="1"/>
              <a:t>let's</a:t>
            </a:r>
            <a:r>
              <a:rPr lang="de-DE" sz="2400" dirty="0"/>
              <a:t> </a:t>
            </a:r>
            <a:r>
              <a:rPr lang="de-DE" sz="2400" dirty="0" err="1"/>
              <a:t>leave</a:t>
            </a:r>
            <a:r>
              <a:rPr lang="de-DE" sz="2400" dirty="0"/>
              <a:t> out </a:t>
            </a:r>
            <a:r>
              <a:rPr lang="de-DE" sz="2400" dirty="0" err="1"/>
              <a:t>the</a:t>
            </a:r>
            <a:r>
              <a:rPr lang="de-DE" sz="2400" dirty="0"/>
              <a:t> Relational DB </a:t>
            </a:r>
            <a:r>
              <a:rPr lang="de-DE" sz="2400" dirty="0" err="1"/>
              <a:t>part</a:t>
            </a:r>
            <a:r>
              <a:rPr lang="de-DE" sz="2400" dirty="0"/>
              <a:t>, </a:t>
            </a:r>
            <a:r>
              <a:rPr lang="de-DE" sz="2400" dirty="0" err="1"/>
              <a:t>assuming</a:t>
            </a:r>
            <a:r>
              <a:rPr lang="de-DE" sz="2400" dirty="0"/>
              <a:t> Data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already</a:t>
            </a:r>
            <a:r>
              <a:rPr lang="de-DE" sz="2400" dirty="0"/>
              <a:t> in RDF...</a:t>
            </a:r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4038600" y="28829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Ontology</a:t>
            </a:r>
            <a:r>
              <a:rPr lang="de-DE" b="1" dirty="0" smtClean="0"/>
              <a:t> (O)</a:t>
            </a:r>
          </a:p>
          <a:p>
            <a:pPr algn="ctr"/>
            <a:r>
              <a:rPr lang="de-DE" b="1" i="1" dirty="0" smtClean="0"/>
              <a:t>OWL,RDFS</a:t>
            </a:r>
            <a:endParaRPr lang="de-DE" b="1" i="1" dirty="0"/>
          </a:p>
        </p:txBody>
      </p:sp>
      <p:sp>
        <p:nvSpPr>
          <p:cNvPr id="6" name="Rechteck 5"/>
          <p:cNvSpPr/>
          <p:nvPr/>
        </p:nvSpPr>
        <p:spPr>
          <a:xfrm>
            <a:off x="6311900" y="40386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Query (</a:t>
            </a:r>
            <a:r>
              <a:rPr lang="de-DE" dirty="0"/>
              <a:t>Q</a:t>
            </a:r>
            <a:r>
              <a:rPr lang="de-DE" dirty="0" smtClean="0"/>
              <a:t>)</a:t>
            </a:r>
          </a:p>
          <a:p>
            <a:pPr algn="ctr"/>
            <a:r>
              <a:rPr lang="de-DE" i="1" dirty="0" smtClean="0"/>
              <a:t>SPARQL</a:t>
            </a:r>
            <a:endParaRPr lang="de-DE" i="1" dirty="0"/>
          </a:p>
        </p:txBody>
      </p:sp>
      <p:sp>
        <p:nvSpPr>
          <p:cNvPr id="8" name="Rechteck 7"/>
          <p:cNvSpPr/>
          <p:nvPr/>
        </p:nvSpPr>
        <p:spPr>
          <a:xfrm>
            <a:off x="4279900" y="4038600"/>
            <a:ext cx="15494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OBDA</a:t>
            </a:r>
            <a:endParaRPr lang="de-DE" i="1" dirty="0"/>
          </a:p>
        </p:txBody>
      </p:sp>
      <p:sp>
        <p:nvSpPr>
          <p:cNvPr id="9" name="Zylinder 8"/>
          <p:cNvSpPr/>
          <p:nvPr/>
        </p:nvSpPr>
        <p:spPr>
          <a:xfrm>
            <a:off x="266700" y="3898900"/>
            <a:ext cx="2095500" cy="11049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Triple Store</a:t>
            </a:r>
          </a:p>
          <a:p>
            <a:pPr algn="ctr"/>
            <a:r>
              <a:rPr lang="de-DE" i="1" dirty="0" smtClean="0"/>
              <a:t>RDF/SPARQL</a:t>
            </a:r>
            <a:endParaRPr lang="de-DE" i="1" dirty="0"/>
          </a:p>
        </p:txBody>
      </p:sp>
      <p:cxnSp>
        <p:nvCxnSpPr>
          <p:cNvPr id="11" name="Gerade Verbindung mit Pfeil 10"/>
          <p:cNvCxnSpPr>
            <a:stCxn id="6" idx="1"/>
            <a:endCxn id="8" idx="3"/>
          </p:cNvCxnSpPr>
          <p:nvPr/>
        </p:nvCxnSpPr>
        <p:spPr>
          <a:xfrm flipH="1">
            <a:off x="5829300" y="444500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8" idx="1"/>
            <a:endCxn id="9" idx="4"/>
          </p:cNvCxnSpPr>
          <p:nvPr/>
        </p:nvCxnSpPr>
        <p:spPr>
          <a:xfrm flipH="1">
            <a:off x="2362200" y="4445000"/>
            <a:ext cx="19177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4" idx="2"/>
            <a:endCxn id="8" idx="0"/>
          </p:cNvCxnSpPr>
          <p:nvPr/>
        </p:nvCxnSpPr>
        <p:spPr>
          <a:xfrm>
            <a:off x="5054600" y="36957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84174"/>
            <a:ext cx="6911975" cy="561975"/>
          </a:xfrm>
        </p:spPr>
        <p:txBody>
          <a:bodyPr>
            <a:noAutofit/>
          </a:bodyPr>
          <a:lstStyle/>
          <a:p>
            <a:r>
              <a:rPr lang="de-DE" sz="3200" dirty="0" err="1" smtClean="0"/>
              <a:t>Linked</a:t>
            </a:r>
            <a:r>
              <a:rPr lang="de-DE" sz="3200" dirty="0" smtClean="0"/>
              <a:t> Data </a:t>
            </a:r>
            <a:r>
              <a:rPr lang="de-DE" sz="3200" dirty="0" err="1" smtClean="0"/>
              <a:t>integration</a:t>
            </a:r>
            <a:r>
              <a:rPr lang="de-DE" sz="3200" dirty="0" smtClean="0"/>
              <a:t> </a:t>
            </a:r>
            <a:r>
              <a:rPr lang="de-DE" sz="3200" dirty="0" err="1" smtClean="0"/>
              <a:t>using</a:t>
            </a:r>
            <a:r>
              <a:rPr lang="de-DE" sz="3200" dirty="0" smtClean="0"/>
              <a:t> </a:t>
            </a:r>
            <a:r>
              <a:rPr lang="de-DE" sz="3200" dirty="0" err="1"/>
              <a:t>o</a:t>
            </a:r>
            <a:r>
              <a:rPr lang="de-DE" sz="3200" dirty="0" err="1" smtClean="0"/>
              <a:t>ntologies</a:t>
            </a:r>
            <a:r>
              <a:rPr lang="de-DE" sz="3200" dirty="0" smtClean="0"/>
              <a:t> (</a:t>
            </a:r>
            <a:r>
              <a:rPr lang="de-DE" sz="3200" dirty="0" err="1" smtClean="0"/>
              <a:t>example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"Places </a:t>
            </a:r>
            <a:r>
              <a:rPr lang="de-DE" sz="2400" dirty="0" err="1" smtClean="0"/>
              <a:t>with</a:t>
            </a:r>
            <a:r>
              <a:rPr lang="de-DE" sz="2400" dirty="0" smtClean="0"/>
              <a:t> a Population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below</a:t>
            </a:r>
            <a:r>
              <a:rPr lang="de-DE" sz="2400" dirty="0" smtClean="0"/>
              <a:t> 5000/km2"? </a:t>
            </a:r>
          </a:p>
          <a:p>
            <a:pPr marL="0" indent="0">
              <a:buNone/>
            </a:pP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9522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creen Shot 2015-06-05 at 13.47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13625"/>
          <a:stretch>
            <a:fillRect/>
          </a:stretch>
        </p:blipFill>
        <p:spPr>
          <a:xfrm>
            <a:off x="1461104" y="1628800"/>
            <a:ext cx="6351256" cy="36004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9" name="Oval 8"/>
          <p:cNvSpPr/>
          <p:nvPr/>
        </p:nvSpPr>
        <p:spPr>
          <a:xfrm>
            <a:off x="4165600" y="2564903"/>
            <a:ext cx="2201333" cy="1719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228600" y="-12700"/>
            <a:ext cx="9461500" cy="176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99" y="430318"/>
            <a:ext cx="6832602" cy="1143000"/>
          </a:xfrm>
        </p:spPr>
        <p:txBody>
          <a:bodyPr>
            <a:noAutofit/>
          </a:bodyPr>
          <a:lstStyle/>
          <a:p>
            <a:r>
              <a:rPr lang="de-DE" sz="3200" dirty="0" err="1" smtClean="0"/>
              <a:t>What</a:t>
            </a:r>
            <a:r>
              <a:rPr lang="de-DE" sz="3200" dirty="0" smtClean="0"/>
              <a:t> </a:t>
            </a:r>
            <a:r>
              <a:rPr lang="de-DE" sz="3200" dirty="0" err="1" smtClean="0"/>
              <a:t>makes</a:t>
            </a:r>
            <a:r>
              <a:rPr lang="de-DE" sz="3200" dirty="0" smtClean="0"/>
              <a:t> Open Data </a:t>
            </a:r>
            <a:r>
              <a:rPr lang="de-DE" sz="3200" dirty="0" err="1" smtClean="0"/>
              <a:t>useful</a:t>
            </a:r>
            <a:r>
              <a:rPr lang="de-DE" sz="3200" dirty="0"/>
              <a:t> </a:t>
            </a:r>
            <a:r>
              <a:rPr lang="de-DE" sz="3200" dirty="0" err="1"/>
              <a:t>b</a:t>
            </a:r>
            <a:r>
              <a:rPr lang="de-DE" sz="3200" dirty="0" err="1" smtClean="0"/>
              <a:t>eyond</a:t>
            </a:r>
            <a:r>
              <a:rPr lang="de-DE" sz="3200" dirty="0" smtClean="0"/>
              <a:t> “</a:t>
            </a:r>
            <a:r>
              <a:rPr lang="de-DE" sz="3200" dirty="0" err="1"/>
              <a:t>s</a:t>
            </a:r>
            <a:r>
              <a:rPr lang="de-DE" sz="3200" dirty="0" err="1" smtClean="0"/>
              <a:t>ingle</a:t>
            </a:r>
            <a:r>
              <a:rPr lang="de-DE" sz="3200" dirty="0" smtClean="0"/>
              <a:t> </a:t>
            </a:r>
            <a:r>
              <a:rPr lang="de-DE" sz="3200" dirty="0" err="1" smtClean="0"/>
              <a:t>dataset</a:t>
            </a:r>
            <a:r>
              <a:rPr lang="de-DE" sz="3200" dirty="0" smtClean="0"/>
              <a:t>“ Apps...</a:t>
            </a:r>
            <a:endParaRPr lang="de-DE" sz="32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73548"/>
            <a:ext cx="2761039" cy="45811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788792" y="2751336"/>
            <a:ext cx="505779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Great </a:t>
            </a:r>
            <a:r>
              <a:rPr lang="de-DE" dirty="0" err="1" smtClean="0"/>
              <a:t>stuff</a:t>
            </a:r>
            <a:r>
              <a:rPr lang="de-DE" dirty="0" smtClean="0"/>
              <a:t>, but limited potential...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More </a:t>
            </a:r>
            <a:r>
              <a:rPr lang="de-DE" dirty="0" err="1" smtClean="0"/>
              <a:t>interesting</a:t>
            </a:r>
            <a:r>
              <a:rPr lang="de-DE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de-DE" b="1" dirty="0" smtClean="0"/>
              <a:t>Data Integration</a:t>
            </a:r>
            <a:r>
              <a:rPr lang="de-DE" dirty="0" smtClean="0"/>
              <a:t> &amp; </a:t>
            </a:r>
            <a:r>
              <a:rPr lang="de-DE" dirty="0" err="1" smtClean="0"/>
              <a:t>building</a:t>
            </a:r>
            <a:r>
              <a:rPr lang="de-DE" dirty="0" smtClean="0"/>
              <a:t> </a:t>
            </a:r>
            <a:r>
              <a:rPr lang="de-DE" b="1" dirty="0" smtClean="0"/>
              <a:t>Data </a:t>
            </a:r>
            <a:r>
              <a:rPr lang="de-DE" b="1" dirty="0"/>
              <a:t>W</a:t>
            </a:r>
            <a:r>
              <a:rPr lang="de-DE" b="1" dirty="0" smtClean="0"/>
              <a:t>orkflows</a:t>
            </a:r>
          </a:p>
          <a:p>
            <a:r>
              <a:rPr lang="de-DE" dirty="0" smtClean="0"/>
              <a:t>     </a:t>
            </a:r>
            <a:r>
              <a:rPr lang="de-DE" dirty="0" err="1" smtClean="0"/>
              <a:t>from</a:t>
            </a:r>
            <a:r>
              <a:rPr lang="de-DE" dirty="0" smtClean="0"/>
              <a:t> different Open Data </a:t>
            </a:r>
            <a:r>
              <a:rPr lang="de-DE" dirty="0" err="1" smtClean="0"/>
              <a:t>sources</a:t>
            </a:r>
            <a:r>
              <a:rPr lang="de-DE" dirty="0" smtClean="0"/>
              <a:t>!!!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932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22" name="Group 19"/>
          <p:cNvGrpSpPr/>
          <p:nvPr/>
        </p:nvGrpSpPr>
        <p:grpSpPr>
          <a:xfrm>
            <a:off x="2540001" y="2352589"/>
            <a:ext cx="6585790" cy="2031325"/>
            <a:chOff x="1066800" y="1752600"/>
            <a:chExt cx="6161245" cy="2031325"/>
          </a:xfrm>
          <a:effectLst/>
        </p:grpSpPr>
        <p:sp>
          <p:nvSpPr>
            <p:cNvPr id="23" name="Rounded Rectangle 17"/>
            <p:cNvSpPr/>
            <p:nvPr/>
          </p:nvSpPr>
          <p:spPr>
            <a:xfrm>
              <a:off x="1066800" y="1828800"/>
              <a:ext cx="6161245" cy="172286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18"/>
            <p:cNvSpPr/>
            <p:nvPr/>
          </p:nvSpPr>
          <p:spPr>
            <a:xfrm>
              <a:off x="1144867" y="1752600"/>
              <a:ext cx="6083178" cy="20313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dirty="0" err="1" smtClean="0"/>
                <a:t>dbo:PopulatedPlace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rdfs:subClassOf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:Place.</a:t>
              </a:r>
            </a:p>
            <a:p>
              <a:pPr>
                <a:buNone/>
              </a:pPr>
              <a:r>
                <a:rPr lang="en-US" dirty="0" err="1" smtClean="0"/>
                <a:t>dbo:populationDensity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rdfs:subPropertyOf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</a:t>
              </a:r>
              <a:r>
                <a:rPr lang="en-US" dirty="0" err="1" smtClean="0"/>
                <a:t>populationDensity</a:t>
              </a:r>
              <a:r>
                <a:rPr lang="en-US" dirty="0" smtClean="0"/>
                <a:t>. </a:t>
              </a:r>
            </a:p>
            <a:p>
              <a:r>
                <a:rPr lang="en-US" dirty="0" err="1" smtClean="0"/>
                <a:t>eurotstat:City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rdfs:subClassOf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:Place. </a:t>
              </a:r>
            </a:p>
            <a:p>
              <a:r>
                <a:rPr lang="en-US" dirty="0" err="1" smtClean="0"/>
                <a:t>eurotstat:popDens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rdfs:subPropertyOf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</a:t>
              </a:r>
              <a:r>
                <a:rPr lang="en-US" dirty="0" err="1" smtClean="0"/>
                <a:t>populationDensity</a:t>
              </a:r>
              <a:r>
                <a:rPr lang="en-US" dirty="0" smtClean="0"/>
                <a:t>.</a:t>
              </a:r>
              <a:endParaRPr lang="en-US" dirty="0"/>
            </a:p>
            <a:p>
              <a:r>
                <a:rPr lang="en-US" dirty="0" err="1" smtClean="0"/>
                <a:t>dbpedia:areakm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rdfs:subPropertyOf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:area</a:t>
              </a:r>
            </a:p>
            <a:p>
              <a:r>
                <a:rPr lang="en-US" dirty="0" err="1" smtClean="0"/>
                <a:t>eurostat:area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rdfs:subPropertyOf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:area</a:t>
              </a:r>
            </a:p>
            <a:p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5485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3" name="Rounded Rectangle 17"/>
          <p:cNvSpPr/>
          <p:nvPr/>
        </p:nvSpPr>
        <p:spPr>
          <a:xfrm>
            <a:off x="2964545" y="2428789"/>
            <a:ext cx="6161245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5399115" y="3474127"/>
            <a:ext cx="2429710" cy="369332"/>
            <a:chOff x="6401448" y="3491716"/>
            <a:chExt cx="2429710" cy="369332"/>
          </a:xfrm>
        </p:grpSpPr>
        <p:sp>
          <p:nvSpPr>
            <p:cNvPr id="17" name="Textfeld 16"/>
            <p:cNvSpPr txBox="1"/>
            <p:nvPr/>
          </p:nvSpPr>
          <p:spPr>
            <a:xfrm>
              <a:off x="6401448" y="3491716"/>
              <a:ext cx="1316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dbo:areakm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4877988" y="3751535"/>
            <a:ext cx="2963014" cy="369332"/>
            <a:chOff x="5868144" y="4077072"/>
            <a:chExt cx="2963014" cy="369332"/>
          </a:xfrm>
        </p:grpSpPr>
        <p:sp>
          <p:nvSpPr>
            <p:cNvPr id="25" name="Textfeld 24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e</a:t>
              </a:r>
              <a:r>
                <a:rPr lang="de-DE" dirty="0" err="1" smtClean="0"/>
                <a:t>urostat:area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pic>
          <p:nvPicPr>
            <p:cNvPr id="26" name="Bild 25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144804"/>
              <a:ext cx="215225" cy="26201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4680690" y="2418967"/>
            <a:ext cx="3094147" cy="395939"/>
            <a:chOff x="5675921" y="3465109"/>
            <a:chExt cx="3094147" cy="395939"/>
          </a:xfrm>
        </p:grpSpPr>
        <p:sp>
          <p:nvSpPr>
            <p:cNvPr id="29" name="Textfeld 28"/>
            <p:cNvSpPr txBox="1"/>
            <p:nvPr/>
          </p:nvSpPr>
          <p:spPr>
            <a:xfrm>
              <a:off x="5675921" y="3465109"/>
              <a:ext cx="2066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dbo:PopulatedPlace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8028384" y="3491716"/>
              <a:ext cx="741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</a:t>
              </a:r>
              <a:endParaRPr lang="de-DE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4346104" y="2696375"/>
            <a:ext cx="4661472" cy="379006"/>
            <a:chOff x="5337261" y="3482042"/>
            <a:chExt cx="4661472" cy="379006"/>
          </a:xfrm>
        </p:grpSpPr>
        <p:sp>
          <p:nvSpPr>
            <p:cNvPr id="33" name="Textfeld 32"/>
            <p:cNvSpPr txBox="1"/>
            <p:nvPr/>
          </p:nvSpPr>
          <p:spPr>
            <a:xfrm>
              <a:off x="5337261" y="3482042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dbo:populationDensity</a:t>
              </a:r>
              <a:endParaRPr lang="de-DE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8028384" y="3491716"/>
              <a:ext cx="1970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endParaRPr lang="de-DE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5342717" y="2981620"/>
            <a:ext cx="2432120" cy="379006"/>
            <a:chOff x="6337948" y="3482042"/>
            <a:chExt cx="2432120" cy="379006"/>
          </a:xfrm>
        </p:grpSpPr>
        <p:sp>
          <p:nvSpPr>
            <p:cNvPr id="37" name="Textfeld 36"/>
            <p:cNvSpPr txBox="1"/>
            <p:nvPr/>
          </p:nvSpPr>
          <p:spPr>
            <a:xfrm>
              <a:off x="6337948" y="3482042"/>
              <a:ext cx="1398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eurostat:City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8028384" y="3491716"/>
              <a:ext cx="741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</a:t>
              </a:r>
              <a:endParaRPr lang="de-DE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4945720" y="3219510"/>
            <a:ext cx="4061856" cy="379006"/>
            <a:chOff x="5936877" y="3482042"/>
            <a:chExt cx="4061856" cy="379006"/>
          </a:xfrm>
        </p:grpSpPr>
        <p:sp>
          <p:nvSpPr>
            <p:cNvPr id="41" name="Textfeld 40"/>
            <p:cNvSpPr txBox="1"/>
            <p:nvPr/>
          </p:nvSpPr>
          <p:spPr>
            <a:xfrm>
              <a:off x="5936877" y="3482042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eurostat:popDens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8028384" y="3491716"/>
              <a:ext cx="1970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endParaRPr lang="de-DE" dirty="0"/>
            </a:p>
          </p:txBody>
        </p:sp>
      </p:grpSp>
      <p:pic>
        <p:nvPicPr>
          <p:cNvPr id="44" name="Bild 43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66" y="3548342"/>
            <a:ext cx="215225" cy="262013"/>
          </a:xfrm>
          <a:prstGeom prst="rect">
            <a:avLst/>
          </a:prstGeom>
        </p:spPr>
      </p:pic>
      <p:pic>
        <p:nvPicPr>
          <p:cNvPr id="45" name="Bild 44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66" y="3294347"/>
            <a:ext cx="215225" cy="262013"/>
          </a:xfrm>
          <a:prstGeom prst="rect">
            <a:avLst/>
          </a:prstGeom>
        </p:spPr>
      </p:pic>
      <p:pic>
        <p:nvPicPr>
          <p:cNvPr id="46" name="Bild 45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26" y="3075381"/>
            <a:ext cx="215225" cy="262013"/>
          </a:xfrm>
          <a:prstGeom prst="rect">
            <a:avLst/>
          </a:prstGeom>
        </p:spPr>
      </p:pic>
      <p:pic>
        <p:nvPicPr>
          <p:cNvPr id="47" name="Bild 46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1" y="2780928"/>
            <a:ext cx="215225" cy="262013"/>
          </a:xfrm>
          <a:prstGeom prst="rect">
            <a:avLst/>
          </a:prstGeom>
        </p:spPr>
      </p:pic>
      <p:pic>
        <p:nvPicPr>
          <p:cNvPr id="48" name="Bild 47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1" y="2513856"/>
            <a:ext cx="215225" cy="2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3" name="Rounded Rectangle 17"/>
          <p:cNvSpPr/>
          <p:nvPr/>
        </p:nvSpPr>
        <p:spPr>
          <a:xfrm>
            <a:off x="2964545" y="2428789"/>
            <a:ext cx="6161245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135042" y="3416266"/>
            <a:ext cx="4599059" cy="414618"/>
            <a:chOff x="4018844" y="3433855"/>
            <a:chExt cx="4599059" cy="414618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2024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dbo:areakm</a:t>
              </a:r>
              <a:r>
                <a:rPr lang="de-DE" dirty="0" smtClean="0"/>
                <a:t>(X,Y) </a:t>
              </a:r>
              <a:endParaRPr 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132938" y="3657440"/>
            <a:ext cx="4732557" cy="425702"/>
            <a:chOff x="4004563" y="3982977"/>
            <a:chExt cx="4732557" cy="425702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2164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eurostat:area</a:t>
              </a:r>
              <a:r>
                <a:rPr lang="de-DE" dirty="0" smtClean="0"/>
                <a:t>(X,Y) </a:t>
              </a:r>
              <a:endParaRPr lang="de-DE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131840" y="2454835"/>
            <a:ext cx="5190343" cy="383797"/>
            <a:chOff x="4008540" y="3500977"/>
            <a:chExt cx="5190343" cy="383797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604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dbo:PopulatedPlace</a:t>
              </a:r>
              <a:r>
                <a:rPr lang="de-DE" dirty="0" smtClean="0"/>
                <a:t>(X)</a:t>
              </a:r>
              <a:endParaRPr lang="de-DE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100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:Place(X)</a:t>
              </a:r>
              <a:endParaRPr lang="de-DE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122469" y="2698417"/>
            <a:ext cx="5642325" cy="388968"/>
            <a:chOff x="3995095" y="3484084"/>
            <a:chExt cx="5642325" cy="388968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3042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ym typeface="Wingdings"/>
                </a:rPr>
                <a:t> </a:t>
              </a:r>
              <a:r>
                <a:rPr lang="de-DE" dirty="0" err="1" smtClean="0"/>
                <a:t>dbo:populationDensity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240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131840" y="2956470"/>
            <a:ext cx="4517065" cy="384505"/>
            <a:chOff x="4008540" y="3456892"/>
            <a:chExt cx="4517065" cy="384505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936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eurostat:City</a:t>
              </a:r>
              <a:r>
                <a:rPr lang="de-DE" dirty="0" smtClean="0"/>
                <a:t>(X) </a:t>
              </a:r>
              <a:endParaRPr lang="de-DE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100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:Place(X)</a:t>
              </a:r>
              <a:endParaRPr lang="de-DE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130682" y="3188861"/>
            <a:ext cx="4989793" cy="397080"/>
            <a:chOff x="4003308" y="3451393"/>
            <a:chExt cx="4989793" cy="397080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2411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eurostat:popDens</a:t>
              </a:r>
              <a:r>
                <a:rPr lang="de-DE" dirty="0" smtClean="0"/>
                <a:t>(X) 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240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261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23" name="Rounded Rectangle 17"/>
          <p:cNvSpPr/>
          <p:nvPr/>
        </p:nvSpPr>
        <p:spPr>
          <a:xfrm>
            <a:off x="2964545" y="2428789"/>
            <a:ext cx="6161245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135042" y="3416266"/>
            <a:ext cx="4599059" cy="414618"/>
            <a:chOff x="4018844" y="3433855"/>
            <a:chExt cx="4599059" cy="414618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2024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dbo:areakm</a:t>
              </a:r>
              <a:r>
                <a:rPr lang="de-DE" dirty="0" smtClean="0"/>
                <a:t>(X,Y) </a:t>
              </a:r>
              <a:endParaRPr 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132938" y="3657440"/>
            <a:ext cx="4732557" cy="425702"/>
            <a:chOff x="4004563" y="3982977"/>
            <a:chExt cx="4732557" cy="425702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2164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eurostat:area</a:t>
              </a:r>
              <a:r>
                <a:rPr lang="de-DE" dirty="0" smtClean="0"/>
                <a:t>(X,Y) </a:t>
              </a:r>
              <a:endParaRPr lang="de-DE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131840" y="2454835"/>
            <a:ext cx="5190343" cy="383797"/>
            <a:chOff x="4008540" y="3500977"/>
            <a:chExt cx="5190343" cy="383797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604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dbo:PopulatedPlace</a:t>
              </a:r>
              <a:r>
                <a:rPr lang="de-DE" dirty="0" smtClean="0"/>
                <a:t>(X)</a:t>
              </a:r>
              <a:endParaRPr lang="de-DE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100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:Place(X)</a:t>
              </a:r>
              <a:endParaRPr lang="de-DE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122469" y="2698417"/>
            <a:ext cx="5642325" cy="388968"/>
            <a:chOff x="3995095" y="3484084"/>
            <a:chExt cx="5642325" cy="388968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3042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ym typeface="Wingdings"/>
                </a:rPr>
                <a:t> </a:t>
              </a:r>
              <a:r>
                <a:rPr lang="de-DE" dirty="0" err="1" smtClean="0"/>
                <a:t>dbo:populationDensity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240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131840" y="2956470"/>
            <a:ext cx="4517065" cy="384505"/>
            <a:chOff x="4008540" y="3456892"/>
            <a:chExt cx="4517065" cy="384505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936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eurostat:City</a:t>
              </a:r>
              <a:r>
                <a:rPr lang="de-DE" dirty="0" smtClean="0"/>
                <a:t>(X) </a:t>
              </a:r>
              <a:endParaRPr lang="de-DE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100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:Place(X)</a:t>
              </a:r>
              <a:endParaRPr lang="de-DE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130682" y="3188861"/>
            <a:ext cx="4989793" cy="397080"/>
            <a:chOff x="4003308" y="3451393"/>
            <a:chExt cx="4989793" cy="397080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2411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eurostat:popDens</a:t>
              </a:r>
              <a:r>
                <a:rPr lang="de-DE" dirty="0" smtClean="0"/>
                <a:t>(X) 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240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sp>
        <p:nvSpPr>
          <p:cNvPr id="2" name="Rechteck 1"/>
          <p:cNvSpPr/>
          <p:nvPr/>
        </p:nvSpPr>
        <p:spPr>
          <a:xfrm>
            <a:off x="83627" y="1486588"/>
            <a:ext cx="6349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"Places </a:t>
            </a:r>
            <a:r>
              <a:rPr lang="de-DE" dirty="0" err="1"/>
              <a:t>with</a:t>
            </a:r>
            <a:r>
              <a:rPr lang="de-DE" dirty="0"/>
              <a:t> a Population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5000</a:t>
            </a:r>
            <a:r>
              <a:rPr lang="de-DE" dirty="0"/>
              <a:t>/km2"? </a:t>
            </a:r>
          </a:p>
        </p:txBody>
      </p:sp>
      <p:sp>
        <p:nvSpPr>
          <p:cNvPr id="38" name="Rechteck 37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?X a :Place . ?X :</a:t>
            </a:r>
            <a:r>
              <a:rPr lang="de-DE" b="1" dirty="0" err="1" smtClean="0">
                <a:latin typeface="Courier"/>
                <a:cs typeface="Courier"/>
              </a:rPr>
              <a:t>populationDensity</a:t>
            </a:r>
            <a:r>
              <a:rPr lang="de-DE" b="1" dirty="0" smtClean="0">
                <a:latin typeface="Courier"/>
                <a:cs typeface="Courier"/>
              </a:rPr>
              <a:t> ?Y .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8415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867" y="274638"/>
            <a:ext cx="8837921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Approach 1: </a:t>
            </a:r>
            <a:r>
              <a:rPr lang="de-DE" dirty="0" err="1" smtClean="0"/>
              <a:t>Materialization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>
                <a:solidFill>
                  <a:srgbClr val="FF0000"/>
                </a:solidFill>
              </a:rPr>
              <a:t>input</a:t>
            </a:r>
            <a:r>
              <a:rPr lang="de-DE" dirty="0" smtClean="0">
                <a:solidFill>
                  <a:srgbClr val="FF0000"/>
                </a:solidFill>
              </a:rPr>
              <a:t>: </a:t>
            </a:r>
            <a:r>
              <a:rPr lang="de-DE" dirty="0" err="1" smtClean="0"/>
              <a:t>triple</a:t>
            </a:r>
            <a:r>
              <a:rPr lang="de-DE" dirty="0" smtClean="0"/>
              <a:t> </a:t>
            </a:r>
            <a:r>
              <a:rPr lang="de-DE" dirty="0" err="1" smtClean="0"/>
              <a:t>store</a:t>
            </a:r>
            <a:r>
              <a:rPr lang="de-DE" dirty="0" smtClean="0"/>
              <a:t> + </a:t>
            </a:r>
            <a:r>
              <a:rPr lang="de-DE" dirty="0" err="1" smtClean="0"/>
              <a:t>Ontology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>
                <a:solidFill>
                  <a:srgbClr val="008000"/>
                </a:solidFill>
              </a:rPr>
              <a:t>output</a:t>
            </a:r>
            <a:r>
              <a:rPr lang="de-DE" dirty="0" smtClean="0">
                <a:solidFill>
                  <a:srgbClr val="008000"/>
                </a:solidFill>
              </a:rPr>
              <a:t>:</a:t>
            </a:r>
            <a:r>
              <a:rPr lang="de-DE" dirty="0" smtClean="0"/>
              <a:t> </a:t>
            </a:r>
            <a:r>
              <a:rPr lang="de-DE" dirty="0" err="1" smtClean="0"/>
              <a:t>materialized</a:t>
            </a:r>
            <a:r>
              <a:rPr lang="de-DE" dirty="0" smtClean="0"/>
              <a:t> </a:t>
            </a:r>
            <a:r>
              <a:rPr lang="de-DE" dirty="0" err="1" smtClean="0"/>
              <a:t>triple</a:t>
            </a:r>
            <a:r>
              <a:rPr lang="de-DE" dirty="0" smtClean="0"/>
              <a:t> </a:t>
            </a:r>
            <a:r>
              <a:rPr lang="de-DE" dirty="0" err="1" smtClean="0"/>
              <a:t>store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23" name="Rounded Rectangle 17"/>
          <p:cNvSpPr/>
          <p:nvPr/>
        </p:nvSpPr>
        <p:spPr>
          <a:xfrm>
            <a:off x="3755214" y="2428789"/>
            <a:ext cx="5266964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755214" y="3416266"/>
            <a:ext cx="4190168" cy="353063"/>
            <a:chOff x="4018844" y="3433855"/>
            <a:chExt cx="4190168" cy="353063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1615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  <a:sym typeface="Wingdings"/>
                </a:rPr>
                <a:t>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dbo:areakm</a:t>
              </a:r>
              <a:r>
                <a:rPr lang="de-DE" sz="1400" dirty="0" smtClean="0">
                  <a:solidFill>
                    <a:srgbClr val="FF0000"/>
                  </a:solidFill>
                </a:rPr>
                <a:t>(X,Y) 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</a:rPr>
                <a:t>: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area</a:t>
              </a:r>
              <a:r>
                <a:rPr lang="de-DE" sz="1400" dirty="0" smtClean="0">
                  <a:solidFill>
                    <a:srgbClr val="FF0000"/>
                  </a:solidFill>
                </a:rPr>
                <a:t>(X,Y)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753110" y="3657440"/>
            <a:ext cx="4292508" cy="364147"/>
            <a:chOff x="4004563" y="3982977"/>
            <a:chExt cx="4292508" cy="364147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1724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eurostat:area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752012" y="2454835"/>
            <a:ext cx="4652586" cy="322242"/>
            <a:chOff x="4008540" y="3500977"/>
            <a:chExt cx="4652586" cy="322242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066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  <a:sym typeface="Wingdings"/>
                </a:rPr>
                <a:t>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dbo:PopulatedPlace</a:t>
              </a:r>
              <a:r>
                <a:rPr lang="de-DE" sz="1400" dirty="0" smtClean="0">
                  <a:solidFill>
                    <a:srgbClr val="FF0000"/>
                  </a:solidFill>
                </a:rPr>
                <a:t>(X)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</a:rPr>
                <a:t>:Place(X)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742641" y="2698417"/>
            <a:ext cx="5007185" cy="327413"/>
            <a:chOff x="3995095" y="3484084"/>
            <a:chExt cx="5007185" cy="327413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2407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  <a:sym typeface="Wingdings"/>
                </a:rPr>
                <a:t>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dbo:populationDensity</a:t>
              </a:r>
              <a:r>
                <a:rPr lang="de-DE" sz="1400" dirty="0" smtClean="0">
                  <a:solidFill>
                    <a:srgbClr val="FF0000"/>
                  </a:solidFill>
                </a:rPr>
                <a:t>(X,Y)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</a:rPr>
                <a:t>: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populationDensity</a:t>
              </a:r>
              <a:r>
                <a:rPr lang="de-DE" sz="1400" dirty="0" smtClean="0">
                  <a:solidFill>
                    <a:srgbClr val="FF0000"/>
                  </a:solidFill>
                </a:rPr>
                <a:t>(X,Y)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752012" y="2956470"/>
            <a:ext cx="4127836" cy="322950"/>
            <a:chOff x="4008540" y="3456892"/>
            <a:chExt cx="4127836" cy="322950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5469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eurostat:City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750854" y="3188861"/>
            <a:ext cx="4495041" cy="335525"/>
            <a:chOff x="4003308" y="3451393"/>
            <a:chExt cx="4495041" cy="335525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191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eurostat:popDens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sp>
        <p:nvSpPr>
          <p:cNvPr id="24" name="Rounded Rectangle 17"/>
          <p:cNvSpPr/>
          <p:nvPr/>
        </p:nvSpPr>
        <p:spPr>
          <a:xfrm>
            <a:off x="96200" y="2404585"/>
            <a:ext cx="3344336" cy="2350787"/>
          </a:xfrm>
          <a:prstGeom prst="roundRect">
            <a:avLst>
              <a:gd name="adj" fmla="val 5314"/>
            </a:avLst>
          </a:prstGeom>
          <a:solidFill>
            <a:schemeClr val="accent3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 :Vienna a </a:t>
            </a:r>
            <a:r>
              <a:rPr lang="en-US" sz="1400" dirty="0" err="1" smtClean="0">
                <a:solidFill>
                  <a:schemeClr val="tx1"/>
                </a:solidFill>
              </a:rPr>
              <a:t>dbo:PopulatedPlace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dbo:populationDensity</a:t>
            </a:r>
            <a:r>
              <a:rPr lang="en-US" sz="1400" dirty="0" smtClean="0">
                <a:solidFill>
                  <a:schemeClr val="tx1"/>
                </a:solidFill>
              </a:rPr>
              <a:t> 4326.1 .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dbo:areaKm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414.65 .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dbo:populationTotal</a:t>
            </a:r>
            <a:r>
              <a:rPr lang="en-US" sz="1400" dirty="0" smtClean="0">
                <a:solidFill>
                  <a:schemeClr val="tx1"/>
                </a:solidFill>
              </a:rPr>
              <a:t> 1805681 .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:Vienna a :Place.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:Vienna :</a:t>
            </a:r>
            <a:r>
              <a:rPr lang="en-US" sz="1400" dirty="0" err="1">
                <a:solidFill>
                  <a:srgbClr val="FF0000"/>
                </a:solidFill>
              </a:rPr>
              <a:t>populationDensity</a:t>
            </a:r>
            <a:r>
              <a:rPr lang="en-US" sz="1400" dirty="0">
                <a:solidFill>
                  <a:srgbClr val="FF0000"/>
                </a:solidFill>
              </a:rPr>
              <a:t> 4326.1 .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:Vienna :area  414.65 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?X a :Place . ?X :</a:t>
            </a:r>
            <a:r>
              <a:rPr lang="de-DE" b="1" dirty="0" err="1" smtClean="0">
                <a:latin typeface="Courier"/>
                <a:cs typeface="Courier"/>
              </a:rPr>
              <a:t>populationDensity</a:t>
            </a:r>
            <a:r>
              <a:rPr lang="de-DE" b="1" dirty="0" smtClean="0">
                <a:latin typeface="Courier"/>
                <a:cs typeface="Courier"/>
              </a:rPr>
              <a:t> ?Y .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  <p:sp>
        <p:nvSpPr>
          <p:cNvPr id="34" name="Inhaltsplatzhalter 2"/>
          <p:cNvSpPr>
            <a:spLocks noGrp="1"/>
          </p:cNvSpPr>
          <p:nvPr>
            <p:ph idx="1"/>
          </p:nvPr>
        </p:nvSpPr>
        <p:spPr>
          <a:xfrm>
            <a:off x="0" y="4806172"/>
            <a:ext cx="9143999" cy="2188581"/>
          </a:xfrm>
        </p:spPr>
        <p:txBody>
          <a:bodyPr>
            <a:normAutofit/>
          </a:bodyPr>
          <a:lstStyle/>
          <a:p>
            <a:r>
              <a:rPr lang="de-DE" sz="2000" dirty="0" smtClean="0"/>
              <a:t>RDF </a:t>
            </a:r>
            <a:r>
              <a:rPr lang="de-DE" sz="2000" dirty="0" err="1" smtClean="0"/>
              <a:t>triple</a:t>
            </a:r>
            <a:r>
              <a:rPr lang="de-DE" sz="2000" dirty="0" smtClean="0"/>
              <a:t> </a:t>
            </a:r>
            <a:r>
              <a:rPr lang="de-DE" sz="2000" dirty="0" err="1" smtClean="0"/>
              <a:t>stores</a:t>
            </a:r>
            <a:r>
              <a:rPr lang="de-DE" sz="2000" dirty="0" smtClean="0"/>
              <a:t> </a:t>
            </a:r>
            <a:r>
              <a:rPr lang="de-DE" sz="2000" dirty="0" err="1" smtClean="0"/>
              <a:t>implement</a:t>
            </a:r>
            <a:r>
              <a:rPr lang="de-DE" sz="2000" dirty="0" smtClean="0"/>
              <a:t> </a:t>
            </a:r>
            <a:r>
              <a:rPr lang="de-DE" sz="2000" dirty="0" err="1" smtClean="0"/>
              <a:t>it</a:t>
            </a:r>
            <a:r>
              <a:rPr lang="de-DE" sz="2000" dirty="0" smtClean="0"/>
              <a:t> </a:t>
            </a:r>
            <a:r>
              <a:rPr lang="de-DE" sz="2000" dirty="0" err="1" smtClean="0"/>
              <a:t>naitively</a:t>
            </a:r>
            <a:r>
              <a:rPr lang="de-DE" sz="2000" dirty="0"/>
              <a:t> (</a:t>
            </a:r>
            <a:r>
              <a:rPr lang="de-DE" sz="2000" dirty="0" smtClean="0"/>
              <a:t>OWLIM, Jena Rules, </a:t>
            </a:r>
            <a:r>
              <a:rPr lang="de-DE" sz="2000" dirty="0" err="1" smtClean="0"/>
              <a:t>Sesame</a:t>
            </a:r>
            <a:r>
              <a:rPr lang="de-DE" sz="2000" dirty="0" smtClean="0"/>
              <a:t>)</a:t>
            </a:r>
            <a:endParaRPr lang="de-DE" sz="2000" dirty="0"/>
          </a:p>
          <a:p>
            <a:r>
              <a:rPr lang="de-DE" sz="2000" dirty="0" smtClean="0"/>
              <a:t>Can </a:t>
            </a:r>
            <a:r>
              <a:rPr lang="de-DE" sz="2000" dirty="0"/>
              <a:t>handle a large </a:t>
            </a:r>
            <a:r>
              <a:rPr lang="de-DE" sz="2000" dirty="0" err="1"/>
              <a:t>part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smtClean="0"/>
              <a:t>OWL [</a:t>
            </a:r>
            <a:r>
              <a:rPr lang="de-DE" sz="2000" dirty="0" err="1" smtClean="0"/>
              <a:t>Krötzsch</a:t>
            </a:r>
            <a:r>
              <a:rPr lang="de-DE" sz="2000" dirty="0" smtClean="0"/>
              <a:t>, 2012, Glimm et al. 2012]</a:t>
            </a:r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769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37066" y="274638"/>
            <a:ext cx="8915439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Approach 2: </a:t>
            </a:r>
            <a:r>
              <a:rPr lang="de-DE" dirty="0"/>
              <a:t>Query </a:t>
            </a:r>
            <a:r>
              <a:rPr lang="de-DE" dirty="0" err="1" smtClean="0"/>
              <a:t>rewriting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>
                <a:solidFill>
                  <a:srgbClr val="FF0000"/>
                </a:solidFill>
              </a:rPr>
              <a:t>input</a:t>
            </a:r>
            <a:r>
              <a:rPr lang="de-DE" dirty="0">
                <a:solidFill>
                  <a:srgbClr val="FF0000"/>
                </a:solidFill>
              </a:rPr>
              <a:t>: </a:t>
            </a:r>
            <a:r>
              <a:rPr lang="de-DE" dirty="0" err="1"/>
              <a:t>conjunctive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(CQ) + </a:t>
            </a:r>
            <a:r>
              <a:rPr lang="de-DE" dirty="0" err="1"/>
              <a:t>Ontology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>
                <a:solidFill>
                  <a:srgbClr val="008000"/>
                </a:solidFill>
              </a:rPr>
              <a:t>output</a:t>
            </a:r>
            <a:r>
              <a:rPr lang="de-DE" dirty="0">
                <a:solidFill>
                  <a:srgbClr val="008000"/>
                </a:solidFill>
              </a:rPr>
              <a:t>:</a:t>
            </a:r>
            <a:r>
              <a:rPr lang="de-DE" dirty="0"/>
              <a:t> UCQ)</a:t>
            </a:r>
          </a:p>
        </p:txBody>
      </p:sp>
      <p:sp>
        <p:nvSpPr>
          <p:cNvPr id="23" name="Rounded Rectangle 17"/>
          <p:cNvSpPr/>
          <p:nvPr/>
        </p:nvSpPr>
        <p:spPr>
          <a:xfrm>
            <a:off x="3755214" y="2428789"/>
            <a:ext cx="5266964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755214" y="3416266"/>
            <a:ext cx="4190168" cy="353063"/>
            <a:chOff x="4018844" y="3433855"/>
            <a:chExt cx="4190168" cy="353063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1615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dbo:areakm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753110" y="3657440"/>
            <a:ext cx="4292508" cy="364147"/>
            <a:chOff x="4004563" y="3982977"/>
            <a:chExt cx="4292508" cy="364147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1724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eurostat:area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752012" y="2454835"/>
            <a:ext cx="4652586" cy="322242"/>
            <a:chOff x="4008540" y="3500977"/>
            <a:chExt cx="4652586" cy="322242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066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dbo:PopulatedPlace</a:t>
              </a:r>
              <a:r>
                <a:rPr lang="de-DE" sz="1400" dirty="0" smtClean="0"/>
                <a:t>(X)</a:t>
              </a:r>
              <a:endParaRPr lang="de-DE" sz="14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742641" y="2698417"/>
            <a:ext cx="5007185" cy="327413"/>
            <a:chOff x="3995095" y="3484084"/>
            <a:chExt cx="5007185" cy="327413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2407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ym typeface="Wingdings"/>
                </a:rPr>
                <a:t> </a:t>
              </a:r>
              <a:r>
                <a:rPr lang="de-DE" sz="1400" dirty="0" err="1" smtClean="0"/>
                <a:t>dbo:populationDensity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752012" y="2956470"/>
            <a:ext cx="4127836" cy="322950"/>
            <a:chOff x="4008540" y="3456892"/>
            <a:chExt cx="4127836" cy="322950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5469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eurostat:City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750854" y="3188861"/>
            <a:ext cx="4495041" cy="335525"/>
            <a:chOff x="4003308" y="3451393"/>
            <a:chExt cx="4495041" cy="335525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191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eurostat:popDens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sp>
        <p:nvSpPr>
          <p:cNvPr id="24" name="Rounded Rectangle 17"/>
          <p:cNvSpPr/>
          <p:nvPr/>
        </p:nvSpPr>
        <p:spPr>
          <a:xfrm>
            <a:off x="96200" y="2404585"/>
            <a:ext cx="3344336" cy="2350787"/>
          </a:xfrm>
          <a:prstGeom prst="roundRect">
            <a:avLst>
              <a:gd name="adj" fmla="val 5314"/>
            </a:avLst>
          </a:prstGeom>
          <a:solidFill>
            <a:schemeClr val="accent3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 :Vienna a </a:t>
            </a:r>
            <a:r>
              <a:rPr lang="en-US" sz="1400" dirty="0" err="1" smtClean="0">
                <a:solidFill>
                  <a:schemeClr val="tx1"/>
                </a:solidFill>
              </a:rPr>
              <a:t>dbo:PopulatedPlace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dbo:populationDensity</a:t>
            </a:r>
            <a:r>
              <a:rPr lang="en-US" sz="1400" dirty="0" smtClean="0">
                <a:solidFill>
                  <a:schemeClr val="tx1"/>
                </a:solidFill>
              </a:rPr>
              <a:t> 4326.1 .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dbo:areaKm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414.65 .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dbo:populationTotal</a:t>
            </a:r>
            <a:r>
              <a:rPr lang="en-US" sz="1400" dirty="0" smtClean="0">
                <a:solidFill>
                  <a:schemeClr val="tx1"/>
                </a:solidFill>
              </a:rPr>
              <a:t> 1805681 .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</a:t>
            </a:r>
            <a:r>
              <a:rPr lang="de-DE" b="1" dirty="0" smtClean="0">
                <a:solidFill>
                  <a:srgbClr val="FF0000"/>
                </a:solidFill>
                <a:latin typeface="Courier"/>
                <a:cs typeface="Courier"/>
              </a:rPr>
              <a:t>?X a :Place . ?X :</a:t>
            </a:r>
            <a:r>
              <a:rPr lang="de-DE" b="1" dirty="0" err="1" smtClean="0">
                <a:solidFill>
                  <a:srgbClr val="FF0000"/>
                </a:solidFill>
                <a:latin typeface="Courier"/>
                <a:cs typeface="Courier"/>
              </a:rPr>
              <a:t>populationDensity</a:t>
            </a:r>
            <a:r>
              <a:rPr lang="de-DE" b="1" dirty="0" smtClean="0">
                <a:solidFill>
                  <a:srgbClr val="FF0000"/>
                </a:solidFill>
                <a:latin typeface="Courier"/>
                <a:cs typeface="Courier"/>
              </a:rPr>
              <a:t> ?Y .</a:t>
            </a:r>
            <a:r>
              <a:rPr lang="de-DE" b="1" dirty="0" smtClean="0">
                <a:latin typeface="Courier"/>
                <a:cs typeface="Courier"/>
              </a:rPr>
              <a:t>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" y="4784621"/>
            <a:ext cx="91525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{ {?X a :Place . ?X :</a:t>
            </a:r>
            <a:r>
              <a:rPr lang="de-DE" b="1" dirty="0" err="1" smtClean="0">
                <a:solidFill>
                  <a:srgbClr val="008000"/>
                </a:solidFill>
                <a:latin typeface="Courier"/>
                <a:cs typeface="Courier"/>
              </a:rPr>
              <a:t>populationDensity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?Y . }</a:t>
            </a:r>
          </a:p>
          <a:p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UNION {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?X a </a:t>
            </a:r>
            <a:r>
              <a:rPr lang="de-DE" b="1" dirty="0" err="1" smtClean="0">
                <a:solidFill>
                  <a:srgbClr val="008000"/>
                </a:solidFill>
                <a:latin typeface="Courier"/>
                <a:cs typeface="Courier"/>
              </a:rPr>
              <a:t>dbo:Place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. ?X :</a:t>
            </a:r>
            <a:r>
              <a:rPr lang="de-DE" b="1" dirty="0" err="1">
                <a:solidFill>
                  <a:srgbClr val="008000"/>
                </a:solidFill>
                <a:latin typeface="Courier"/>
                <a:cs typeface="Courier"/>
              </a:rPr>
              <a:t>populationDensity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?Y . }</a:t>
            </a:r>
            <a:endParaRPr lang="de-DE" b="1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UNION {?X a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: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Place . ?X </a:t>
            </a:r>
            <a:r>
              <a:rPr lang="de-DE" b="1" dirty="0" err="1" smtClean="0">
                <a:solidFill>
                  <a:srgbClr val="008000"/>
                </a:solidFill>
                <a:latin typeface="Courier"/>
                <a:cs typeface="Courier"/>
              </a:rPr>
              <a:t>dbo:populationDensity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?Y . }</a:t>
            </a:r>
            <a:endParaRPr lang="de-DE" b="1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UNION {?X a </a:t>
            </a:r>
            <a:r>
              <a:rPr lang="de-DE" b="1" dirty="0" err="1">
                <a:solidFill>
                  <a:srgbClr val="008000"/>
                </a:solidFill>
                <a:latin typeface="Courier"/>
                <a:cs typeface="Courier"/>
              </a:rPr>
              <a:t>dbo:Place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. ?X </a:t>
            </a:r>
            <a:r>
              <a:rPr lang="de-DE" b="1" dirty="0" err="1" smtClean="0">
                <a:solidFill>
                  <a:srgbClr val="008000"/>
                </a:solidFill>
                <a:latin typeface="Courier"/>
                <a:cs typeface="Courier"/>
              </a:rPr>
              <a:t>dbo:populationDensity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?Y .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}</a:t>
            </a:r>
          </a:p>
          <a:p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UNION {?X a </a:t>
            </a:r>
            <a:r>
              <a:rPr lang="de-DE" b="1" dirty="0" err="1">
                <a:solidFill>
                  <a:srgbClr val="008000"/>
                </a:solidFill>
                <a:latin typeface="Courier"/>
                <a:cs typeface="Courier"/>
              </a:rPr>
              <a:t>dbo:Place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. ?X </a:t>
            </a:r>
            <a:r>
              <a:rPr lang="de-DE" b="1" dirty="0" err="1">
                <a:solidFill>
                  <a:srgbClr val="008000"/>
                </a:solidFill>
                <a:latin typeface="Courier"/>
                <a:cs typeface="Courier"/>
              </a:rPr>
              <a:t>dbo:populationDensity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?Y .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}</a:t>
            </a:r>
          </a:p>
          <a:p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... }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1139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</a:t>
            </a:r>
            <a:r>
              <a:rPr lang="de-DE" b="1" dirty="0" smtClean="0">
                <a:solidFill>
                  <a:srgbClr val="FF0000"/>
                </a:solidFill>
                <a:latin typeface="Courier"/>
                <a:cs typeface="Courier"/>
              </a:rPr>
              <a:t>?X a :Place . ?X :</a:t>
            </a:r>
            <a:r>
              <a:rPr lang="de-DE" b="1" dirty="0" err="1" smtClean="0">
                <a:solidFill>
                  <a:srgbClr val="FF0000"/>
                </a:solidFill>
                <a:latin typeface="Courier"/>
                <a:cs typeface="Courier"/>
              </a:rPr>
              <a:t>populationDensity</a:t>
            </a:r>
            <a:r>
              <a:rPr lang="de-DE" b="1" dirty="0" smtClean="0">
                <a:solidFill>
                  <a:srgbClr val="FF0000"/>
                </a:solidFill>
                <a:latin typeface="Courier"/>
                <a:cs typeface="Courier"/>
              </a:rPr>
              <a:t> ?Y .</a:t>
            </a:r>
            <a:r>
              <a:rPr lang="de-DE" b="1" dirty="0" smtClean="0">
                <a:latin typeface="Courier"/>
                <a:cs typeface="Courier"/>
              </a:rPr>
              <a:t>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  <p:sp>
        <p:nvSpPr>
          <p:cNvPr id="34" name="Inhaltsplatzhalter 2"/>
          <p:cNvSpPr>
            <a:spLocks noGrp="1"/>
          </p:cNvSpPr>
          <p:nvPr>
            <p:ph idx="1"/>
          </p:nvPr>
        </p:nvSpPr>
        <p:spPr>
          <a:xfrm>
            <a:off x="1" y="2417990"/>
            <a:ext cx="9025466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de-DE" sz="2000" dirty="0" smtClean="0"/>
              <a:t>Observation: </a:t>
            </a:r>
            <a:r>
              <a:rPr lang="de-DE" sz="2000" dirty="0" err="1" smtClean="0"/>
              <a:t>essentially</a:t>
            </a:r>
            <a:r>
              <a:rPr lang="de-DE" sz="2000" dirty="0" smtClean="0"/>
              <a:t>, </a:t>
            </a:r>
            <a:r>
              <a:rPr lang="de-DE" sz="2000" b="1" dirty="0" smtClean="0"/>
              <a:t>GAV-style </a:t>
            </a:r>
            <a:r>
              <a:rPr lang="de-DE" sz="2000" b="1" dirty="0" err="1" smtClean="0"/>
              <a:t>rewriting</a:t>
            </a:r>
            <a:endParaRPr lang="de-DE" sz="2000" b="1" dirty="0" smtClean="0"/>
          </a:p>
          <a:p>
            <a:pPr>
              <a:lnSpc>
                <a:spcPct val="80000"/>
              </a:lnSpc>
            </a:pPr>
            <a:r>
              <a:rPr lang="de-DE" sz="2000" dirty="0" smtClean="0"/>
              <a:t>Can handle a large </a:t>
            </a:r>
            <a:r>
              <a:rPr lang="de-DE" sz="2000" dirty="0" err="1" smtClean="0"/>
              <a:t>part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OWL (</a:t>
            </a:r>
            <a:r>
              <a:rPr lang="de-DE" sz="2000" dirty="0" err="1" smtClean="0"/>
              <a:t>corresponding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DL-Lite [</a:t>
            </a:r>
            <a:r>
              <a:rPr lang="de-DE" sz="2000" dirty="0" err="1" smtClean="0"/>
              <a:t>Calvanese</a:t>
            </a:r>
            <a:r>
              <a:rPr lang="de-DE" sz="2000" dirty="0" smtClean="0"/>
              <a:t> et al. 2007]): OWL 2 QL</a:t>
            </a:r>
          </a:p>
          <a:p>
            <a:pPr>
              <a:lnSpc>
                <a:spcPct val="80000"/>
              </a:lnSpc>
            </a:pPr>
            <a:r>
              <a:rPr lang="de-DE" sz="2000" dirty="0" smtClean="0"/>
              <a:t>Query-</a:t>
            </a:r>
            <a:r>
              <a:rPr lang="de-DE" sz="2000" dirty="0" err="1" smtClean="0"/>
              <a:t>rewriting</a:t>
            </a:r>
            <a:r>
              <a:rPr lang="de-DE" sz="2000" dirty="0" smtClean="0"/>
              <a:t>- </a:t>
            </a:r>
            <a:r>
              <a:rPr lang="de-DE" sz="2000" dirty="0" err="1" smtClean="0"/>
              <a:t>based</a:t>
            </a:r>
            <a:r>
              <a:rPr lang="de-DE" sz="2000" dirty="0" smtClean="0"/>
              <a:t> </a:t>
            </a:r>
            <a:r>
              <a:rPr lang="de-DE" sz="2000" dirty="0" err="1" smtClean="0"/>
              <a:t>tools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systems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, </a:t>
            </a:r>
            <a:r>
              <a:rPr lang="de-DE" sz="2000" dirty="0" err="1" smtClean="0"/>
              <a:t>many</a:t>
            </a:r>
            <a:r>
              <a:rPr lang="de-DE" sz="2000" dirty="0" smtClean="0"/>
              <a:t> </a:t>
            </a:r>
            <a:r>
              <a:rPr lang="de-DE" sz="2000" dirty="0" err="1" smtClean="0"/>
              <a:t>optimizations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naive </a:t>
            </a:r>
            <a:r>
              <a:rPr lang="de-DE" sz="2000" dirty="0" err="1" smtClean="0"/>
              <a:t>rewritings</a:t>
            </a:r>
            <a:r>
              <a:rPr lang="de-DE" sz="2000" dirty="0" smtClean="0"/>
              <a:t>, e.g. </a:t>
            </a:r>
            <a:r>
              <a:rPr lang="de-DE" sz="2000" dirty="0" err="1" smtClean="0"/>
              <a:t>taking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  <a:r>
              <a:rPr lang="de-DE" sz="2000" dirty="0" err="1" smtClean="0"/>
              <a:t>account</a:t>
            </a:r>
            <a:r>
              <a:rPr lang="de-DE" sz="2000" dirty="0" smtClean="0"/>
              <a:t> </a:t>
            </a:r>
            <a:r>
              <a:rPr lang="de-DE" sz="2000" dirty="0" err="1" smtClean="0"/>
              <a:t>mappings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a DB:</a:t>
            </a:r>
          </a:p>
          <a:p>
            <a:pPr lvl="1">
              <a:lnSpc>
                <a:spcPct val="80000"/>
              </a:lnSpc>
            </a:pPr>
            <a:r>
              <a:rPr lang="de-DE" sz="1800" dirty="0" smtClean="0"/>
              <a:t>REQUIEM </a:t>
            </a:r>
            <a:r>
              <a:rPr lang="de-DE" sz="1800" dirty="0"/>
              <a:t>[Perez-Urbina et al., 2009]</a:t>
            </a:r>
            <a:endParaRPr lang="de-DE" sz="1800" dirty="0" smtClean="0"/>
          </a:p>
          <a:p>
            <a:pPr lvl="1">
              <a:lnSpc>
                <a:spcPct val="80000"/>
              </a:lnSpc>
            </a:pPr>
            <a:r>
              <a:rPr lang="de-DE" sz="1800" dirty="0"/>
              <a:t>Quest [Rodriguez-</a:t>
            </a:r>
            <a:r>
              <a:rPr lang="de-DE" sz="1800" dirty="0" err="1"/>
              <a:t>Muro</a:t>
            </a:r>
            <a:r>
              <a:rPr lang="de-DE" sz="1800" dirty="0"/>
              <a:t>, et al. 2012]</a:t>
            </a:r>
          </a:p>
          <a:p>
            <a:pPr lvl="1">
              <a:lnSpc>
                <a:spcPct val="80000"/>
              </a:lnSpc>
            </a:pPr>
            <a:r>
              <a:rPr lang="de-DE" sz="1800" dirty="0" smtClean="0"/>
              <a:t>ONTOP [Rodriguez-</a:t>
            </a:r>
            <a:r>
              <a:rPr lang="de-DE" sz="1800" dirty="0" err="1" smtClean="0"/>
              <a:t>Muro</a:t>
            </a:r>
            <a:r>
              <a:rPr lang="de-DE" sz="1800" dirty="0" smtClean="0"/>
              <a:t>, et al. 2013]</a:t>
            </a:r>
          </a:p>
          <a:p>
            <a:pPr lvl="1">
              <a:lnSpc>
                <a:spcPct val="80000"/>
              </a:lnSpc>
            </a:pPr>
            <a:r>
              <a:rPr lang="de-DE" sz="1800" dirty="0" err="1" smtClean="0"/>
              <a:t>Mastro</a:t>
            </a:r>
            <a:r>
              <a:rPr lang="de-DE" sz="1800" dirty="0" smtClean="0"/>
              <a:t> [</a:t>
            </a:r>
            <a:r>
              <a:rPr lang="de-DE" sz="1800" dirty="0" err="1" smtClean="0"/>
              <a:t>Calvanese</a:t>
            </a:r>
            <a:r>
              <a:rPr lang="de-DE" sz="1800" dirty="0" smtClean="0"/>
              <a:t> et al. 2011] </a:t>
            </a:r>
          </a:p>
          <a:p>
            <a:pPr lvl="1">
              <a:lnSpc>
                <a:spcPct val="80000"/>
              </a:lnSpc>
            </a:pPr>
            <a:r>
              <a:rPr lang="de-DE" sz="1800" dirty="0" smtClean="0"/>
              <a:t>Presto [Rosati et al. 2010]</a:t>
            </a:r>
          </a:p>
          <a:p>
            <a:pPr lvl="1">
              <a:lnSpc>
                <a:spcPct val="80000"/>
              </a:lnSpc>
            </a:pPr>
            <a:r>
              <a:rPr lang="de-DE" sz="1800" dirty="0" smtClean="0"/>
              <a:t>KYRIE2 [Mora &amp; </a:t>
            </a:r>
            <a:r>
              <a:rPr lang="de-DE" sz="1800" dirty="0" err="1" smtClean="0"/>
              <a:t>Corcho</a:t>
            </a:r>
            <a:r>
              <a:rPr lang="de-DE" sz="1800" dirty="0" smtClean="0"/>
              <a:t>, 2014]</a:t>
            </a:r>
          </a:p>
          <a:p>
            <a:pPr>
              <a:lnSpc>
                <a:spcPct val="80000"/>
              </a:lnSpc>
            </a:pPr>
            <a:r>
              <a:rPr lang="de-DE" sz="2200" dirty="0" err="1" smtClean="0"/>
              <a:t>Rewriting</a:t>
            </a:r>
            <a:r>
              <a:rPr lang="de-DE" sz="2200" dirty="0" smtClean="0"/>
              <a:t> vs. </a:t>
            </a:r>
            <a:r>
              <a:rPr lang="de-DE" sz="2200" dirty="0" err="1" smtClean="0"/>
              <a:t>Materialization</a:t>
            </a:r>
            <a:r>
              <a:rPr lang="de-DE" sz="2200" dirty="0" smtClean="0"/>
              <a:t> – </a:t>
            </a:r>
            <a:r>
              <a:rPr lang="de-DE" sz="2200" dirty="0" err="1" smtClean="0"/>
              <a:t>tradeoff</a:t>
            </a:r>
            <a:r>
              <a:rPr lang="de-DE" sz="2200" dirty="0" smtClean="0"/>
              <a:t>: [</a:t>
            </a:r>
            <a:r>
              <a:rPr lang="de-DE" sz="2200" dirty="0" err="1" smtClean="0"/>
              <a:t>Sequeda</a:t>
            </a:r>
            <a:r>
              <a:rPr lang="de-DE" sz="2200" dirty="0" smtClean="0"/>
              <a:t> et al. 2014]</a:t>
            </a:r>
          </a:p>
          <a:p>
            <a:pPr marL="423150" lvl="1" indent="0">
              <a:lnSpc>
                <a:spcPct val="80000"/>
              </a:lnSpc>
              <a:buNone/>
            </a:pPr>
            <a:endParaRPr lang="de-DE" sz="1800" dirty="0" smtClean="0"/>
          </a:p>
          <a:p>
            <a:pPr>
              <a:lnSpc>
                <a:spcPct val="80000"/>
              </a:lnSpc>
            </a:pPr>
            <a:r>
              <a:rPr lang="de-DE" sz="2000" dirty="0" smtClean="0"/>
              <a:t>OBDA </a:t>
            </a:r>
            <a:r>
              <a:rPr lang="de-DE" sz="2000" dirty="0" err="1" smtClean="0"/>
              <a:t>is</a:t>
            </a:r>
            <a:r>
              <a:rPr lang="de-DE" sz="2000" dirty="0" smtClean="0"/>
              <a:t> a </a:t>
            </a:r>
            <a:r>
              <a:rPr lang="de-DE" sz="2000" dirty="0" err="1" smtClean="0"/>
              <a:t>booming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!</a:t>
            </a:r>
            <a:endParaRPr lang="de-DE" sz="2000" dirty="0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237067" y="274638"/>
            <a:ext cx="8915439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Approach 2: </a:t>
            </a:r>
            <a:r>
              <a:rPr lang="de-DE" dirty="0"/>
              <a:t>Query </a:t>
            </a:r>
            <a:r>
              <a:rPr lang="de-DE" dirty="0" err="1" smtClean="0"/>
              <a:t>rewriting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>
                <a:solidFill>
                  <a:srgbClr val="FF0000"/>
                </a:solidFill>
              </a:rPr>
              <a:t>input</a:t>
            </a:r>
            <a:r>
              <a:rPr lang="de-DE" dirty="0">
                <a:solidFill>
                  <a:srgbClr val="FF0000"/>
                </a:solidFill>
              </a:rPr>
              <a:t>: </a:t>
            </a:r>
            <a:r>
              <a:rPr lang="de-DE" dirty="0" err="1"/>
              <a:t>conjunctive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(CQ) + </a:t>
            </a:r>
            <a:r>
              <a:rPr lang="de-DE" dirty="0" err="1"/>
              <a:t>Ontology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>
                <a:solidFill>
                  <a:srgbClr val="008000"/>
                </a:solidFill>
              </a:rPr>
              <a:t>output</a:t>
            </a:r>
            <a:r>
              <a:rPr lang="de-DE" dirty="0">
                <a:solidFill>
                  <a:srgbClr val="008000"/>
                </a:solidFill>
              </a:rPr>
              <a:t>:</a:t>
            </a:r>
            <a:r>
              <a:rPr lang="de-DE" dirty="0"/>
              <a:t> UCQ)</a:t>
            </a:r>
          </a:p>
        </p:txBody>
      </p:sp>
    </p:spTree>
    <p:extLst>
      <p:ext uri="{BB962C8B-B14F-4D97-AF65-F5344CB8AC3E}">
        <p14:creationId xmlns:p14="http://schemas.microsoft.com/office/powerpoint/2010/main" val="9733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</a:t>
            </a:r>
            <a:r>
              <a:rPr lang="de-DE" dirty="0" err="1" smtClean="0"/>
              <a:t>suitable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6" name="Abgerundete rechteckige Legende 15"/>
          <p:cNvSpPr/>
          <p:nvPr/>
        </p:nvSpPr>
        <p:spPr>
          <a:xfrm>
            <a:off x="611560" y="3933056"/>
            <a:ext cx="4128406" cy="792088"/>
          </a:xfrm>
          <a:prstGeom prst="wedgeRoundRectCallout">
            <a:avLst>
              <a:gd name="adj1" fmla="val -45589"/>
              <a:gd name="adj2" fmla="val 1305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Ok, so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where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 I find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suitable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ontologies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987800" y="13843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Ontology</a:t>
            </a:r>
            <a:r>
              <a:rPr lang="de-DE" b="1" dirty="0" smtClean="0"/>
              <a:t> (O)</a:t>
            </a:r>
          </a:p>
          <a:p>
            <a:pPr algn="ctr"/>
            <a:r>
              <a:rPr lang="de-DE" b="1" i="1" dirty="0" smtClean="0"/>
              <a:t>OWL,RDFS</a:t>
            </a:r>
            <a:endParaRPr lang="de-DE" b="1" i="1" dirty="0"/>
          </a:p>
        </p:txBody>
      </p:sp>
      <p:sp>
        <p:nvSpPr>
          <p:cNvPr id="12" name="Rechteck 11"/>
          <p:cNvSpPr/>
          <p:nvPr/>
        </p:nvSpPr>
        <p:spPr>
          <a:xfrm>
            <a:off x="6261100" y="25400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Query (</a:t>
            </a:r>
            <a:r>
              <a:rPr lang="de-DE" dirty="0"/>
              <a:t>Q</a:t>
            </a:r>
            <a:r>
              <a:rPr lang="de-DE" dirty="0" smtClean="0"/>
              <a:t>)</a:t>
            </a:r>
          </a:p>
          <a:p>
            <a:pPr algn="ctr"/>
            <a:r>
              <a:rPr lang="de-DE" i="1" dirty="0" smtClean="0"/>
              <a:t>SPARQL</a:t>
            </a:r>
            <a:endParaRPr lang="de-DE" i="1" dirty="0"/>
          </a:p>
        </p:txBody>
      </p:sp>
      <p:sp>
        <p:nvSpPr>
          <p:cNvPr id="17" name="Rechteck 16"/>
          <p:cNvSpPr/>
          <p:nvPr/>
        </p:nvSpPr>
        <p:spPr>
          <a:xfrm>
            <a:off x="4229100" y="2540000"/>
            <a:ext cx="15494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OBDA</a:t>
            </a:r>
            <a:endParaRPr lang="de-DE" i="1" dirty="0"/>
          </a:p>
        </p:txBody>
      </p:sp>
      <p:sp>
        <p:nvSpPr>
          <p:cNvPr id="19" name="Zylinder 18"/>
          <p:cNvSpPr/>
          <p:nvPr/>
        </p:nvSpPr>
        <p:spPr>
          <a:xfrm>
            <a:off x="215900" y="2400300"/>
            <a:ext cx="2095500" cy="11049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Triple Store</a:t>
            </a:r>
          </a:p>
          <a:p>
            <a:pPr algn="ctr"/>
            <a:r>
              <a:rPr lang="de-DE" i="1" dirty="0" smtClean="0"/>
              <a:t>RDF/SPARQL</a:t>
            </a:r>
            <a:endParaRPr lang="de-DE" i="1" dirty="0"/>
          </a:p>
        </p:txBody>
      </p:sp>
      <p:cxnSp>
        <p:nvCxnSpPr>
          <p:cNvPr id="20" name="Gerade Verbindung mit Pfeil 19"/>
          <p:cNvCxnSpPr>
            <a:stCxn id="12" idx="1"/>
            <a:endCxn id="17" idx="3"/>
          </p:cNvCxnSpPr>
          <p:nvPr/>
        </p:nvCxnSpPr>
        <p:spPr>
          <a:xfrm flipH="1">
            <a:off x="5778500" y="294640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7" idx="1"/>
            <a:endCxn id="19" idx="4"/>
          </p:cNvCxnSpPr>
          <p:nvPr/>
        </p:nvCxnSpPr>
        <p:spPr>
          <a:xfrm flipH="1">
            <a:off x="2311400" y="2946400"/>
            <a:ext cx="19177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11" idx="2"/>
            <a:endCxn id="17" idx="0"/>
          </p:cNvCxnSpPr>
          <p:nvPr/>
        </p:nvCxnSpPr>
        <p:spPr>
          <a:xfrm>
            <a:off x="5003800" y="21971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114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mapping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Vocabularies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662" y="1417638"/>
            <a:ext cx="8996338" cy="5440362"/>
          </a:xfrm>
        </p:spPr>
        <p:txBody>
          <a:bodyPr>
            <a:normAutofit lnSpcReduction="10000"/>
          </a:bodyPr>
          <a:lstStyle/>
          <a:p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dirty="0" smtClean="0"/>
              <a:t>: </a:t>
            </a:r>
            <a:r>
              <a:rPr lang="de-DE" dirty="0" err="1" smtClean="0"/>
              <a:t>Linked</a:t>
            </a:r>
            <a:r>
              <a:rPr lang="de-DE" dirty="0" smtClean="0"/>
              <a:t> Open </a:t>
            </a:r>
            <a:r>
              <a:rPr lang="de-DE" dirty="0" err="1" smtClean="0"/>
              <a:t>Vocabularies</a:t>
            </a:r>
            <a:endParaRPr lang="de-DE" dirty="0" smtClean="0"/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http://lov.okfn.org/dataset/lov/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Still, </a:t>
            </a:r>
            <a:r>
              <a:rPr lang="de-DE" dirty="0" err="1" smtClean="0"/>
              <a:t>probably</a:t>
            </a:r>
            <a:r>
              <a:rPr lang="de-DE" dirty="0" smtClean="0"/>
              <a:t>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manual</a:t>
            </a:r>
            <a:r>
              <a:rPr lang="de-DE" dirty="0" smtClean="0"/>
              <a:t> </a:t>
            </a:r>
            <a:r>
              <a:rPr lang="de-DE" dirty="0" err="1" smtClean="0"/>
              <a:t>mapping</a:t>
            </a:r>
            <a:r>
              <a:rPr lang="de-DE" dirty="0" smtClean="0"/>
              <a:t>...</a:t>
            </a:r>
          </a:p>
          <a:p>
            <a:pPr lvl="1"/>
            <a:r>
              <a:rPr lang="de-DE" dirty="0" err="1"/>
              <a:t>Literature</a:t>
            </a:r>
            <a:r>
              <a:rPr lang="de-DE" dirty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suitable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don't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re-invent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wheel</a:t>
            </a:r>
            <a:r>
              <a:rPr lang="de-DE" dirty="0" smtClean="0">
                <a:sym typeface="Wingdings"/>
              </a:rPr>
              <a:t>, </a:t>
            </a:r>
            <a:r>
              <a:rPr lang="de-DE" dirty="0" err="1" smtClean="0">
                <a:sym typeface="Wingdings"/>
              </a:rPr>
              <a:t>re-use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where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possible</a:t>
            </a:r>
            <a:endParaRPr lang="de-DE" dirty="0"/>
          </a:p>
          <a:p>
            <a:pPr lvl="1"/>
            <a:r>
              <a:rPr lang="de-DE" dirty="0"/>
              <a:t>Crawl</a:t>
            </a:r>
          </a:p>
          <a:p>
            <a:pPr lvl="1"/>
            <a:r>
              <a:rPr lang="de-DE" dirty="0" err="1"/>
              <a:t>Ontology</a:t>
            </a:r>
            <a:r>
              <a:rPr lang="de-DE" dirty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, i.e. </a:t>
            </a:r>
            <a:r>
              <a:rPr lang="de-DE" dirty="0" err="1"/>
              <a:t>l</a:t>
            </a:r>
            <a:r>
              <a:rPr lang="de-DE" dirty="0" err="1" smtClean="0"/>
              <a:t>earn</a:t>
            </a:r>
            <a:r>
              <a:rPr lang="de-DE" dirty="0" smtClean="0"/>
              <a:t> </a:t>
            </a:r>
            <a:r>
              <a:rPr lang="de-DE" dirty="0" err="1" smtClean="0"/>
              <a:t>mappings</a:t>
            </a:r>
            <a:r>
              <a:rPr lang="de-DE" dirty="0" smtClean="0"/>
              <a:t>?</a:t>
            </a:r>
          </a:p>
          <a:p>
            <a:pPr lvl="2"/>
            <a:r>
              <a:rPr lang="de-DE" dirty="0" smtClean="0"/>
              <a:t>e.g.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Ontology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[</a:t>
            </a:r>
            <a:r>
              <a:rPr lang="de-DE" dirty="0" err="1" smtClean="0"/>
              <a:t>Shvaiko&amp;Euzenat</a:t>
            </a:r>
            <a:r>
              <a:rPr lang="de-DE" dirty="0" smtClean="0"/>
              <a:t>, 2013] </a:t>
            </a:r>
            <a:endParaRPr lang="de-DE" dirty="0"/>
          </a:p>
        </p:txBody>
      </p:sp>
      <p:pic>
        <p:nvPicPr>
          <p:cNvPr id="4" name="Bild 3" descr="Screen Shot 2015-06-28 at 18.40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60" y="1842691"/>
            <a:ext cx="3104605" cy="25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(non-exhaustive, </a:t>
            </a:r>
            <a:r>
              <a:rPr lang="de-DE" dirty="0" err="1" smtClean="0"/>
              <a:t>overlapping</a:t>
            </a:r>
            <a:r>
              <a:rPr lang="de-DE" dirty="0" smtClean="0"/>
              <a:t>!)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0400" y="1161211"/>
            <a:ext cx="7315200" cy="4525963"/>
          </a:xfrm>
          <a:solidFill>
            <a:schemeClr val="accent5">
              <a:lumMod val="20000"/>
              <a:lumOff val="80000"/>
            </a:schemeClr>
          </a:solidFill>
        </p:spPr>
        <p:txBody>
          <a:bodyPr lIns="72000" tIns="36000">
            <a:normAutofit fontScale="70000" lnSpcReduction="20000"/>
          </a:bodyPr>
          <a:lstStyle/>
          <a:p>
            <a:r>
              <a:rPr lang="de-DE" dirty="0" err="1" smtClean="0"/>
              <a:t>Extraction</a:t>
            </a:r>
            <a:endParaRPr lang="de-DE" dirty="0" smtClean="0"/>
          </a:p>
          <a:p>
            <a:r>
              <a:rPr lang="de-DE" dirty="0" err="1" smtClean="0"/>
              <a:t>Inconsistency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endParaRPr lang="de-DE" dirty="0" smtClean="0"/>
          </a:p>
          <a:p>
            <a:r>
              <a:rPr lang="de-DE" b="1" dirty="0" err="1" smtClean="0"/>
              <a:t>Incompleteness</a:t>
            </a:r>
            <a:r>
              <a:rPr lang="de-DE" b="1" dirty="0" smtClean="0"/>
              <a:t> </a:t>
            </a:r>
            <a:r>
              <a:rPr lang="de-DE" b="1" dirty="0" err="1" smtClean="0"/>
              <a:t>handling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called</a:t>
            </a:r>
            <a:r>
              <a:rPr lang="de-DE" dirty="0" smtClean="0"/>
              <a:t> "</a:t>
            </a:r>
            <a:r>
              <a:rPr lang="de-DE" dirty="0" err="1" smtClean="0"/>
              <a:t>Enrichment</a:t>
            </a:r>
            <a:r>
              <a:rPr lang="de-DE" dirty="0" smtClean="0"/>
              <a:t>“, </a:t>
            </a: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imputation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...)</a:t>
            </a:r>
          </a:p>
          <a:p>
            <a:r>
              <a:rPr lang="de-DE" dirty="0" smtClean="0"/>
              <a:t>Data Integration (</a:t>
            </a:r>
            <a:r>
              <a:rPr lang="de-DE" dirty="0" err="1" smtClean="0"/>
              <a:t>alignment</a:t>
            </a:r>
            <a:r>
              <a:rPr lang="de-DE" dirty="0" smtClean="0"/>
              <a:t>,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reconciliation</a:t>
            </a:r>
            <a:r>
              <a:rPr lang="de-DE" dirty="0" smtClean="0"/>
              <a:t>)</a:t>
            </a:r>
          </a:p>
          <a:p>
            <a:r>
              <a:rPr lang="de-DE" dirty="0" smtClean="0"/>
              <a:t>Aggregation</a:t>
            </a:r>
          </a:p>
          <a:p>
            <a:r>
              <a:rPr lang="de-DE" dirty="0" err="1" smtClean="0"/>
              <a:t>Cleansing</a:t>
            </a:r>
            <a:r>
              <a:rPr lang="de-DE" dirty="0" smtClean="0"/>
              <a:t> (</a:t>
            </a: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outliers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Deduplication</a:t>
            </a:r>
            <a:r>
              <a:rPr lang="de-DE" dirty="0" smtClean="0"/>
              <a:t>/</a:t>
            </a:r>
            <a:r>
              <a:rPr lang="de-DE" dirty="0" err="1" smtClean="0"/>
              <a:t>Interlinking</a:t>
            </a:r>
            <a:r>
              <a:rPr lang="de-DE" dirty="0" smtClean="0"/>
              <a:t> (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involve</a:t>
            </a:r>
            <a:r>
              <a:rPr lang="de-DE" dirty="0" smtClean="0"/>
              <a:t> "</a:t>
            </a:r>
            <a:r>
              <a:rPr lang="de-DE" dirty="0" err="1" smtClean="0"/>
              <a:t>triplification</a:t>
            </a:r>
            <a:r>
              <a:rPr lang="de-DE" dirty="0" smtClean="0"/>
              <a:t>")</a:t>
            </a:r>
          </a:p>
          <a:p>
            <a:r>
              <a:rPr lang="de-DE" dirty="0" smtClean="0"/>
              <a:t>Analytics</a:t>
            </a:r>
          </a:p>
          <a:p>
            <a:r>
              <a:rPr lang="de-DE" dirty="0" err="1" smtClean="0"/>
              <a:t>Enrichment</a:t>
            </a:r>
            <a:endParaRPr lang="de-DE" dirty="0" smtClean="0"/>
          </a:p>
          <a:p>
            <a:r>
              <a:rPr lang="de-DE" dirty="0" smtClean="0"/>
              <a:t>Change </a:t>
            </a:r>
            <a:r>
              <a:rPr lang="de-DE" dirty="0" err="1" smtClean="0"/>
              <a:t>dedection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Maintainance</a:t>
            </a:r>
            <a:r>
              <a:rPr lang="de-DE" dirty="0" smtClean="0"/>
              <a:t>/Evolution)</a:t>
            </a:r>
          </a:p>
          <a:p>
            <a:r>
              <a:rPr lang="de-DE" dirty="0" smtClean="0"/>
              <a:t>Validation (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anaysis</a:t>
            </a:r>
            <a:r>
              <a:rPr lang="de-DE" dirty="0" smtClean="0"/>
              <a:t>)</a:t>
            </a:r>
          </a:p>
          <a:p>
            <a:r>
              <a:rPr lang="de-DE" sz="2900" dirty="0" err="1" smtClean="0"/>
              <a:t>Efficient</a:t>
            </a:r>
            <a:r>
              <a:rPr lang="de-DE" sz="2900" dirty="0" smtClean="0"/>
              <a:t>, </a:t>
            </a:r>
            <a:r>
              <a:rPr lang="de-DE" sz="2900" dirty="0" err="1" smtClean="0"/>
              <a:t>sometimes</a:t>
            </a:r>
            <a:r>
              <a:rPr lang="de-DE" sz="2900" dirty="0" smtClean="0"/>
              <a:t> </a:t>
            </a:r>
            <a:r>
              <a:rPr lang="de-DE" sz="2900" dirty="0" err="1" smtClean="0"/>
              <a:t>distributed</a:t>
            </a:r>
            <a:r>
              <a:rPr lang="de-DE" sz="2900" dirty="0" smtClean="0"/>
              <a:t> (</a:t>
            </a:r>
            <a:r>
              <a:rPr lang="de-DE" sz="2900" dirty="0" err="1" smtClean="0"/>
              <a:t>query</a:t>
            </a:r>
            <a:r>
              <a:rPr lang="de-DE" sz="2900" dirty="0" smtClean="0"/>
              <a:t>) </a:t>
            </a:r>
            <a:r>
              <a:rPr lang="de-DE" sz="2900" dirty="0" err="1" smtClean="0"/>
              <a:t>processing</a:t>
            </a:r>
            <a:endParaRPr lang="de-DE" sz="2900" dirty="0" smtClean="0"/>
          </a:p>
          <a:p>
            <a:r>
              <a:rPr lang="de-DE" dirty="0" err="1" smtClean="0"/>
              <a:t>Visualization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533400" y="5953036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b="1" dirty="0"/>
              <a:t>Tools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b="1" dirty="0" err="1"/>
              <a:t>partially</a:t>
            </a:r>
            <a:r>
              <a:rPr lang="de-DE" dirty="0"/>
              <a:t> in different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.... Bad </a:t>
            </a:r>
            <a:r>
              <a:rPr lang="de-DE" dirty="0" err="1"/>
              <a:t>news</a:t>
            </a:r>
            <a:r>
              <a:rPr lang="de-DE" dirty="0"/>
              <a:t>: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"</a:t>
            </a:r>
            <a:r>
              <a:rPr lang="de-DE" dirty="0" err="1"/>
              <a:t>one</a:t>
            </a:r>
            <a:r>
              <a:rPr lang="de-DE" dirty="0"/>
              <a:t>-size-</a:t>
            </a:r>
            <a:r>
              <a:rPr lang="de-DE" dirty="0" err="1"/>
              <a:t>fits</a:t>
            </a:r>
            <a:r>
              <a:rPr lang="de-DE" dirty="0"/>
              <a:t>-all" </a:t>
            </a:r>
            <a:r>
              <a:rPr lang="de-DE" dirty="0" err="1"/>
              <a:t>solution</a:t>
            </a:r>
            <a:r>
              <a:rPr lang="de-DE" dirty="0"/>
              <a:t>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562600" y="2730500"/>
            <a:ext cx="3708400" cy="1905000"/>
          </a:xfrm>
          <a:prstGeom prst="wedgeEllipseCallout">
            <a:avLst>
              <a:gd name="adj1" fmla="val -30486"/>
              <a:gd name="adj2" fmla="val 2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Recall that slide from the beginning? What did we actually cover and where could Semantic Web techniques help?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heme/theme1.xml><?xml version="1.0" encoding="utf-8"?>
<a:theme xmlns:a="http://schemas.openxmlformats.org/drawingml/2006/main" name="KIT-Masterslides-EN-SDQ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KIT-Masterslides-EN-SDQ</Template>
  <TotalTime>1707</TotalTime>
  <Words>8656</Words>
  <Application>Microsoft Macintosh PowerPoint</Application>
  <PresentationFormat>On-screen Show (4:3)</PresentationFormat>
  <Paragraphs>1517</Paragraphs>
  <Slides>138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138</vt:i4>
      </vt:variant>
    </vt:vector>
  </HeadingPairs>
  <TitlesOfParts>
    <vt:vector size="156" baseType="lpstr">
      <vt:lpstr>Apple Chancery</vt:lpstr>
      <vt:lpstr>Arial Black</vt:lpstr>
      <vt:lpstr>Avenir Book</vt:lpstr>
      <vt:lpstr>Calibri</vt:lpstr>
      <vt:lpstr>cmss8</vt:lpstr>
      <vt:lpstr>Consolas</vt:lpstr>
      <vt:lpstr>Courier</vt:lpstr>
      <vt:lpstr>Gill Sans</vt:lpstr>
      <vt:lpstr>Helvetica Light</vt:lpstr>
      <vt:lpstr>Helvetica Neue</vt:lpstr>
      <vt:lpstr>ＭＳ Ｐゴシック</vt:lpstr>
      <vt:lpstr>Siemens Sans</vt:lpstr>
      <vt:lpstr>Symbol</vt:lpstr>
      <vt:lpstr>Verdana</vt:lpstr>
      <vt:lpstr>Wingdings</vt:lpstr>
      <vt:lpstr>Arial</vt:lpstr>
      <vt:lpstr>KIT-Masterslides-EN-SDQ</vt:lpstr>
      <vt:lpstr>WU Designvorlage neu</vt:lpstr>
      <vt:lpstr>Data Management &amp;  Data Workflows Tutorial  </vt:lpstr>
      <vt:lpstr>Data Management (today)  vs.  Knowledge discovery/modeling (yesterday)</vt:lpstr>
      <vt:lpstr>Outline</vt:lpstr>
      <vt:lpstr>Motivation</vt:lpstr>
      <vt:lpstr>Open Data  is a global trend – Good for us!</vt:lpstr>
      <vt:lpstr>Buzzword Bingo 1/3: Open Data vs. Big Data vs. Open Government</vt:lpstr>
      <vt:lpstr>Buzzword Bingo 2/3: Open Data vs. Big Data</vt:lpstr>
      <vt:lpstr>Buzzword Bingo 3/3: Open Data vs. Linked Data</vt:lpstr>
      <vt:lpstr>What makes Open Data useful beyond “single dataset“ Apps...</vt:lpstr>
      <vt:lpstr>Is Open Data useful at all? A concrete use case:</vt:lpstr>
      <vt:lpstr>A concrete use case: The "City Data Pipeline"</vt:lpstr>
      <vt:lpstr>A concrete use case: The "City Data Pipeline" – a "fairly standard" data workflow</vt:lpstr>
      <vt:lpstr>So:  a) What is a "standard data workflow"? b) Where can/shall Semantic Technologies, but also traditional Data Integration technologies be used to build such workflows?</vt:lpstr>
      <vt:lpstr>Data Workflows</vt:lpstr>
      <vt:lpstr>Different Views &amp; Examples of "What is a Data Workflow:</vt:lpstr>
      <vt:lpstr>Different Views &amp; Examples:  1/7 „Classic" ETL-Process in Datawarehousing</vt:lpstr>
      <vt:lpstr>Different Views &amp; Examples:  2/7 Linked Data Visualization Model</vt:lpstr>
      <vt:lpstr>Different Views &amp; Examples:  3/7  Or is it rather a Lifecycle...</vt:lpstr>
      <vt:lpstr>Different Views &amp; Examples:  4/7 We‘re not the first ones to recognize this is actually a lifecycle…</vt:lpstr>
      <vt:lpstr>Different Views &amp; Examples:  5/6 The “Data Science” Process:</vt:lpstr>
      <vt:lpstr>Different Views &amp; Examples:  7/7 Big Data &amp; Data Management against “Data Lake”</vt:lpstr>
      <vt:lpstr>General challenges to be addressed</vt:lpstr>
      <vt:lpstr>Specific Steps (non-exhaustive, overlapping!)</vt:lpstr>
      <vt:lpstr>Some Tools (again, exemplary and SW-biased!):</vt:lpstr>
      <vt:lpstr>Outline</vt:lpstr>
      <vt:lpstr>Data Integration Systems</vt:lpstr>
      <vt:lpstr>Heterogeneous Sources</vt:lpstr>
      <vt:lpstr>Data Workflows accessing Heterogeneous Sources</vt:lpstr>
      <vt:lpstr>PowerPoint Presentation</vt:lpstr>
      <vt:lpstr>PowerPoint Presentation</vt:lpstr>
      <vt:lpstr>Data Integration Systems[Lenzerini2002]</vt:lpstr>
      <vt:lpstr>Heterogeneous Sources</vt:lpstr>
      <vt:lpstr>Heterogeneous Sources</vt:lpstr>
      <vt:lpstr>Global Schema</vt:lpstr>
      <vt:lpstr>Global Schema</vt:lpstr>
      <vt:lpstr>Global Schema</vt:lpstr>
      <vt:lpstr>Global Schema</vt:lpstr>
      <vt:lpstr>Global Schema</vt:lpstr>
      <vt:lpstr>PowerPoint Presentation</vt:lpstr>
      <vt:lpstr>Source Schema</vt:lpstr>
      <vt:lpstr>PowerPoint Presentation</vt:lpstr>
      <vt:lpstr>PowerPoint Presentation</vt:lpstr>
      <vt:lpstr>PowerPoint Presentation</vt:lpstr>
      <vt:lpstr>Conjunctive Rules</vt:lpstr>
      <vt:lpstr>Conjunctive Rules</vt:lpstr>
      <vt:lpstr>Conjunctive Rules</vt:lpstr>
      <vt:lpstr>Conjunctive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to use GAV</vt:lpstr>
      <vt:lpstr>PowerPoint Presentation</vt:lpstr>
      <vt:lpstr>PowerPoint Presentation</vt:lpstr>
      <vt:lpstr>PowerPoint Presentation</vt:lpstr>
      <vt:lpstr>PowerPoint Presentation</vt:lpstr>
      <vt:lpstr>Local As View-Query Rewriting</vt:lpstr>
      <vt:lpstr>Local As View-Query Rewriting</vt:lpstr>
      <vt:lpstr>Local As View-Query Rewriting</vt:lpstr>
      <vt:lpstr>Query Rewriting</vt:lpstr>
      <vt:lpstr>PowerPoint Presentation</vt:lpstr>
      <vt:lpstr>PowerPoint Presentation</vt:lpstr>
      <vt:lpstr>PowerPoint Presentation</vt:lpstr>
      <vt:lpstr>Existing Approaches for LAV Query Rewriting</vt:lpstr>
      <vt:lpstr>When to use LAV</vt:lpstr>
      <vt:lpstr>PowerPoint Presentation</vt:lpstr>
      <vt:lpstr>PowerPoint Presentation</vt:lpstr>
      <vt:lpstr>PowerPoint Presentation</vt:lpstr>
      <vt:lpstr>Query Rewriting</vt:lpstr>
      <vt:lpstr>When to use GLAV</vt:lpstr>
      <vt:lpstr>The Mediator and Wrapper Architecture [Wiederhold92]</vt:lpstr>
      <vt:lpstr>The Mediator and Wrapper Architecture [Wiederhold92]</vt:lpstr>
      <vt:lpstr>e.g. RDB2RDF Systems</vt:lpstr>
      <vt:lpstr>The Mediator and Wrapper Architecture [Wiederhold92]</vt:lpstr>
      <vt:lpstr>Some recent works which implement Wiederhold’s mediator/wrapper  architecture in the SW:</vt:lpstr>
      <vt:lpstr>MATERIALIZED global schema- data warehouse</vt:lpstr>
      <vt:lpstr>Data Warehouse-Materialized Global Schema</vt:lpstr>
      <vt:lpstr>Materialized versus Virtual Access</vt:lpstr>
      <vt:lpstr>Hybrid Architectures</vt:lpstr>
      <vt:lpstr>What is the role of Ontologies in Data Workflows/Data Integration Systems?</vt:lpstr>
      <vt:lpstr>Linked Data integration using ontologies:</vt:lpstr>
      <vt:lpstr>Linked Data integration using ontologies:</vt:lpstr>
      <vt:lpstr>Linked Data integration using ontologies (example)</vt:lpstr>
      <vt:lpstr>A concrete use case: The "City Data Pipeline"</vt:lpstr>
      <vt:lpstr>A concrete use case: The "City Data Pipeline"</vt:lpstr>
      <vt:lpstr>A concrete use case: The "City Data Pipeline"</vt:lpstr>
      <vt:lpstr>A concrete use case: The "City Data Pipeline"</vt:lpstr>
      <vt:lpstr>A concrete use case: The "City Data Pipeline"</vt:lpstr>
      <vt:lpstr>Approach 1: Materialization (input: triple store + Ontology  output: materialized triple store)</vt:lpstr>
      <vt:lpstr>Approach 2: Query rewriting (input: conjunctive query (CQ) + Ontology  output: UCQ)</vt:lpstr>
      <vt:lpstr>Approach 2: Query rewriting (input: conjunctive query (CQ) + Ontology  output: UCQ)</vt:lpstr>
      <vt:lpstr>Where to find suitable ontologies?</vt:lpstr>
      <vt:lpstr>Ontologies and mapping between Linked Data Vocabularies</vt:lpstr>
      <vt:lpstr>Specific Steps (non-exhaustive, overlapping!)</vt:lpstr>
      <vt:lpstr>Incompleteness Handling: Are RDFS and OWL enough?</vt:lpstr>
      <vt:lpstr>PowerPoint Presentation</vt:lpstr>
      <vt:lpstr>A concrete use case: The "City Data Pipeline"</vt:lpstr>
      <vt:lpstr>Equational knowledge:</vt:lpstr>
      <vt:lpstr>Equational knowledge: Unit conversion</vt:lpstr>
      <vt:lpstr>Incompleteness Handling: Are RDFS and OWL and equations enough?</vt:lpstr>
      <vt:lpstr>Integrated Open Data is (too?)sparse</vt:lpstr>
      <vt:lpstr>PowerPoint Presentation</vt:lpstr>
      <vt:lpstr>Specific Steps (non-exhaustive, overlapping!)</vt:lpstr>
      <vt:lpstr>Duplicates/Ambiguities:</vt:lpstr>
      <vt:lpstr>Ambiguities/Inconsistencies affected also some older versions of our City Data Pipeline:</vt:lpstr>
      <vt:lpstr>A concrete use case: The "City Data Pipeline"</vt:lpstr>
      <vt:lpstr>  Where to find the data?</vt:lpstr>
      <vt:lpstr>Open Data Portal search is a big problem... Why?</vt:lpstr>
      <vt:lpstr>How to search in/for Open Data?</vt:lpstr>
      <vt:lpstr>Conclusions</vt:lpstr>
      <vt:lpstr>Conclusions</vt:lpstr>
      <vt:lpstr>Conclusions</vt:lpstr>
      <vt:lpstr>PowerPoint Presentation</vt:lpstr>
      <vt:lpstr>Take-home messages:</vt:lpstr>
      <vt:lpstr>References</vt:lpstr>
      <vt:lpstr>References 1</vt:lpstr>
      <vt:lpstr>References 2</vt:lpstr>
      <vt:lpstr>References 3</vt:lpstr>
      <vt:lpstr>References 4</vt:lpstr>
      <vt:lpstr>References 5</vt:lpstr>
      <vt:lpstr>trends &amp; OPEN Research Questions (some) </vt:lpstr>
      <vt:lpstr>Federations of SPARQL Endpoints</vt:lpstr>
      <vt:lpstr>Federation of SPARQL Endpoints</vt:lpstr>
      <vt:lpstr>SPARQL Query Processing</vt:lpstr>
      <vt:lpstr>References</vt:lpstr>
      <vt:lpstr>RQ1: Can a federation of SPARQL Endpoints be seen as a Data Integration System?</vt:lpstr>
      <vt:lpstr>SPARQL Query Execution using LAV views </vt:lpstr>
      <vt:lpstr>SPARQL Query Processing</vt:lpstr>
      <vt:lpstr>References</vt:lpstr>
      <vt:lpstr>RQ2: Can a federation of Linked Data Fragments be seen as a Data Integration System?</vt:lpstr>
      <vt:lpstr>RQ3: What challenges does archiving of RDF and Open Data involve?</vt:lpstr>
      <vt:lpstr>RQ4: How to publish and use Linked Open Data alongside Closed Data?</vt:lpstr>
      <vt:lpstr>Your Research Task(s) for the rest of the day: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martens</dc:creator>
  <cp:lastModifiedBy>Microsoft Office User</cp:lastModifiedBy>
  <cp:revision>1796</cp:revision>
  <cp:lastPrinted>2015-07-07T10:03:17Z</cp:lastPrinted>
  <dcterms:created xsi:type="dcterms:W3CDTF">2016-07-19T09:55:58Z</dcterms:created>
  <dcterms:modified xsi:type="dcterms:W3CDTF">2016-07-20T06:41:54Z</dcterms:modified>
</cp:coreProperties>
</file>