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0" r:id="rId2"/>
  </p:sldMasterIdLst>
  <p:notesMasterIdLst>
    <p:notesMasterId r:id="rId57"/>
  </p:notesMasterIdLst>
  <p:handoutMasterIdLst>
    <p:handoutMasterId r:id="rId58"/>
  </p:handoutMasterIdLst>
  <p:sldIdLst>
    <p:sldId id="256" r:id="rId3"/>
    <p:sldId id="568" r:id="rId4"/>
    <p:sldId id="601" r:id="rId5"/>
    <p:sldId id="602" r:id="rId6"/>
    <p:sldId id="570" r:id="rId7"/>
    <p:sldId id="569" r:id="rId8"/>
    <p:sldId id="572" r:id="rId9"/>
    <p:sldId id="573" r:id="rId10"/>
    <p:sldId id="574" r:id="rId11"/>
    <p:sldId id="575" r:id="rId12"/>
    <p:sldId id="576" r:id="rId13"/>
    <p:sldId id="577" r:id="rId14"/>
    <p:sldId id="579" r:id="rId15"/>
    <p:sldId id="581" r:id="rId16"/>
    <p:sldId id="512" r:id="rId17"/>
    <p:sldId id="604" r:id="rId18"/>
    <p:sldId id="605" r:id="rId19"/>
    <p:sldId id="606" r:id="rId20"/>
    <p:sldId id="607" r:id="rId21"/>
    <p:sldId id="608" r:id="rId22"/>
    <p:sldId id="609" r:id="rId23"/>
    <p:sldId id="610" r:id="rId24"/>
    <p:sldId id="612" r:id="rId25"/>
    <p:sldId id="611" r:id="rId26"/>
    <p:sldId id="613" r:id="rId27"/>
    <p:sldId id="614" r:id="rId28"/>
    <p:sldId id="615" r:id="rId29"/>
    <p:sldId id="588" r:id="rId30"/>
    <p:sldId id="616" r:id="rId31"/>
    <p:sldId id="514" r:id="rId32"/>
    <p:sldId id="546" r:id="rId33"/>
    <p:sldId id="550" r:id="rId34"/>
    <p:sldId id="547" r:id="rId35"/>
    <p:sldId id="549" r:id="rId36"/>
    <p:sldId id="582" r:id="rId37"/>
    <p:sldId id="591" r:id="rId38"/>
    <p:sldId id="590" r:id="rId39"/>
    <p:sldId id="618" r:id="rId40"/>
    <p:sldId id="619" r:id="rId41"/>
    <p:sldId id="620" r:id="rId42"/>
    <p:sldId id="621" r:id="rId43"/>
    <p:sldId id="622" r:id="rId44"/>
    <p:sldId id="623" r:id="rId45"/>
    <p:sldId id="624" r:id="rId46"/>
    <p:sldId id="625" r:id="rId47"/>
    <p:sldId id="626" r:id="rId48"/>
    <p:sldId id="627" r:id="rId49"/>
    <p:sldId id="628" r:id="rId50"/>
    <p:sldId id="629" r:id="rId51"/>
    <p:sldId id="630" r:id="rId52"/>
    <p:sldId id="594" r:id="rId53"/>
    <p:sldId id="592" r:id="rId54"/>
    <p:sldId id="603" r:id="rId55"/>
    <p:sldId id="600" r:id="rId56"/>
  </p:sldIdLst>
  <p:sldSz cx="9144000" cy="6858000" type="screen4x3"/>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00B050"/>
    <a:srgbClr val="CC0099"/>
    <a:srgbClr val="FF0066"/>
    <a:srgbClr val="993300"/>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337" autoAdjust="0"/>
    <p:restoredTop sz="93255" autoAdjust="0"/>
  </p:normalViewPr>
  <p:slideViewPr>
    <p:cSldViewPr>
      <p:cViewPr>
        <p:scale>
          <a:sx n="123" d="100"/>
          <a:sy n="123" d="100"/>
        </p:scale>
        <p:origin x="-1232" y="-632"/>
      </p:cViewPr>
      <p:guideLst>
        <p:guide orient="horz" pos="2160"/>
        <p:guide pos="2880"/>
      </p:guideLst>
    </p:cSldViewPr>
  </p:slideViewPr>
  <p:outlineViewPr>
    <p:cViewPr>
      <p:scale>
        <a:sx n="33" d="100"/>
        <a:sy n="33" d="100"/>
      </p:scale>
      <p:origin x="8" y="984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notesMaster" Target="notesMasters/notesMaster1.xml"/><Relationship Id="rId58" Type="http://schemas.openxmlformats.org/officeDocument/2006/relationships/handoutMaster" Target="handoutMasters/handoutMaster1.xml"/><Relationship Id="rId59" Type="http://schemas.openxmlformats.org/officeDocument/2006/relationships/presProps" Target="presProp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viewProps" Target="viewProps.xml"/><Relationship Id="rId61" Type="http://schemas.openxmlformats.org/officeDocument/2006/relationships/theme" Target="theme/theme1.xml"/><Relationship Id="rId62"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27D0F951-13DB-4C5A-85D6-12D1C2F8F5B0}" type="datetimeFigureOut">
              <a:rPr lang="de-AT" smtClean="0"/>
              <a:pPr/>
              <a:t>13.06.17</a:t>
            </a:fld>
            <a:endParaRPr lang="de-AT"/>
          </a:p>
        </p:txBody>
      </p:sp>
      <p:sp>
        <p:nvSpPr>
          <p:cNvPr id="4" name="Fußzeilenplatzhalt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de-AT"/>
          </a:p>
        </p:txBody>
      </p:sp>
      <p:sp>
        <p:nvSpPr>
          <p:cNvPr id="5" name="Foliennummernplatzhalt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5854F9C7-0FFE-4E72-AF6A-1657BD8F0EAC}" type="slidenum">
              <a:rPr lang="de-AT" smtClean="0"/>
              <a:pPr/>
              <a:t>‹#›</a:t>
            </a:fld>
            <a:endParaRPr lang="de-AT"/>
          </a:p>
        </p:txBody>
      </p:sp>
    </p:spTree>
    <p:extLst>
      <p:ext uri="{BB962C8B-B14F-4D97-AF65-F5344CB8AC3E}">
        <p14:creationId xmlns:p14="http://schemas.microsoft.com/office/powerpoint/2010/main" val="13834777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72DD00C6-9325-456A-9050-A3DFBE2350C6}" type="datetimeFigureOut">
              <a:rPr lang="de-AT" smtClean="0"/>
              <a:pPr/>
              <a:t>13.06.17</a:t>
            </a:fld>
            <a:endParaRPr lang="de-AT"/>
          </a:p>
        </p:txBody>
      </p:sp>
      <p:sp>
        <p:nvSpPr>
          <p:cNvPr id="4" name="Folienbildplatzhalt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79450" y="4714875"/>
            <a:ext cx="5438775" cy="4467225"/>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6" name="Fußzeilenplatzhalter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a:defRPr sz="1200"/>
            </a:lvl1pPr>
          </a:lstStyle>
          <a:p>
            <a:fld id="{EB4AA2B0-3FF2-4AD7-B641-4608F5682954}" type="slidenum">
              <a:rPr lang="de-AT" smtClean="0"/>
              <a:pPr/>
              <a:t>‹#›</a:t>
            </a:fld>
            <a:endParaRPr lang="de-AT"/>
          </a:p>
        </p:txBody>
      </p:sp>
    </p:spTree>
    <p:extLst>
      <p:ext uri="{BB962C8B-B14F-4D97-AF65-F5344CB8AC3E}">
        <p14:creationId xmlns:p14="http://schemas.microsoft.com/office/powerpoint/2010/main" val="654672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Danke</a:t>
            </a:r>
            <a:r>
              <a:rPr lang="en-US" dirty="0" smtClean="0"/>
              <a:t> </a:t>
            </a:r>
            <a:r>
              <a:rPr lang="en-US" dirty="0" err="1" smtClean="0"/>
              <a:t>für</a:t>
            </a:r>
            <a:r>
              <a:rPr lang="en-US" dirty="0" smtClean="0"/>
              <a:t> Die </a:t>
            </a:r>
            <a:r>
              <a:rPr lang="en-US" dirty="0" err="1" smtClean="0"/>
              <a:t>Einladung</a:t>
            </a:r>
            <a:r>
              <a:rPr lang="en-US" dirty="0" smtClean="0"/>
              <a:t>!</a:t>
            </a:r>
          </a:p>
          <a:p>
            <a:endParaRPr lang="en-US" dirty="0" smtClean="0"/>
          </a:p>
          <a:p>
            <a:r>
              <a:rPr lang="en-US" dirty="0" smtClean="0"/>
              <a:t>Lassen </a:t>
            </a:r>
            <a:r>
              <a:rPr lang="en-US" dirty="0" err="1" smtClean="0"/>
              <a:t>Sie</a:t>
            </a:r>
            <a:r>
              <a:rPr lang="en-US" dirty="0" smtClean="0"/>
              <a:t> </a:t>
            </a:r>
            <a:r>
              <a:rPr lang="en-US" dirty="0" err="1" smtClean="0"/>
              <a:t>mich</a:t>
            </a:r>
            <a:r>
              <a:rPr lang="en-US" dirty="0" smtClean="0"/>
              <a:t> </a:t>
            </a:r>
            <a:r>
              <a:rPr lang="en-US" dirty="0" err="1" smtClean="0"/>
              <a:t>beginnen</a:t>
            </a:r>
            <a:r>
              <a:rPr lang="en-US" dirty="0" smtClean="0"/>
              <a:t> </a:t>
            </a:r>
            <a:r>
              <a:rPr lang="en-US" dirty="0" err="1" smtClean="0"/>
              <a:t>mit</a:t>
            </a:r>
            <a:r>
              <a:rPr lang="en-US" dirty="0" smtClean="0"/>
              <a:t> der </a:t>
            </a:r>
            <a:r>
              <a:rPr lang="en-US" dirty="0" err="1" smtClean="0"/>
              <a:t>Ankündigung</a:t>
            </a:r>
            <a:r>
              <a:rPr lang="en-US" dirty="0" smtClean="0"/>
              <a:t> </a:t>
            </a:r>
            <a:r>
              <a:rPr lang="en-US" dirty="0" err="1" smtClean="0"/>
              <a:t>zum</a:t>
            </a:r>
            <a:r>
              <a:rPr lang="en-US" dirty="0" smtClean="0"/>
              <a:t> </a:t>
            </a:r>
            <a:r>
              <a:rPr lang="en-US" dirty="0" err="1" smtClean="0"/>
              <a:t>heutigen</a:t>
            </a:r>
            <a:r>
              <a:rPr lang="en-US" dirty="0" smtClean="0"/>
              <a:t> event</a:t>
            </a:r>
            <a:r>
              <a:rPr lang="is-IS" dirty="0" smtClean="0"/>
              <a:t>…. </a:t>
            </a:r>
            <a:r>
              <a:rPr lang="en-US" dirty="0" smtClean="0"/>
              <a:t>H</a:t>
            </a:r>
            <a:r>
              <a:rPr lang="is-IS" dirty="0" smtClean="0"/>
              <a:t>ier stechen einige Begriffe ins Auge:</a:t>
            </a:r>
          </a:p>
          <a:p>
            <a:r>
              <a:rPr lang="is-IS" dirty="0" smtClean="0"/>
              <a:t>Es geht um “Cognitive Computing” ...</a:t>
            </a:r>
            <a:r>
              <a:rPr lang="is-IS" baseline="0" dirty="0" smtClean="0"/>
              <a:t> Was ist das überhaupt?</a:t>
            </a:r>
          </a:p>
          <a:p>
            <a:endParaRPr lang="is-IS" dirty="0" smtClean="0"/>
          </a:p>
          <a:p>
            <a:r>
              <a:rPr lang="is-IS" dirty="0" smtClean="0"/>
              <a:t>Es hat offensichtlich etwas mit künstlicher Intelligenz zu tun... Was ist das überhaupt? Wie wir feststellen ist Artificial Intelligence im Rahmen</a:t>
            </a:r>
            <a:r>
              <a:rPr lang="is-IS" baseline="0" dirty="0" smtClean="0"/>
              <a:t> der “:Digitalen Transformation“ selbst im Wandel und hat in den letzen J</a:t>
            </a:r>
            <a:r>
              <a:rPr lang="en-US" baseline="0" dirty="0" smtClean="0"/>
              <a:t>a</a:t>
            </a:r>
            <a:r>
              <a:rPr lang="is-IS" baseline="0" dirty="0" smtClean="0"/>
              <a:t>hren einige Veränderungen durchlebt...</a:t>
            </a:r>
          </a:p>
          <a:p>
            <a:endParaRPr lang="is-IS" baseline="0" dirty="0" smtClean="0"/>
          </a:p>
          <a:p>
            <a:r>
              <a:rPr lang="is-IS" baseline="0" dirty="0" smtClean="0"/>
              <a:t>Eine Frage die gestellt wird ist die welche Lösungen bereits im Einsatz sind worauf ich versuchen werde zumindest aus meiner Forschungsperspektive – der Erforschung von Daten am und aus dem Web – ein paar Antworten zu geben...</a:t>
            </a:r>
          </a:p>
          <a:p>
            <a:endParaRPr lang="is-IS" baseline="0" dirty="0" smtClean="0"/>
          </a:p>
          <a:p>
            <a:r>
              <a:rPr lang="is-IS" baseline="0" dirty="0" smtClean="0"/>
              <a:t>Last, but not least, ist eine Frage in der Ankündigung, mit welchen T</a:t>
            </a:r>
            <a:r>
              <a:rPr lang="en-US" baseline="0" dirty="0" smtClean="0"/>
              <a:t>h</a:t>
            </a:r>
            <a:r>
              <a:rPr lang="is-IS" baseline="0" dirty="0" smtClean="0"/>
              <a:t>emen wir uns befassen sollten, und ich werde versuchen, Sie bis zum Ende dieses Vortrages davon zu überzeugen, dass Open Data, also offene Daten ein solches Thema sind!</a:t>
            </a:r>
          </a:p>
          <a:p>
            <a:endParaRPr lang="is-IS" baseline="0" dirty="0" smtClean="0"/>
          </a:p>
          <a:p>
            <a:endParaRPr lang="is-IS" baseline="0" dirty="0" smtClean="0"/>
          </a:p>
          <a:p>
            <a:endParaRPr lang="is-IS" baseline="0" dirty="0" smtClean="0"/>
          </a:p>
          <a:p>
            <a:endParaRPr lang="is-IS" dirty="0" smtClean="0"/>
          </a:p>
          <a:p>
            <a:endParaRPr lang="is-IS" dirty="0" smtClean="0"/>
          </a:p>
          <a:p>
            <a:endParaRPr lang="en-US" dirty="0"/>
          </a:p>
        </p:txBody>
      </p:sp>
      <p:sp>
        <p:nvSpPr>
          <p:cNvPr id="4" name="Slide Number Placeholder 3"/>
          <p:cNvSpPr>
            <a:spLocks noGrp="1"/>
          </p:cNvSpPr>
          <p:nvPr>
            <p:ph type="sldNum" sz="quarter" idx="10"/>
          </p:nvPr>
        </p:nvSpPr>
        <p:spPr/>
        <p:txBody>
          <a:bodyPr/>
          <a:lstStyle/>
          <a:p>
            <a:fld id="{EB4AA2B0-3FF2-4AD7-B641-4608F5682954}" type="slidenum">
              <a:rPr lang="de-AT" smtClean="0"/>
              <a:pPr/>
              <a:t>2</a:t>
            </a:fld>
            <a:endParaRPr lang="de-AT"/>
          </a:p>
        </p:txBody>
      </p:sp>
    </p:spTree>
    <p:extLst>
      <p:ext uri="{BB962C8B-B14F-4D97-AF65-F5344CB8AC3E}">
        <p14:creationId xmlns:p14="http://schemas.microsoft.com/office/powerpoint/2010/main" val="1242935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Realistic</a:t>
            </a:r>
            <a:r>
              <a:rPr lang="en-US" baseline="0" dirty="0" smtClean="0"/>
              <a:t> open data csv would look more like this</a:t>
            </a:r>
          </a:p>
          <a:p>
            <a:r>
              <a:rPr lang="en-US" baseline="0" dirty="0" smtClean="0"/>
              <a:t>Which makes the previous showed job much more harder</a:t>
            </a:r>
            <a:endParaRPr lang="en-US" dirty="0"/>
          </a:p>
        </p:txBody>
      </p:sp>
    </p:spTree>
    <p:extLst>
      <p:ext uri="{BB962C8B-B14F-4D97-AF65-F5344CB8AC3E}">
        <p14:creationId xmlns:p14="http://schemas.microsoft.com/office/powerpoint/2010/main" val="11208440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492557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97369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4AA2B0-3FF2-4AD7-B641-4608F5682954}" type="slidenum">
              <a:rPr lang="de-AT" smtClean="0">
                <a:solidFill>
                  <a:prstClr val="black"/>
                </a:solidFill>
              </a:rPr>
              <a:pPr/>
              <a:t>50</a:t>
            </a:fld>
            <a:endParaRPr lang="de-AT">
              <a:solidFill>
                <a:prstClr val="black"/>
              </a:solidFill>
            </a:endParaRPr>
          </a:p>
        </p:txBody>
      </p:sp>
    </p:spTree>
    <p:extLst>
      <p:ext uri="{BB962C8B-B14F-4D97-AF65-F5344CB8AC3E}">
        <p14:creationId xmlns:p14="http://schemas.microsoft.com/office/powerpoint/2010/main" val="14543560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03288" eaLnBrk="0" hangingPunct="0">
              <a:defRPr sz="1200">
                <a:solidFill>
                  <a:schemeClr val="tx1"/>
                </a:solidFill>
                <a:latin typeface="Arial" charset="0"/>
                <a:ea typeface="ＭＳ Ｐゴシック" charset="0"/>
                <a:cs typeface="ＭＳ Ｐゴシック" charset="0"/>
              </a:defRPr>
            </a:lvl1pPr>
            <a:lvl2pPr marL="742950" indent="-285750" defTabSz="903288" eaLnBrk="0" hangingPunct="0">
              <a:defRPr sz="1200">
                <a:solidFill>
                  <a:schemeClr val="tx1"/>
                </a:solidFill>
                <a:latin typeface="Arial" charset="0"/>
                <a:ea typeface="ＭＳ Ｐゴシック" charset="0"/>
              </a:defRPr>
            </a:lvl2pPr>
            <a:lvl3pPr marL="1143000" indent="-228600" defTabSz="903288" eaLnBrk="0" hangingPunct="0">
              <a:defRPr sz="1200">
                <a:solidFill>
                  <a:schemeClr val="tx1"/>
                </a:solidFill>
                <a:latin typeface="Arial" charset="0"/>
                <a:ea typeface="ＭＳ Ｐゴシック" charset="0"/>
              </a:defRPr>
            </a:lvl3pPr>
            <a:lvl4pPr marL="1600200" indent="-228600" defTabSz="903288" eaLnBrk="0" hangingPunct="0">
              <a:defRPr sz="1200">
                <a:solidFill>
                  <a:schemeClr val="tx1"/>
                </a:solidFill>
                <a:latin typeface="Arial" charset="0"/>
                <a:ea typeface="ＭＳ Ｐゴシック" charset="0"/>
              </a:defRPr>
            </a:lvl4pPr>
            <a:lvl5pPr marL="2057400" indent="-228600" defTabSz="903288" eaLnBrk="0" hangingPunct="0">
              <a:defRPr sz="1200">
                <a:solidFill>
                  <a:schemeClr val="tx1"/>
                </a:solidFill>
                <a:latin typeface="Arial" charset="0"/>
                <a:ea typeface="ＭＳ Ｐゴシック" charset="0"/>
              </a:defRPr>
            </a:lvl5pPr>
            <a:lvl6pPr marL="2514600" indent="-228600" defTabSz="903288" eaLnBrk="0" fontAlgn="base" hangingPunct="0">
              <a:spcBef>
                <a:spcPct val="50000"/>
              </a:spcBef>
              <a:spcAft>
                <a:spcPct val="0"/>
              </a:spcAft>
              <a:defRPr sz="1200">
                <a:solidFill>
                  <a:schemeClr val="tx1"/>
                </a:solidFill>
                <a:latin typeface="Arial" charset="0"/>
                <a:ea typeface="ＭＳ Ｐゴシック" charset="0"/>
              </a:defRPr>
            </a:lvl6pPr>
            <a:lvl7pPr marL="2971800" indent="-228600" defTabSz="903288" eaLnBrk="0" fontAlgn="base" hangingPunct="0">
              <a:spcBef>
                <a:spcPct val="50000"/>
              </a:spcBef>
              <a:spcAft>
                <a:spcPct val="0"/>
              </a:spcAft>
              <a:defRPr sz="1200">
                <a:solidFill>
                  <a:schemeClr val="tx1"/>
                </a:solidFill>
                <a:latin typeface="Arial" charset="0"/>
                <a:ea typeface="ＭＳ Ｐゴシック" charset="0"/>
              </a:defRPr>
            </a:lvl7pPr>
            <a:lvl8pPr marL="3429000" indent="-228600" defTabSz="903288" eaLnBrk="0" fontAlgn="base" hangingPunct="0">
              <a:spcBef>
                <a:spcPct val="50000"/>
              </a:spcBef>
              <a:spcAft>
                <a:spcPct val="0"/>
              </a:spcAft>
              <a:defRPr sz="1200">
                <a:solidFill>
                  <a:schemeClr val="tx1"/>
                </a:solidFill>
                <a:latin typeface="Arial" charset="0"/>
                <a:ea typeface="ＭＳ Ｐゴシック" charset="0"/>
              </a:defRPr>
            </a:lvl8pPr>
            <a:lvl9pPr marL="3886200" indent="-228600" defTabSz="903288" eaLnBrk="0" fontAlgn="base" hangingPunct="0">
              <a:spcBef>
                <a:spcPct val="50000"/>
              </a:spcBef>
              <a:spcAft>
                <a:spcPct val="0"/>
              </a:spcAft>
              <a:defRPr sz="1200">
                <a:solidFill>
                  <a:schemeClr val="tx1"/>
                </a:solidFill>
                <a:latin typeface="Arial" charset="0"/>
                <a:ea typeface="ＭＳ Ｐゴシック" charset="0"/>
              </a:defRPr>
            </a:lvl9pPr>
          </a:lstStyle>
          <a:p>
            <a:pPr eaLnBrk="1" hangingPunct="1"/>
            <a:fld id="{FD6E0E31-702E-DE42-9B0E-38503C1CABBF}" type="slidenum">
              <a:rPr lang="de-DE">
                <a:latin typeface="Siemens Sans" charset="0"/>
              </a:rPr>
              <a:pPr eaLnBrk="1" hangingPunct="1"/>
              <a:t>3</a:t>
            </a:fld>
            <a:endParaRPr lang="de-DE">
              <a:latin typeface="Siemens Sans" charset="0"/>
            </a:endParaRPr>
          </a:p>
        </p:txBody>
      </p:sp>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537" tIns="46769" rIns="93537" bIns="46769"/>
          <a:lstStyle/>
          <a:p>
            <a:pPr eaLnBrk="1" hangingPunct="1">
              <a:spcBef>
                <a:spcPct val="0"/>
              </a:spcBef>
            </a:pPr>
            <a:endParaRPr lang="en-US">
              <a:latin typeface="Siemens Sans" charset="0"/>
            </a:endParaRPr>
          </a:p>
        </p:txBody>
      </p:sp>
      <p:sp>
        <p:nvSpPr>
          <p:cNvPr id="24580" name="Slide Number Placeholder 3"/>
          <p:cNvSpPr txBox="1">
            <a:spLocks noGrp="1"/>
          </p:cNvSpPr>
          <p:nvPr/>
        </p:nvSpPr>
        <p:spPr bwMode="auto">
          <a:xfrm>
            <a:off x="3849688" y="9429750"/>
            <a:ext cx="2946400" cy="49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537" tIns="46769" rIns="93537" bIns="46769" anchor="b"/>
          <a:lstStyle>
            <a:lvl1pPr defTabSz="912813" eaLnBrk="0" hangingPunct="0">
              <a:defRPr sz="1200">
                <a:solidFill>
                  <a:schemeClr val="tx1"/>
                </a:solidFill>
                <a:latin typeface="Arial" charset="0"/>
                <a:ea typeface="ＭＳ Ｐゴシック" charset="0"/>
                <a:cs typeface="ＭＳ Ｐゴシック" charset="0"/>
              </a:defRPr>
            </a:lvl1pPr>
            <a:lvl2pPr marL="742950" indent="-285750" defTabSz="912813" eaLnBrk="0" hangingPunct="0">
              <a:defRPr sz="1200">
                <a:solidFill>
                  <a:schemeClr val="tx1"/>
                </a:solidFill>
                <a:latin typeface="Arial" charset="0"/>
                <a:ea typeface="ＭＳ Ｐゴシック" charset="0"/>
              </a:defRPr>
            </a:lvl2pPr>
            <a:lvl3pPr marL="1143000" indent="-228600" defTabSz="912813" eaLnBrk="0" hangingPunct="0">
              <a:defRPr sz="1200">
                <a:solidFill>
                  <a:schemeClr val="tx1"/>
                </a:solidFill>
                <a:latin typeface="Arial" charset="0"/>
                <a:ea typeface="ＭＳ Ｐゴシック" charset="0"/>
              </a:defRPr>
            </a:lvl3pPr>
            <a:lvl4pPr marL="1600200" indent="-228600" defTabSz="912813" eaLnBrk="0" hangingPunct="0">
              <a:defRPr sz="1200">
                <a:solidFill>
                  <a:schemeClr val="tx1"/>
                </a:solidFill>
                <a:latin typeface="Arial" charset="0"/>
                <a:ea typeface="ＭＳ Ｐゴシック" charset="0"/>
              </a:defRPr>
            </a:lvl4pPr>
            <a:lvl5pPr marL="2057400" indent="-228600" defTabSz="912813" eaLnBrk="0" hangingPunct="0">
              <a:defRPr sz="1200">
                <a:solidFill>
                  <a:schemeClr val="tx1"/>
                </a:solidFill>
                <a:latin typeface="Arial" charset="0"/>
                <a:ea typeface="ＭＳ Ｐゴシック" charset="0"/>
              </a:defRPr>
            </a:lvl5pPr>
            <a:lvl6pPr marL="2514600" indent="-228600" defTabSz="912813" eaLnBrk="0" fontAlgn="base" hangingPunct="0">
              <a:spcBef>
                <a:spcPct val="50000"/>
              </a:spcBef>
              <a:spcAft>
                <a:spcPct val="0"/>
              </a:spcAft>
              <a:defRPr sz="1200">
                <a:solidFill>
                  <a:schemeClr val="tx1"/>
                </a:solidFill>
                <a:latin typeface="Arial" charset="0"/>
                <a:ea typeface="ＭＳ Ｐゴシック" charset="0"/>
              </a:defRPr>
            </a:lvl6pPr>
            <a:lvl7pPr marL="2971800" indent="-228600" defTabSz="912813" eaLnBrk="0" fontAlgn="base" hangingPunct="0">
              <a:spcBef>
                <a:spcPct val="50000"/>
              </a:spcBef>
              <a:spcAft>
                <a:spcPct val="0"/>
              </a:spcAft>
              <a:defRPr sz="1200">
                <a:solidFill>
                  <a:schemeClr val="tx1"/>
                </a:solidFill>
                <a:latin typeface="Arial" charset="0"/>
                <a:ea typeface="ＭＳ Ｐゴシック" charset="0"/>
              </a:defRPr>
            </a:lvl7pPr>
            <a:lvl8pPr marL="3429000" indent="-228600" defTabSz="912813" eaLnBrk="0" fontAlgn="base" hangingPunct="0">
              <a:spcBef>
                <a:spcPct val="50000"/>
              </a:spcBef>
              <a:spcAft>
                <a:spcPct val="0"/>
              </a:spcAft>
              <a:defRPr sz="1200">
                <a:solidFill>
                  <a:schemeClr val="tx1"/>
                </a:solidFill>
                <a:latin typeface="Arial" charset="0"/>
                <a:ea typeface="ＭＳ Ｐゴシック" charset="0"/>
              </a:defRPr>
            </a:lvl8pPr>
            <a:lvl9pPr marL="3886200" indent="-228600" defTabSz="912813" eaLnBrk="0" fontAlgn="base" hangingPunct="0">
              <a:spcBef>
                <a:spcPct val="50000"/>
              </a:spcBef>
              <a:spcAft>
                <a:spcPct val="0"/>
              </a:spcAft>
              <a:defRPr sz="1200">
                <a:solidFill>
                  <a:schemeClr val="tx1"/>
                </a:solidFill>
                <a:latin typeface="Arial" charset="0"/>
                <a:ea typeface="ＭＳ Ｐゴシック" charset="0"/>
              </a:defRPr>
            </a:lvl9pPr>
          </a:lstStyle>
          <a:p>
            <a:pPr algn="r" eaLnBrk="1" hangingPunct="1">
              <a:spcBef>
                <a:spcPct val="0"/>
              </a:spcBef>
            </a:pPr>
            <a:fld id="{4CD56BA9-5AD6-C844-92B9-633F8C1109D2}" type="slidenum">
              <a:rPr lang="en-US">
                <a:latin typeface="Calibri" charset="0"/>
              </a:rPr>
              <a:pPr algn="r" eaLnBrk="1" hangingPunct="1">
                <a:spcBef>
                  <a:spcPct val="0"/>
                </a:spcBef>
              </a:pPr>
              <a:t>3</a:t>
            </a:fld>
            <a:endParaRPr lang="en-US">
              <a:latin typeface="Calibri" charset="0"/>
            </a:endParaRPr>
          </a:p>
        </p:txBody>
      </p:sp>
    </p:spTree>
    <p:extLst>
      <p:ext uri="{BB962C8B-B14F-4D97-AF65-F5344CB8AC3E}">
        <p14:creationId xmlns:p14="http://schemas.microsoft.com/office/powerpoint/2010/main" val="4955802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03288" eaLnBrk="0" hangingPunct="0">
              <a:defRPr sz="1200">
                <a:solidFill>
                  <a:schemeClr val="tx1"/>
                </a:solidFill>
                <a:latin typeface="Arial" charset="0"/>
                <a:ea typeface="ＭＳ Ｐゴシック" charset="0"/>
                <a:cs typeface="ＭＳ Ｐゴシック" charset="0"/>
              </a:defRPr>
            </a:lvl1pPr>
            <a:lvl2pPr marL="742950" indent="-285750" defTabSz="903288" eaLnBrk="0" hangingPunct="0">
              <a:defRPr sz="1200">
                <a:solidFill>
                  <a:schemeClr val="tx1"/>
                </a:solidFill>
                <a:latin typeface="Arial" charset="0"/>
                <a:ea typeface="ＭＳ Ｐゴシック" charset="0"/>
              </a:defRPr>
            </a:lvl2pPr>
            <a:lvl3pPr marL="1143000" indent="-228600" defTabSz="903288" eaLnBrk="0" hangingPunct="0">
              <a:defRPr sz="1200">
                <a:solidFill>
                  <a:schemeClr val="tx1"/>
                </a:solidFill>
                <a:latin typeface="Arial" charset="0"/>
                <a:ea typeface="ＭＳ Ｐゴシック" charset="0"/>
              </a:defRPr>
            </a:lvl3pPr>
            <a:lvl4pPr marL="1600200" indent="-228600" defTabSz="903288" eaLnBrk="0" hangingPunct="0">
              <a:defRPr sz="1200">
                <a:solidFill>
                  <a:schemeClr val="tx1"/>
                </a:solidFill>
                <a:latin typeface="Arial" charset="0"/>
                <a:ea typeface="ＭＳ Ｐゴシック" charset="0"/>
              </a:defRPr>
            </a:lvl4pPr>
            <a:lvl5pPr marL="2057400" indent="-228600" defTabSz="903288" eaLnBrk="0" hangingPunct="0">
              <a:defRPr sz="1200">
                <a:solidFill>
                  <a:schemeClr val="tx1"/>
                </a:solidFill>
                <a:latin typeface="Arial" charset="0"/>
                <a:ea typeface="ＭＳ Ｐゴシック" charset="0"/>
              </a:defRPr>
            </a:lvl5pPr>
            <a:lvl6pPr marL="2514600" indent="-228600" defTabSz="903288" eaLnBrk="0" fontAlgn="base" hangingPunct="0">
              <a:spcBef>
                <a:spcPct val="50000"/>
              </a:spcBef>
              <a:spcAft>
                <a:spcPct val="0"/>
              </a:spcAft>
              <a:defRPr sz="1200">
                <a:solidFill>
                  <a:schemeClr val="tx1"/>
                </a:solidFill>
                <a:latin typeface="Arial" charset="0"/>
                <a:ea typeface="ＭＳ Ｐゴシック" charset="0"/>
              </a:defRPr>
            </a:lvl6pPr>
            <a:lvl7pPr marL="2971800" indent="-228600" defTabSz="903288" eaLnBrk="0" fontAlgn="base" hangingPunct="0">
              <a:spcBef>
                <a:spcPct val="50000"/>
              </a:spcBef>
              <a:spcAft>
                <a:spcPct val="0"/>
              </a:spcAft>
              <a:defRPr sz="1200">
                <a:solidFill>
                  <a:schemeClr val="tx1"/>
                </a:solidFill>
                <a:latin typeface="Arial" charset="0"/>
                <a:ea typeface="ＭＳ Ｐゴシック" charset="0"/>
              </a:defRPr>
            </a:lvl7pPr>
            <a:lvl8pPr marL="3429000" indent="-228600" defTabSz="903288" eaLnBrk="0" fontAlgn="base" hangingPunct="0">
              <a:spcBef>
                <a:spcPct val="50000"/>
              </a:spcBef>
              <a:spcAft>
                <a:spcPct val="0"/>
              </a:spcAft>
              <a:defRPr sz="1200">
                <a:solidFill>
                  <a:schemeClr val="tx1"/>
                </a:solidFill>
                <a:latin typeface="Arial" charset="0"/>
                <a:ea typeface="ＭＳ Ｐゴシック" charset="0"/>
              </a:defRPr>
            </a:lvl8pPr>
            <a:lvl9pPr marL="3886200" indent="-228600" defTabSz="903288" eaLnBrk="0" fontAlgn="base" hangingPunct="0">
              <a:spcBef>
                <a:spcPct val="50000"/>
              </a:spcBef>
              <a:spcAft>
                <a:spcPct val="0"/>
              </a:spcAft>
              <a:defRPr sz="1200">
                <a:solidFill>
                  <a:schemeClr val="tx1"/>
                </a:solidFill>
                <a:latin typeface="Arial" charset="0"/>
                <a:ea typeface="ＭＳ Ｐゴシック" charset="0"/>
              </a:defRPr>
            </a:lvl9pPr>
          </a:lstStyle>
          <a:p>
            <a:pPr eaLnBrk="1" hangingPunct="1"/>
            <a:fld id="{E545575E-9C37-D542-BDE9-B7F3AB4A06DB}" type="slidenum">
              <a:rPr lang="en-US">
                <a:latin typeface="Siemens Sans" charset="0"/>
              </a:rPr>
              <a:pPr eaLnBrk="1" hangingPunct="1"/>
              <a:t>15</a:t>
            </a:fld>
            <a:endParaRPr lang="en-US">
              <a:latin typeface="Siemens Sans" charset="0"/>
            </a:endParaRPr>
          </a:p>
        </p:txBody>
      </p:sp>
      <p:sp>
        <p:nvSpPr>
          <p:cNvPr id="26626" name="Slide Image Placeholder 1"/>
          <p:cNvSpPr>
            <a:spLocks noGrp="1" noRot="1" noChangeAspect="1" noTextEdit="1"/>
          </p:cNvSpPr>
          <p:nvPr>
            <p:ph type="sldImg"/>
          </p:nvPr>
        </p:nvSpPr>
        <p:spPr>
          <a:xfrm>
            <a:off x="917575" y="744538"/>
            <a:ext cx="4962525" cy="3721100"/>
          </a:xfrm>
          <a:ln/>
        </p:spPr>
      </p:sp>
      <p:sp>
        <p:nvSpPr>
          <p:cNvPr id="26627"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540" tIns="46770" rIns="93540" bIns="46770"/>
          <a:lstStyle/>
          <a:p>
            <a:pPr eaLnBrk="1" hangingPunct="1">
              <a:spcBef>
                <a:spcPct val="0"/>
              </a:spcBef>
            </a:pPr>
            <a:endParaRPr lang="en-US">
              <a:latin typeface="Siemens Sans" charset="0"/>
            </a:endParaRPr>
          </a:p>
        </p:txBody>
      </p:sp>
      <p:sp>
        <p:nvSpPr>
          <p:cNvPr id="26628" name="Slide Number Placeholder 3"/>
          <p:cNvSpPr txBox="1">
            <a:spLocks noGrp="1"/>
          </p:cNvSpPr>
          <p:nvPr/>
        </p:nvSpPr>
        <p:spPr bwMode="auto">
          <a:xfrm>
            <a:off x="3849688" y="9428163"/>
            <a:ext cx="2946400"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540" tIns="46770" rIns="93540" bIns="46770" anchor="b"/>
          <a:lstStyle>
            <a:lvl1pPr eaLnBrk="0" hangingPunct="0">
              <a:defRPr sz="1200">
                <a:solidFill>
                  <a:schemeClr val="tx1"/>
                </a:solidFill>
                <a:latin typeface="Arial" charset="0"/>
                <a:ea typeface="ＭＳ Ｐゴシック" charset="0"/>
                <a:cs typeface="ＭＳ Ｐゴシック" charset="0"/>
              </a:defRPr>
            </a:lvl1pPr>
            <a:lvl2pPr marL="742950" indent="-285750" eaLnBrk="0" hangingPunct="0">
              <a:defRPr sz="1200">
                <a:solidFill>
                  <a:schemeClr val="tx1"/>
                </a:solidFill>
                <a:latin typeface="Arial" charset="0"/>
                <a:ea typeface="ＭＳ Ｐゴシック" charset="0"/>
              </a:defRPr>
            </a:lvl2pPr>
            <a:lvl3pPr marL="1143000" indent="-228600" eaLnBrk="0" hangingPunct="0">
              <a:defRPr sz="1200">
                <a:solidFill>
                  <a:schemeClr val="tx1"/>
                </a:solidFill>
                <a:latin typeface="Arial" charset="0"/>
                <a:ea typeface="ＭＳ Ｐゴシック" charset="0"/>
              </a:defRPr>
            </a:lvl3pPr>
            <a:lvl4pPr marL="1600200" indent="-228600" eaLnBrk="0" hangingPunct="0">
              <a:defRPr sz="1200">
                <a:solidFill>
                  <a:schemeClr val="tx1"/>
                </a:solidFill>
                <a:latin typeface="Arial" charset="0"/>
                <a:ea typeface="ＭＳ Ｐゴシック" charset="0"/>
              </a:defRPr>
            </a:lvl4pPr>
            <a:lvl5pPr marL="2057400" indent="-228600" eaLnBrk="0" hangingPunct="0">
              <a:defRPr sz="1200">
                <a:solidFill>
                  <a:schemeClr val="tx1"/>
                </a:solidFill>
                <a:latin typeface="Arial" charset="0"/>
                <a:ea typeface="ＭＳ Ｐゴシック" charset="0"/>
              </a:defRPr>
            </a:lvl5pPr>
            <a:lvl6pPr marL="2514600" indent="-228600" eaLnBrk="0" fontAlgn="base" hangingPunct="0">
              <a:spcBef>
                <a:spcPct val="50000"/>
              </a:spcBef>
              <a:spcAft>
                <a:spcPct val="0"/>
              </a:spcAft>
              <a:defRPr sz="1200">
                <a:solidFill>
                  <a:schemeClr val="tx1"/>
                </a:solidFill>
                <a:latin typeface="Arial" charset="0"/>
                <a:ea typeface="ＭＳ Ｐゴシック" charset="0"/>
              </a:defRPr>
            </a:lvl6pPr>
            <a:lvl7pPr marL="2971800" indent="-228600" eaLnBrk="0" fontAlgn="base" hangingPunct="0">
              <a:spcBef>
                <a:spcPct val="50000"/>
              </a:spcBef>
              <a:spcAft>
                <a:spcPct val="0"/>
              </a:spcAft>
              <a:defRPr sz="1200">
                <a:solidFill>
                  <a:schemeClr val="tx1"/>
                </a:solidFill>
                <a:latin typeface="Arial" charset="0"/>
                <a:ea typeface="ＭＳ Ｐゴシック" charset="0"/>
              </a:defRPr>
            </a:lvl7pPr>
            <a:lvl8pPr marL="3429000" indent="-228600" eaLnBrk="0" fontAlgn="base" hangingPunct="0">
              <a:spcBef>
                <a:spcPct val="50000"/>
              </a:spcBef>
              <a:spcAft>
                <a:spcPct val="0"/>
              </a:spcAft>
              <a:defRPr sz="1200">
                <a:solidFill>
                  <a:schemeClr val="tx1"/>
                </a:solidFill>
                <a:latin typeface="Arial" charset="0"/>
                <a:ea typeface="ＭＳ Ｐゴシック" charset="0"/>
              </a:defRPr>
            </a:lvl8pPr>
            <a:lvl9pPr marL="3886200" indent="-228600" eaLnBrk="0" fontAlgn="base" hangingPunct="0">
              <a:spcBef>
                <a:spcPct val="50000"/>
              </a:spcBef>
              <a:spcAft>
                <a:spcPct val="0"/>
              </a:spcAft>
              <a:defRPr sz="1200">
                <a:solidFill>
                  <a:schemeClr val="tx1"/>
                </a:solidFill>
                <a:latin typeface="Arial" charset="0"/>
                <a:ea typeface="ＭＳ Ｐゴシック" charset="0"/>
              </a:defRPr>
            </a:lvl9pPr>
          </a:lstStyle>
          <a:p>
            <a:pPr algn="r" eaLnBrk="1" hangingPunct="1">
              <a:spcBef>
                <a:spcPct val="0"/>
              </a:spcBef>
            </a:pPr>
            <a:fld id="{13191D74-57C7-C24B-B5C4-0E60AEA2DBEC}" type="slidenum">
              <a:rPr lang="en-US">
                <a:latin typeface="Calibri" charset="0"/>
              </a:rPr>
              <a:pPr algn="r" eaLnBrk="1" hangingPunct="1">
                <a:spcBef>
                  <a:spcPct val="0"/>
                </a:spcBef>
              </a:pPr>
              <a:t>15</a:t>
            </a:fld>
            <a:endParaRPr lang="en-US">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96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Note that so far we have considered the whole thing as an integrated single dataset.</a:t>
            </a:r>
          </a:p>
          <a:p>
            <a:pPr eaLnBrk="1" hangingPunct="1">
              <a:spcBef>
                <a:spcPct val="0"/>
              </a:spcBef>
            </a:pPr>
            <a:r>
              <a:rPr lang="en-US" altLang="en-US"/>
              <a:t>Now lets focus on these white spots specifially </a:t>
            </a:r>
          </a:p>
          <a:p>
            <a:pPr eaLnBrk="1" hangingPunct="1">
              <a:spcBef>
                <a:spcPct val="0"/>
              </a:spcBef>
            </a:pPr>
            <a:r>
              <a:rPr lang="en-US" altLang="en-US"/>
              <a:t>The question is: can we predict the indicators of eurostat for cities that are not in europoe, the green arrow, or the un indicators for cities which are only in eurostat the blue arrow</a:t>
            </a:r>
          </a:p>
          <a:p>
            <a:pPr eaLnBrk="1" hangingPunct="1">
              <a:spcBef>
                <a:spcPct val="0"/>
              </a:spcBef>
            </a:pPr>
            <a:endParaRPr lang="en-US" altLang="en-US"/>
          </a:p>
          <a:p>
            <a:pPr eaLnBrk="1" hangingPunct="1">
              <a:spcBef>
                <a:spcPct val="0"/>
              </a:spcBef>
            </a:pPr>
            <a:r>
              <a:rPr lang="en-US" altLang="en-US"/>
              <a:t>We again used aproach 2 to fill in the missing values of a single dataset and use that as training set for the indicatosr of the other dataset. </a:t>
            </a:r>
          </a:p>
          <a:p>
            <a:pPr eaLnBrk="1" hangingPunct="1">
              <a:spcBef>
                <a:spcPct val="0"/>
              </a:spcBef>
            </a:pPr>
            <a:endParaRPr lang="en-US" altLang="en-US"/>
          </a:p>
        </p:txBody>
      </p:sp>
      <p:sp>
        <p:nvSpPr>
          <p:cNvPr id="40964" name="Foliennummernplatzhalt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A8425874-65E8-3B47-8910-607032F1F4EB}" type="slidenum">
              <a:rPr lang="de-AT" altLang="en-US">
                <a:latin typeface="Calibri" charset="0"/>
              </a:rPr>
              <a:pPr eaLnBrk="1" hangingPunct="1"/>
              <a:t>23</a:t>
            </a:fld>
            <a:endParaRPr lang="de-AT" altLang="en-US">
              <a:latin typeface="Calibri" charset="0"/>
            </a:endParaRPr>
          </a:p>
        </p:txBody>
      </p:sp>
    </p:spTree>
    <p:extLst>
      <p:ext uri="{BB962C8B-B14F-4D97-AF65-F5344CB8AC3E}">
        <p14:creationId xmlns:p14="http://schemas.microsoft.com/office/powerpoint/2010/main" val="15712008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B4AA2B0-3FF2-4AD7-B641-4608F5682954}" type="slidenum">
              <a:rPr lang="de-AT" smtClean="0"/>
              <a:pPr/>
              <a:t>24</a:t>
            </a:fld>
            <a:endParaRPr lang="de-AT"/>
          </a:p>
        </p:txBody>
      </p:sp>
    </p:spTree>
    <p:extLst>
      <p:ext uri="{BB962C8B-B14F-4D97-AF65-F5344CB8AC3E}">
        <p14:creationId xmlns:p14="http://schemas.microsoft.com/office/powerpoint/2010/main" val="325150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4AA2B0-3FF2-4AD7-B641-4608F5682954}" type="slidenum">
              <a:rPr lang="de-AT" smtClean="0"/>
              <a:pPr/>
              <a:t>35</a:t>
            </a:fld>
            <a:endParaRPr lang="de-AT"/>
          </a:p>
        </p:txBody>
      </p:sp>
    </p:spTree>
    <p:extLst>
      <p:ext uri="{BB962C8B-B14F-4D97-AF65-F5344CB8AC3E}">
        <p14:creationId xmlns:p14="http://schemas.microsoft.com/office/powerpoint/2010/main" val="11978025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Of course we are not the first ones who work</a:t>
            </a:r>
            <a:r>
              <a:rPr lang="en-US" baseline="0" dirty="0" smtClean="0"/>
              <a:t> with tabular data</a:t>
            </a:r>
            <a:endParaRPr lang="en-US" dirty="0"/>
          </a:p>
        </p:txBody>
      </p:sp>
    </p:spTree>
    <p:extLst>
      <p:ext uri="{BB962C8B-B14F-4D97-AF65-F5344CB8AC3E}">
        <p14:creationId xmlns:p14="http://schemas.microsoft.com/office/powerpoint/2010/main" val="11580249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616006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Realistic</a:t>
            </a:r>
            <a:r>
              <a:rPr lang="en-US" baseline="0" dirty="0" smtClean="0"/>
              <a:t> open data csv would look more like this</a:t>
            </a:r>
          </a:p>
          <a:p>
            <a:r>
              <a:rPr lang="en-US" baseline="0" dirty="0" smtClean="0"/>
              <a:t>Which makes the previous showed job much more harder</a:t>
            </a:r>
            <a:endParaRPr lang="en-US" dirty="0" smtClean="0"/>
          </a:p>
          <a:p>
            <a:endParaRPr lang="en-US" dirty="0"/>
          </a:p>
        </p:txBody>
      </p:sp>
    </p:spTree>
    <p:extLst>
      <p:ext uri="{BB962C8B-B14F-4D97-AF65-F5344CB8AC3E}">
        <p14:creationId xmlns:p14="http://schemas.microsoft.com/office/powerpoint/2010/main" val="1900948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bwMode="white">
          <a:xfrm>
            <a:off x="462406" y="3654044"/>
            <a:ext cx="7073457" cy="1141422"/>
          </a:xfrm>
          <a:prstGeom prst="rect">
            <a:avLst/>
          </a:prstGeom>
        </p:spPr>
        <p:txBody>
          <a:bodyPr tIns="0" anchor="t" anchorCtr="0">
            <a:noAutofit/>
          </a:bodyPr>
          <a:lstStyle>
            <a:lvl1pPr algn="l">
              <a:lnSpc>
                <a:spcPct val="100000"/>
              </a:lnSpc>
              <a:defRPr sz="3600" b="1" baseline="0">
                <a:solidFill>
                  <a:schemeClr val="bg1"/>
                </a:solidFill>
              </a:defRPr>
            </a:lvl1pPr>
          </a:lstStyle>
          <a:p>
            <a:r>
              <a:rPr lang="de-DE" dirty="0" smtClean="0"/>
              <a:t>Hier Titel der Präsentation eingeben</a:t>
            </a:r>
            <a:endParaRPr lang="de-AT" dirty="0"/>
          </a:p>
        </p:txBody>
      </p:sp>
      <p:sp>
        <p:nvSpPr>
          <p:cNvPr id="3" name="Untertitel 2"/>
          <p:cNvSpPr>
            <a:spLocks noGrp="1"/>
          </p:cNvSpPr>
          <p:nvPr>
            <p:ph type="subTitle" idx="1" hasCustomPrompt="1"/>
          </p:nvPr>
        </p:nvSpPr>
        <p:spPr bwMode="white">
          <a:xfrm>
            <a:off x="462406" y="4804610"/>
            <a:ext cx="7073457" cy="1141200"/>
          </a:xfrm>
        </p:spPr>
        <p:txBody>
          <a:bodyPr tIns="0" bIns="0">
            <a:noAutofit/>
          </a:bodyPr>
          <a:lstStyle>
            <a:lvl1pPr marL="0" indent="0" algn="l">
              <a:lnSpc>
                <a:spcPct val="100000"/>
              </a:lnSpc>
              <a:buNone/>
              <a:defRPr sz="3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Hier Untertitel der Präsentation eingeben</a:t>
            </a:r>
            <a:endParaRPr lang="de-AT" dirty="0"/>
          </a:p>
        </p:txBody>
      </p:sp>
    </p:spTree>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bschlussfolie">
    <p:spTree>
      <p:nvGrpSpPr>
        <p:cNvPr id="1" name=""/>
        <p:cNvGrpSpPr/>
        <p:nvPr/>
      </p:nvGrpSpPr>
      <p:grpSpPr>
        <a:xfrm>
          <a:off x="0" y="0"/>
          <a:ext cx="0" cy="0"/>
          <a:chOff x="0" y="0"/>
          <a:chExt cx="0" cy="0"/>
        </a:xfrm>
      </p:grpSpPr>
      <p:sp>
        <p:nvSpPr>
          <p:cNvPr id="5" name="Rechteck 4"/>
          <p:cNvSpPr/>
          <p:nvPr userDrawn="1"/>
        </p:nvSpPr>
        <p:spPr>
          <a:xfrm>
            <a:off x="468312" y="2357430"/>
            <a:ext cx="5103820" cy="3260345"/>
          </a:xfrm>
          <a:prstGeom prst="rect">
            <a:avLst/>
          </a:prstGeom>
          <a:ln w="12700">
            <a:solidFill>
              <a:schemeClr val="bg1">
                <a:lumMod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de-AT"/>
          </a:p>
        </p:txBody>
      </p:sp>
      <p:pic>
        <p:nvPicPr>
          <p:cNvPr id="7" name="Grafik 6" descr="Logo-für-VK.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8975" y="2552695"/>
            <a:ext cx="488281" cy="2233627"/>
          </a:xfrm>
          <a:prstGeom prst="rect">
            <a:avLst/>
          </a:prstGeom>
        </p:spPr>
      </p:pic>
      <p:sp>
        <p:nvSpPr>
          <p:cNvPr id="11" name="Textplatzhalter 10"/>
          <p:cNvSpPr>
            <a:spLocks noGrp="1"/>
          </p:cNvSpPr>
          <p:nvPr>
            <p:ph type="body" sz="quarter" idx="10" hasCustomPrompt="1"/>
          </p:nvPr>
        </p:nvSpPr>
        <p:spPr>
          <a:xfrm>
            <a:off x="1928818" y="3071811"/>
            <a:ext cx="3260322" cy="2173549"/>
          </a:xfrm>
        </p:spPr>
        <p:txBody>
          <a:bodyPr>
            <a:normAutofit/>
          </a:bodyPr>
          <a:lstStyle>
            <a:lvl1pPr marL="0" marR="0" indent="0" algn="l" defTabSz="914400" rtl="0" eaLnBrk="1" fontAlgn="auto" latinLnBrk="0" hangingPunct="1">
              <a:lnSpc>
                <a:spcPct val="100000"/>
              </a:lnSpc>
              <a:spcBef>
                <a:spcPts val="0"/>
              </a:spcBef>
              <a:spcAft>
                <a:spcPts val="0"/>
              </a:spcAft>
              <a:buClr>
                <a:srgbClr val="4B2582"/>
              </a:buClr>
              <a:buSzTx/>
              <a:buFont typeface="Wingdings" pitchFamily="2" charset="2"/>
              <a:buNone/>
              <a:tabLst/>
              <a:defRPr sz="1100" baseline="0"/>
            </a:lvl1pPr>
            <a:lvl2pPr marL="0" indent="0">
              <a:buNone/>
              <a:defRPr/>
            </a:lvl2pPr>
            <a:lvl3pPr marL="0" indent="0">
              <a:buNone/>
              <a:defRPr/>
            </a:lvl3pPr>
            <a:lvl4pPr marL="0" indent="0">
              <a:buNone/>
              <a:defRPr/>
            </a:lvl4pPr>
            <a:lvl5pPr marL="0" indent="0">
              <a:buNone/>
              <a:defRPr/>
            </a:lvl5pPr>
          </a:lstStyle>
          <a:p>
            <a:pPr marL="0" marR="0" lvl="0" indent="0" algn="l" defTabSz="914400" rtl="0" eaLnBrk="1" fontAlgn="auto" latinLnBrk="0" hangingPunct="1">
              <a:lnSpc>
                <a:spcPct val="100000"/>
              </a:lnSpc>
              <a:spcBef>
                <a:spcPts val="0"/>
              </a:spcBef>
              <a:spcAft>
                <a:spcPts val="0"/>
              </a:spcAft>
              <a:buClr>
                <a:srgbClr val="4B2582"/>
              </a:buClr>
              <a:buSzTx/>
              <a:buFont typeface="Wingdings" pitchFamily="2" charset="2"/>
              <a:buNone/>
              <a:tabLst/>
              <a:defRPr/>
            </a:pPr>
            <a:r>
              <a:rPr kumimoji="0" lang="de-DE" sz="1000" b="0" i="0" u="none" strike="noStrike" kern="1200" cap="none" spc="0" normalizeH="0" baseline="0" noProof="0" dirty="0" smtClean="0">
                <a:ln>
                  <a:noFill/>
                </a:ln>
                <a:solidFill>
                  <a:srgbClr val="000000"/>
                </a:solidFill>
                <a:effectLst/>
                <a:uLnTx/>
                <a:uFillTx/>
                <a:latin typeface="+mn-lt"/>
                <a:ea typeface="+mn-ea"/>
                <a:cs typeface="+mn-cs"/>
              </a:rPr>
              <a:t>Hier Adressdaten eingeben</a:t>
            </a:r>
          </a:p>
        </p:txBody>
      </p:sp>
      <p:sp>
        <p:nvSpPr>
          <p:cNvPr id="6" name="Titel 1"/>
          <p:cNvSpPr>
            <a:spLocks noGrp="1"/>
          </p:cNvSpPr>
          <p:nvPr>
            <p:ph type="title"/>
          </p:nvPr>
        </p:nvSpPr>
        <p:spPr>
          <a:xfrm>
            <a:off x="462406" y="430318"/>
            <a:ext cx="6281339" cy="1143000"/>
          </a:xfrm>
          <a:prstGeom prst="rect">
            <a:avLst/>
          </a:prstGeom>
        </p:spPr>
        <p:txBody>
          <a:bodyPr>
            <a:normAutofit/>
          </a:bodyPr>
          <a:lstStyle>
            <a:lvl1pPr>
              <a:lnSpc>
                <a:spcPct val="100000"/>
              </a:lnSpc>
              <a:defRPr sz="2800"/>
            </a:lvl1pPr>
          </a:lstStyle>
          <a:p>
            <a:r>
              <a:rPr lang="de-DE" smtClean="0"/>
              <a:t>Titelmasterformat durch Klicken bearbeiten</a:t>
            </a:r>
            <a:endParaRPr lang="de-AT" dirty="0"/>
          </a:p>
        </p:txBody>
      </p:sp>
      <p:sp>
        <p:nvSpPr>
          <p:cNvPr id="8" name="Fußzeilenplatzhalter 5"/>
          <p:cNvSpPr>
            <a:spLocks noGrp="1"/>
          </p:cNvSpPr>
          <p:nvPr>
            <p:ph type="ftr" sz="quarter" idx="11"/>
          </p:nvPr>
        </p:nvSpPr>
        <p:spPr>
          <a:xfrm>
            <a:off x="1354557" y="6341555"/>
            <a:ext cx="2895600" cy="365125"/>
          </a:xfrm>
        </p:spPr>
        <p:txBody>
          <a:bodyPr/>
          <a:lstStyle/>
          <a:p>
            <a:r>
              <a:rPr lang="de-AT" smtClean="0"/>
              <a:t>/ name of department</a:t>
            </a:r>
            <a:endParaRPr lang="de-AT"/>
          </a:p>
        </p:txBody>
      </p:sp>
      <p:sp>
        <p:nvSpPr>
          <p:cNvPr id="9" name="Foliennummernplatzhalter 6"/>
          <p:cNvSpPr>
            <a:spLocks noGrp="1"/>
          </p:cNvSpPr>
          <p:nvPr>
            <p:ph type="sldNum" sz="quarter" idx="12"/>
          </p:nvPr>
        </p:nvSpPr>
        <p:spPr>
          <a:xfrm>
            <a:off x="462407" y="6341555"/>
            <a:ext cx="892150" cy="365125"/>
          </a:xfrm>
        </p:spPr>
        <p:txBody>
          <a:bodyPr/>
          <a:lstStyle/>
          <a:p>
            <a:r>
              <a:rPr lang="de-AT" dirty="0" smtClean="0"/>
              <a:t>Seite </a:t>
            </a:r>
            <a:fld id="{680737D9-CC42-4855-ABAC-B759A1A9D624}" type="slidenum">
              <a:rPr lang="de-AT" smtClean="0"/>
              <a:pPr/>
              <a:t>‹#›</a:t>
            </a:fld>
            <a:endParaRPr lang="de-AT" dirty="0"/>
          </a:p>
        </p:txBody>
      </p:sp>
      <p:sp>
        <p:nvSpPr>
          <p:cNvPr id="10" name="Datumsplatzhalter 6"/>
          <p:cNvSpPr>
            <a:spLocks noGrp="1"/>
          </p:cNvSpPr>
          <p:nvPr>
            <p:ph type="dt" sz="half" idx="2"/>
          </p:nvPr>
        </p:nvSpPr>
        <p:spPr>
          <a:xfrm>
            <a:off x="7215205" y="6348413"/>
            <a:ext cx="987407" cy="365125"/>
          </a:xfrm>
          <a:prstGeom prst="rect">
            <a:avLst/>
          </a:prstGeom>
        </p:spPr>
        <p:txBody>
          <a:bodyPr vert="horz" lIns="91440" tIns="45720" rIns="91440" bIns="45720" rtlCol="0" anchor="ctr"/>
          <a:lstStyle>
            <a:lvl1pPr algn="r">
              <a:defRPr lang="de-DE" sz="900" kern="1200" cap="all" baseline="0" smtClean="0">
                <a:solidFill>
                  <a:schemeClr val="tx1">
                    <a:tint val="75000"/>
                  </a:schemeClr>
                </a:solidFill>
                <a:latin typeface="+mn-lt"/>
                <a:ea typeface="+mn-ea"/>
                <a:cs typeface="+mn-cs"/>
              </a:defRPr>
            </a:lvl1pPr>
          </a:lstStyle>
          <a:p>
            <a:endParaRPr lang="de-AT" dirty="0"/>
          </a:p>
        </p:txBody>
      </p:sp>
    </p:spTree>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9750" y="258763"/>
            <a:ext cx="6140450" cy="8096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9750" y="1590675"/>
            <a:ext cx="4027488" cy="46815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19638" y="1590675"/>
            <a:ext cx="4029075" cy="46815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69"/>
          <p:cNvSpPr>
            <a:spLocks noGrp="1" noChangeArrowheads="1"/>
          </p:cNvSpPr>
          <p:nvPr>
            <p:ph type="sldNum" sz="quarter" idx="10"/>
          </p:nvPr>
        </p:nvSpPr>
        <p:spPr>
          <a:ln/>
        </p:spPr>
        <p:txBody>
          <a:bodyPr/>
          <a:lstStyle>
            <a:lvl1pPr>
              <a:defRPr/>
            </a:lvl1pPr>
          </a:lstStyle>
          <a:p>
            <a:pPr>
              <a:defRPr/>
            </a:pPr>
            <a:r>
              <a:rPr lang="de-DE"/>
              <a:t>Seite </a:t>
            </a:r>
            <a:fld id="{E263FBF5-8BA2-BC4C-A885-F0730F6AC04E}" type="slidenum">
              <a:rPr lang="de-DE"/>
              <a:pPr>
                <a:defRPr/>
              </a:pPr>
              <a:t>‹#›</a:t>
            </a:fld>
            <a:endParaRPr lang="de-DE"/>
          </a:p>
        </p:txBody>
      </p:sp>
    </p:spTree>
    <p:extLst>
      <p:ext uri="{BB962C8B-B14F-4D97-AF65-F5344CB8AC3E}">
        <p14:creationId xmlns:p14="http://schemas.microsoft.com/office/powerpoint/2010/main" val="2668645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Free Content">
  <p:cSld name="Free Conten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noProof="0" smtClean="0"/>
              <a:t>Titelmasterformat durch Klicken bearbeiten</a:t>
            </a:r>
            <a:endParaRPr lang="en-US" noProof="0" dirty="0"/>
          </a:p>
        </p:txBody>
      </p:sp>
      <p:sp>
        <p:nvSpPr>
          <p:cNvPr id="4" name="Textplatzhalter 3"/>
          <p:cNvSpPr>
            <a:spLocks noGrp="1"/>
          </p:cNvSpPr>
          <p:nvPr>
            <p:ph type="body" sz="quarter" idx="11"/>
          </p:nvPr>
        </p:nvSpPr>
        <p:spPr>
          <a:xfrm>
            <a:off x="541338" y="1412875"/>
            <a:ext cx="8207375" cy="215444"/>
          </a:xfrm>
        </p:spPr>
        <p:txBody>
          <a:bodyPr/>
          <a:lstStyle>
            <a:lvl1pPr>
              <a:defRPr/>
            </a:lvl1pPr>
          </a:lstStyle>
          <a:p>
            <a:pPr lvl="0"/>
            <a:r>
              <a:rPr lang="de-DE" noProof="0" smtClean="0"/>
              <a:t>Textmasterformate durch Klicken bearbeiten</a:t>
            </a:r>
          </a:p>
        </p:txBody>
      </p:sp>
    </p:spTree>
    <p:extLst>
      <p:ext uri="{BB962C8B-B14F-4D97-AF65-F5344CB8AC3E}">
        <p14:creationId xmlns:p14="http://schemas.microsoft.com/office/powerpoint/2010/main" val="1760036138"/>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66476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de-DE" smtClean="0"/>
              <a:t>Titelmasterformat durch Klicken bearbeiten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en-US" dirty="0"/>
          </a:p>
        </p:txBody>
      </p:sp>
      <p:sp>
        <p:nvSpPr>
          <p:cNvPr id="4" name="Date Placeholder 3"/>
          <p:cNvSpPr>
            <a:spLocks noGrp="1"/>
          </p:cNvSpPr>
          <p:nvPr>
            <p:ph type="dt" sz="half" idx="10"/>
          </p:nvPr>
        </p:nvSpPr>
        <p:spPr/>
        <p:txBody>
          <a:bodyPr/>
          <a:lstStyle/>
          <a:p>
            <a:fld id="{25E80023-2CD6-4376-AA77-4237093685EF}" type="datetime1">
              <a:rPr lang="en-US" smtClean="0">
                <a:solidFill>
                  <a:prstClr val="black">
                    <a:tint val="75000"/>
                  </a:prstClr>
                </a:solidFill>
              </a:rPr>
              <a:pPr/>
              <a:t>6/13/17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58B03EE-0F65-4FB3-87AD-3AF455168DB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Content Placehold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4AE31039-9D10-48A4-AF27-02225D98CF87}" type="datetime1">
              <a:rPr lang="en-US" smtClean="0">
                <a:solidFill>
                  <a:prstClr val="black">
                    <a:tint val="75000"/>
                  </a:prstClr>
                </a:solidFill>
              </a:rPr>
              <a:pPr/>
              <a:t>6/13/17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58B03EE-0F65-4FB3-87AD-3AF455168DB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de-DE" smtClean="0"/>
              <a:t>Titelmasterformat durch Klicken bearbeiten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smtClean="0"/>
              <a:t>Textmasterformat bearbeiten</a:t>
            </a:r>
          </a:p>
        </p:txBody>
      </p:sp>
      <p:sp>
        <p:nvSpPr>
          <p:cNvPr id="4" name="Date Placeholder 3"/>
          <p:cNvSpPr>
            <a:spLocks noGrp="1"/>
          </p:cNvSpPr>
          <p:nvPr>
            <p:ph type="dt" sz="half" idx="10"/>
          </p:nvPr>
        </p:nvSpPr>
        <p:spPr/>
        <p:txBody>
          <a:bodyPr/>
          <a:lstStyle/>
          <a:p>
            <a:fld id="{A1C75B65-A596-4A84-8609-49EA144A6783}" type="datetime1">
              <a:rPr lang="en-US" smtClean="0">
                <a:solidFill>
                  <a:prstClr val="black">
                    <a:tint val="75000"/>
                  </a:prstClr>
                </a:solidFill>
              </a:rPr>
              <a:pPr/>
              <a:t>6/13/17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58B03EE-0F65-4FB3-87AD-3AF455168DB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Date Placeholder 4"/>
          <p:cNvSpPr>
            <a:spLocks noGrp="1"/>
          </p:cNvSpPr>
          <p:nvPr>
            <p:ph type="dt" sz="half" idx="10"/>
          </p:nvPr>
        </p:nvSpPr>
        <p:spPr/>
        <p:txBody>
          <a:bodyPr/>
          <a:lstStyle/>
          <a:p>
            <a:fld id="{F27DA458-B8EA-4327-B3A6-CC2E5E75EE6C}" type="datetime1">
              <a:rPr lang="en-US" smtClean="0">
                <a:solidFill>
                  <a:prstClr val="black">
                    <a:tint val="75000"/>
                  </a:prstClr>
                </a:solidFill>
              </a:rPr>
              <a:pPr/>
              <a:t>6/13/17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58B03EE-0F65-4FB3-87AD-3AF455168DB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de-DE" smtClean="0"/>
              <a:t>Titelmasterformat durch Klicken bearbeiten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Content Placeholder 3"/>
          <p:cNvSpPr>
            <a:spLocks noGrp="1"/>
          </p:cNvSpPr>
          <p:nvPr>
            <p:ph sz="half" idx="2"/>
          </p:nvPr>
        </p:nvSpPr>
        <p:spPr>
          <a:xfrm>
            <a:off x="629842" y="2505075"/>
            <a:ext cx="3868340"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Content Placeholder 5"/>
          <p:cNvSpPr>
            <a:spLocks noGrp="1"/>
          </p:cNvSpPr>
          <p:nvPr>
            <p:ph sz="quarter" idx="4"/>
          </p:nvPr>
        </p:nvSpPr>
        <p:spPr>
          <a:xfrm>
            <a:off x="4629150" y="2505075"/>
            <a:ext cx="3887391"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7" name="Date Placeholder 6"/>
          <p:cNvSpPr>
            <a:spLocks noGrp="1"/>
          </p:cNvSpPr>
          <p:nvPr>
            <p:ph type="dt" sz="half" idx="10"/>
          </p:nvPr>
        </p:nvSpPr>
        <p:spPr/>
        <p:txBody>
          <a:bodyPr/>
          <a:lstStyle/>
          <a:p>
            <a:fld id="{486F66DF-2653-4CE5-B3EA-3EC8B6BAD671}" type="datetime1">
              <a:rPr lang="en-US" smtClean="0">
                <a:solidFill>
                  <a:prstClr val="black">
                    <a:tint val="75000"/>
                  </a:prstClr>
                </a:solidFill>
              </a:rPr>
              <a:pPr/>
              <a:t>6/13/17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58B03EE-0F65-4FB3-87AD-3AF455168DB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Date Placeholder 2"/>
          <p:cNvSpPr>
            <a:spLocks noGrp="1"/>
          </p:cNvSpPr>
          <p:nvPr>
            <p:ph type="dt" sz="half" idx="10"/>
          </p:nvPr>
        </p:nvSpPr>
        <p:spPr/>
        <p:txBody>
          <a:bodyPr/>
          <a:lstStyle/>
          <a:p>
            <a:fld id="{B0AB0749-E614-4DE9-829A-1851509FB8D5}" type="datetime1">
              <a:rPr lang="en-US" smtClean="0">
                <a:solidFill>
                  <a:prstClr val="black">
                    <a:tint val="75000"/>
                  </a:prstClr>
                </a:solidFill>
              </a:rPr>
              <a:pPr/>
              <a:t>6/13/17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58B03EE-0F65-4FB3-87AD-3AF455168DB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elfolie mit kurzem Titel">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bwMode="white">
          <a:xfrm>
            <a:off x="465547" y="3661602"/>
            <a:ext cx="8210141" cy="828000"/>
          </a:xfrm>
          <a:prstGeom prst="rect">
            <a:avLst/>
          </a:prstGeom>
        </p:spPr>
        <p:txBody>
          <a:bodyPr tIns="0" anchor="t" anchorCtr="0">
            <a:noAutofit/>
          </a:bodyPr>
          <a:lstStyle>
            <a:lvl1pPr algn="l">
              <a:lnSpc>
                <a:spcPct val="100000"/>
              </a:lnSpc>
              <a:defRPr sz="4800" b="1" baseline="0">
                <a:solidFill>
                  <a:schemeClr val="bg1"/>
                </a:solidFill>
              </a:defRPr>
            </a:lvl1pPr>
          </a:lstStyle>
          <a:p>
            <a:r>
              <a:rPr lang="de-DE" dirty="0" smtClean="0"/>
              <a:t>Titelfolie kurzer Titel</a:t>
            </a:r>
            <a:endParaRPr lang="de-AT" dirty="0"/>
          </a:p>
        </p:txBody>
      </p:sp>
      <p:sp>
        <p:nvSpPr>
          <p:cNvPr id="3" name="Untertitel 2"/>
          <p:cNvSpPr>
            <a:spLocks noGrp="1"/>
          </p:cNvSpPr>
          <p:nvPr>
            <p:ph type="subTitle" idx="1" hasCustomPrompt="1"/>
          </p:nvPr>
        </p:nvSpPr>
        <p:spPr bwMode="white">
          <a:xfrm>
            <a:off x="465547" y="4517126"/>
            <a:ext cx="8210141" cy="828000"/>
          </a:xfrm>
        </p:spPr>
        <p:txBody>
          <a:bodyPr tIns="0" bIns="0">
            <a:noAutofit/>
          </a:bodyPr>
          <a:lstStyle>
            <a:lvl1pPr marL="0" indent="0" algn="l">
              <a:lnSpc>
                <a:spcPct val="100000"/>
              </a:lnSpc>
              <a:spcBef>
                <a:spcPts val="0"/>
              </a:spcBef>
              <a:buNone/>
              <a:defRPr sz="4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Untertitel</a:t>
            </a:r>
            <a:endParaRPr lang="de-AT" dirty="0"/>
          </a:p>
        </p:txBody>
      </p:sp>
    </p:spTree>
  </p:cSld>
  <p:clrMapOvr>
    <a:masterClrMapping/>
  </p:clrMapOvr>
  <p:transition>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59264E-F924-4C96-86B8-D7D8A2F255F2}" type="datetime1">
              <a:rPr lang="en-US" smtClean="0">
                <a:solidFill>
                  <a:prstClr val="black">
                    <a:tint val="75000"/>
                  </a:prstClr>
                </a:solidFill>
              </a:rPr>
              <a:pPr/>
              <a:t>6/13/17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58B03EE-0F65-4FB3-87AD-3AF455168DB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smtClean="0"/>
              <a:t>Titelmasterformat durch Klicken bearbeiten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e Placeholder 4"/>
          <p:cNvSpPr>
            <a:spLocks noGrp="1"/>
          </p:cNvSpPr>
          <p:nvPr>
            <p:ph type="dt" sz="half" idx="10"/>
          </p:nvPr>
        </p:nvSpPr>
        <p:spPr/>
        <p:txBody>
          <a:bodyPr/>
          <a:lstStyle/>
          <a:p>
            <a:fld id="{FEA5A774-492C-4D3D-9A19-74F4D5FA4F81}" type="datetime1">
              <a:rPr lang="en-US" smtClean="0">
                <a:solidFill>
                  <a:prstClr val="black">
                    <a:tint val="75000"/>
                  </a:prstClr>
                </a:solidFill>
              </a:rPr>
              <a:pPr/>
              <a:t>6/13/17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58B03EE-0F65-4FB3-87AD-3AF455168DB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smtClean="0"/>
              <a:t>Titelmasterformat durch Klicken bearbeiten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smtClean="0"/>
              <a:t>Bild durch Klicken auf Symbol hinzufügen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e Placeholder 4"/>
          <p:cNvSpPr>
            <a:spLocks noGrp="1"/>
          </p:cNvSpPr>
          <p:nvPr>
            <p:ph type="dt" sz="half" idx="10"/>
          </p:nvPr>
        </p:nvSpPr>
        <p:spPr/>
        <p:txBody>
          <a:bodyPr/>
          <a:lstStyle/>
          <a:p>
            <a:fld id="{C21B3D53-C921-4E9F-8674-F06BB01FD335}" type="datetime1">
              <a:rPr lang="en-US" smtClean="0">
                <a:solidFill>
                  <a:prstClr val="black">
                    <a:tint val="75000"/>
                  </a:prstClr>
                </a:solidFill>
              </a:rPr>
              <a:pPr/>
              <a:t>6/13/17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58B03EE-0F65-4FB3-87AD-3AF455168DB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Vertical Text Placehold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2F405879-A771-4CA0-9683-49C2237E6D60}" type="datetime1">
              <a:rPr lang="en-US" smtClean="0">
                <a:solidFill>
                  <a:prstClr val="black">
                    <a:tint val="75000"/>
                  </a:prstClr>
                </a:solidFill>
              </a:rPr>
              <a:pPr/>
              <a:t>6/13/17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58B03EE-0F65-4FB3-87AD-3AF455168DB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de-DE" smtClean="0"/>
              <a:t>Titelmasterformat durch Klicken bearbeiten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12DFAFDC-A8D1-405D-A263-2CDE2C285ECD}" type="datetime1">
              <a:rPr lang="en-US" smtClean="0">
                <a:solidFill>
                  <a:prstClr val="black">
                    <a:tint val="75000"/>
                  </a:prstClr>
                </a:solidFill>
              </a:rPr>
              <a:pPr/>
              <a:t>6/13/17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58B03EE-0F65-4FB3-87AD-3AF455168DB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62019" y="430318"/>
            <a:ext cx="6270227" cy="1143000"/>
          </a:xfrm>
          <a:prstGeom prst="rect">
            <a:avLst/>
          </a:prstGeom>
        </p:spPr>
        <p:txBody>
          <a:bodyPr lIns="0" rIns="0"/>
          <a:lstStyle/>
          <a:p>
            <a:r>
              <a:rPr lang="de-DE" smtClean="0"/>
              <a:t>Titelmasterformat durch Klicken bearbeiten</a:t>
            </a:r>
            <a:endParaRPr lang="de-AT" dirty="0"/>
          </a:p>
        </p:txBody>
      </p:sp>
      <p:sp>
        <p:nvSpPr>
          <p:cNvPr id="3" name="Inhaltsplatzhalter 2"/>
          <p:cNvSpPr>
            <a:spLocks noGrp="1"/>
          </p:cNvSpPr>
          <p:nvPr>
            <p:ph idx="1"/>
          </p:nvPr>
        </p:nvSpPr>
        <p:spPr>
          <a:xfrm>
            <a:off x="462019" y="1839258"/>
            <a:ext cx="7740594" cy="4387988"/>
          </a:xfrm>
        </p:spPr>
        <p:txBody>
          <a:bodyPr lIns="0" rIns="0">
            <a:normAutofit/>
          </a:bodyPr>
          <a:lstStyle>
            <a:lvl1pPr>
              <a:defRPr sz="2400"/>
            </a:lvl1pPr>
            <a:lvl2pPr>
              <a:defRPr sz="2000"/>
            </a:lvl2pPr>
            <a:lvl3pPr>
              <a:defRPr sz="1800"/>
            </a:lvl3pPr>
            <a:lvl4pPr>
              <a:defRPr sz="1800"/>
            </a:lvl4pPr>
            <a:lvl5pPr>
              <a:defRPr sz="1600"/>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dirty="0"/>
          </a:p>
        </p:txBody>
      </p:sp>
      <p:sp>
        <p:nvSpPr>
          <p:cNvPr id="6" name="Foliennummernplatzhalter 5"/>
          <p:cNvSpPr>
            <a:spLocks noGrp="1"/>
          </p:cNvSpPr>
          <p:nvPr>
            <p:ph type="sldNum" sz="quarter" idx="12"/>
          </p:nvPr>
        </p:nvSpPr>
        <p:spPr/>
        <p:txBody>
          <a:bodyPr/>
          <a:lstStyle/>
          <a:p>
            <a:r>
              <a:rPr lang="de-AT" dirty="0" smtClean="0"/>
              <a:t>Seite </a:t>
            </a:r>
            <a:fld id="{680737D9-CC42-4855-ABAC-B759A1A9D624}" type="slidenum">
              <a:rPr lang="de-AT" smtClean="0"/>
              <a:pPr/>
              <a:t>‹#›</a:t>
            </a:fld>
            <a:endParaRPr lang="de-AT" dirty="0"/>
          </a:p>
        </p:txBody>
      </p:sp>
      <p:sp>
        <p:nvSpPr>
          <p:cNvPr id="7" name="Datumsplatzhalter 6"/>
          <p:cNvSpPr>
            <a:spLocks noGrp="1"/>
          </p:cNvSpPr>
          <p:nvPr>
            <p:ph type="dt" sz="half" idx="2"/>
          </p:nvPr>
        </p:nvSpPr>
        <p:spPr>
          <a:xfrm>
            <a:off x="7215205" y="6348413"/>
            <a:ext cx="987407" cy="365125"/>
          </a:xfrm>
          <a:prstGeom prst="rect">
            <a:avLst/>
          </a:prstGeom>
        </p:spPr>
        <p:txBody>
          <a:bodyPr vert="horz" lIns="91440" tIns="45720" rIns="91440" bIns="45720" rtlCol="0" anchor="ctr"/>
          <a:lstStyle>
            <a:lvl1pPr algn="r">
              <a:defRPr lang="de-DE" sz="900" kern="1200" cap="all" baseline="0" smtClean="0">
                <a:solidFill>
                  <a:schemeClr val="tx1">
                    <a:tint val="75000"/>
                  </a:schemeClr>
                </a:solidFill>
                <a:latin typeface="+mn-lt"/>
                <a:ea typeface="+mn-ea"/>
                <a:cs typeface="+mn-cs"/>
              </a:defRPr>
            </a:lvl1pPr>
          </a:lstStyle>
          <a:p>
            <a:endParaRPr lang="de-AT" dirty="0"/>
          </a:p>
        </p:txBody>
      </p:sp>
    </p:spTree>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ur Titel">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65172" y="430318"/>
            <a:ext cx="6280165" cy="1143000"/>
          </a:xfrm>
          <a:prstGeom prst="rect">
            <a:avLst/>
          </a:prstGeom>
        </p:spPr>
        <p:txBody>
          <a:bodyPr/>
          <a:lstStyle/>
          <a:p>
            <a:r>
              <a:rPr lang="de-DE" smtClean="0"/>
              <a:t>Titelmasterformat durch Klicken bearbeiten</a:t>
            </a:r>
            <a:endParaRPr lang="de-AT" dirty="0"/>
          </a:p>
        </p:txBody>
      </p:sp>
      <p:sp>
        <p:nvSpPr>
          <p:cNvPr id="7" name="Inhaltsplatzhalter 6"/>
          <p:cNvSpPr>
            <a:spLocks noGrp="1"/>
          </p:cNvSpPr>
          <p:nvPr>
            <p:ph sz="quarter" idx="10" hasCustomPrompt="1"/>
          </p:nvPr>
        </p:nvSpPr>
        <p:spPr>
          <a:xfrm>
            <a:off x="468313" y="1857375"/>
            <a:ext cx="8485187" cy="4797425"/>
          </a:xfrm>
        </p:spPr>
        <p:txBody>
          <a:bodyPr/>
          <a:lstStyle>
            <a:lvl1pPr>
              <a:buNone/>
              <a:defRPr/>
            </a:lvl1pPr>
          </a:lstStyle>
          <a:p>
            <a:pPr lvl="0"/>
            <a:r>
              <a:rPr lang="de-AT" dirty="0" smtClean="0"/>
              <a:t>Platzhalter für Objekte</a:t>
            </a:r>
            <a:endParaRPr lang="de-AT" dirty="0"/>
          </a:p>
        </p:txBody>
      </p:sp>
    </p:spTree>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Kapitelüberschrift">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62406" y="2009384"/>
            <a:ext cx="7073457" cy="1132150"/>
          </a:xfrm>
          <a:prstGeom prst="rect">
            <a:avLst/>
          </a:prstGeom>
        </p:spPr>
        <p:txBody>
          <a:bodyPr tIns="0" anchor="t" anchorCtr="0">
            <a:normAutofit/>
          </a:bodyPr>
          <a:lstStyle>
            <a:lvl1pPr algn="l">
              <a:lnSpc>
                <a:spcPct val="100000"/>
              </a:lnSpc>
              <a:defRPr sz="3600" b="1" cap="none" baseline="0">
                <a:solidFill>
                  <a:schemeClr val="bg1"/>
                </a:solidFill>
              </a:defRPr>
            </a:lvl1pPr>
          </a:lstStyle>
          <a:p>
            <a:r>
              <a:rPr lang="de-DE" cap="none" baseline="0" dirty="0" smtClean="0"/>
              <a:t>Hier Kapitelüberschrift eingeben</a:t>
            </a:r>
            <a:endParaRPr lang="de-AT" dirty="0"/>
          </a:p>
        </p:txBody>
      </p:sp>
      <p:sp>
        <p:nvSpPr>
          <p:cNvPr id="3" name="Textplatzhalter 2"/>
          <p:cNvSpPr>
            <a:spLocks noGrp="1"/>
          </p:cNvSpPr>
          <p:nvPr>
            <p:ph type="body" idx="1" hasCustomPrompt="1"/>
          </p:nvPr>
        </p:nvSpPr>
        <p:spPr bwMode="white">
          <a:xfrm>
            <a:off x="462406" y="3161536"/>
            <a:ext cx="7073457" cy="1000132"/>
          </a:xfrm>
        </p:spPr>
        <p:txBody>
          <a:bodyPr tIns="0" bIns="0" anchor="t" anchorCtr="0">
            <a:noAutofit/>
          </a:bodyPr>
          <a:lstStyle>
            <a:lvl1pPr marL="0" indent="0">
              <a:lnSpc>
                <a:spcPct val="110000"/>
              </a:lnSpc>
              <a:buNone/>
              <a:defRPr sz="320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dirty="0" smtClean="0"/>
              <a:t>Hier optional Untertitel für Kapitel eingeben </a:t>
            </a:r>
          </a:p>
        </p:txBody>
      </p:sp>
    </p:spTree>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Kapitelfolie mit kurzem Text">
    <p:bg bwMode="lt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62407" y="1956234"/>
            <a:ext cx="8213282" cy="828000"/>
          </a:xfrm>
          <a:prstGeom prst="rect">
            <a:avLst/>
          </a:prstGeom>
        </p:spPr>
        <p:txBody>
          <a:bodyPr tIns="0" anchor="t" anchorCtr="0">
            <a:normAutofit/>
          </a:bodyPr>
          <a:lstStyle>
            <a:lvl1pPr algn="l">
              <a:lnSpc>
                <a:spcPct val="110000"/>
              </a:lnSpc>
              <a:defRPr sz="4800" b="1" cap="none" baseline="0">
                <a:solidFill>
                  <a:schemeClr val="bg1"/>
                </a:solidFill>
              </a:defRPr>
            </a:lvl1pPr>
          </a:lstStyle>
          <a:p>
            <a:r>
              <a:rPr lang="de-DE" cap="none" baseline="0" dirty="0" smtClean="0"/>
              <a:t>Kapitel kurzer Titel</a:t>
            </a:r>
            <a:endParaRPr lang="de-AT" dirty="0"/>
          </a:p>
        </p:txBody>
      </p:sp>
      <p:sp>
        <p:nvSpPr>
          <p:cNvPr id="3" name="Textplatzhalter 2"/>
          <p:cNvSpPr>
            <a:spLocks noGrp="1"/>
          </p:cNvSpPr>
          <p:nvPr>
            <p:ph type="body" idx="1" hasCustomPrompt="1"/>
          </p:nvPr>
        </p:nvSpPr>
        <p:spPr>
          <a:xfrm>
            <a:off x="462407" y="2786058"/>
            <a:ext cx="8213282" cy="828000"/>
          </a:xfrm>
        </p:spPr>
        <p:txBody>
          <a:bodyPr tIns="0" bIns="0" anchor="t" anchorCtr="0">
            <a:noAutofit/>
          </a:bodyPr>
          <a:lstStyle>
            <a:lvl1pPr marL="0" indent="0">
              <a:lnSpc>
                <a:spcPct val="110000"/>
              </a:lnSpc>
              <a:buNone/>
              <a:defRPr sz="4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dirty="0" smtClean="0"/>
              <a:t>Untertitel</a:t>
            </a:r>
          </a:p>
        </p:txBody>
      </p:sp>
    </p:spTree>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62406" y="430318"/>
            <a:ext cx="6281339" cy="1143000"/>
          </a:xfrm>
          <a:prstGeom prst="rect">
            <a:avLst/>
          </a:prstGeom>
        </p:spPr>
        <p:txBody>
          <a:bodyPr>
            <a:normAutofit/>
          </a:bodyPr>
          <a:lstStyle>
            <a:lvl1pPr>
              <a:lnSpc>
                <a:spcPct val="100000"/>
              </a:lnSpc>
              <a:defRPr sz="2800"/>
            </a:lvl1pPr>
          </a:lstStyle>
          <a:p>
            <a:r>
              <a:rPr lang="de-DE" smtClean="0"/>
              <a:t>Titelmasterformat durch Klicken bearbeiten</a:t>
            </a:r>
            <a:endParaRPr lang="de-AT" dirty="0"/>
          </a:p>
        </p:txBody>
      </p:sp>
      <p:sp>
        <p:nvSpPr>
          <p:cNvPr id="3" name="Inhaltsplatzhalter 2"/>
          <p:cNvSpPr>
            <a:spLocks noGrp="1"/>
          </p:cNvSpPr>
          <p:nvPr>
            <p:ph sz="half" idx="1"/>
          </p:nvPr>
        </p:nvSpPr>
        <p:spPr>
          <a:xfrm>
            <a:off x="462405" y="1846262"/>
            <a:ext cx="3960000" cy="4391026"/>
          </a:xfrm>
        </p:spPr>
        <p:txBody>
          <a:bodyPr>
            <a:normAutofit/>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dirty="0"/>
          </a:p>
        </p:txBody>
      </p:sp>
      <p:sp>
        <p:nvSpPr>
          <p:cNvPr id="4" name="Inhaltsplatzhalter 3"/>
          <p:cNvSpPr>
            <a:spLocks noGrp="1"/>
          </p:cNvSpPr>
          <p:nvPr>
            <p:ph sz="half" idx="2"/>
          </p:nvPr>
        </p:nvSpPr>
        <p:spPr>
          <a:xfrm>
            <a:off x="4715688" y="1846262"/>
            <a:ext cx="3960000" cy="4391026"/>
          </a:xfrm>
        </p:spPr>
        <p:txBody>
          <a:bodyPr>
            <a:normAutofit/>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dirty="0"/>
          </a:p>
        </p:txBody>
      </p:sp>
      <p:sp>
        <p:nvSpPr>
          <p:cNvPr id="6" name="Fußzeilenplatzhalter 5"/>
          <p:cNvSpPr>
            <a:spLocks noGrp="1"/>
          </p:cNvSpPr>
          <p:nvPr>
            <p:ph type="ftr" sz="quarter" idx="11"/>
          </p:nvPr>
        </p:nvSpPr>
        <p:spPr/>
        <p:txBody>
          <a:bodyPr/>
          <a:lstStyle/>
          <a:p>
            <a:r>
              <a:rPr lang="de-AT" smtClean="0"/>
              <a:t>/ name of department</a:t>
            </a:r>
            <a:endParaRPr lang="de-AT"/>
          </a:p>
        </p:txBody>
      </p:sp>
      <p:sp>
        <p:nvSpPr>
          <p:cNvPr id="7" name="Foliennummernplatzhalter 6"/>
          <p:cNvSpPr>
            <a:spLocks noGrp="1"/>
          </p:cNvSpPr>
          <p:nvPr>
            <p:ph type="sldNum" sz="quarter" idx="12"/>
          </p:nvPr>
        </p:nvSpPr>
        <p:spPr/>
        <p:txBody>
          <a:bodyPr/>
          <a:lstStyle/>
          <a:p>
            <a:r>
              <a:rPr lang="de-AT" dirty="0" smtClean="0"/>
              <a:t>Seite </a:t>
            </a:r>
            <a:fld id="{680737D9-CC42-4855-ABAC-B759A1A9D624}" type="slidenum">
              <a:rPr lang="de-AT" smtClean="0"/>
              <a:pPr/>
              <a:t>‹#›</a:t>
            </a:fld>
            <a:endParaRPr lang="de-AT" dirty="0"/>
          </a:p>
        </p:txBody>
      </p:sp>
      <p:sp>
        <p:nvSpPr>
          <p:cNvPr id="8" name="Datumsplatzhalter 6"/>
          <p:cNvSpPr>
            <a:spLocks noGrp="1"/>
          </p:cNvSpPr>
          <p:nvPr>
            <p:ph type="dt" sz="half" idx="13"/>
          </p:nvPr>
        </p:nvSpPr>
        <p:spPr>
          <a:xfrm>
            <a:off x="7215205" y="6348413"/>
            <a:ext cx="987407" cy="365125"/>
          </a:xfrm>
          <a:prstGeom prst="rect">
            <a:avLst/>
          </a:prstGeom>
        </p:spPr>
        <p:txBody>
          <a:bodyPr vert="horz" lIns="91440" tIns="45720" rIns="91440" bIns="45720" rtlCol="0" anchor="ctr"/>
          <a:lstStyle>
            <a:lvl1pPr algn="r">
              <a:defRPr lang="de-DE" sz="900" kern="1200" cap="all" baseline="0" smtClean="0">
                <a:solidFill>
                  <a:schemeClr val="tx1">
                    <a:tint val="75000"/>
                  </a:schemeClr>
                </a:solidFill>
                <a:latin typeface="+mn-lt"/>
                <a:ea typeface="+mn-ea"/>
                <a:cs typeface="+mn-cs"/>
              </a:defRPr>
            </a:lvl1pPr>
          </a:lstStyle>
          <a:p>
            <a:endParaRPr lang="de-AT" dirty="0"/>
          </a:p>
        </p:txBody>
      </p:sp>
    </p:spTree>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Zwei Inhalte Vergleich">
    <p:spTree>
      <p:nvGrpSpPr>
        <p:cNvPr id="1" name=""/>
        <p:cNvGrpSpPr/>
        <p:nvPr/>
      </p:nvGrpSpPr>
      <p:grpSpPr>
        <a:xfrm>
          <a:off x="0" y="0"/>
          <a:ext cx="0" cy="0"/>
          <a:chOff x="0" y="0"/>
          <a:chExt cx="0" cy="0"/>
        </a:xfrm>
      </p:grpSpPr>
      <p:sp>
        <p:nvSpPr>
          <p:cNvPr id="2" name="Titel 1"/>
          <p:cNvSpPr>
            <a:spLocks noGrp="1"/>
          </p:cNvSpPr>
          <p:nvPr>
            <p:ph type="title"/>
          </p:nvPr>
        </p:nvSpPr>
        <p:spPr>
          <a:xfrm>
            <a:off x="462406" y="430318"/>
            <a:ext cx="6281339" cy="1143000"/>
          </a:xfrm>
          <a:prstGeom prst="rect">
            <a:avLst/>
          </a:prstGeom>
        </p:spPr>
        <p:txBody>
          <a:bodyPr>
            <a:normAutofit/>
          </a:bodyPr>
          <a:lstStyle>
            <a:lvl1pPr>
              <a:lnSpc>
                <a:spcPct val="100000"/>
              </a:lnSpc>
              <a:defRPr sz="2800"/>
            </a:lvl1pPr>
          </a:lstStyle>
          <a:p>
            <a:r>
              <a:rPr lang="de-DE" smtClean="0"/>
              <a:t>Titelmasterformat durch Klicken bearbeiten</a:t>
            </a:r>
            <a:endParaRPr lang="de-AT" dirty="0"/>
          </a:p>
        </p:txBody>
      </p:sp>
      <p:sp>
        <p:nvSpPr>
          <p:cNvPr id="3" name="Inhaltsplatzhalter 2"/>
          <p:cNvSpPr>
            <a:spLocks noGrp="1"/>
          </p:cNvSpPr>
          <p:nvPr>
            <p:ph sz="half" idx="1"/>
          </p:nvPr>
        </p:nvSpPr>
        <p:spPr>
          <a:xfrm>
            <a:off x="462405" y="2571745"/>
            <a:ext cx="3960000" cy="3686180"/>
          </a:xfrm>
        </p:spPr>
        <p:txBody>
          <a:bodyPr>
            <a:normAutofit/>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dirty="0"/>
          </a:p>
        </p:txBody>
      </p:sp>
      <p:sp>
        <p:nvSpPr>
          <p:cNvPr id="4" name="Inhaltsplatzhalter 3"/>
          <p:cNvSpPr>
            <a:spLocks noGrp="1"/>
          </p:cNvSpPr>
          <p:nvPr>
            <p:ph sz="half" idx="2"/>
          </p:nvPr>
        </p:nvSpPr>
        <p:spPr>
          <a:xfrm>
            <a:off x="4715688" y="2571745"/>
            <a:ext cx="3960000" cy="3686180"/>
          </a:xfrm>
        </p:spPr>
        <p:txBody>
          <a:bodyPr>
            <a:normAutofit/>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dirty="0"/>
          </a:p>
        </p:txBody>
      </p:sp>
      <p:sp>
        <p:nvSpPr>
          <p:cNvPr id="6" name="Fußzeilenplatzhalter 5"/>
          <p:cNvSpPr>
            <a:spLocks noGrp="1"/>
          </p:cNvSpPr>
          <p:nvPr>
            <p:ph type="ftr" sz="quarter" idx="11"/>
          </p:nvPr>
        </p:nvSpPr>
        <p:spPr/>
        <p:txBody>
          <a:bodyPr/>
          <a:lstStyle/>
          <a:p>
            <a:r>
              <a:rPr lang="de-AT" smtClean="0"/>
              <a:t>/ name of department</a:t>
            </a:r>
            <a:endParaRPr lang="de-AT"/>
          </a:p>
        </p:txBody>
      </p:sp>
      <p:sp>
        <p:nvSpPr>
          <p:cNvPr id="7" name="Foliennummernplatzhalter 6"/>
          <p:cNvSpPr>
            <a:spLocks noGrp="1"/>
          </p:cNvSpPr>
          <p:nvPr>
            <p:ph type="sldNum" sz="quarter" idx="12"/>
          </p:nvPr>
        </p:nvSpPr>
        <p:spPr/>
        <p:txBody>
          <a:bodyPr/>
          <a:lstStyle/>
          <a:p>
            <a:r>
              <a:rPr lang="de-AT" dirty="0" smtClean="0"/>
              <a:t>Seite </a:t>
            </a:r>
            <a:fld id="{680737D9-CC42-4855-ABAC-B759A1A9D624}" type="slidenum">
              <a:rPr lang="de-AT" smtClean="0"/>
              <a:pPr/>
              <a:t>‹#›</a:t>
            </a:fld>
            <a:endParaRPr lang="de-AT" dirty="0"/>
          </a:p>
        </p:txBody>
      </p:sp>
      <p:sp>
        <p:nvSpPr>
          <p:cNvPr id="8" name="Textplatzhalter 2"/>
          <p:cNvSpPr>
            <a:spLocks noGrp="1"/>
          </p:cNvSpPr>
          <p:nvPr>
            <p:ph type="body" idx="13" hasCustomPrompt="1"/>
          </p:nvPr>
        </p:nvSpPr>
        <p:spPr>
          <a:xfrm>
            <a:off x="468313" y="1844675"/>
            <a:ext cx="3960811" cy="639762"/>
          </a:xfrm>
          <a:ln>
            <a:noFill/>
          </a:ln>
        </p:spPr>
        <p:style>
          <a:lnRef idx="2">
            <a:schemeClr val="accent3">
              <a:shade val="50000"/>
            </a:schemeClr>
          </a:lnRef>
          <a:fillRef idx="1">
            <a:schemeClr val="accent3"/>
          </a:fillRef>
          <a:effectRef idx="0">
            <a:schemeClr val="accent3"/>
          </a:effectRef>
          <a:fontRef idx="none"/>
        </p:style>
        <p:txBody>
          <a:bodyPr anchor="ctr" anchorCtr="0">
            <a:noAutofit/>
          </a:bodyPr>
          <a:lstStyle>
            <a:lvl1pPr marL="92075" indent="0">
              <a:buNone/>
              <a:tabLst/>
              <a:defRPr sz="2400" b="1"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smtClean="0"/>
              <a:t>Text hier einfügen</a:t>
            </a:r>
          </a:p>
        </p:txBody>
      </p:sp>
      <p:sp>
        <p:nvSpPr>
          <p:cNvPr id="9" name="Textplatzhalter 4"/>
          <p:cNvSpPr>
            <a:spLocks noGrp="1"/>
          </p:cNvSpPr>
          <p:nvPr>
            <p:ph type="body" sz="quarter" idx="3" hasCustomPrompt="1"/>
          </p:nvPr>
        </p:nvSpPr>
        <p:spPr>
          <a:xfrm>
            <a:off x="4712284" y="1844675"/>
            <a:ext cx="3960000" cy="639762"/>
          </a:xfrm>
          <a:ln>
            <a:noFill/>
          </a:ln>
        </p:spPr>
        <p:style>
          <a:lnRef idx="2">
            <a:schemeClr val="accent3">
              <a:shade val="50000"/>
            </a:schemeClr>
          </a:lnRef>
          <a:fillRef idx="1">
            <a:schemeClr val="accent3"/>
          </a:fillRef>
          <a:effectRef idx="0">
            <a:schemeClr val="accent3"/>
          </a:effectRef>
          <a:fontRef idx="none"/>
        </p:style>
        <p:txBody>
          <a:bodyPr anchor="ctr" anchorCtr="0">
            <a:noAutofit/>
          </a:bodyPr>
          <a:lstStyle>
            <a:lvl1pPr marL="92075"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smtClean="0"/>
              <a:t>Text hier einfügen</a:t>
            </a:r>
          </a:p>
        </p:txBody>
      </p:sp>
      <p:sp>
        <p:nvSpPr>
          <p:cNvPr id="10" name="Datumsplatzhalter 6"/>
          <p:cNvSpPr>
            <a:spLocks noGrp="1"/>
          </p:cNvSpPr>
          <p:nvPr>
            <p:ph type="dt" sz="half" idx="14"/>
          </p:nvPr>
        </p:nvSpPr>
        <p:spPr>
          <a:xfrm>
            <a:off x="7215205" y="6348413"/>
            <a:ext cx="987407" cy="365125"/>
          </a:xfrm>
          <a:prstGeom prst="rect">
            <a:avLst/>
          </a:prstGeom>
        </p:spPr>
        <p:txBody>
          <a:bodyPr vert="horz" lIns="91440" tIns="45720" rIns="91440" bIns="45720" rtlCol="0" anchor="ctr"/>
          <a:lstStyle>
            <a:lvl1pPr algn="r">
              <a:defRPr lang="de-DE" sz="900" kern="1200" cap="all" baseline="0" smtClean="0">
                <a:solidFill>
                  <a:schemeClr val="tx1">
                    <a:tint val="75000"/>
                  </a:schemeClr>
                </a:solidFill>
                <a:latin typeface="+mn-lt"/>
                <a:ea typeface="+mn-ea"/>
                <a:cs typeface="+mn-cs"/>
              </a:defRPr>
            </a:lvl1pPr>
          </a:lstStyle>
          <a:p>
            <a:endParaRPr lang="de-AT" dirty="0"/>
          </a:p>
        </p:txBody>
      </p:sp>
    </p:spTree>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eere Folie">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1">
          <a:blip r:embed="rId15"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462406" y="1857365"/>
            <a:ext cx="7740207" cy="4378844"/>
          </a:xfrm>
          <a:prstGeom prst="rect">
            <a:avLst/>
          </a:prstGeom>
        </p:spPr>
        <p:txBody>
          <a:bodyPr vert="horz" lIns="0" tIns="45720" rIns="0" bIns="45720" rtlCol="0">
            <a:normAutofit/>
          </a:body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AT" dirty="0"/>
          </a:p>
        </p:txBody>
      </p:sp>
      <p:sp>
        <p:nvSpPr>
          <p:cNvPr id="5" name="Fußzeilenplatzhalter 4"/>
          <p:cNvSpPr>
            <a:spLocks noGrp="1"/>
          </p:cNvSpPr>
          <p:nvPr>
            <p:ph type="ftr" sz="quarter" idx="3"/>
          </p:nvPr>
        </p:nvSpPr>
        <p:spPr>
          <a:xfrm>
            <a:off x="1354556" y="6341555"/>
            <a:ext cx="3217443" cy="365125"/>
          </a:xfrm>
          <a:prstGeom prst="rect">
            <a:avLst/>
          </a:prstGeom>
        </p:spPr>
        <p:txBody>
          <a:bodyPr vert="horz" lIns="91440" tIns="45720" rIns="91440" bIns="45720" rtlCol="0" anchor="ctr"/>
          <a:lstStyle>
            <a:lvl1pPr algn="l">
              <a:defRPr sz="900" cap="all" baseline="0">
                <a:solidFill>
                  <a:schemeClr val="tx1">
                    <a:tint val="75000"/>
                  </a:schemeClr>
                </a:solidFill>
              </a:defRPr>
            </a:lvl1pPr>
          </a:lstStyle>
          <a:p>
            <a:r>
              <a:rPr lang="de-AT" smtClean="0"/>
              <a:t>/ name of department</a:t>
            </a:r>
            <a:endParaRPr lang="de-AT" dirty="0"/>
          </a:p>
        </p:txBody>
      </p:sp>
      <p:sp>
        <p:nvSpPr>
          <p:cNvPr id="6" name="Foliennummernplatzhalter 5"/>
          <p:cNvSpPr>
            <a:spLocks noGrp="1"/>
          </p:cNvSpPr>
          <p:nvPr>
            <p:ph type="sldNum" sz="quarter" idx="4"/>
          </p:nvPr>
        </p:nvSpPr>
        <p:spPr>
          <a:xfrm>
            <a:off x="462407" y="6341555"/>
            <a:ext cx="892150" cy="365125"/>
          </a:xfrm>
          <a:prstGeom prst="rect">
            <a:avLst/>
          </a:prstGeom>
        </p:spPr>
        <p:txBody>
          <a:bodyPr vert="horz" lIns="91440" tIns="45720" rIns="91440" bIns="45720" rtlCol="0" anchor="ctr"/>
          <a:lstStyle>
            <a:lvl1pPr algn="l">
              <a:defRPr sz="900" cap="all" baseline="0">
                <a:solidFill>
                  <a:schemeClr val="tx1">
                    <a:tint val="75000"/>
                  </a:schemeClr>
                </a:solidFill>
              </a:defRPr>
            </a:lvl1pPr>
          </a:lstStyle>
          <a:p>
            <a:r>
              <a:rPr lang="de-AT" dirty="0" smtClean="0"/>
              <a:t>Seite </a:t>
            </a:r>
            <a:fld id="{680737D9-CC42-4855-ABAC-B759A1A9D624}" type="slidenum">
              <a:rPr lang="de-AT" smtClean="0"/>
              <a:pPr/>
              <a:t>‹#›</a:t>
            </a:fld>
            <a:endParaRPr lang="de-AT" dirty="0"/>
          </a:p>
        </p:txBody>
      </p:sp>
      <p:sp>
        <p:nvSpPr>
          <p:cNvPr id="15" name="Titelplatzhalter 14"/>
          <p:cNvSpPr>
            <a:spLocks noGrp="1"/>
          </p:cNvSpPr>
          <p:nvPr>
            <p:ph type="title"/>
          </p:nvPr>
        </p:nvSpPr>
        <p:spPr bwMode="gray">
          <a:xfrm>
            <a:off x="462406" y="432000"/>
            <a:ext cx="6280165" cy="1143000"/>
          </a:xfrm>
          <a:prstGeom prst="rect">
            <a:avLst/>
          </a:prstGeom>
        </p:spPr>
        <p:txBody>
          <a:bodyPr vert="horz" lIns="0" tIns="0" rIns="0" bIns="0" rtlCol="0" anchor="ctr">
            <a:normAutofit/>
          </a:bodyPr>
          <a:lstStyle/>
          <a:p>
            <a:r>
              <a:rPr lang="de-DE" dirty="0" smtClean="0"/>
              <a:t>Titelmasterformat durch Klicken bearbeiten</a:t>
            </a:r>
            <a:endParaRPr lang="de-AT" dirty="0"/>
          </a:p>
        </p:txBody>
      </p:sp>
      <p:sp>
        <p:nvSpPr>
          <p:cNvPr id="7" name="Datumsplatzhalter 6"/>
          <p:cNvSpPr>
            <a:spLocks noGrp="1"/>
          </p:cNvSpPr>
          <p:nvPr>
            <p:ph type="dt" sz="half" idx="2"/>
          </p:nvPr>
        </p:nvSpPr>
        <p:spPr>
          <a:xfrm>
            <a:off x="7215205" y="6348413"/>
            <a:ext cx="987407" cy="365125"/>
          </a:xfrm>
          <a:prstGeom prst="rect">
            <a:avLst/>
          </a:prstGeom>
        </p:spPr>
        <p:txBody>
          <a:bodyPr vert="horz" lIns="91440" tIns="45720" rIns="91440" bIns="45720" rtlCol="0" anchor="ctr"/>
          <a:lstStyle>
            <a:lvl1pPr algn="r">
              <a:defRPr lang="de-DE" sz="900" kern="1200" cap="all" baseline="0" smtClean="0">
                <a:solidFill>
                  <a:schemeClr val="tx1">
                    <a:tint val="75000"/>
                  </a:schemeClr>
                </a:solidFill>
                <a:latin typeface="+mn-lt"/>
                <a:ea typeface="+mn-ea"/>
                <a:cs typeface="+mn-cs"/>
              </a:defRPr>
            </a:lvl1pPr>
          </a:lstStyle>
          <a:p>
            <a:endParaRPr lang="de-AT" dirty="0"/>
          </a:p>
        </p:txBody>
      </p:sp>
    </p:spTree>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54" r:id="rId4"/>
    <p:sldLayoutId id="2147483662" r:id="rId5"/>
    <p:sldLayoutId id="2147483651" r:id="rId6"/>
    <p:sldLayoutId id="2147483652" r:id="rId7"/>
    <p:sldLayoutId id="2147483664" r:id="rId8"/>
    <p:sldLayoutId id="2147483665" r:id="rId9"/>
    <p:sldLayoutId id="2147483663" r:id="rId10"/>
    <p:sldLayoutId id="2147483666" r:id="rId11"/>
    <p:sldLayoutId id="2147483668" r:id="rId12"/>
    <p:sldLayoutId id="2147483669" r:id="rId13"/>
  </p:sldLayoutIdLst>
  <p:transition>
    <p:fade/>
  </p:transition>
  <p:timing>
    <p:tnLst>
      <p:par>
        <p:cTn id="1" dur="indefinite" restart="never" nodeType="tmRoot"/>
      </p:par>
    </p:tnLst>
  </p:timing>
  <p:hf sldNum="0" hdr="0" ftr="0" dt="0"/>
  <p:txStyles>
    <p:titleStyle>
      <a:lvl1pPr algn="l" defTabSz="914400" rtl="0" eaLnBrk="1" latinLnBrk="0" hangingPunct="1">
        <a:lnSpc>
          <a:spcPct val="100000"/>
        </a:lnSpc>
        <a:spcBef>
          <a:spcPct val="0"/>
        </a:spcBef>
        <a:buNone/>
        <a:defRPr sz="2800" b="1" kern="1200">
          <a:solidFill>
            <a:schemeClr val="bg1"/>
          </a:solidFill>
          <a:latin typeface="+mj-lt"/>
          <a:ea typeface="+mj-ea"/>
          <a:cs typeface="+mj-cs"/>
        </a:defRPr>
      </a:lvl1pPr>
    </p:titleStyle>
    <p:bodyStyle>
      <a:lvl1pPr marL="265113" indent="-265113" algn="l" defTabSz="914400" rtl="0" eaLnBrk="1" latinLnBrk="0" hangingPunct="1">
        <a:lnSpc>
          <a:spcPct val="100000"/>
        </a:lnSpc>
        <a:spcBef>
          <a:spcPts val="0"/>
        </a:spcBef>
        <a:spcAft>
          <a:spcPts val="600"/>
        </a:spcAft>
        <a:buClr>
          <a:schemeClr val="accent3"/>
        </a:buClr>
        <a:buFont typeface="Wingdings" pitchFamily="2" charset="2"/>
        <a:buChar char="§"/>
        <a:defRPr sz="2400" kern="1200">
          <a:solidFill>
            <a:schemeClr val="tx1"/>
          </a:solidFill>
          <a:latin typeface="+mn-lt"/>
          <a:ea typeface="+mn-ea"/>
          <a:cs typeface="+mn-cs"/>
        </a:defRPr>
      </a:lvl1pPr>
      <a:lvl2pPr marL="541338" indent="-285750" algn="l" defTabSz="914400" rtl="0" eaLnBrk="1" latinLnBrk="0" hangingPunct="1">
        <a:lnSpc>
          <a:spcPct val="100000"/>
        </a:lnSpc>
        <a:spcBef>
          <a:spcPts val="0"/>
        </a:spcBef>
        <a:spcAft>
          <a:spcPts val="600"/>
        </a:spcAft>
        <a:buClr>
          <a:schemeClr val="tx2"/>
        </a:buClr>
        <a:buSzPct val="100000"/>
        <a:buFont typeface="Wingdings" pitchFamily="2" charset="2"/>
        <a:buChar char="§"/>
        <a:defRPr sz="2000" kern="1200">
          <a:solidFill>
            <a:schemeClr val="tx1"/>
          </a:solidFill>
          <a:latin typeface="+mn-lt"/>
          <a:ea typeface="+mn-ea"/>
          <a:cs typeface="+mn-cs"/>
        </a:defRPr>
      </a:lvl2pPr>
      <a:lvl3pPr marL="804863" indent="-274638" algn="l" defTabSz="914400" rtl="0" eaLnBrk="1" latinLnBrk="0" hangingPunct="1">
        <a:lnSpc>
          <a:spcPct val="100000"/>
        </a:lnSpc>
        <a:spcBef>
          <a:spcPts val="0"/>
        </a:spcBef>
        <a:spcAft>
          <a:spcPts val="600"/>
        </a:spcAft>
        <a:buClr>
          <a:schemeClr val="accent4"/>
        </a:buClr>
        <a:buFont typeface="Wingdings" pitchFamily="2" charset="2"/>
        <a:buChar char="§"/>
        <a:defRPr sz="1800" kern="1200">
          <a:solidFill>
            <a:schemeClr val="tx1"/>
          </a:solidFill>
          <a:latin typeface="+mn-lt"/>
          <a:ea typeface="+mn-ea"/>
          <a:cs typeface="+mn-cs"/>
        </a:defRPr>
      </a:lvl3pPr>
      <a:lvl4pPr marL="1079500" indent="-274638" algn="l" defTabSz="914400" rtl="0" eaLnBrk="1" latinLnBrk="0" hangingPunct="1">
        <a:lnSpc>
          <a:spcPct val="100000"/>
        </a:lnSpc>
        <a:spcBef>
          <a:spcPts val="0"/>
        </a:spcBef>
        <a:spcAft>
          <a:spcPts val="600"/>
        </a:spcAft>
        <a:buClr>
          <a:schemeClr val="accent5"/>
        </a:buClr>
        <a:buFont typeface="Wingdings" pitchFamily="2" charset="2"/>
        <a:buChar char="§"/>
        <a:defRPr sz="1800" kern="1200">
          <a:solidFill>
            <a:schemeClr val="tx1"/>
          </a:solidFill>
          <a:latin typeface="+mn-lt"/>
          <a:ea typeface="+mn-ea"/>
          <a:cs typeface="+mn-cs"/>
        </a:defRPr>
      </a:lvl4pPr>
      <a:lvl5pPr marL="1344613" indent="-265113" algn="l" defTabSz="914400" rtl="0" eaLnBrk="1" latinLnBrk="0" hangingPunct="1">
        <a:lnSpc>
          <a:spcPct val="100000"/>
        </a:lnSpc>
        <a:spcBef>
          <a:spcPts val="0"/>
        </a:spcBef>
        <a:spcAft>
          <a:spcPts val="600"/>
        </a:spcAft>
        <a:buFont typeface="Wingdings" pitchFamily="2"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e-DE" smtClean="0"/>
              <a:t>Titelmasterformat durch Klicken bearbeiten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0C6E88-17EF-4D2E-82A9-89D5331ABF77}" type="datetime1">
              <a:rPr lang="en-US" smtClean="0">
                <a:solidFill>
                  <a:prstClr val="black">
                    <a:tint val="75000"/>
                  </a:prstClr>
                </a:solidFill>
              </a:rPr>
              <a:pPr/>
              <a:t>6/13/17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B03EE-0F65-4FB3-87AD-3AF455168D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9582303"/>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4.xml"/><Relationship Id="rId2"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s://youtu.be/P0Obm0DBvwI?t=951" TargetMode="External"/><Relationship Id="rId3"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jpeg"/><Relationship Id="rId1" Type="http://schemas.openxmlformats.org/officeDocument/2006/relationships/slideLayout" Target="../slideLayouts/slideLayout4.xml"/><Relationship Id="rId2" Type="http://schemas.openxmlformats.org/officeDocument/2006/relationships/hyperlink" Target="http://lod-cloud.net/" TargetMode="External"/></Relationships>
</file>

<file path=ppt/slides/_rels/slide15.xml.rels><?xml version="1.0" encoding="UTF-8" standalone="yes"?>
<Relationships xmlns="http://schemas.openxmlformats.org/package/2006/relationships"><Relationship Id="rId11" Type="http://schemas.openxmlformats.org/officeDocument/2006/relationships/image" Target="../media/image37.png"/><Relationship Id="rId12" Type="http://schemas.openxmlformats.org/officeDocument/2006/relationships/image" Target="../media/image38.png"/><Relationship Id="rId13" Type="http://schemas.openxmlformats.org/officeDocument/2006/relationships/image" Target="../media/image39.png"/><Relationship Id="rId14" Type="http://schemas.openxmlformats.org/officeDocument/2006/relationships/image" Target="../media/image40.png"/><Relationship Id="rId15" Type="http://schemas.openxmlformats.org/officeDocument/2006/relationships/image" Target="../media/image41.png"/><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3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30.png"/><Relationship Id="rId6" Type="http://schemas.openxmlformats.org/officeDocument/2006/relationships/image" Target="../media/image35.png"/><Relationship Id="rId1" Type="http://schemas.openxmlformats.org/officeDocument/2006/relationships/slideLayout" Target="../slideLayouts/slideLayout3.xml"/><Relationship Id="rId2"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3.png"/><Relationship Id="rId1" Type="http://schemas.openxmlformats.org/officeDocument/2006/relationships/slideLayout" Target="../slideLayouts/slideLayout3.xml"/><Relationship Id="rId2"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3.png"/><Relationship Id="rId5" Type="http://schemas.openxmlformats.org/officeDocument/2006/relationships/image" Target="../media/image46.png"/><Relationship Id="rId1" Type="http://schemas.openxmlformats.org/officeDocument/2006/relationships/slideLayout" Target="../slideLayouts/slideLayout3.xml"/><Relationship Id="rId2"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hyperlink" Target="https://www.wu.ac.at/wutv/show/clip/20141024-welty/" TargetMode="External"/><Relationship Id="rId4" Type="http://schemas.openxmlformats.org/officeDocument/2006/relationships/hyperlink" Target="https://www.ted.com/talks/geoffrey_west_the_surprising_math_of_cities_and_corporations/" TargetMode="External"/><Relationship Id="rId5" Type="http://schemas.openxmlformats.org/officeDocument/2006/relationships/image" Target="../media/image6.png"/><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3.png"/><Relationship Id="rId5" Type="http://schemas.openxmlformats.org/officeDocument/2006/relationships/image" Target="../media/image46.png"/><Relationship Id="rId1" Type="http://schemas.openxmlformats.org/officeDocument/2006/relationships/slideLayout" Target="../slideLayouts/slideLayout3.xml"/><Relationship Id="rId2" Type="http://schemas.openxmlformats.org/officeDocument/2006/relationships/image" Target="../media/image4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5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1.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3.png"/><Relationship Id="rId3" Type="http://schemas.openxmlformats.org/officeDocument/2006/relationships/hyperlink" Target="http://epub.wu.ac.at/5438/"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7.png"/><Relationship Id="rId1" Type="http://schemas.openxmlformats.org/officeDocument/2006/relationships/slideLayout" Target="../slideLayouts/slideLayout11.xml"/><Relationship Id="rId2" Type="http://schemas.openxmlformats.org/officeDocument/2006/relationships/hyperlink" Target="http://citydata.wu.ac.at/"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11.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hyperlink" Target="http://datahub.io/" TargetMode="External"/><Relationship Id="rId4" Type="http://schemas.openxmlformats.org/officeDocument/2006/relationships/hyperlink" Target="http://data.gv.at/" TargetMode="External"/><Relationship Id="rId5" Type="http://schemas.openxmlformats.org/officeDocument/2006/relationships/image" Target="../media/image58.png"/><Relationship Id="rId1" Type="http://schemas.openxmlformats.org/officeDocument/2006/relationships/slideLayout" Target="../slideLayouts/slideLayout4.xml"/><Relationship Id="rId2" Type="http://schemas.openxmlformats.org/officeDocument/2006/relationships/hyperlink" Target="http://ckan.org/"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9.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data.wu.ac.at/portalwatch/"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data.wu.ac.at/portalwatch/portal/data_gv_at/1724" TargetMode="External"/><Relationship Id="rId4" Type="http://schemas.openxmlformats.org/officeDocument/2006/relationships/image" Target="../media/image62.png"/><Relationship Id="rId1" Type="http://schemas.openxmlformats.org/officeDocument/2006/relationships/slideLayout" Target="../slideLayouts/slideLayout3.xml"/><Relationship Id="rId2" Type="http://schemas.openxmlformats.org/officeDocument/2006/relationships/image" Target="../media/image6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59.jpeg"/></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1" Type="http://schemas.openxmlformats.org/officeDocument/2006/relationships/slideLayout" Target="../slideLayouts/slideLayout3.xml"/><Relationship Id="rId2" Type="http://schemas.openxmlformats.org/officeDocument/2006/relationships/hyperlink" Target="https://www.youtube.com/watch?v=kCAymmbYIvc"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1" Type="http://schemas.openxmlformats.org/officeDocument/2006/relationships/slideLayout" Target="../slideLayouts/slideLayout3.xml"/><Relationship Id="rId2" Type="http://schemas.openxmlformats.org/officeDocument/2006/relationships/hyperlink" Target="http://communidata.at/"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11.xml"/><Relationship Id="rId2" Type="http://schemas.openxmlformats.org/officeDocument/2006/relationships/hyperlink" Target="http://citydata.wu.ac.at/"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 Id="rId3" Type="http://schemas.openxmlformats.org/officeDocument/2006/relationships/image" Target="../media/image6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0.png"/></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1" Type="http://schemas.openxmlformats.org/officeDocument/2006/relationships/slideLayout" Target="../slideLayouts/slideLayout15.xml"/><Relationship Id="rId2" Type="http://schemas.openxmlformats.org/officeDocument/2006/relationships/notesSlide" Target="../notesSlides/notesSlide12.xml"/></Relationships>
</file>

<file path=ppt/slides/_rels/slide5.xml.rels><?xml version="1.0" encoding="UTF-8" standalone="yes"?>
<Relationships xmlns="http://schemas.openxmlformats.org/package/2006/relationships"><Relationship Id="rId3" Type="http://schemas.openxmlformats.org/officeDocument/2006/relationships/hyperlink" Target="NULL" TargetMode="External"/><Relationship Id="rId4" Type="http://schemas.openxmlformats.org/officeDocument/2006/relationships/image" Target="../media/image11.jpeg"/><Relationship Id="rId1" Type="http://schemas.openxmlformats.org/officeDocument/2006/relationships/slideLayout" Target="../slideLayouts/slideLayout4.xml"/><Relationship Id="rId2" Type="http://schemas.openxmlformats.org/officeDocument/2006/relationships/hyperlink" Target="https://www.wu.ac.at/wutv/show/clip/20141024-welty/"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59.jpeg"/></Relationships>
</file>

<file path=ppt/slides/_rels/slide51.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72.png"/><Relationship Id="rId1" Type="http://schemas.openxmlformats.org/officeDocument/2006/relationships/slideLayout" Target="../slideLayouts/slideLayout4.xml"/><Relationship Id="rId2" Type="http://schemas.openxmlformats.org/officeDocument/2006/relationships/hyperlink" Target="http://lod-cloud.net/"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3.png"/><Relationship Id="rId3" Type="http://schemas.openxmlformats.org/officeDocument/2006/relationships/hyperlink" Target="https://www.theguardian.com/technology/2017/mar/11/tim-berners-lee-web-inventor-save-internet"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hyperlink" Target="http://polleres.net/publications/Beno-etal-2017CeDEM.pdf" TargetMode="External"/><Relationship Id="rId4" Type="http://schemas.openxmlformats.org/officeDocument/2006/relationships/hyperlink" Target="http://privacylab.at/" TargetMode="External"/><Relationship Id="rId5" Type="http://schemas.openxmlformats.org/officeDocument/2006/relationships/hyperlink" Target="http://specialprivacy.eu/" TargetMode="External"/><Relationship Id="rId6" Type="http://schemas.openxmlformats.org/officeDocument/2006/relationships/hyperlink" Target="https://ai.wu.ac.at/shape-project/" TargetMode="External"/><Relationship Id="rId7" Type="http://schemas.openxmlformats.org/officeDocument/2006/relationships/hyperlink" Target="https://iswc2017.semanticweb.org/" TargetMode="External"/><Relationship Id="rId8" Type="http://schemas.openxmlformats.org/officeDocument/2006/relationships/image" Target="../media/image74.png"/><Relationship Id="rId9" Type="http://schemas.openxmlformats.org/officeDocument/2006/relationships/hyperlink" Target="https://www.wu.ac.at/en/infobiz/" TargetMode="External"/><Relationship Id="rId1" Type="http://schemas.openxmlformats.org/officeDocument/2006/relationships/slideLayout" Target="../slideLayouts/slideLayout4.xml"/><Relationship Id="rId2" Type="http://schemas.openxmlformats.org/officeDocument/2006/relationships/hyperlink" Target="https://www.fhstp.ac.at/de/forschung/projekte/dalicc-data-licenses-clearance-center"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png"/><Relationship Id="rId3"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4.xml"/><Relationship Id="rId2"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png"/><Relationship Id="rId3"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06789" y="3861048"/>
            <a:ext cx="8568952" cy="783068"/>
          </a:xfrm>
        </p:spPr>
        <p:txBody>
          <a:bodyPr/>
          <a:lstStyle/>
          <a:p>
            <a:r>
              <a:rPr lang="en-US" sz="2000" dirty="0"/>
              <a:t>Open Data as the fuel for complexity science?</a:t>
            </a:r>
            <a:r>
              <a:rPr lang="en-GB" sz="2000" i="1" noProof="0" dirty="0" smtClean="0"/>
              <a:t/>
            </a:r>
            <a:br>
              <a:rPr lang="en-GB" sz="2000" i="1" noProof="0" dirty="0" smtClean="0"/>
            </a:br>
            <a:endParaRPr lang="en-GB" sz="2000" i="1" noProof="0" dirty="0"/>
          </a:p>
        </p:txBody>
      </p:sp>
      <p:sp>
        <p:nvSpPr>
          <p:cNvPr id="3" name="Untertitel 2"/>
          <p:cNvSpPr>
            <a:spLocks noGrp="1"/>
          </p:cNvSpPr>
          <p:nvPr>
            <p:ph type="subTitle" idx="1"/>
          </p:nvPr>
        </p:nvSpPr>
        <p:spPr>
          <a:xfrm>
            <a:off x="206789" y="5517232"/>
            <a:ext cx="8502082" cy="1141200"/>
          </a:xfrm>
        </p:spPr>
        <p:txBody>
          <a:bodyPr/>
          <a:lstStyle/>
          <a:p>
            <a:r>
              <a:rPr lang="en-GB" sz="1800" noProof="0" dirty="0" smtClean="0"/>
              <a:t>Axel </a:t>
            </a:r>
            <a:r>
              <a:rPr lang="en-GB" sz="1800" noProof="0" dirty="0" err="1" smtClean="0"/>
              <a:t>Polleres</a:t>
            </a:r>
            <a:r>
              <a:rPr lang="en-GB" sz="1800" noProof="0" dirty="0" smtClean="0"/>
              <a:t>, </a:t>
            </a:r>
          </a:p>
          <a:p>
            <a:pPr algn="r"/>
            <a:r>
              <a:rPr lang="en-GB" sz="1200" noProof="0" dirty="0" smtClean="0"/>
              <a:t>joint work with Stefan </a:t>
            </a:r>
            <a:r>
              <a:rPr lang="en-GB" sz="1200" noProof="0" dirty="0" err="1" smtClean="0"/>
              <a:t>Bischof</a:t>
            </a:r>
            <a:r>
              <a:rPr lang="en-GB" sz="1200" noProof="0" dirty="0" smtClean="0"/>
              <a:t>, Sebastian </a:t>
            </a:r>
            <a:r>
              <a:rPr lang="en-GB" sz="1200" noProof="0" dirty="0" err="1" smtClean="0"/>
              <a:t>Neumaier</a:t>
            </a:r>
            <a:r>
              <a:rPr lang="en-GB" sz="1200" noProof="0" dirty="0" smtClean="0"/>
              <a:t>, Jürgen </a:t>
            </a:r>
            <a:r>
              <a:rPr lang="en-GB" sz="1200" noProof="0" dirty="0" err="1" smtClean="0"/>
              <a:t>Umbrich</a:t>
            </a:r>
            <a:r>
              <a:rPr lang="en-GB" sz="1200" noProof="0" smtClean="0"/>
              <a:t>, etc.</a:t>
            </a:r>
            <a:endParaRPr lang="en-GB" sz="1200" noProof="0" dirty="0" smtClean="0"/>
          </a:p>
          <a:p>
            <a:endParaRPr lang="en-GB" sz="1800" noProof="0" dirty="0" smtClean="0"/>
          </a:p>
          <a:p>
            <a:endParaRPr lang="en-GB" sz="2400" noProof="0" dirty="0" smtClean="0"/>
          </a:p>
          <a:p>
            <a:r>
              <a:rPr lang="en-GB" sz="1400" b="1" noProof="0" dirty="0" smtClean="0"/>
              <a:t>web: http://</a:t>
            </a:r>
            <a:r>
              <a:rPr lang="en-GB" sz="1400" b="1" noProof="0" dirty="0" err="1" smtClean="0"/>
              <a:t>polleres.net</a:t>
            </a:r>
            <a:r>
              <a:rPr lang="en-GB" sz="1400" b="1" noProof="0" dirty="0" smtClean="0"/>
              <a:t>    				twitter: @</a:t>
            </a:r>
            <a:r>
              <a:rPr lang="en-GB" sz="1400" b="1" noProof="0" dirty="0" err="1" smtClean="0"/>
              <a:t>AxelPolleres</a:t>
            </a:r>
            <a:endParaRPr lang="en-GB" sz="1400" b="1" noProof="0" dirty="0" smtClean="0"/>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172" y="430318"/>
            <a:ext cx="6627108" cy="1143000"/>
          </a:xfrm>
        </p:spPr>
        <p:txBody>
          <a:bodyPr/>
          <a:lstStyle/>
          <a:p>
            <a:r>
              <a:rPr lang="en-US" smtClean="0"/>
              <a:t>2. </a:t>
            </a:r>
            <a:r>
              <a:rPr lang="en-US" dirty="0" smtClean="0"/>
              <a:t>What is Artificial Intelligence?</a:t>
            </a:r>
            <a:endParaRPr lang="en-US" dirty="0"/>
          </a:p>
        </p:txBody>
      </p:sp>
      <p:sp>
        <p:nvSpPr>
          <p:cNvPr id="3" name="Content Placeholder 2"/>
          <p:cNvSpPr>
            <a:spLocks noGrp="1"/>
          </p:cNvSpPr>
          <p:nvPr>
            <p:ph sz="quarter" idx="10"/>
          </p:nvPr>
        </p:nvSpPr>
        <p:spPr>
          <a:xfrm>
            <a:off x="1" y="1857375"/>
            <a:ext cx="8953500" cy="4797425"/>
          </a:xfrm>
        </p:spPr>
        <p:txBody>
          <a:bodyPr/>
          <a:lstStyle/>
          <a:p>
            <a:r>
              <a:rPr lang="en-US" sz="1800" b="1" dirty="0"/>
              <a:t>John </a:t>
            </a:r>
            <a:r>
              <a:rPr lang="en-US" sz="1800" b="1" dirty="0" err="1"/>
              <a:t>Launchbury</a:t>
            </a:r>
            <a:r>
              <a:rPr lang="en-US" sz="1800" dirty="0"/>
              <a:t>, the Director of DARPA's Information Innovation Office </a:t>
            </a:r>
            <a:endParaRPr lang="en-US" sz="1800" dirty="0" smtClean="0"/>
          </a:p>
          <a:p>
            <a:r>
              <a:rPr lang="en-US" sz="1800" dirty="0" smtClean="0"/>
              <a:t>Video, published </a:t>
            </a:r>
            <a:r>
              <a:rPr lang="en-US" sz="1800" dirty="0"/>
              <a:t>on Feb 15, </a:t>
            </a:r>
            <a:r>
              <a:rPr lang="en-US" sz="1800" dirty="0" smtClean="0"/>
              <a:t>2017</a:t>
            </a:r>
          </a:p>
          <a:p>
            <a:endParaRPr lang="en-US" sz="1800" dirty="0" smtClean="0"/>
          </a:p>
        </p:txBody>
      </p:sp>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59052" y="2715556"/>
            <a:ext cx="6981759" cy="3906848"/>
          </a:xfrm>
          <a:prstGeom prst="rect">
            <a:avLst/>
          </a:prstGeom>
        </p:spPr>
      </p:pic>
      <p:sp>
        <p:nvSpPr>
          <p:cNvPr id="14" name="TextBox 13"/>
          <p:cNvSpPr txBox="1"/>
          <p:nvPr/>
        </p:nvSpPr>
        <p:spPr>
          <a:xfrm>
            <a:off x="3267213" y="5193670"/>
            <a:ext cx="5832649" cy="1477328"/>
          </a:xfrm>
          <a:prstGeom prst="rect">
            <a:avLst/>
          </a:prstGeom>
          <a:solidFill>
            <a:schemeClr val="bg1"/>
          </a:solidFill>
        </p:spPr>
        <p:txBody>
          <a:bodyPr wrap="square" rtlCol="0">
            <a:spAutoFit/>
          </a:bodyPr>
          <a:lstStyle/>
          <a:p>
            <a:pPr marL="342900" indent="-342900">
              <a:buFont typeface="+mj-lt"/>
              <a:buAutoNum type="arabicPeriod"/>
            </a:pPr>
            <a:r>
              <a:rPr lang="en-US" i="1" dirty="0" smtClean="0"/>
              <a:t>needs – if you want a combination of first and second wave AI – rules/explanations to model common sense and act in new contexts</a:t>
            </a:r>
          </a:p>
          <a:p>
            <a:pPr marL="342900" indent="-342900">
              <a:buFont typeface="+mj-lt"/>
              <a:buAutoNum type="arabicPeriod"/>
            </a:pPr>
            <a:r>
              <a:rPr lang="en-US" i="1" dirty="0" smtClean="0"/>
              <a:t>Again, </a:t>
            </a:r>
            <a:r>
              <a:rPr lang="en-US" b="1" i="1" dirty="0" smtClean="0"/>
              <a:t>data</a:t>
            </a:r>
            <a:r>
              <a:rPr lang="en-US" i="1" dirty="0" smtClean="0"/>
              <a:t> is at it’s heart!</a:t>
            </a:r>
            <a:endParaRPr lang="en-US" i="1" dirty="0"/>
          </a:p>
        </p:txBody>
      </p:sp>
    </p:spTree>
    <p:extLst>
      <p:ext uri="{BB962C8B-B14F-4D97-AF65-F5344CB8AC3E}">
        <p14:creationId xmlns:p14="http://schemas.microsoft.com/office/powerpoint/2010/main" val="14427590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2"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5576" y="2420888"/>
            <a:ext cx="5616624" cy="4377475"/>
          </a:xfrm>
          <a:prstGeom prst="rect">
            <a:avLst/>
          </a:prstGeom>
        </p:spPr>
      </p:pic>
      <p:sp>
        <p:nvSpPr>
          <p:cNvPr id="2" name="Title 1"/>
          <p:cNvSpPr>
            <a:spLocks noGrp="1"/>
          </p:cNvSpPr>
          <p:nvPr>
            <p:ph type="title"/>
          </p:nvPr>
        </p:nvSpPr>
        <p:spPr/>
        <p:txBody>
          <a:bodyPr/>
          <a:lstStyle/>
          <a:p>
            <a:r>
              <a:rPr lang="en-US" dirty="0" smtClean="0"/>
              <a:t>Which “AI” solutions exist now </a:t>
            </a:r>
            <a:r>
              <a:rPr lang="en-US" dirty="0"/>
              <a:t>(</a:t>
            </a:r>
            <a:r>
              <a:rPr lang="en-US" dirty="0" smtClean="0"/>
              <a:t>on the Web)?</a:t>
            </a:r>
            <a:endParaRPr lang="en-US" dirty="0"/>
          </a:p>
        </p:txBody>
      </p:sp>
      <p:sp>
        <p:nvSpPr>
          <p:cNvPr id="6" name="TextBox 5"/>
          <p:cNvSpPr txBox="1"/>
          <p:nvPr/>
        </p:nvSpPr>
        <p:spPr>
          <a:xfrm>
            <a:off x="6407555" y="2924944"/>
            <a:ext cx="2398663" cy="923330"/>
          </a:xfrm>
          <a:prstGeom prst="rect">
            <a:avLst/>
          </a:prstGeom>
          <a:noFill/>
        </p:spPr>
        <p:txBody>
          <a:bodyPr wrap="square" rtlCol="0">
            <a:spAutoFit/>
          </a:bodyPr>
          <a:lstStyle/>
          <a:p>
            <a:r>
              <a:rPr lang="en-US" b="1" i="1" dirty="0" smtClean="0"/>
              <a:t>Example 1:</a:t>
            </a:r>
            <a:r>
              <a:rPr lang="en-US" i="1" dirty="0" smtClean="0"/>
              <a:t> </a:t>
            </a:r>
            <a:r>
              <a:rPr lang="en-US" dirty="0" smtClean="0"/>
              <a:t>Google’s Knowledge Graph</a:t>
            </a:r>
            <a:endParaRPr lang="en-US" dirty="0"/>
          </a:p>
        </p:txBody>
      </p:sp>
    </p:spTree>
    <p:extLst>
      <p:ext uri="{BB962C8B-B14F-4D97-AF65-F5344CB8AC3E}">
        <p14:creationId xmlns:p14="http://schemas.microsoft.com/office/powerpoint/2010/main" val="1387423296"/>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59632" y="2285678"/>
            <a:ext cx="4898916" cy="4572322"/>
          </a:xfrm>
          <a:prstGeom prst="rect">
            <a:avLst/>
          </a:prstGeom>
        </p:spPr>
      </p:pic>
      <p:sp>
        <p:nvSpPr>
          <p:cNvPr id="2" name="Title 1"/>
          <p:cNvSpPr>
            <a:spLocks noGrp="1"/>
          </p:cNvSpPr>
          <p:nvPr>
            <p:ph type="title"/>
          </p:nvPr>
        </p:nvSpPr>
        <p:spPr/>
        <p:txBody>
          <a:bodyPr/>
          <a:lstStyle/>
          <a:p>
            <a:r>
              <a:rPr lang="en-US" dirty="0"/>
              <a:t>Which “AI” solutions exist now (on the Web)?</a:t>
            </a:r>
          </a:p>
        </p:txBody>
      </p:sp>
      <p:sp>
        <p:nvSpPr>
          <p:cNvPr id="6" name="TextBox 5"/>
          <p:cNvSpPr txBox="1"/>
          <p:nvPr/>
        </p:nvSpPr>
        <p:spPr>
          <a:xfrm>
            <a:off x="6444208" y="2924944"/>
            <a:ext cx="2398663" cy="1200329"/>
          </a:xfrm>
          <a:prstGeom prst="rect">
            <a:avLst/>
          </a:prstGeom>
          <a:noFill/>
        </p:spPr>
        <p:txBody>
          <a:bodyPr wrap="square" rtlCol="0">
            <a:spAutoFit/>
          </a:bodyPr>
          <a:lstStyle/>
          <a:p>
            <a:r>
              <a:rPr lang="en-US" b="1" i="1" dirty="0" smtClean="0"/>
              <a:t>Example 2:</a:t>
            </a:r>
            <a:r>
              <a:rPr lang="en-US" i="1" dirty="0" smtClean="0"/>
              <a:t> </a:t>
            </a:r>
            <a:r>
              <a:rPr lang="en-US" dirty="0" smtClean="0"/>
              <a:t>FB’s Social Graph &amp; News Recommendations</a:t>
            </a:r>
            <a:endParaRPr lang="en-US" dirty="0"/>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9911" y="3212976"/>
            <a:ext cx="4727379" cy="3501008"/>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76400" y="3442492"/>
            <a:ext cx="4567808" cy="3487516"/>
          </a:xfrm>
          <a:prstGeom prst="rect">
            <a:avLst/>
          </a:prstGeom>
        </p:spPr>
      </p:pic>
      <p:sp>
        <p:nvSpPr>
          <p:cNvPr id="9" name="TextBox 8"/>
          <p:cNvSpPr txBox="1"/>
          <p:nvPr/>
        </p:nvSpPr>
        <p:spPr>
          <a:xfrm>
            <a:off x="6746990" y="4571839"/>
            <a:ext cx="2398663" cy="923330"/>
          </a:xfrm>
          <a:prstGeom prst="rect">
            <a:avLst/>
          </a:prstGeom>
          <a:noFill/>
        </p:spPr>
        <p:txBody>
          <a:bodyPr wrap="square" rtlCol="0">
            <a:spAutoFit/>
          </a:bodyPr>
          <a:lstStyle/>
          <a:p>
            <a:r>
              <a:rPr lang="en-US" i="1" dirty="0" smtClean="0"/>
              <a:t>Also uses a knowledge graph...</a:t>
            </a:r>
            <a:endParaRPr lang="en-US" dirty="0"/>
          </a:p>
        </p:txBody>
      </p:sp>
    </p:spTree>
    <p:extLst>
      <p:ext uri="{BB962C8B-B14F-4D97-AF65-F5344CB8AC3E}">
        <p14:creationId xmlns:p14="http://schemas.microsoft.com/office/powerpoint/2010/main" val="19506478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Which “AI” solutions exist now (on the Web)?</a:t>
            </a:r>
          </a:p>
        </p:txBody>
      </p:sp>
      <p:sp>
        <p:nvSpPr>
          <p:cNvPr id="6" name="TextBox 5"/>
          <p:cNvSpPr txBox="1"/>
          <p:nvPr/>
        </p:nvSpPr>
        <p:spPr>
          <a:xfrm>
            <a:off x="6444208" y="2924944"/>
            <a:ext cx="2398663" cy="646331"/>
          </a:xfrm>
          <a:prstGeom prst="rect">
            <a:avLst/>
          </a:prstGeom>
          <a:noFill/>
        </p:spPr>
        <p:txBody>
          <a:bodyPr wrap="square" rtlCol="0">
            <a:spAutoFit/>
          </a:bodyPr>
          <a:lstStyle/>
          <a:p>
            <a:r>
              <a:rPr lang="en-US" b="1" i="1" dirty="0" smtClean="0"/>
              <a:t>Example 3:</a:t>
            </a:r>
            <a:r>
              <a:rPr lang="en-US" i="1" dirty="0" smtClean="0"/>
              <a:t> IBM </a:t>
            </a:r>
            <a:r>
              <a:rPr lang="en-US" dirty="0" smtClean="0"/>
              <a:t>Watson!</a:t>
            </a:r>
            <a:endParaRPr lang="en-US" dirty="0"/>
          </a:p>
        </p:txBody>
      </p:sp>
      <p:sp>
        <p:nvSpPr>
          <p:cNvPr id="9" name="TextBox 8"/>
          <p:cNvSpPr txBox="1"/>
          <p:nvPr/>
        </p:nvSpPr>
        <p:spPr>
          <a:xfrm>
            <a:off x="6746990" y="4571839"/>
            <a:ext cx="2398663" cy="923330"/>
          </a:xfrm>
          <a:prstGeom prst="rect">
            <a:avLst/>
          </a:prstGeom>
          <a:noFill/>
        </p:spPr>
        <p:txBody>
          <a:bodyPr wrap="square" rtlCol="0">
            <a:spAutoFit/>
          </a:bodyPr>
          <a:lstStyle/>
          <a:p>
            <a:r>
              <a:rPr lang="en-US" i="1" dirty="0" smtClean="0"/>
              <a:t>Also uses a knowledge graph...</a:t>
            </a:r>
            <a:endParaRPr lang="en-US" dirty="0"/>
          </a:p>
        </p:txBody>
      </p:sp>
      <p:sp>
        <p:nvSpPr>
          <p:cNvPr id="10" name="Rectangle 9"/>
          <p:cNvSpPr/>
          <p:nvPr/>
        </p:nvSpPr>
        <p:spPr>
          <a:xfrm>
            <a:off x="406399" y="6126401"/>
            <a:ext cx="6606480" cy="369332"/>
          </a:xfrm>
          <a:prstGeom prst="rect">
            <a:avLst/>
          </a:prstGeom>
        </p:spPr>
        <p:txBody>
          <a:bodyPr wrap="square">
            <a:spAutoFit/>
          </a:bodyPr>
          <a:lstStyle/>
          <a:p>
            <a:r>
              <a:rPr lang="en-US" dirty="0">
                <a:hlinkClick r:id="rId2"/>
              </a:rPr>
              <a:t>https://</a:t>
            </a:r>
            <a:r>
              <a:rPr lang="en-US" dirty="0" smtClean="0">
                <a:hlinkClick r:id="rId2"/>
              </a:rPr>
              <a:t>youtu.be/P0Obm0DBvwI?t=951</a:t>
            </a:r>
            <a:r>
              <a:rPr lang="en-US" dirty="0" smtClean="0"/>
              <a:t> </a:t>
            </a:r>
            <a:endParaRPr lang="en-US" dirty="0"/>
          </a:p>
        </p:txBody>
      </p:sp>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6399" y="2443720"/>
            <a:ext cx="6022487" cy="3433552"/>
          </a:xfrm>
          <a:prstGeom prst="rect">
            <a:avLst/>
          </a:prstGeom>
        </p:spPr>
      </p:pic>
    </p:spTree>
    <p:extLst>
      <p:ext uri="{BB962C8B-B14F-4D97-AF65-F5344CB8AC3E}">
        <p14:creationId xmlns:p14="http://schemas.microsoft.com/office/powerpoint/2010/main" val="16426687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764704"/>
            <a:ext cx="5184576" cy="566742"/>
          </a:xfrm>
        </p:spPr>
        <p:txBody>
          <a:bodyPr>
            <a:normAutofit fontScale="90000"/>
          </a:bodyPr>
          <a:lstStyle/>
          <a:p>
            <a:r>
              <a:rPr lang="en-US" dirty="0" smtClean="0"/>
              <a:t>This is the knowledge Graph that IBM Watson used:</a:t>
            </a:r>
            <a:endParaRPr lang="en-US" dirty="0"/>
          </a:p>
        </p:txBody>
      </p:sp>
      <p:sp>
        <p:nvSpPr>
          <p:cNvPr id="3" name="Content Placeholder 2"/>
          <p:cNvSpPr>
            <a:spLocks noGrp="1"/>
          </p:cNvSpPr>
          <p:nvPr>
            <p:ph sz="quarter" idx="10"/>
          </p:nvPr>
        </p:nvSpPr>
        <p:spPr>
          <a:xfrm>
            <a:off x="468313" y="5733256"/>
            <a:ext cx="8485187" cy="921544"/>
          </a:xfrm>
        </p:spPr>
        <p:txBody>
          <a:bodyPr>
            <a:noAutofit/>
          </a:bodyPr>
          <a:lstStyle/>
          <a:p>
            <a:r>
              <a:rPr lang="en-US" sz="1800" dirty="0"/>
              <a:t>Linking Open Data cloud diagram 2017, by </a:t>
            </a:r>
            <a:r>
              <a:rPr lang="en-US" sz="1800" dirty="0" err="1"/>
              <a:t>Andrejs</a:t>
            </a:r>
            <a:r>
              <a:rPr lang="en-US" sz="1800" dirty="0"/>
              <a:t> Abele, John P. McCrae, Paul </a:t>
            </a:r>
            <a:r>
              <a:rPr lang="en-US" sz="1800" dirty="0" err="1"/>
              <a:t>Buitelaar</a:t>
            </a:r>
            <a:r>
              <a:rPr lang="en-US" sz="1800" dirty="0"/>
              <a:t>, Anja </a:t>
            </a:r>
            <a:r>
              <a:rPr lang="en-US" sz="1800" dirty="0" err="1"/>
              <a:t>Jentzsch</a:t>
            </a:r>
            <a:r>
              <a:rPr lang="en-US" sz="1800" dirty="0"/>
              <a:t> and Richard </a:t>
            </a:r>
            <a:r>
              <a:rPr lang="en-US" sz="1800" dirty="0" err="1"/>
              <a:t>Cyganiak</a:t>
            </a:r>
            <a:r>
              <a:rPr lang="en-US" sz="1800" dirty="0"/>
              <a:t>. </a:t>
            </a:r>
            <a:r>
              <a:rPr lang="en-US" sz="1800" dirty="0">
                <a:hlinkClick r:id="rId2"/>
              </a:rPr>
              <a:t>http://lod-cloud.net</a:t>
            </a:r>
            <a:r>
              <a:rPr lang="en-US" sz="1800" dirty="0" smtClean="0">
                <a:hlinkClick r:id="rId2"/>
              </a:rPr>
              <a:t>/</a:t>
            </a:r>
            <a:r>
              <a:rPr lang="en-US" sz="1800" dirty="0" smtClean="0"/>
              <a:t> </a:t>
            </a:r>
            <a:endParaRPr lang="en-US" sz="1800" dirty="0"/>
          </a:p>
        </p:txBody>
      </p:sp>
      <p:pic>
        <p:nvPicPr>
          <p:cNvPr id="1026" name="Picture 2" descr="ttp://lod-cloud.net/versions/2014-08-30/lod-cloud_colored.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696147"/>
            <a:ext cx="5613009" cy="367240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flipV="1">
            <a:off x="2627784" y="2564904"/>
            <a:ext cx="3600400" cy="561238"/>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627784" y="3490844"/>
            <a:ext cx="3600400" cy="582731"/>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rot="20389760">
            <a:off x="534663" y="2775528"/>
            <a:ext cx="3580092" cy="369332"/>
          </a:xfrm>
          <a:prstGeom prst="rect">
            <a:avLst/>
          </a:prstGeom>
          <a:solidFill>
            <a:schemeClr val="bg1"/>
          </a:solidFill>
        </p:spPr>
        <p:txBody>
          <a:bodyPr wrap="square" rtlCol="0">
            <a:spAutoFit/>
          </a:bodyPr>
          <a:lstStyle/>
          <a:p>
            <a:r>
              <a:rPr lang="en-US" b="1" i="1" dirty="0" smtClean="0"/>
              <a:t>Open Data</a:t>
            </a:r>
            <a:r>
              <a:rPr lang="en-US" i="1" dirty="0" smtClean="0"/>
              <a:t> from the Web!</a:t>
            </a:r>
            <a:endParaRPr lang="en-US" i="1"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0463" y="1397745"/>
            <a:ext cx="3311158" cy="4269209"/>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0770" y="1864065"/>
            <a:ext cx="4448757" cy="3336568"/>
          </a:xfrm>
          <a:prstGeom prst="rect">
            <a:avLst/>
          </a:prstGeom>
        </p:spPr>
      </p:pic>
    </p:spTree>
    <p:extLst>
      <p:ext uri="{BB962C8B-B14F-4D97-AF65-F5344CB8AC3E}">
        <p14:creationId xmlns:p14="http://schemas.microsoft.com/office/powerpoint/2010/main" val="16251806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2"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37"/>
          <p:cNvSpPr>
            <a:spLocks noGrp="1" noChangeArrowheads="1"/>
          </p:cNvSpPr>
          <p:nvPr>
            <p:ph type="title"/>
          </p:nvPr>
        </p:nvSpPr>
        <p:spPr>
          <a:xfrm>
            <a:off x="35496" y="820186"/>
            <a:ext cx="7920880" cy="880622"/>
          </a:xfrm>
        </p:spPr>
        <p:txBody>
          <a:bodyPr/>
          <a:lstStyle/>
          <a:p>
            <a:pPr eaLnBrk="1" hangingPunct="1"/>
            <a:r>
              <a:rPr lang="en-GB" noProof="0" dirty="0" smtClean="0">
                <a:latin typeface="Arial" charset="0"/>
                <a:cs typeface="Arial" charset="0"/>
              </a:rPr>
              <a:t>Open Data  is a global trend (also apart from Linked Data):</a:t>
            </a:r>
            <a:endParaRPr lang="en-GB" noProof="0" dirty="0">
              <a:latin typeface="Arial" charset="0"/>
              <a:cs typeface="Arial" charset="0"/>
            </a:endParaRPr>
          </a:p>
        </p:txBody>
      </p:sp>
      <p:sp>
        <p:nvSpPr>
          <p:cNvPr id="25602" name="Rectangle 3"/>
          <p:cNvSpPr>
            <a:spLocks noGrp="1" noChangeArrowheads="1"/>
          </p:cNvSpPr>
          <p:nvPr>
            <p:ph type="body" idx="1"/>
          </p:nvPr>
        </p:nvSpPr>
        <p:spPr>
          <a:xfrm>
            <a:off x="0" y="1772816"/>
            <a:ext cx="8713217" cy="4681537"/>
          </a:xfrm>
        </p:spPr>
        <p:txBody>
          <a:bodyPr>
            <a:normAutofit/>
          </a:bodyPr>
          <a:lstStyle/>
          <a:p>
            <a:pPr marL="573088" lvl="2" indent="-381000" eaLnBrk="1" hangingPunct="1"/>
            <a:r>
              <a:rPr lang="en-GB" sz="1600" noProof="0" dirty="0" smtClean="0">
                <a:latin typeface="Arial" charset="0"/>
              </a:rPr>
              <a:t>Cities, International Organizations, National and European Portals, Int'l. Conferences:</a:t>
            </a:r>
          </a:p>
          <a:p>
            <a:pPr marL="573088" lvl="2" indent="-381000" eaLnBrk="1" hangingPunct="1"/>
            <a:endParaRPr lang="en-GB" sz="1600" noProof="0" dirty="0" smtClean="0">
              <a:latin typeface="Arial" charset="0"/>
            </a:endParaRPr>
          </a:p>
          <a:p>
            <a:pPr marL="192088" lvl="2" indent="0" eaLnBrk="1" hangingPunct="1">
              <a:buNone/>
            </a:pPr>
            <a:endParaRPr lang="en-GB" sz="1600" noProof="0" dirty="0">
              <a:latin typeface="Arial" charset="0"/>
            </a:endParaRPr>
          </a:p>
        </p:txBody>
      </p:sp>
      <p:pic>
        <p:nvPicPr>
          <p:cNvPr id="25604"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91880" y="2276872"/>
            <a:ext cx="792088" cy="4657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05"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b="15588"/>
          <a:stretch>
            <a:fillRect/>
          </a:stretch>
        </p:blipFill>
        <p:spPr bwMode="auto">
          <a:xfrm>
            <a:off x="683568" y="2276872"/>
            <a:ext cx="1182688" cy="407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06" name="Picture 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123728" y="2276872"/>
            <a:ext cx="1103312" cy="403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11" name="Picture 18" descr="Wien_at_Veranstaltungen_Ausstellungen_Vernissagen_R2_107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499992" y="2204864"/>
            <a:ext cx="792089" cy="7200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12" name="Picture 20"/>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436096" y="2348880"/>
            <a:ext cx="1524000" cy="398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13" name="Picture 21"/>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236296" y="2348880"/>
            <a:ext cx="1296988"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18" name="Slide Number Placeholder 4"/>
          <p:cNvSpPr>
            <a:spLocks noGrp="1"/>
          </p:cNvSpPr>
          <p:nvPr>
            <p:ph type="sldNum" sz="quarter" idx="4294967295"/>
          </p:nvPr>
        </p:nvSpPr>
        <p:spPr>
          <a:xfrm>
            <a:off x="8805862" y="6613922"/>
            <a:ext cx="374650" cy="27146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a:solidFill>
                  <a:schemeClr val="tx1"/>
                </a:solidFill>
                <a:latin typeface="Arial" charset="0"/>
                <a:ea typeface="ＭＳ Ｐゴシック" charset="0"/>
                <a:cs typeface="ＭＳ Ｐゴシック" charset="0"/>
              </a:defRPr>
            </a:lvl1pPr>
            <a:lvl2pPr marL="742950" indent="-285750" eaLnBrk="0" hangingPunct="0">
              <a:defRPr sz="1200">
                <a:solidFill>
                  <a:schemeClr val="tx1"/>
                </a:solidFill>
                <a:latin typeface="Arial" charset="0"/>
                <a:ea typeface="ＭＳ Ｐゴシック" charset="0"/>
              </a:defRPr>
            </a:lvl2pPr>
            <a:lvl3pPr marL="1143000" indent="-228600" eaLnBrk="0" hangingPunct="0">
              <a:defRPr sz="1200">
                <a:solidFill>
                  <a:schemeClr val="tx1"/>
                </a:solidFill>
                <a:latin typeface="Arial" charset="0"/>
                <a:ea typeface="ＭＳ Ｐゴシック" charset="0"/>
              </a:defRPr>
            </a:lvl3pPr>
            <a:lvl4pPr marL="1600200" indent="-228600" eaLnBrk="0" hangingPunct="0">
              <a:defRPr sz="1200">
                <a:solidFill>
                  <a:schemeClr val="tx1"/>
                </a:solidFill>
                <a:latin typeface="Arial" charset="0"/>
                <a:ea typeface="ＭＳ Ｐゴシック" charset="0"/>
              </a:defRPr>
            </a:lvl4pPr>
            <a:lvl5pPr marL="2057400" indent="-228600" eaLnBrk="0" hangingPunct="0">
              <a:defRPr sz="1200">
                <a:solidFill>
                  <a:schemeClr val="tx1"/>
                </a:solidFill>
                <a:latin typeface="Arial" charset="0"/>
                <a:ea typeface="ＭＳ Ｐゴシック" charset="0"/>
              </a:defRPr>
            </a:lvl5pPr>
            <a:lvl6pPr marL="2514600" indent="-228600" eaLnBrk="0" fontAlgn="base" hangingPunct="0">
              <a:spcBef>
                <a:spcPct val="50000"/>
              </a:spcBef>
              <a:spcAft>
                <a:spcPct val="0"/>
              </a:spcAft>
              <a:defRPr sz="1200">
                <a:solidFill>
                  <a:schemeClr val="tx1"/>
                </a:solidFill>
                <a:latin typeface="Arial" charset="0"/>
                <a:ea typeface="ＭＳ Ｐゴシック" charset="0"/>
              </a:defRPr>
            </a:lvl6pPr>
            <a:lvl7pPr marL="2971800" indent="-228600" eaLnBrk="0" fontAlgn="base" hangingPunct="0">
              <a:spcBef>
                <a:spcPct val="50000"/>
              </a:spcBef>
              <a:spcAft>
                <a:spcPct val="0"/>
              </a:spcAft>
              <a:defRPr sz="1200">
                <a:solidFill>
                  <a:schemeClr val="tx1"/>
                </a:solidFill>
                <a:latin typeface="Arial" charset="0"/>
                <a:ea typeface="ＭＳ Ｐゴシック" charset="0"/>
              </a:defRPr>
            </a:lvl7pPr>
            <a:lvl8pPr marL="3429000" indent="-228600" eaLnBrk="0" fontAlgn="base" hangingPunct="0">
              <a:spcBef>
                <a:spcPct val="50000"/>
              </a:spcBef>
              <a:spcAft>
                <a:spcPct val="0"/>
              </a:spcAft>
              <a:defRPr sz="1200">
                <a:solidFill>
                  <a:schemeClr val="tx1"/>
                </a:solidFill>
                <a:latin typeface="Arial" charset="0"/>
                <a:ea typeface="ＭＳ Ｐゴシック" charset="0"/>
              </a:defRPr>
            </a:lvl8pPr>
            <a:lvl9pPr marL="3886200" indent="-228600" eaLnBrk="0" fontAlgn="base" hangingPunct="0">
              <a:spcBef>
                <a:spcPct val="50000"/>
              </a:spcBef>
              <a:spcAft>
                <a:spcPct val="0"/>
              </a:spcAft>
              <a:defRPr sz="1200">
                <a:solidFill>
                  <a:schemeClr val="tx1"/>
                </a:solidFill>
                <a:latin typeface="Arial" charset="0"/>
                <a:ea typeface="ＭＳ Ｐゴシック" charset="0"/>
              </a:defRPr>
            </a:lvl9pPr>
          </a:lstStyle>
          <a:p>
            <a:pPr eaLnBrk="1" hangingPunct="1"/>
            <a:fld id="{C3104AD9-2DEB-E640-8756-C50C8175233E}" type="slidenum">
              <a:rPr lang="de-DE"/>
              <a:pPr eaLnBrk="1" hangingPunct="1"/>
              <a:t>15</a:t>
            </a:fld>
            <a:endParaRPr lang="de-DE"/>
          </a:p>
        </p:txBody>
      </p:sp>
      <p:pic>
        <p:nvPicPr>
          <p:cNvPr id="4" name="Bild 3" descr="Screen Shot 2015-05-19 at 13.06.06.png"/>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51520" y="3212976"/>
            <a:ext cx="3816424" cy="548822"/>
          </a:xfrm>
          <a:prstGeom prst="rect">
            <a:avLst/>
          </a:prstGeom>
        </p:spPr>
      </p:pic>
      <p:pic>
        <p:nvPicPr>
          <p:cNvPr id="5" name="Bild 4" descr="Screen Shot 2015-05-19 at 13.08.27.png"/>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4499992" y="3212976"/>
            <a:ext cx="2137329" cy="443429"/>
          </a:xfrm>
          <a:prstGeom prst="rect">
            <a:avLst/>
          </a:prstGeom>
        </p:spPr>
      </p:pic>
      <p:pic>
        <p:nvPicPr>
          <p:cNvPr id="6" name="Bild 5" descr="Screen Shot 2015-05-19 at 13.09.21.png"/>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799456" y="3888426"/>
            <a:ext cx="2133600" cy="469900"/>
          </a:xfrm>
          <a:prstGeom prst="rect">
            <a:avLst/>
          </a:prstGeom>
        </p:spPr>
      </p:pic>
      <p:pic>
        <p:nvPicPr>
          <p:cNvPr id="7" name="Bild 6" descr="Screen Shot 2015-05-19 at 13.09.45.pn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948264" y="2924944"/>
            <a:ext cx="1662088" cy="825108"/>
          </a:xfrm>
          <a:prstGeom prst="rect">
            <a:avLst/>
          </a:prstGeom>
        </p:spPr>
      </p:pic>
      <p:pic>
        <p:nvPicPr>
          <p:cNvPr id="8" name="Bild 7" descr="Screen Shot 2015-05-19 at 13.10.10.png"/>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3251416" y="3881202"/>
            <a:ext cx="2210383" cy="1074853"/>
          </a:xfrm>
          <a:prstGeom prst="rect">
            <a:avLst/>
          </a:prstGeom>
        </p:spPr>
      </p:pic>
      <p:pic>
        <p:nvPicPr>
          <p:cNvPr id="9" name="Bild 8"/>
          <p:cNvPicPr>
            <a:picLocks noChangeAspect="1"/>
          </p:cNvPicPr>
          <p:nvPr/>
        </p:nvPicPr>
        <p:blipFill>
          <a:blip r:embed="rId14"/>
          <a:stretch>
            <a:fillRect/>
          </a:stretch>
        </p:blipFill>
        <p:spPr>
          <a:xfrm>
            <a:off x="602515" y="5418240"/>
            <a:ext cx="3528392" cy="1179806"/>
          </a:xfrm>
          <a:prstGeom prst="rect">
            <a:avLst/>
          </a:prstGeom>
        </p:spPr>
      </p:pic>
      <p:pic>
        <p:nvPicPr>
          <p:cNvPr id="4098" name="Picture 2" descr="ogo"/>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8100392" y="3809317"/>
            <a:ext cx="509960" cy="239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6379280"/>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Ok, now</a:t>
            </a:r>
            <a:r>
              <a:rPr lang="mr-IN" dirty="0" smtClean="0"/>
              <a:t>…</a:t>
            </a:r>
            <a:r>
              <a:rPr lang="en-US" dirty="0" smtClean="0"/>
              <a:t> how can I use it?</a:t>
            </a:r>
            <a:endParaRPr lang="en-US" dirty="0"/>
          </a:p>
        </p:txBody>
      </p:sp>
      <p:pic>
        <p:nvPicPr>
          <p:cNvPr id="4" name="Picture 3"/>
          <p:cNvPicPr>
            <a:picLocks noChangeAspect="1"/>
          </p:cNvPicPr>
          <p:nvPr/>
        </p:nvPicPr>
        <p:blipFill>
          <a:blip r:embed="rId2"/>
          <a:stretch>
            <a:fillRect/>
          </a:stretch>
        </p:blipFill>
        <p:spPr>
          <a:xfrm>
            <a:off x="5777988" y="2406449"/>
            <a:ext cx="3366012" cy="4451551"/>
          </a:xfrm>
          <a:prstGeom prst="rect">
            <a:avLst/>
          </a:prstGeom>
          <a:ln>
            <a:solidFill>
              <a:schemeClr val="bg2"/>
            </a:solidFill>
          </a:ln>
        </p:spPr>
      </p:pic>
      <p:sp>
        <p:nvSpPr>
          <p:cNvPr id="5" name="Rectangle 10"/>
          <p:cNvSpPr>
            <a:spLocks noChangeArrowheads="1"/>
          </p:cNvSpPr>
          <p:nvPr/>
        </p:nvSpPr>
        <p:spPr bwMode="auto">
          <a:xfrm>
            <a:off x="-180528" y="2203101"/>
            <a:ext cx="8424862" cy="24375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lvl="2" fontAlgn="b">
              <a:lnSpc>
                <a:spcPct val="110000"/>
              </a:lnSpc>
              <a:spcBef>
                <a:spcPct val="0"/>
              </a:spcBef>
            </a:pPr>
            <a:r>
              <a:rPr lang="en-US" sz="2400" dirty="0" smtClean="0">
                <a:cs typeface="Arial" charset="0"/>
              </a:rPr>
              <a:t>Recall my background: </a:t>
            </a:r>
            <a:endParaRPr lang="en-US" sz="2400" dirty="0">
              <a:cs typeface="Arial" charset="0"/>
            </a:endParaRPr>
          </a:p>
          <a:p>
            <a:pPr marL="1085850" lvl="2" indent="-171450" fontAlgn="b">
              <a:lnSpc>
                <a:spcPct val="110000"/>
              </a:lnSpc>
              <a:spcBef>
                <a:spcPct val="0"/>
              </a:spcBef>
              <a:buFont typeface="Arial" charset="0"/>
              <a:buChar char="•"/>
            </a:pPr>
            <a:r>
              <a:rPr lang="en-US" sz="2400" dirty="0" smtClean="0">
                <a:cs typeface="Arial" charset="0"/>
              </a:rPr>
              <a:t>Logic </a:t>
            </a:r>
            <a:r>
              <a:rPr lang="en-US" sz="2400" dirty="0">
                <a:cs typeface="Arial" charset="0"/>
              </a:rPr>
              <a:t>Programming</a:t>
            </a:r>
          </a:p>
          <a:p>
            <a:pPr marL="1085850" lvl="2" indent="-171450" fontAlgn="b">
              <a:lnSpc>
                <a:spcPct val="110000"/>
              </a:lnSpc>
              <a:spcBef>
                <a:spcPct val="0"/>
              </a:spcBef>
              <a:buFont typeface="Arial" charset="0"/>
              <a:buChar char="•"/>
            </a:pPr>
            <a:r>
              <a:rPr lang="en-US" sz="2400" dirty="0" smtClean="0">
                <a:cs typeface="Arial" charset="0"/>
              </a:rPr>
              <a:t> Artificial Intelligence</a:t>
            </a:r>
            <a:endParaRPr lang="en-US" sz="1100" dirty="0">
              <a:cs typeface="Arial" charset="0"/>
            </a:endParaRPr>
          </a:p>
          <a:p>
            <a:pPr marL="1085850" lvl="2" indent="-171450" fontAlgn="b">
              <a:lnSpc>
                <a:spcPct val="110000"/>
              </a:lnSpc>
              <a:spcBef>
                <a:spcPct val="0"/>
              </a:spcBef>
              <a:buFont typeface="Arial" charset="0"/>
              <a:buChar char="•"/>
            </a:pPr>
            <a:r>
              <a:rPr lang="en-US" sz="2400" dirty="0" smtClean="0">
                <a:cs typeface="Arial" charset="0"/>
              </a:rPr>
              <a:t> Knowledge Representation</a:t>
            </a:r>
          </a:p>
          <a:p>
            <a:pPr marL="1085850" lvl="2" indent="-171450" fontAlgn="b">
              <a:lnSpc>
                <a:spcPct val="110000"/>
              </a:lnSpc>
              <a:spcBef>
                <a:spcPct val="0"/>
              </a:spcBef>
              <a:buFont typeface="Arial" charset="0"/>
              <a:buChar char="•"/>
            </a:pPr>
            <a:r>
              <a:rPr lang="en-US" sz="2400" dirty="0" smtClean="0">
                <a:cs typeface="Arial" charset="0"/>
              </a:rPr>
              <a:t> Semantic Web</a:t>
            </a:r>
          </a:p>
          <a:p>
            <a:pPr marL="1085850" lvl="2" indent="-171450" fontAlgn="b">
              <a:lnSpc>
                <a:spcPct val="110000"/>
              </a:lnSpc>
              <a:spcBef>
                <a:spcPct val="0"/>
              </a:spcBef>
              <a:buFont typeface="Arial" charset="0"/>
              <a:buChar char="•"/>
            </a:pPr>
            <a:r>
              <a:rPr lang="en-US" sz="2400" dirty="0">
                <a:cs typeface="Arial" charset="0"/>
              </a:rPr>
              <a:t> </a:t>
            </a:r>
            <a:r>
              <a:rPr lang="en-US" sz="2400" dirty="0" smtClean="0">
                <a:cs typeface="Arial" charset="0"/>
              </a:rPr>
              <a:t>Web Data Integration </a:t>
            </a:r>
            <a:endParaRPr lang="en-US" sz="2400" dirty="0">
              <a:cs typeface="Arial" charset="0"/>
            </a:endParaRPr>
          </a:p>
        </p:txBody>
      </p:sp>
      <p:sp>
        <p:nvSpPr>
          <p:cNvPr id="6" name="Rectangle 5"/>
          <p:cNvSpPr/>
          <p:nvPr/>
        </p:nvSpPr>
        <p:spPr>
          <a:xfrm>
            <a:off x="-324544" y="5733256"/>
            <a:ext cx="5958515" cy="498598"/>
          </a:xfrm>
          <a:prstGeom prst="rect">
            <a:avLst/>
          </a:prstGeom>
        </p:spPr>
        <p:txBody>
          <a:bodyPr wrap="square">
            <a:spAutoFit/>
          </a:bodyPr>
          <a:lstStyle/>
          <a:p>
            <a:pPr lvl="2" fontAlgn="b">
              <a:lnSpc>
                <a:spcPct val="110000"/>
              </a:lnSpc>
              <a:spcBef>
                <a:spcPct val="0"/>
              </a:spcBef>
            </a:pPr>
            <a:r>
              <a:rPr lang="en-US" sz="2400" dirty="0" smtClean="0">
                <a:cs typeface="Arial" charset="0"/>
              </a:rPr>
              <a:t>Attempt 1</a:t>
            </a:r>
            <a:r>
              <a:rPr lang="en-US" sz="2400" smtClean="0">
                <a:cs typeface="Arial" charset="0"/>
              </a:rPr>
              <a:t>: use “first wave AI”</a:t>
            </a:r>
            <a:endParaRPr lang="en-US" sz="2400" dirty="0">
              <a:cs typeface="Arial" charset="0"/>
            </a:endParaRPr>
          </a:p>
        </p:txBody>
      </p:sp>
    </p:spTree>
    <p:extLst>
      <p:ext uri="{BB962C8B-B14F-4D97-AF65-F5344CB8AC3E}">
        <p14:creationId xmlns:p14="http://schemas.microsoft.com/office/powerpoint/2010/main" val="19564700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descr="Screen Shot 2015-06-05 at 13.47.17.png"/>
          <p:cNvPicPr>
            <a:picLocks noGrp="1" noChangeAspect="1"/>
          </p:cNvPicPr>
          <p:nvPr>
            <p:ph idx="1"/>
          </p:nvPr>
        </p:nvPicPr>
        <p:blipFill>
          <a:blip r:embed="rId2">
            <a:extLst>
              <a:ext uri="{28A0092B-C50C-407E-A947-70E740481C1C}">
                <a14:useLocalDpi xmlns:a14="http://schemas.microsoft.com/office/drawing/2010/main" val="0"/>
              </a:ext>
            </a:extLst>
          </a:blip>
          <a:srcRect t="13625" b="13625"/>
          <a:stretch>
            <a:fillRect/>
          </a:stretch>
        </p:blipFill>
        <p:spPr>
          <a:xfrm>
            <a:off x="1444598" y="2024844"/>
            <a:ext cx="6351256" cy="3600400"/>
          </a:xfrm>
        </p:spPr>
      </p:pic>
      <p:pic>
        <p:nvPicPr>
          <p:cNvPr id="5" name="Bild 4"/>
          <p:cNvPicPr>
            <a:picLocks noChangeAspect="1"/>
          </p:cNvPicPr>
          <p:nvPr/>
        </p:nvPicPr>
        <p:blipFill>
          <a:blip r:embed="rId3"/>
          <a:stretch>
            <a:fillRect/>
          </a:stretch>
        </p:blipFill>
        <p:spPr>
          <a:xfrm>
            <a:off x="23333" y="5202648"/>
            <a:ext cx="1308307" cy="1635384"/>
          </a:xfrm>
          <a:prstGeom prst="rect">
            <a:avLst/>
          </a:prstGeom>
        </p:spPr>
      </p:pic>
      <p:pic>
        <p:nvPicPr>
          <p:cNvPr id="6" name="Bild 5"/>
          <p:cNvPicPr>
            <a:picLocks noChangeAspect="1"/>
          </p:cNvPicPr>
          <p:nvPr/>
        </p:nvPicPr>
        <p:blipFill>
          <a:blip r:embed="rId4"/>
          <a:stretch>
            <a:fillRect/>
          </a:stretch>
        </p:blipFill>
        <p:spPr>
          <a:xfrm>
            <a:off x="7908813" y="5157192"/>
            <a:ext cx="1235187" cy="1700808"/>
          </a:xfrm>
          <a:prstGeom prst="rect">
            <a:avLst/>
          </a:prstGeom>
        </p:spPr>
      </p:pic>
      <p:sp>
        <p:nvSpPr>
          <p:cNvPr id="7" name="Titel 1"/>
          <p:cNvSpPr>
            <a:spLocks noGrp="1"/>
          </p:cNvSpPr>
          <p:nvPr>
            <p:ph type="title"/>
          </p:nvPr>
        </p:nvSpPr>
        <p:spPr/>
        <p:txBody>
          <a:bodyPr>
            <a:normAutofit/>
          </a:bodyPr>
          <a:lstStyle/>
          <a:p>
            <a:r>
              <a:rPr lang="de-DE" dirty="0" smtClean="0"/>
              <a:t>A </a:t>
            </a:r>
            <a:r>
              <a:rPr lang="de-DE" dirty="0" err="1" smtClean="0"/>
              <a:t>concrete</a:t>
            </a:r>
            <a:r>
              <a:rPr lang="de-DE" dirty="0" smtClean="0"/>
              <a:t> </a:t>
            </a:r>
            <a:r>
              <a:rPr lang="de-DE" dirty="0" err="1" smtClean="0"/>
              <a:t>use</a:t>
            </a:r>
            <a:r>
              <a:rPr lang="de-DE" dirty="0" smtClean="0"/>
              <a:t> </a:t>
            </a:r>
            <a:r>
              <a:rPr lang="de-DE" dirty="0" err="1" smtClean="0"/>
              <a:t>case</a:t>
            </a:r>
            <a:r>
              <a:rPr lang="de-DE" dirty="0" smtClean="0"/>
              <a:t>:</a:t>
            </a:r>
            <a:br>
              <a:rPr lang="de-DE" dirty="0" smtClean="0"/>
            </a:br>
            <a:r>
              <a:rPr lang="de-DE" dirty="0" smtClean="0"/>
              <a:t>The "City Data Pipeline"</a:t>
            </a:r>
            <a:endParaRPr lang="de-DE" dirty="0"/>
          </a:p>
        </p:txBody>
      </p:sp>
      <p:sp>
        <p:nvSpPr>
          <p:cNvPr id="8" name="Abgerundete rechteckige Legende 7"/>
          <p:cNvSpPr/>
          <p:nvPr/>
        </p:nvSpPr>
        <p:spPr>
          <a:xfrm>
            <a:off x="683568" y="2996952"/>
            <a:ext cx="2448272" cy="1656184"/>
          </a:xfrm>
          <a:prstGeom prst="wedgeRoundRectCallout">
            <a:avLst>
              <a:gd name="adj1" fmla="val -49799"/>
              <a:gd name="adj2" fmla="val 95218"/>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err="1" smtClean="0"/>
              <a:t>That's</a:t>
            </a:r>
            <a:r>
              <a:rPr lang="de-DE" dirty="0" smtClean="0"/>
              <a:t> a </a:t>
            </a:r>
            <a:r>
              <a:rPr lang="de-DE" dirty="0" err="1" smtClean="0"/>
              <a:t>standard</a:t>
            </a:r>
            <a:r>
              <a:rPr lang="de-DE" dirty="0" smtClean="0"/>
              <a:t> ETL </a:t>
            </a:r>
            <a:r>
              <a:rPr lang="de-DE" dirty="0" err="1" smtClean="0"/>
              <a:t>pipeline</a:t>
            </a:r>
            <a:r>
              <a:rPr lang="de-DE" dirty="0" smtClean="0"/>
              <a:t>, </a:t>
            </a:r>
            <a:r>
              <a:rPr lang="de-DE" dirty="0" err="1" smtClean="0"/>
              <a:t>isn't</a:t>
            </a:r>
            <a:r>
              <a:rPr lang="de-DE" dirty="0" smtClean="0"/>
              <a:t> </a:t>
            </a:r>
            <a:r>
              <a:rPr lang="de-DE" dirty="0" err="1" smtClean="0"/>
              <a:t>it</a:t>
            </a:r>
            <a:r>
              <a:rPr lang="de-DE" dirty="0" smtClean="0"/>
              <a:t>?</a:t>
            </a:r>
            <a:endParaRPr lang="de-DE" dirty="0"/>
          </a:p>
        </p:txBody>
      </p:sp>
      <p:pic>
        <p:nvPicPr>
          <p:cNvPr id="9" name="Picture 7"/>
          <p:cNvPicPr>
            <a:picLocks noChangeAspect="1" noChangeArrowheads="1"/>
          </p:cNvPicPr>
          <p:nvPr/>
        </p:nvPicPr>
        <p:blipFill>
          <a:blip r:embed="rId5" cstate="screen">
            <a:extLst>
              <a:ext uri="{28A0092B-C50C-407E-A947-70E740481C1C}">
                <a14:useLocalDpi xmlns:a14="http://schemas.microsoft.com/office/drawing/2010/main"/>
              </a:ext>
            </a:extLst>
          </a:blip>
          <a:srcRect b="15588"/>
          <a:stretch>
            <a:fillRect/>
          </a:stretch>
        </p:blipFill>
        <p:spPr bwMode="auto">
          <a:xfrm>
            <a:off x="2540496" y="1653825"/>
            <a:ext cx="1182688" cy="407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Bild 3" descr="Screen Shot 2015-05-19 at 13.06.06.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283968" y="1608909"/>
            <a:ext cx="3816424" cy="548822"/>
          </a:xfrm>
          <a:prstGeom prst="rect">
            <a:avLst/>
          </a:prstGeom>
        </p:spPr>
      </p:pic>
    </p:spTree>
    <p:extLst>
      <p:ext uri="{BB962C8B-B14F-4D97-AF65-F5344CB8AC3E}">
        <p14:creationId xmlns:p14="http://schemas.microsoft.com/office/powerpoint/2010/main" val="13648925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 5"/>
          <p:cNvPicPr>
            <a:picLocks noChangeAspect="1"/>
          </p:cNvPicPr>
          <p:nvPr/>
        </p:nvPicPr>
        <p:blipFill>
          <a:blip r:embed="rId2"/>
          <a:stretch>
            <a:fillRect/>
          </a:stretch>
        </p:blipFill>
        <p:spPr>
          <a:xfrm>
            <a:off x="7908813" y="5157192"/>
            <a:ext cx="1235187" cy="1700808"/>
          </a:xfrm>
          <a:prstGeom prst="rect">
            <a:avLst/>
          </a:prstGeom>
        </p:spPr>
      </p:pic>
      <p:sp>
        <p:nvSpPr>
          <p:cNvPr id="7" name="Titel 1"/>
          <p:cNvSpPr>
            <a:spLocks noGrp="1"/>
          </p:cNvSpPr>
          <p:nvPr>
            <p:ph type="title"/>
          </p:nvPr>
        </p:nvSpPr>
        <p:spPr/>
        <p:txBody>
          <a:bodyPr>
            <a:normAutofit/>
          </a:bodyPr>
          <a:lstStyle/>
          <a:p>
            <a:r>
              <a:rPr lang="de-DE" dirty="0" smtClean="0"/>
              <a:t>A </a:t>
            </a:r>
            <a:r>
              <a:rPr lang="de-DE" dirty="0" err="1" smtClean="0"/>
              <a:t>concrete</a:t>
            </a:r>
            <a:r>
              <a:rPr lang="de-DE" dirty="0" smtClean="0"/>
              <a:t> </a:t>
            </a:r>
            <a:r>
              <a:rPr lang="de-DE" dirty="0" err="1" smtClean="0"/>
              <a:t>use</a:t>
            </a:r>
            <a:r>
              <a:rPr lang="de-DE" dirty="0" smtClean="0"/>
              <a:t> </a:t>
            </a:r>
            <a:r>
              <a:rPr lang="de-DE" dirty="0" err="1" smtClean="0"/>
              <a:t>case</a:t>
            </a:r>
            <a:r>
              <a:rPr lang="de-DE" dirty="0" smtClean="0"/>
              <a:t>:</a:t>
            </a:r>
            <a:br>
              <a:rPr lang="de-DE" dirty="0" smtClean="0"/>
            </a:br>
            <a:r>
              <a:rPr lang="de-DE" dirty="0" smtClean="0"/>
              <a:t>The "City Data Pipeline"</a:t>
            </a:r>
            <a:endParaRPr lang="de-DE" dirty="0"/>
          </a:p>
        </p:txBody>
      </p:sp>
      <p:pic>
        <p:nvPicPr>
          <p:cNvPr id="3" name="Bild 2" descr="Screen Shot 2015-06-05 at 14.46.2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1" y="2420888"/>
            <a:ext cx="5770281" cy="3024336"/>
          </a:xfrm>
          <a:prstGeom prst="rect">
            <a:avLst/>
          </a:prstGeom>
        </p:spPr>
      </p:pic>
      <p:pic>
        <p:nvPicPr>
          <p:cNvPr id="5" name="Bild 4"/>
          <p:cNvPicPr>
            <a:picLocks noChangeAspect="1"/>
          </p:cNvPicPr>
          <p:nvPr/>
        </p:nvPicPr>
        <p:blipFill>
          <a:blip r:embed="rId4"/>
          <a:stretch>
            <a:fillRect/>
          </a:stretch>
        </p:blipFill>
        <p:spPr>
          <a:xfrm>
            <a:off x="23333" y="5202648"/>
            <a:ext cx="1308307" cy="1635384"/>
          </a:xfrm>
          <a:prstGeom prst="rect">
            <a:avLst/>
          </a:prstGeom>
        </p:spPr>
      </p:pic>
      <p:sp>
        <p:nvSpPr>
          <p:cNvPr id="12" name="Textfeld 11"/>
          <p:cNvSpPr txBox="1"/>
          <p:nvPr/>
        </p:nvSpPr>
        <p:spPr>
          <a:xfrm>
            <a:off x="0" y="1700808"/>
            <a:ext cx="3779912" cy="648072"/>
          </a:xfrm>
          <a:prstGeom prst="rect">
            <a:avLst/>
          </a:prstGeom>
          <a:noFill/>
        </p:spPr>
        <p:txBody>
          <a:bodyPr wrap="square" rtlCol="0">
            <a:spAutoFit/>
          </a:bodyPr>
          <a:lstStyle/>
          <a:p>
            <a:r>
              <a:rPr lang="de-DE" dirty="0" smtClean="0"/>
              <a:t>City Data Model: extensible </a:t>
            </a:r>
            <a:r>
              <a:rPr lang="de-DE" dirty="0" smtClean="0">
                <a:latin typeface="Apple Chancery"/>
                <a:cs typeface="Apple Chancery"/>
              </a:rPr>
              <a:t>ALH</a:t>
            </a:r>
            <a:r>
              <a:rPr lang="de-DE" dirty="0" smtClean="0"/>
              <a:t>(</a:t>
            </a:r>
            <a:r>
              <a:rPr lang="de-DE" b="1" dirty="0" smtClean="0"/>
              <a:t>D</a:t>
            </a:r>
            <a:r>
              <a:rPr lang="de-DE" dirty="0" smtClean="0"/>
              <a:t>) </a:t>
            </a:r>
            <a:r>
              <a:rPr lang="de-DE" dirty="0" err="1" smtClean="0"/>
              <a:t>ontology</a:t>
            </a:r>
            <a:r>
              <a:rPr lang="de-DE" dirty="0"/>
              <a:t>:</a:t>
            </a:r>
          </a:p>
        </p:txBody>
      </p:sp>
      <p:sp>
        <p:nvSpPr>
          <p:cNvPr id="13" name="Oval 12"/>
          <p:cNvSpPr/>
          <p:nvPr/>
        </p:nvSpPr>
        <p:spPr>
          <a:xfrm>
            <a:off x="611560" y="2780928"/>
            <a:ext cx="2520280" cy="108012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err="1" smtClean="0">
                <a:solidFill>
                  <a:srgbClr val="FF0000"/>
                </a:solidFill>
              </a:rPr>
              <a:t>Provenance</a:t>
            </a:r>
            <a:endParaRPr lang="de-DE" dirty="0" smtClean="0">
              <a:solidFill>
                <a:srgbClr val="FF0000"/>
              </a:solidFill>
            </a:endParaRPr>
          </a:p>
          <a:p>
            <a:pPr algn="ctr"/>
            <a:endParaRPr lang="de-DE" dirty="0">
              <a:solidFill>
                <a:srgbClr val="FF0000"/>
              </a:solidFill>
            </a:endParaRPr>
          </a:p>
          <a:p>
            <a:pPr algn="ctr"/>
            <a:endParaRPr lang="de-DE" dirty="0" smtClean="0">
              <a:solidFill>
                <a:srgbClr val="FF0000"/>
              </a:solidFill>
            </a:endParaRPr>
          </a:p>
          <a:p>
            <a:pPr algn="ctr"/>
            <a:endParaRPr lang="de-DE" dirty="0">
              <a:solidFill>
                <a:srgbClr val="FF0000"/>
              </a:solidFill>
            </a:endParaRPr>
          </a:p>
          <a:p>
            <a:pPr algn="ctr"/>
            <a:endParaRPr lang="de-DE" dirty="0" smtClean="0">
              <a:solidFill>
                <a:srgbClr val="FF0000"/>
              </a:solidFill>
            </a:endParaRPr>
          </a:p>
          <a:p>
            <a:pPr algn="ctr"/>
            <a:endParaRPr lang="de-DE" dirty="0">
              <a:solidFill>
                <a:srgbClr val="FF0000"/>
              </a:solidFill>
            </a:endParaRPr>
          </a:p>
          <a:p>
            <a:pPr algn="ctr"/>
            <a:endParaRPr lang="de-DE" dirty="0">
              <a:solidFill>
                <a:srgbClr val="FF0000"/>
              </a:solidFill>
            </a:endParaRPr>
          </a:p>
        </p:txBody>
      </p:sp>
      <p:sp>
        <p:nvSpPr>
          <p:cNvPr id="14" name="Oval 13"/>
          <p:cNvSpPr/>
          <p:nvPr/>
        </p:nvSpPr>
        <p:spPr>
          <a:xfrm>
            <a:off x="395536" y="4077072"/>
            <a:ext cx="2520280" cy="108012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smtClean="0">
              <a:solidFill>
                <a:srgbClr val="FF0000"/>
              </a:solidFill>
            </a:endParaRPr>
          </a:p>
          <a:p>
            <a:pPr algn="ctr"/>
            <a:endParaRPr lang="de-DE" dirty="0">
              <a:solidFill>
                <a:srgbClr val="FF0000"/>
              </a:solidFill>
            </a:endParaRPr>
          </a:p>
          <a:p>
            <a:pPr algn="ctr"/>
            <a:endParaRPr lang="de-DE" dirty="0" smtClean="0">
              <a:solidFill>
                <a:srgbClr val="FF0000"/>
              </a:solidFill>
            </a:endParaRPr>
          </a:p>
          <a:p>
            <a:pPr algn="ctr"/>
            <a:endParaRPr lang="de-DE" dirty="0">
              <a:solidFill>
                <a:srgbClr val="FF0000"/>
              </a:solidFill>
            </a:endParaRPr>
          </a:p>
          <a:p>
            <a:pPr algn="ctr"/>
            <a:endParaRPr lang="de-DE" dirty="0" smtClean="0">
              <a:solidFill>
                <a:srgbClr val="FF0000"/>
              </a:solidFill>
            </a:endParaRPr>
          </a:p>
          <a:p>
            <a:pPr algn="ctr"/>
            <a:endParaRPr lang="de-DE" dirty="0">
              <a:solidFill>
                <a:srgbClr val="FF0000"/>
              </a:solidFill>
            </a:endParaRPr>
          </a:p>
          <a:p>
            <a:pPr algn="ctr"/>
            <a:r>
              <a:rPr lang="de-DE" dirty="0" smtClean="0">
                <a:solidFill>
                  <a:srgbClr val="FF0000"/>
                </a:solidFill>
              </a:rPr>
              <a:t>Temporal </a:t>
            </a:r>
            <a:r>
              <a:rPr lang="de-DE" dirty="0" err="1" smtClean="0">
                <a:solidFill>
                  <a:srgbClr val="FF0000"/>
                </a:solidFill>
              </a:rPr>
              <a:t>information</a:t>
            </a:r>
            <a:endParaRPr lang="de-DE" dirty="0">
              <a:solidFill>
                <a:srgbClr val="FF0000"/>
              </a:solidFill>
            </a:endParaRPr>
          </a:p>
        </p:txBody>
      </p:sp>
      <p:sp>
        <p:nvSpPr>
          <p:cNvPr id="15" name="Oval 14"/>
          <p:cNvSpPr/>
          <p:nvPr/>
        </p:nvSpPr>
        <p:spPr>
          <a:xfrm>
            <a:off x="2915816" y="4221088"/>
            <a:ext cx="3024336" cy="1368152"/>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smtClean="0">
              <a:solidFill>
                <a:srgbClr val="FF0000"/>
              </a:solidFill>
            </a:endParaRPr>
          </a:p>
          <a:p>
            <a:pPr algn="ctr"/>
            <a:endParaRPr lang="de-DE" dirty="0">
              <a:solidFill>
                <a:srgbClr val="FF0000"/>
              </a:solidFill>
            </a:endParaRPr>
          </a:p>
          <a:p>
            <a:pPr algn="ctr"/>
            <a:endParaRPr lang="de-DE" dirty="0" smtClean="0">
              <a:solidFill>
                <a:srgbClr val="FF0000"/>
              </a:solidFill>
            </a:endParaRPr>
          </a:p>
          <a:p>
            <a:pPr algn="ctr"/>
            <a:endParaRPr lang="de-DE" dirty="0">
              <a:solidFill>
                <a:srgbClr val="FF0000"/>
              </a:solidFill>
            </a:endParaRPr>
          </a:p>
          <a:p>
            <a:pPr algn="ctr"/>
            <a:endParaRPr lang="de-DE" dirty="0" smtClean="0">
              <a:solidFill>
                <a:srgbClr val="FF0000"/>
              </a:solidFill>
            </a:endParaRPr>
          </a:p>
          <a:p>
            <a:pPr algn="ctr"/>
            <a:endParaRPr lang="de-DE" dirty="0">
              <a:solidFill>
                <a:srgbClr val="FF0000"/>
              </a:solidFill>
            </a:endParaRPr>
          </a:p>
          <a:p>
            <a:pPr algn="ctr"/>
            <a:r>
              <a:rPr lang="de-DE" dirty="0" err="1" smtClean="0">
                <a:solidFill>
                  <a:srgbClr val="FF0000"/>
                </a:solidFill>
              </a:rPr>
              <a:t>Spatial</a:t>
            </a:r>
            <a:r>
              <a:rPr lang="de-DE" dirty="0" smtClean="0">
                <a:solidFill>
                  <a:srgbClr val="FF0000"/>
                </a:solidFill>
              </a:rPr>
              <a:t> </a:t>
            </a:r>
            <a:r>
              <a:rPr lang="de-DE" dirty="0" err="1" smtClean="0">
                <a:solidFill>
                  <a:srgbClr val="FF0000"/>
                </a:solidFill>
              </a:rPr>
              <a:t>context</a:t>
            </a:r>
            <a:endParaRPr lang="de-DE" dirty="0">
              <a:solidFill>
                <a:srgbClr val="FF0000"/>
              </a:solidFill>
            </a:endParaRPr>
          </a:p>
        </p:txBody>
      </p:sp>
      <p:sp>
        <p:nvSpPr>
          <p:cNvPr id="18" name="Oval 17"/>
          <p:cNvSpPr/>
          <p:nvPr/>
        </p:nvSpPr>
        <p:spPr>
          <a:xfrm>
            <a:off x="3923928" y="2564904"/>
            <a:ext cx="2016224" cy="864096"/>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de-DE" dirty="0" err="1">
                <a:solidFill>
                  <a:srgbClr val="FF0000"/>
                </a:solidFill>
              </a:rPr>
              <a:t>Indicators</a:t>
            </a:r>
            <a:r>
              <a:rPr lang="de-DE" dirty="0">
                <a:solidFill>
                  <a:srgbClr val="FF0000"/>
                </a:solidFill>
              </a:rPr>
              <a:t>, </a:t>
            </a:r>
            <a:r>
              <a:rPr lang="de-DE" sz="1100" dirty="0">
                <a:solidFill>
                  <a:srgbClr val="FF0000"/>
                </a:solidFill>
              </a:rPr>
              <a:t>e.g. </a:t>
            </a:r>
            <a:r>
              <a:rPr lang="de-DE" sz="1100" dirty="0" err="1">
                <a:solidFill>
                  <a:srgbClr val="FF0000"/>
                </a:solidFill>
              </a:rPr>
              <a:t>area</a:t>
            </a:r>
            <a:r>
              <a:rPr lang="de-DE" sz="1100" dirty="0">
                <a:solidFill>
                  <a:srgbClr val="FF0000"/>
                </a:solidFill>
              </a:rPr>
              <a:t> in km2, </a:t>
            </a:r>
            <a:r>
              <a:rPr lang="de-DE" sz="1100" dirty="0" err="1">
                <a:solidFill>
                  <a:srgbClr val="FF0000"/>
                </a:solidFill>
              </a:rPr>
              <a:t>tons</a:t>
            </a:r>
            <a:r>
              <a:rPr lang="de-DE" sz="1100" dirty="0">
                <a:solidFill>
                  <a:srgbClr val="FF0000"/>
                </a:solidFill>
              </a:rPr>
              <a:t> CO2/</a:t>
            </a:r>
            <a:r>
              <a:rPr lang="de-DE" sz="1100" dirty="0" err="1" smtClean="0">
                <a:solidFill>
                  <a:srgbClr val="FF0000"/>
                </a:solidFill>
              </a:rPr>
              <a:t>capita</a:t>
            </a:r>
            <a:endParaRPr lang="de-DE" sz="1100" dirty="0" smtClean="0">
              <a:solidFill>
                <a:srgbClr val="FF0000"/>
              </a:solidFill>
            </a:endParaRPr>
          </a:p>
          <a:p>
            <a:pPr lvl="0" algn="ctr"/>
            <a:endParaRPr lang="de-DE" dirty="0" smtClean="0">
              <a:solidFill>
                <a:srgbClr val="FF0000"/>
              </a:solidFill>
            </a:endParaRPr>
          </a:p>
          <a:p>
            <a:pPr algn="ctr"/>
            <a:endParaRPr lang="de-DE" dirty="0">
              <a:solidFill>
                <a:srgbClr val="FF0000"/>
              </a:solidFill>
            </a:endParaRPr>
          </a:p>
          <a:p>
            <a:pPr algn="ctr"/>
            <a:endParaRPr lang="de-DE" dirty="0" smtClean="0">
              <a:solidFill>
                <a:srgbClr val="FF0000"/>
              </a:solidFill>
            </a:endParaRPr>
          </a:p>
          <a:p>
            <a:pPr algn="ctr"/>
            <a:endParaRPr lang="de-DE" dirty="0">
              <a:solidFill>
                <a:srgbClr val="FF0000"/>
              </a:solidFill>
            </a:endParaRPr>
          </a:p>
          <a:p>
            <a:pPr algn="ctr"/>
            <a:endParaRPr lang="de-DE" dirty="0" smtClean="0">
              <a:solidFill>
                <a:srgbClr val="FF0000"/>
              </a:solidFill>
            </a:endParaRPr>
          </a:p>
          <a:p>
            <a:pPr algn="ctr"/>
            <a:endParaRPr lang="de-DE" dirty="0">
              <a:solidFill>
                <a:srgbClr val="FF0000"/>
              </a:solidFill>
            </a:endParaRPr>
          </a:p>
        </p:txBody>
      </p:sp>
      <p:sp>
        <p:nvSpPr>
          <p:cNvPr id="8" name="Abgerundete rechteckige Legende 7"/>
          <p:cNvSpPr/>
          <p:nvPr/>
        </p:nvSpPr>
        <p:spPr>
          <a:xfrm>
            <a:off x="5796136" y="2852936"/>
            <a:ext cx="2880320" cy="1656184"/>
          </a:xfrm>
          <a:prstGeom prst="wedgeRoundRectCallout">
            <a:avLst>
              <a:gd name="adj1" fmla="val 37348"/>
              <a:gd name="adj2" fmla="val 103397"/>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smtClean="0"/>
              <a:t>But </a:t>
            </a:r>
            <a:r>
              <a:rPr lang="de-DE" dirty="0" err="1" smtClean="0"/>
              <a:t>we</a:t>
            </a:r>
            <a:r>
              <a:rPr lang="de-DE" dirty="0" smtClean="0"/>
              <a:t> </a:t>
            </a:r>
            <a:r>
              <a:rPr lang="de-DE" dirty="0" err="1" smtClean="0"/>
              <a:t>use</a:t>
            </a:r>
            <a:r>
              <a:rPr lang="de-DE" dirty="0" smtClean="0"/>
              <a:t> </a:t>
            </a:r>
            <a:r>
              <a:rPr lang="de-DE" dirty="0" err="1" smtClean="0"/>
              <a:t>and</a:t>
            </a:r>
            <a:r>
              <a:rPr lang="de-DE" dirty="0" smtClean="0"/>
              <a:t> flexible </a:t>
            </a:r>
            <a:r>
              <a:rPr lang="de-DE" dirty="0" err="1" smtClean="0"/>
              <a:t>Semantic</a:t>
            </a:r>
            <a:r>
              <a:rPr lang="de-DE" dirty="0" smtClean="0"/>
              <a:t> </a:t>
            </a:r>
            <a:r>
              <a:rPr lang="de-DE" dirty="0" err="1" smtClean="0"/>
              <a:t>integration</a:t>
            </a:r>
            <a:r>
              <a:rPr lang="de-DE" dirty="0" smtClean="0"/>
              <a:t> </a:t>
            </a:r>
            <a:r>
              <a:rPr lang="de-DE" dirty="0" err="1" smtClean="0"/>
              <a:t>using</a:t>
            </a:r>
            <a:r>
              <a:rPr lang="de-DE" dirty="0" smtClean="0"/>
              <a:t> </a:t>
            </a:r>
            <a:r>
              <a:rPr lang="de-DE" b="1" dirty="0" err="1" smtClean="0"/>
              <a:t>ontologies</a:t>
            </a:r>
            <a:r>
              <a:rPr lang="de-DE" dirty="0" smtClean="0"/>
              <a:t> </a:t>
            </a:r>
            <a:r>
              <a:rPr lang="de-DE" dirty="0" err="1" smtClean="0"/>
              <a:t>and</a:t>
            </a:r>
            <a:r>
              <a:rPr lang="de-DE" dirty="0" smtClean="0"/>
              <a:t> </a:t>
            </a:r>
            <a:r>
              <a:rPr lang="de-DE" b="1" dirty="0" err="1" smtClean="0"/>
              <a:t>reasoning</a:t>
            </a:r>
            <a:r>
              <a:rPr lang="de-DE" dirty="0" smtClean="0"/>
              <a:t>!</a:t>
            </a:r>
            <a:endParaRPr lang="de-DE" dirty="0"/>
          </a:p>
        </p:txBody>
      </p:sp>
    </p:spTree>
    <p:extLst>
      <p:ext uri="{BB962C8B-B14F-4D97-AF65-F5344CB8AC3E}">
        <p14:creationId xmlns:p14="http://schemas.microsoft.com/office/powerpoint/2010/main" val="329257999"/>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 5"/>
          <p:cNvPicPr>
            <a:picLocks noChangeAspect="1"/>
          </p:cNvPicPr>
          <p:nvPr/>
        </p:nvPicPr>
        <p:blipFill>
          <a:blip r:embed="rId2"/>
          <a:stretch>
            <a:fillRect/>
          </a:stretch>
        </p:blipFill>
        <p:spPr>
          <a:xfrm>
            <a:off x="7908813" y="5157192"/>
            <a:ext cx="1235187" cy="1700808"/>
          </a:xfrm>
          <a:prstGeom prst="rect">
            <a:avLst/>
          </a:prstGeom>
        </p:spPr>
      </p:pic>
      <p:sp>
        <p:nvSpPr>
          <p:cNvPr id="7" name="Titel 1"/>
          <p:cNvSpPr>
            <a:spLocks noGrp="1"/>
          </p:cNvSpPr>
          <p:nvPr>
            <p:ph type="title"/>
          </p:nvPr>
        </p:nvSpPr>
        <p:spPr/>
        <p:txBody>
          <a:bodyPr>
            <a:normAutofit/>
          </a:bodyPr>
          <a:lstStyle/>
          <a:p>
            <a:r>
              <a:rPr lang="de-DE" dirty="0" smtClean="0"/>
              <a:t>A </a:t>
            </a:r>
            <a:r>
              <a:rPr lang="de-DE" dirty="0" err="1" smtClean="0"/>
              <a:t>concrete</a:t>
            </a:r>
            <a:r>
              <a:rPr lang="de-DE" dirty="0" smtClean="0"/>
              <a:t> </a:t>
            </a:r>
            <a:r>
              <a:rPr lang="de-DE" dirty="0" err="1" smtClean="0"/>
              <a:t>use</a:t>
            </a:r>
            <a:r>
              <a:rPr lang="de-DE" dirty="0" smtClean="0"/>
              <a:t> </a:t>
            </a:r>
            <a:r>
              <a:rPr lang="de-DE" dirty="0" err="1" smtClean="0"/>
              <a:t>case</a:t>
            </a:r>
            <a:r>
              <a:rPr lang="de-DE" dirty="0" smtClean="0"/>
              <a:t>:</a:t>
            </a:r>
            <a:br>
              <a:rPr lang="de-DE" dirty="0" smtClean="0"/>
            </a:br>
            <a:r>
              <a:rPr lang="de-DE" dirty="0" smtClean="0"/>
              <a:t>The "City Data Pipeline"</a:t>
            </a:r>
            <a:endParaRPr lang="de-DE" dirty="0"/>
          </a:p>
        </p:txBody>
      </p:sp>
      <p:pic>
        <p:nvPicPr>
          <p:cNvPr id="3" name="Bild 2" descr="Screen Shot 2015-06-05 at 14.46.2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879" y="2420888"/>
            <a:ext cx="5770281" cy="3024336"/>
          </a:xfrm>
          <a:prstGeom prst="rect">
            <a:avLst/>
          </a:prstGeom>
        </p:spPr>
      </p:pic>
      <p:pic>
        <p:nvPicPr>
          <p:cNvPr id="5" name="Bild 4"/>
          <p:cNvPicPr>
            <a:picLocks noChangeAspect="1"/>
          </p:cNvPicPr>
          <p:nvPr/>
        </p:nvPicPr>
        <p:blipFill>
          <a:blip r:embed="rId4"/>
          <a:stretch>
            <a:fillRect/>
          </a:stretch>
        </p:blipFill>
        <p:spPr>
          <a:xfrm>
            <a:off x="23333" y="5202648"/>
            <a:ext cx="1308307" cy="1635384"/>
          </a:xfrm>
          <a:prstGeom prst="rect">
            <a:avLst/>
          </a:prstGeom>
        </p:spPr>
      </p:pic>
      <p:sp>
        <p:nvSpPr>
          <p:cNvPr id="12" name="Textfeld 11"/>
          <p:cNvSpPr txBox="1"/>
          <p:nvPr/>
        </p:nvSpPr>
        <p:spPr>
          <a:xfrm>
            <a:off x="0" y="1700808"/>
            <a:ext cx="3779912" cy="648072"/>
          </a:xfrm>
          <a:prstGeom prst="rect">
            <a:avLst/>
          </a:prstGeom>
          <a:noFill/>
        </p:spPr>
        <p:txBody>
          <a:bodyPr wrap="square" rtlCol="0">
            <a:spAutoFit/>
          </a:bodyPr>
          <a:lstStyle/>
          <a:p>
            <a:r>
              <a:rPr lang="de-DE" dirty="0" smtClean="0"/>
              <a:t>City Data Model: extensible </a:t>
            </a:r>
            <a:r>
              <a:rPr lang="de-DE" dirty="0" smtClean="0">
                <a:latin typeface="Apple Chancery"/>
                <a:cs typeface="Apple Chancery"/>
              </a:rPr>
              <a:t>AL</a:t>
            </a:r>
            <a:r>
              <a:rPr lang="de-DE" dirty="0" smtClean="0">
                <a:solidFill>
                  <a:srgbClr val="FF0000"/>
                </a:solidFill>
                <a:latin typeface="Apple Chancery"/>
                <a:cs typeface="Apple Chancery"/>
              </a:rPr>
              <a:t>H</a:t>
            </a:r>
            <a:r>
              <a:rPr lang="de-DE" dirty="0" smtClean="0"/>
              <a:t>(</a:t>
            </a:r>
            <a:r>
              <a:rPr lang="de-DE" b="1" dirty="0" smtClean="0"/>
              <a:t>D</a:t>
            </a:r>
            <a:r>
              <a:rPr lang="de-DE" dirty="0" smtClean="0"/>
              <a:t>) </a:t>
            </a:r>
            <a:r>
              <a:rPr lang="de-DE" dirty="0" err="1" smtClean="0"/>
              <a:t>ontology</a:t>
            </a:r>
            <a:r>
              <a:rPr lang="de-DE" dirty="0"/>
              <a:t>:</a:t>
            </a:r>
          </a:p>
        </p:txBody>
      </p:sp>
      <p:sp>
        <p:nvSpPr>
          <p:cNvPr id="13" name="Oval 12"/>
          <p:cNvSpPr/>
          <p:nvPr/>
        </p:nvSpPr>
        <p:spPr>
          <a:xfrm>
            <a:off x="611560" y="2780928"/>
            <a:ext cx="2520280" cy="108012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err="1" smtClean="0">
                <a:solidFill>
                  <a:srgbClr val="FF0000"/>
                </a:solidFill>
              </a:rPr>
              <a:t>Provenance</a:t>
            </a:r>
            <a:endParaRPr lang="de-DE" dirty="0" smtClean="0">
              <a:solidFill>
                <a:srgbClr val="FF0000"/>
              </a:solidFill>
            </a:endParaRPr>
          </a:p>
          <a:p>
            <a:pPr algn="ctr"/>
            <a:endParaRPr lang="de-DE" dirty="0">
              <a:solidFill>
                <a:srgbClr val="FF0000"/>
              </a:solidFill>
            </a:endParaRPr>
          </a:p>
          <a:p>
            <a:pPr algn="ctr"/>
            <a:endParaRPr lang="de-DE" dirty="0" smtClean="0">
              <a:solidFill>
                <a:srgbClr val="FF0000"/>
              </a:solidFill>
            </a:endParaRPr>
          </a:p>
          <a:p>
            <a:pPr algn="ctr"/>
            <a:endParaRPr lang="de-DE" dirty="0">
              <a:solidFill>
                <a:srgbClr val="FF0000"/>
              </a:solidFill>
            </a:endParaRPr>
          </a:p>
          <a:p>
            <a:pPr algn="ctr"/>
            <a:endParaRPr lang="de-DE" dirty="0" smtClean="0">
              <a:solidFill>
                <a:srgbClr val="FF0000"/>
              </a:solidFill>
            </a:endParaRPr>
          </a:p>
          <a:p>
            <a:pPr algn="ctr"/>
            <a:endParaRPr lang="de-DE" dirty="0">
              <a:solidFill>
                <a:srgbClr val="FF0000"/>
              </a:solidFill>
            </a:endParaRPr>
          </a:p>
          <a:p>
            <a:pPr algn="ctr"/>
            <a:endParaRPr lang="de-DE" dirty="0">
              <a:solidFill>
                <a:srgbClr val="FF0000"/>
              </a:solidFill>
            </a:endParaRPr>
          </a:p>
        </p:txBody>
      </p:sp>
      <p:sp>
        <p:nvSpPr>
          <p:cNvPr id="14" name="Oval 13"/>
          <p:cNvSpPr/>
          <p:nvPr/>
        </p:nvSpPr>
        <p:spPr>
          <a:xfrm>
            <a:off x="395536" y="4077072"/>
            <a:ext cx="2520280" cy="108012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smtClean="0">
              <a:solidFill>
                <a:srgbClr val="FF0000"/>
              </a:solidFill>
            </a:endParaRPr>
          </a:p>
          <a:p>
            <a:pPr algn="ctr"/>
            <a:endParaRPr lang="de-DE" dirty="0">
              <a:solidFill>
                <a:srgbClr val="FF0000"/>
              </a:solidFill>
            </a:endParaRPr>
          </a:p>
          <a:p>
            <a:pPr algn="ctr"/>
            <a:endParaRPr lang="de-DE" dirty="0" smtClean="0">
              <a:solidFill>
                <a:srgbClr val="FF0000"/>
              </a:solidFill>
            </a:endParaRPr>
          </a:p>
          <a:p>
            <a:pPr algn="ctr"/>
            <a:endParaRPr lang="de-DE" dirty="0">
              <a:solidFill>
                <a:srgbClr val="FF0000"/>
              </a:solidFill>
            </a:endParaRPr>
          </a:p>
          <a:p>
            <a:pPr algn="ctr"/>
            <a:endParaRPr lang="de-DE" dirty="0" smtClean="0">
              <a:solidFill>
                <a:srgbClr val="FF0000"/>
              </a:solidFill>
            </a:endParaRPr>
          </a:p>
          <a:p>
            <a:pPr algn="ctr"/>
            <a:endParaRPr lang="de-DE" dirty="0">
              <a:solidFill>
                <a:srgbClr val="FF0000"/>
              </a:solidFill>
            </a:endParaRPr>
          </a:p>
          <a:p>
            <a:pPr algn="ctr"/>
            <a:r>
              <a:rPr lang="de-DE" dirty="0" smtClean="0">
                <a:solidFill>
                  <a:srgbClr val="FF0000"/>
                </a:solidFill>
              </a:rPr>
              <a:t>Temporal </a:t>
            </a:r>
            <a:r>
              <a:rPr lang="de-DE" dirty="0" err="1" smtClean="0">
                <a:solidFill>
                  <a:srgbClr val="FF0000"/>
                </a:solidFill>
              </a:rPr>
              <a:t>information</a:t>
            </a:r>
            <a:endParaRPr lang="de-DE" dirty="0">
              <a:solidFill>
                <a:srgbClr val="FF0000"/>
              </a:solidFill>
            </a:endParaRPr>
          </a:p>
        </p:txBody>
      </p:sp>
      <p:sp>
        <p:nvSpPr>
          <p:cNvPr id="15" name="Oval 14"/>
          <p:cNvSpPr/>
          <p:nvPr/>
        </p:nvSpPr>
        <p:spPr>
          <a:xfrm>
            <a:off x="2915816" y="4221088"/>
            <a:ext cx="3024336" cy="1368152"/>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smtClean="0">
              <a:solidFill>
                <a:srgbClr val="FF0000"/>
              </a:solidFill>
            </a:endParaRPr>
          </a:p>
          <a:p>
            <a:pPr algn="ctr"/>
            <a:endParaRPr lang="de-DE" dirty="0">
              <a:solidFill>
                <a:srgbClr val="FF0000"/>
              </a:solidFill>
            </a:endParaRPr>
          </a:p>
          <a:p>
            <a:pPr algn="ctr"/>
            <a:endParaRPr lang="de-DE" dirty="0" smtClean="0">
              <a:solidFill>
                <a:srgbClr val="FF0000"/>
              </a:solidFill>
            </a:endParaRPr>
          </a:p>
          <a:p>
            <a:pPr algn="ctr"/>
            <a:endParaRPr lang="de-DE" dirty="0">
              <a:solidFill>
                <a:srgbClr val="FF0000"/>
              </a:solidFill>
            </a:endParaRPr>
          </a:p>
          <a:p>
            <a:pPr algn="ctr"/>
            <a:endParaRPr lang="de-DE" dirty="0" smtClean="0">
              <a:solidFill>
                <a:srgbClr val="FF0000"/>
              </a:solidFill>
            </a:endParaRPr>
          </a:p>
          <a:p>
            <a:pPr algn="ctr"/>
            <a:endParaRPr lang="de-DE" dirty="0">
              <a:solidFill>
                <a:srgbClr val="FF0000"/>
              </a:solidFill>
            </a:endParaRPr>
          </a:p>
          <a:p>
            <a:pPr algn="ctr"/>
            <a:r>
              <a:rPr lang="de-DE" dirty="0" err="1" smtClean="0">
                <a:solidFill>
                  <a:srgbClr val="FF0000"/>
                </a:solidFill>
              </a:rPr>
              <a:t>Spatial</a:t>
            </a:r>
            <a:r>
              <a:rPr lang="de-DE" dirty="0" smtClean="0">
                <a:solidFill>
                  <a:srgbClr val="FF0000"/>
                </a:solidFill>
              </a:rPr>
              <a:t> </a:t>
            </a:r>
            <a:r>
              <a:rPr lang="de-DE" dirty="0" err="1" smtClean="0">
                <a:solidFill>
                  <a:srgbClr val="FF0000"/>
                </a:solidFill>
              </a:rPr>
              <a:t>context</a:t>
            </a:r>
            <a:endParaRPr lang="de-DE" dirty="0">
              <a:solidFill>
                <a:srgbClr val="FF0000"/>
              </a:solidFill>
            </a:endParaRPr>
          </a:p>
        </p:txBody>
      </p:sp>
      <p:sp>
        <p:nvSpPr>
          <p:cNvPr id="18" name="Oval 17"/>
          <p:cNvSpPr/>
          <p:nvPr/>
        </p:nvSpPr>
        <p:spPr>
          <a:xfrm>
            <a:off x="3923928" y="2564904"/>
            <a:ext cx="2016224" cy="864096"/>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de-DE" dirty="0" err="1">
                <a:solidFill>
                  <a:srgbClr val="FF0000"/>
                </a:solidFill>
              </a:rPr>
              <a:t>Indicators</a:t>
            </a:r>
            <a:r>
              <a:rPr lang="de-DE" dirty="0">
                <a:solidFill>
                  <a:srgbClr val="FF0000"/>
                </a:solidFill>
              </a:rPr>
              <a:t>, </a:t>
            </a:r>
            <a:r>
              <a:rPr lang="de-DE" sz="1100" dirty="0">
                <a:solidFill>
                  <a:srgbClr val="FF0000"/>
                </a:solidFill>
              </a:rPr>
              <a:t>e.g. </a:t>
            </a:r>
            <a:r>
              <a:rPr lang="de-DE" sz="1100" dirty="0" err="1">
                <a:solidFill>
                  <a:srgbClr val="FF0000"/>
                </a:solidFill>
              </a:rPr>
              <a:t>area</a:t>
            </a:r>
            <a:r>
              <a:rPr lang="de-DE" sz="1100" dirty="0">
                <a:solidFill>
                  <a:srgbClr val="FF0000"/>
                </a:solidFill>
              </a:rPr>
              <a:t> in km2, </a:t>
            </a:r>
            <a:r>
              <a:rPr lang="de-DE" sz="1100" dirty="0" err="1">
                <a:solidFill>
                  <a:srgbClr val="FF0000"/>
                </a:solidFill>
              </a:rPr>
              <a:t>tons</a:t>
            </a:r>
            <a:r>
              <a:rPr lang="de-DE" sz="1100" dirty="0">
                <a:solidFill>
                  <a:srgbClr val="FF0000"/>
                </a:solidFill>
              </a:rPr>
              <a:t> CO2/</a:t>
            </a:r>
            <a:r>
              <a:rPr lang="de-DE" sz="1100" dirty="0" err="1" smtClean="0">
                <a:solidFill>
                  <a:srgbClr val="FF0000"/>
                </a:solidFill>
              </a:rPr>
              <a:t>capita</a:t>
            </a:r>
            <a:endParaRPr lang="de-DE" sz="1100" dirty="0" smtClean="0">
              <a:solidFill>
                <a:srgbClr val="FF0000"/>
              </a:solidFill>
            </a:endParaRPr>
          </a:p>
          <a:p>
            <a:pPr lvl="0" algn="ctr"/>
            <a:endParaRPr lang="de-DE" dirty="0" smtClean="0">
              <a:solidFill>
                <a:srgbClr val="FF0000"/>
              </a:solidFill>
            </a:endParaRPr>
          </a:p>
          <a:p>
            <a:pPr algn="ctr"/>
            <a:endParaRPr lang="de-DE" dirty="0">
              <a:solidFill>
                <a:srgbClr val="FF0000"/>
              </a:solidFill>
            </a:endParaRPr>
          </a:p>
          <a:p>
            <a:pPr algn="ctr"/>
            <a:endParaRPr lang="de-DE" dirty="0" smtClean="0">
              <a:solidFill>
                <a:srgbClr val="FF0000"/>
              </a:solidFill>
            </a:endParaRPr>
          </a:p>
          <a:p>
            <a:pPr algn="ctr"/>
            <a:endParaRPr lang="de-DE" dirty="0">
              <a:solidFill>
                <a:srgbClr val="FF0000"/>
              </a:solidFill>
            </a:endParaRPr>
          </a:p>
          <a:p>
            <a:pPr algn="ctr"/>
            <a:endParaRPr lang="de-DE" dirty="0" smtClean="0">
              <a:solidFill>
                <a:srgbClr val="FF0000"/>
              </a:solidFill>
            </a:endParaRPr>
          </a:p>
          <a:p>
            <a:pPr algn="ctr"/>
            <a:endParaRPr lang="de-DE" dirty="0">
              <a:solidFill>
                <a:srgbClr val="FF0000"/>
              </a:solidFill>
            </a:endParaRPr>
          </a:p>
        </p:txBody>
      </p:sp>
      <p:sp>
        <p:nvSpPr>
          <p:cNvPr id="16" name="Abgerundete rechteckige Legende 15"/>
          <p:cNvSpPr/>
          <p:nvPr/>
        </p:nvSpPr>
        <p:spPr>
          <a:xfrm>
            <a:off x="683568" y="2996952"/>
            <a:ext cx="2448272" cy="1656184"/>
          </a:xfrm>
          <a:prstGeom prst="wedgeRoundRectCallout">
            <a:avLst>
              <a:gd name="adj1" fmla="val -49799"/>
              <a:gd name="adj2" fmla="val 95218"/>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smtClean="0"/>
              <a:t>Ok, </a:t>
            </a:r>
            <a:r>
              <a:rPr lang="de-DE" dirty="0" err="1" smtClean="0"/>
              <a:t>we</a:t>
            </a:r>
            <a:r>
              <a:rPr lang="de-DE" dirty="0" smtClean="0"/>
              <a:t> </a:t>
            </a:r>
            <a:r>
              <a:rPr lang="de-DE" dirty="0" err="1" smtClean="0"/>
              <a:t>only</a:t>
            </a:r>
            <a:r>
              <a:rPr lang="de-DE" dirty="0" smtClean="0"/>
              <a:t> </a:t>
            </a:r>
            <a:r>
              <a:rPr lang="de-DE" dirty="0" err="1" smtClean="0"/>
              <a:t>need</a:t>
            </a:r>
            <a:r>
              <a:rPr lang="de-DE" dirty="0" smtClean="0"/>
              <a:t> </a:t>
            </a:r>
            <a:r>
              <a:rPr lang="de-DE" dirty="0" err="1" smtClean="0"/>
              <a:t>role</a:t>
            </a:r>
            <a:r>
              <a:rPr lang="de-DE" dirty="0" smtClean="0"/>
              <a:t> </a:t>
            </a:r>
            <a:r>
              <a:rPr lang="de-DE" dirty="0" err="1" smtClean="0"/>
              <a:t>hierarchies</a:t>
            </a:r>
            <a:r>
              <a:rPr lang="de-DE" dirty="0" smtClean="0"/>
              <a:t> </a:t>
            </a:r>
            <a:r>
              <a:rPr lang="de-DE" dirty="0" err="1" smtClean="0"/>
              <a:t>here</a:t>
            </a:r>
            <a:r>
              <a:rPr lang="de-DE" dirty="0" smtClean="0"/>
              <a:t>? Are </a:t>
            </a:r>
            <a:r>
              <a:rPr lang="de-DE" dirty="0" err="1" smtClean="0"/>
              <a:t>we</a:t>
            </a:r>
            <a:r>
              <a:rPr lang="de-DE" dirty="0" smtClean="0"/>
              <a:t> </a:t>
            </a:r>
            <a:r>
              <a:rPr lang="de-DE" dirty="0" err="1" smtClean="0"/>
              <a:t>done</a:t>
            </a:r>
            <a:r>
              <a:rPr lang="de-DE" dirty="0" smtClean="0"/>
              <a:t>?</a:t>
            </a:r>
            <a:endParaRPr lang="de-DE" dirty="0"/>
          </a:p>
        </p:txBody>
      </p:sp>
      <p:grpSp>
        <p:nvGrpSpPr>
          <p:cNvPr id="10" name="Gruppierung 9"/>
          <p:cNvGrpSpPr/>
          <p:nvPr/>
        </p:nvGrpSpPr>
        <p:grpSpPr>
          <a:xfrm>
            <a:off x="5766771" y="1700808"/>
            <a:ext cx="3107030" cy="369332"/>
            <a:chOff x="5724128" y="3491716"/>
            <a:chExt cx="3107030" cy="369332"/>
          </a:xfrm>
        </p:grpSpPr>
        <p:sp>
          <p:nvSpPr>
            <p:cNvPr id="2" name="Textfeld 1"/>
            <p:cNvSpPr txBox="1"/>
            <p:nvPr/>
          </p:nvSpPr>
          <p:spPr>
            <a:xfrm>
              <a:off x="5724128" y="3491716"/>
              <a:ext cx="2078664" cy="369332"/>
            </a:xfrm>
            <a:prstGeom prst="rect">
              <a:avLst/>
            </a:prstGeom>
            <a:noFill/>
          </p:spPr>
          <p:txBody>
            <a:bodyPr wrap="none" rtlCol="0">
              <a:spAutoFit/>
            </a:bodyPr>
            <a:lstStyle/>
            <a:p>
              <a:r>
                <a:rPr lang="de-DE" dirty="0" err="1"/>
                <a:t>d</a:t>
              </a:r>
              <a:r>
                <a:rPr lang="de-DE" dirty="0" err="1" smtClean="0"/>
                <a:t>bpedia:areakm</a:t>
              </a:r>
              <a:r>
                <a:rPr lang="de-DE" dirty="0" smtClean="0"/>
                <a:t> </a:t>
              </a:r>
              <a:endParaRPr lang="de-DE" dirty="0"/>
            </a:p>
          </p:txBody>
        </p:sp>
        <p:pic>
          <p:nvPicPr>
            <p:cNvPr id="4" name="Bild 3" descr="Screen Shot 2015-06-05 at 15.08.4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2975" y="3491716"/>
              <a:ext cx="297417" cy="362073"/>
            </a:xfrm>
            <a:prstGeom prst="rect">
              <a:avLst/>
            </a:prstGeom>
          </p:spPr>
        </p:pic>
        <p:sp>
          <p:nvSpPr>
            <p:cNvPr id="17" name="Textfeld 16"/>
            <p:cNvSpPr txBox="1"/>
            <p:nvPr/>
          </p:nvSpPr>
          <p:spPr>
            <a:xfrm>
              <a:off x="8028384" y="3491716"/>
              <a:ext cx="802774" cy="369332"/>
            </a:xfrm>
            <a:prstGeom prst="rect">
              <a:avLst/>
            </a:prstGeom>
            <a:noFill/>
          </p:spPr>
          <p:txBody>
            <a:bodyPr wrap="none" rtlCol="0">
              <a:spAutoFit/>
            </a:bodyPr>
            <a:lstStyle/>
            <a:p>
              <a:r>
                <a:rPr lang="de-DE" dirty="0" smtClean="0"/>
                <a:t>:</a:t>
              </a:r>
              <a:r>
                <a:rPr lang="de-DE" dirty="0" err="1" smtClean="0"/>
                <a:t>area</a:t>
              </a:r>
              <a:endParaRPr lang="de-DE" dirty="0"/>
            </a:p>
          </p:txBody>
        </p:sp>
      </p:grpSp>
      <p:grpSp>
        <p:nvGrpSpPr>
          <p:cNvPr id="9" name="Gruppierung 8"/>
          <p:cNvGrpSpPr/>
          <p:nvPr/>
        </p:nvGrpSpPr>
        <p:grpSpPr>
          <a:xfrm>
            <a:off x="5929870" y="2204864"/>
            <a:ext cx="2963014" cy="369332"/>
            <a:chOff x="5868144" y="4077072"/>
            <a:chExt cx="2963014" cy="369332"/>
          </a:xfrm>
        </p:grpSpPr>
        <p:sp>
          <p:nvSpPr>
            <p:cNvPr id="19" name="Textfeld 18"/>
            <p:cNvSpPr txBox="1"/>
            <p:nvPr/>
          </p:nvSpPr>
          <p:spPr>
            <a:xfrm>
              <a:off x="5868144" y="4077072"/>
              <a:ext cx="1765778" cy="369332"/>
            </a:xfrm>
            <a:prstGeom prst="rect">
              <a:avLst/>
            </a:prstGeom>
            <a:noFill/>
          </p:spPr>
          <p:txBody>
            <a:bodyPr wrap="none" rtlCol="0">
              <a:spAutoFit/>
            </a:bodyPr>
            <a:lstStyle/>
            <a:p>
              <a:r>
                <a:rPr lang="de-DE" dirty="0" err="1"/>
                <a:t>e</a:t>
              </a:r>
              <a:r>
                <a:rPr lang="de-DE" dirty="0" err="1" smtClean="0"/>
                <a:t>urostat:area</a:t>
              </a:r>
              <a:r>
                <a:rPr lang="de-DE" dirty="0" smtClean="0"/>
                <a:t> </a:t>
              </a:r>
              <a:endParaRPr lang="de-DE" dirty="0"/>
            </a:p>
          </p:txBody>
        </p:sp>
        <p:pic>
          <p:nvPicPr>
            <p:cNvPr id="20" name="Bild 19" descr="Screen Shot 2015-06-05 at 15.08.4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40352" y="4077072"/>
              <a:ext cx="297417" cy="362073"/>
            </a:xfrm>
            <a:prstGeom prst="rect">
              <a:avLst/>
            </a:prstGeom>
          </p:spPr>
        </p:pic>
        <p:sp>
          <p:nvSpPr>
            <p:cNvPr id="21" name="Textfeld 20"/>
            <p:cNvSpPr txBox="1"/>
            <p:nvPr/>
          </p:nvSpPr>
          <p:spPr>
            <a:xfrm>
              <a:off x="8028384" y="4077072"/>
              <a:ext cx="802774" cy="369332"/>
            </a:xfrm>
            <a:prstGeom prst="rect">
              <a:avLst/>
            </a:prstGeom>
            <a:noFill/>
          </p:spPr>
          <p:txBody>
            <a:bodyPr wrap="none" rtlCol="0">
              <a:spAutoFit/>
            </a:bodyPr>
            <a:lstStyle/>
            <a:p>
              <a:r>
                <a:rPr lang="de-DE" dirty="0" smtClean="0"/>
                <a:t>:</a:t>
              </a:r>
              <a:r>
                <a:rPr lang="de-DE" dirty="0" err="1" smtClean="0"/>
                <a:t>area</a:t>
              </a:r>
              <a:endParaRPr lang="de-DE" dirty="0"/>
            </a:p>
          </p:txBody>
        </p:sp>
      </p:grpSp>
    </p:spTree>
    <p:extLst>
      <p:ext uri="{BB962C8B-B14F-4D97-AF65-F5344CB8AC3E}">
        <p14:creationId xmlns:p14="http://schemas.microsoft.com/office/powerpoint/2010/main" val="19213145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dirty="0" smtClean="0"/>
              <a:t>Geoffrey West (former director of the Santa Fe Institute) 2011</a:t>
            </a:r>
            <a:endParaRPr lang="en-GB" noProof="0" dirty="0"/>
          </a:p>
        </p:txBody>
      </p:sp>
      <p:sp>
        <p:nvSpPr>
          <p:cNvPr id="6" name="Content Placeholder 5"/>
          <p:cNvSpPr>
            <a:spLocks noGrp="1"/>
          </p:cNvSpPr>
          <p:nvPr>
            <p:ph sz="quarter" idx="10"/>
          </p:nvPr>
        </p:nvSpPr>
        <p:spPr>
          <a:xfrm>
            <a:off x="107505" y="1857375"/>
            <a:ext cx="8845996" cy="4797425"/>
          </a:xfrm>
        </p:spPr>
        <p:txBody>
          <a:bodyPr/>
          <a:lstStyle/>
          <a:p>
            <a:endParaRPr lang="en-US" dirty="0" smtClean="0">
              <a:hlinkClick r:id="rId3"/>
            </a:endParaRPr>
          </a:p>
          <a:p>
            <a:endParaRPr lang="en-US" dirty="0">
              <a:hlinkClick r:id="rId3"/>
            </a:endParaRPr>
          </a:p>
          <a:p>
            <a:endParaRPr lang="en-US" dirty="0" smtClean="0">
              <a:hlinkClick r:id="rId3"/>
            </a:endParaRPr>
          </a:p>
          <a:p>
            <a:endParaRPr lang="en-US" dirty="0">
              <a:hlinkClick r:id="rId3"/>
            </a:endParaRPr>
          </a:p>
          <a:p>
            <a:endParaRPr lang="en-US" dirty="0" smtClean="0">
              <a:hlinkClick r:id="rId3"/>
            </a:endParaRPr>
          </a:p>
          <a:p>
            <a:endParaRPr lang="en-US" dirty="0">
              <a:hlinkClick r:id="rId3"/>
            </a:endParaRPr>
          </a:p>
          <a:p>
            <a:endParaRPr lang="en-US" dirty="0" smtClean="0">
              <a:hlinkClick r:id="rId3"/>
            </a:endParaRPr>
          </a:p>
          <a:p>
            <a:endParaRPr lang="en-US" dirty="0">
              <a:hlinkClick r:id="rId3"/>
            </a:endParaRPr>
          </a:p>
          <a:p>
            <a:endParaRPr lang="en-US" dirty="0" smtClean="0">
              <a:hlinkClick r:id="rId3"/>
            </a:endParaRPr>
          </a:p>
        </p:txBody>
      </p:sp>
      <p:sp>
        <p:nvSpPr>
          <p:cNvPr id="3" name="Rectangle 2"/>
          <p:cNvSpPr/>
          <p:nvPr/>
        </p:nvSpPr>
        <p:spPr>
          <a:xfrm>
            <a:off x="284064" y="6130313"/>
            <a:ext cx="8892480" cy="369332"/>
          </a:xfrm>
          <a:prstGeom prst="rect">
            <a:avLst/>
          </a:prstGeom>
        </p:spPr>
        <p:txBody>
          <a:bodyPr wrap="square">
            <a:spAutoFit/>
          </a:bodyPr>
          <a:lstStyle/>
          <a:p>
            <a:r>
              <a:rPr lang="en-US" sz="1400" dirty="0">
                <a:hlinkClick r:id="rId4"/>
              </a:rPr>
              <a:t>https://</a:t>
            </a:r>
            <a:r>
              <a:rPr lang="en-US" sz="1400" dirty="0" smtClean="0">
                <a:hlinkClick r:id="rId4"/>
              </a:rPr>
              <a:t>www.ted.com/talks/geoffrey_west_the_surprising_math_of_cities_and_corporations/</a:t>
            </a:r>
            <a:r>
              <a:rPr lang="en-US" dirty="0" smtClean="0"/>
              <a:t> </a:t>
            </a:r>
            <a:endParaRPr lang="en-US"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9541" y="2234592"/>
            <a:ext cx="7361923" cy="3853441"/>
          </a:xfrm>
          <a:prstGeom prst="rect">
            <a:avLst/>
          </a:prstGeom>
        </p:spPr>
      </p:pic>
      <p:sp>
        <p:nvSpPr>
          <p:cNvPr id="9" name="Oval 8"/>
          <p:cNvSpPr/>
          <p:nvPr/>
        </p:nvSpPr>
        <p:spPr>
          <a:xfrm>
            <a:off x="607228" y="2414653"/>
            <a:ext cx="2952328" cy="4382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ysClr val="windowText" lastClr="000000"/>
                </a:solidFill>
              </a:rPr>
              <a:t>Exponential increase of Urbanization</a:t>
            </a:r>
            <a:endParaRPr lang="en-US" sz="1400" dirty="0">
              <a:solidFill>
                <a:sysClr val="windowText" lastClr="000000"/>
              </a:solidFill>
            </a:endParaRPr>
          </a:p>
        </p:txBody>
      </p:sp>
      <p:sp>
        <p:nvSpPr>
          <p:cNvPr id="12" name="Oval 11"/>
          <p:cNvSpPr/>
          <p:nvPr/>
        </p:nvSpPr>
        <p:spPr>
          <a:xfrm>
            <a:off x="607228" y="3167397"/>
            <a:ext cx="2952328" cy="41672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smtClean="0">
                <a:solidFill>
                  <a:sysClr val="windowText" lastClr="000000"/>
                </a:solidFill>
              </a:rPr>
              <a:t>Sustainability</a:t>
            </a:r>
            <a:endParaRPr lang="en-US" sz="1400" dirty="0">
              <a:solidFill>
                <a:sysClr val="windowText" lastClr="000000"/>
              </a:solidFill>
            </a:endParaRPr>
          </a:p>
        </p:txBody>
      </p:sp>
      <p:sp>
        <p:nvSpPr>
          <p:cNvPr id="13" name="Oval 12"/>
          <p:cNvSpPr/>
          <p:nvPr/>
        </p:nvSpPr>
        <p:spPr>
          <a:xfrm>
            <a:off x="625153" y="4046493"/>
            <a:ext cx="2952328" cy="41672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ysClr val="windowText" lastClr="000000"/>
                </a:solidFill>
              </a:rPr>
              <a:t>Lifecycle od cities</a:t>
            </a:r>
            <a:endParaRPr lang="en-US" sz="1400" dirty="0">
              <a:solidFill>
                <a:sysClr val="windowText" lastClr="000000"/>
              </a:solidFill>
            </a:endParaRPr>
          </a:p>
        </p:txBody>
      </p:sp>
      <p:sp>
        <p:nvSpPr>
          <p:cNvPr id="14" name="Oval 13"/>
          <p:cNvSpPr/>
          <p:nvPr/>
        </p:nvSpPr>
        <p:spPr>
          <a:xfrm>
            <a:off x="225558" y="4647804"/>
            <a:ext cx="3517405" cy="134778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ysClr val="windowText" lastClr="000000"/>
                </a:solidFill>
              </a:rPr>
              <a:t>Urgent need for a scientific, quantifiable </a:t>
            </a:r>
            <a:r>
              <a:rPr lang="en-US" sz="1400" b="1" i="1" dirty="0" smtClean="0">
                <a:solidFill>
                  <a:sysClr val="windowText" lastClr="000000"/>
                </a:solidFill>
              </a:rPr>
              <a:t>[i.e., data-driven]</a:t>
            </a:r>
            <a:r>
              <a:rPr lang="en-US" sz="1400" dirty="0" smtClean="0">
                <a:solidFill>
                  <a:sysClr val="windowText" lastClr="000000"/>
                </a:solidFill>
              </a:rPr>
              <a:t> theory of cities, a predictive framework</a:t>
            </a:r>
            <a:endParaRPr lang="en-US" sz="1400" dirty="0">
              <a:solidFill>
                <a:sysClr val="windowText" lastClr="000000"/>
              </a:solidFill>
            </a:endParaRPr>
          </a:p>
        </p:txBody>
      </p:sp>
      <p:sp>
        <p:nvSpPr>
          <p:cNvPr id="7" name="TextBox 6"/>
          <p:cNvSpPr txBox="1"/>
          <p:nvPr/>
        </p:nvSpPr>
        <p:spPr>
          <a:xfrm>
            <a:off x="465172" y="1772816"/>
            <a:ext cx="7004995" cy="369332"/>
          </a:xfrm>
          <a:prstGeom prst="rect">
            <a:avLst/>
          </a:prstGeom>
          <a:noFill/>
        </p:spPr>
        <p:txBody>
          <a:bodyPr wrap="none" rtlCol="0">
            <a:spAutoFit/>
          </a:bodyPr>
          <a:lstStyle/>
          <a:p>
            <a:r>
              <a:rPr lang="mr-IN" dirty="0" smtClean="0"/>
              <a:t>…</a:t>
            </a:r>
            <a:r>
              <a:rPr lang="en-US" dirty="0" smtClean="0"/>
              <a:t> my first impression of Complexity Science, if you want</a:t>
            </a:r>
            <a:r>
              <a:rPr lang="mr-IN" dirty="0" smtClean="0"/>
              <a:t>…</a:t>
            </a:r>
            <a:endParaRPr lang="en-US" dirty="0"/>
          </a:p>
        </p:txBody>
      </p:sp>
    </p:spTree>
    <p:extLst>
      <p:ext uri="{BB962C8B-B14F-4D97-AF65-F5344CB8AC3E}">
        <p14:creationId xmlns:p14="http://schemas.microsoft.com/office/powerpoint/2010/main" val="13941489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 5"/>
          <p:cNvPicPr>
            <a:picLocks noChangeAspect="1"/>
          </p:cNvPicPr>
          <p:nvPr/>
        </p:nvPicPr>
        <p:blipFill>
          <a:blip r:embed="rId2"/>
          <a:stretch>
            <a:fillRect/>
          </a:stretch>
        </p:blipFill>
        <p:spPr>
          <a:xfrm>
            <a:off x="7908813" y="5157192"/>
            <a:ext cx="1235187" cy="1700808"/>
          </a:xfrm>
          <a:prstGeom prst="rect">
            <a:avLst/>
          </a:prstGeom>
        </p:spPr>
      </p:pic>
      <p:sp>
        <p:nvSpPr>
          <p:cNvPr id="7" name="Titel 1"/>
          <p:cNvSpPr>
            <a:spLocks noGrp="1"/>
          </p:cNvSpPr>
          <p:nvPr>
            <p:ph type="title"/>
          </p:nvPr>
        </p:nvSpPr>
        <p:spPr/>
        <p:txBody>
          <a:bodyPr>
            <a:normAutofit/>
          </a:bodyPr>
          <a:lstStyle/>
          <a:p>
            <a:r>
              <a:rPr lang="de-DE" dirty="0" smtClean="0"/>
              <a:t>A </a:t>
            </a:r>
            <a:r>
              <a:rPr lang="de-DE" dirty="0" err="1" smtClean="0"/>
              <a:t>concrete</a:t>
            </a:r>
            <a:r>
              <a:rPr lang="de-DE" dirty="0" smtClean="0"/>
              <a:t> </a:t>
            </a:r>
            <a:r>
              <a:rPr lang="de-DE" dirty="0" err="1" smtClean="0"/>
              <a:t>use</a:t>
            </a:r>
            <a:r>
              <a:rPr lang="de-DE" dirty="0" smtClean="0"/>
              <a:t> </a:t>
            </a:r>
            <a:r>
              <a:rPr lang="de-DE" dirty="0" err="1" smtClean="0"/>
              <a:t>case</a:t>
            </a:r>
            <a:r>
              <a:rPr lang="de-DE" dirty="0" smtClean="0"/>
              <a:t>:</a:t>
            </a:r>
            <a:br>
              <a:rPr lang="de-DE" dirty="0" smtClean="0"/>
            </a:br>
            <a:r>
              <a:rPr lang="de-DE" dirty="0" smtClean="0"/>
              <a:t>The "City Data Pipeline"</a:t>
            </a:r>
            <a:endParaRPr lang="de-DE" dirty="0"/>
          </a:p>
        </p:txBody>
      </p:sp>
      <p:pic>
        <p:nvPicPr>
          <p:cNvPr id="3" name="Bild 2" descr="Screen Shot 2015-06-05 at 14.46.2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879" y="2420888"/>
            <a:ext cx="5770281" cy="3024336"/>
          </a:xfrm>
          <a:prstGeom prst="rect">
            <a:avLst/>
          </a:prstGeom>
        </p:spPr>
      </p:pic>
      <p:pic>
        <p:nvPicPr>
          <p:cNvPr id="5" name="Bild 4"/>
          <p:cNvPicPr>
            <a:picLocks noChangeAspect="1"/>
          </p:cNvPicPr>
          <p:nvPr/>
        </p:nvPicPr>
        <p:blipFill>
          <a:blip r:embed="rId4"/>
          <a:stretch>
            <a:fillRect/>
          </a:stretch>
        </p:blipFill>
        <p:spPr>
          <a:xfrm>
            <a:off x="23333" y="5202648"/>
            <a:ext cx="1308307" cy="1635384"/>
          </a:xfrm>
          <a:prstGeom prst="rect">
            <a:avLst/>
          </a:prstGeom>
        </p:spPr>
      </p:pic>
      <p:sp>
        <p:nvSpPr>
          <p:cNvPr id="12" name="Textfeld 11"/>
          <p:cNvSpPr txBox="1"/>
          <p:nvPr/>
        </p:nvSpPr>
        <p:spPr>
          <a:xfrm>
            <a:off x="0" y="1700808"/>
            <a:ext cx="3779912" cy="648072"/>
          </a:xfrm>
          <a:prstGeom prst="rect">
            <a:avLst/>
          </a:prstGeom>
          <a:noFill/>
        </p:spPr>
        <p:txBody>
          <a:bodyPr wrap="square" rtlCol="0">
            <a:spAutoFit/>
          </a:bodyPr>
          <a:lstStyle/>
          <a:p>
            <a:r>
              <a:rPr lang="de-DE" dirty="0" smtClean="0"/>
              <a:t>City Data Model: extensible </a:t>
            </a:r>
            <a:r>
              <a:rPr lang="de-DE" dirty="0" smtClean="0">
                <a:latin typeface="Apple Chancery"/>
                <a:cs typeface="Apple Chancery"/>
              </a:rPr>
              <a:t>AL</a:t>
            </a:r>
            <a:r>
              <a:rPr lang="de-DE" dirty="0" smtClean="0">
                <a:solidFill>
                  <a:srgbClr val="FF0000"/>
                </a:solidFill>
                <a:latin typeface="Apple Chancery"/>
                <a:cs typeface="Apple Chancery"/>
              </a:rPr>
              <a:t>H</a:t>
            </a:r>
            <a:r>
              <a:rPr lang="de-DE" dirty="0" smtClean="0"/>
              <a:t>(</a:t>
            </a:r>
            <a:r>
              <a:rPr lang="de-DE" b="1" dirty="0" smtClean="0"/>
              <a:t>D</a:t>
            </a:r>
            <a:r>
              <a:rPr lang="de-DE" dirty="0" smtClean="0"/>
              <a:t>) </a:t>
            </a:r>
            <a:r>
              <a:rPr lang="de-DE" dirty="0" err="1" smtClean="0"/>
              <a:t>ontology</a:t>
            </a:r>
            <a:r>
              <a:rPr lang="de-DE" dirty="0"/>
              <a:t>:</a:t>
            </a:r>
          </a:p>
        </p:txBody>
      </p:sp>
      <p:sp>
        <p:nvSpPr>
          <p:cNvPr id="13" name="Oval 12"/>
          <p:cNvSpPr/>
          <p:nvPr/>
        </p:nvSpPr>
        <p:spPr>
          <a:xfrm>
            <a:off x="611560" y="2780928"/>
            <a:ext cx="2520280" cy="108012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err="1" smtClean="0">
                <a:solidFill>
                  <a:srgbClr val="FF0000"/>
                </a:solidFill>
              </a:rPr>
              <a:t>Provenance</a:t>
            </a:r>
            <a:endParaRPr lang="de-DE" dirty="0" smtClean="0">
              <a:solidFill>
                <a:srgbClr val="FF0000"/>
              </a:solidFill>
            </a:endParaRPr>
          </a:p>
          <a:p>
            <a:pPr algn="ctr"/>
            <a:endParaRPr lang="de-DE" dirty="0">
              <a:solidFill>
                <a:srgbClr val="FF0000"/>
              </a:solidFill>
            </a:endParaRPr>
          </a:p>
          <a:p>
            <a:pPr algn="ctr"/>
            <a:endParaRPr lang="de-DE" dirty="0" smtClean="0">
              <a:solidFill>
                <a:srgbClr val="FF0000"/>
              </a:solidFill>
            </a:endParaRPr>
          </a:p>
          <a:p>
            <a:pPr algn="ctr"/>
            <a:endParaRPr lang="de-DE" dirty="0">
              <a:solidFill>
                <a:srgbClr val="FF0000"/>
              </a:solidFill>
            </a:endParaRPr>
          </a:p>
          <a:p>
            <a:pPr algn="ctr"/>
            <a:endParaRPr lang="de-DE" dirty="0" smtClean="0">
              <a:solidFill>
                <a:srgbClr val="FF0000"/>
              </a:solidFill>
            </a:endParaRPr>
          </a:p>
          <a:p>
            <a:pPr algn="ctr"/>
            <a:endParaRPr lang="de-DE" dirty="0">
              <a:solidFill>
                <a:srgbClr val="FF0000"/>
              </a:solidFill>
            </a:endParaRPr>
          </a:p>
          <a:p>
            <a:pPr algn="ctr"/>
            <a:endParaRPr lang="de-DE" dirty="0">
              <a:solidFill>
                <a:srgbClr val="FF0000"/>
              </a:solidFill>
            </a:endParaRPr>
          </a:p>
        </p:txBody>
      </p:sp>
      <p:sp>
        <p:nvSpPr>
          <p:cNvPr id="14" name="Oval 13"/>
          <p:cNvSpPr/>
          <p:nvPr/>
        </p:nvSpPr>
        <p:spPr>
          <a:xfrm>
            <a:off x="395536" y="4077072"/>
            <a:ext cx="2520280" cy="108012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smtClean="0">
              <a:solidFill>
                <a:srgbClr val="FF0000"/>
              </a:solidFill>
            </a:endParaRPr>
          </a:p>
          <a:p>
            <a:pPr algn="ctr"/>
            <a:endParaRPr lang="de-DE" dirty="0">
              <a:solidFill>
                <a:srgbClr val="FF0000"/>
              </a:solidFill>
            </a:endParaRPr>
          </a:p>
          <a:p>
            <a:pPr algn="ctr"/>
            <a:endParaRPr lang="de-DE" dirty="0" smtClean="0">
              <a:solidFill>
                <a:srgbClr val="FF0000"/>
              </a:solidFill>
            </a:endParaRPr>
          </a:p>
          <a:p>
            <a:pPr algn="ctr"/>
            <a:endParaRPr lang="de-DE" dirty="0">
              <a:solidFill>
                <a:srgbClr val="FF0000"/>
              </a:solidFill>
            </a:endParaRPr>
          </a:p>
          <a:p>
            <a:pPr algn="ctr"/>
            <a:endParaRPr lang="de-DE" dirty="0" smtClean="0">
              <a:solidFill>
                <a:srgbClr val="FF0000"/>
              </a:solidFill>
            </a:endParaRPr>
          </a:p>
          <a:p>
            <a:pPr algn="ctr"/>
            <a:endParaRPr lang="de-DE" dirty="0">
              <a:solidFill>
                <a:srgbClr val="FF0000"/>
              </a:solidFill>
            </a:endParaRPr>
          </a:p>
          <a:p>
            <a:pPr algn="ctr"/>
            <a:r>
              <a:rPr lang="de-DE" dirty="0" smtClean="0">
                <a:solidFill>
                  <a:srgbClr val="FF0000"/>
                </a:solidFill>
              </a:rPr>
              <a:t>Temporal </a:t>
            </a:r>
            <a:r>
              <a:rPr lang="de-DE" dirty="0" err="1" smtClean="0">
                <a:solidFill>
                  <a:srgbClr val="FF0000"/>
                </a:solidFill>
              </a:rPr>
              <a:t>information</a:t>
            </a:r>
            <a:endParaRPr lang="de-DE" dirty="0">
              <a:solidFill>
                <a:srgbClr val="FF0000"/>
              </a:solidFill>
            </a:endParaRPr>
          </a:p>
        </p:txBody>
      </p:sp>
      <p:sp>
        <p:nvSpPr>
          <p:cNvPr id="15" name="Oval 14"/>
          <p:cNvSpPr/>
          <p:nvPr/>
        </p:nvSpPr>
        <p:spPr>
          <a:xfrm>
            <a:off x="2915816" y="4221088"/>
            <a:ext cx="3024336" cy="1368152"/>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smtClean="0">
              <a:solidFill>
                <a:srgbClr val="FF0000"/>
              </a:solidFill>
            </a:endParaRPr>
          </a:p>
          <a:p>
            <a:pPr algn="ctr"/>
            <a:endParaRPr lang="de-DE" dirty="0">
              <a:solidFill>
                <a:srgbClr val="FF0000"/>
              </a:solidFill>
            </a:endParaRPr>
          </a:p>
          <a:p>
            <a:pPr algn="ctr"/>
            <a:endParaRPr lang="de-DE" dirty="0" smtClean="0">
              <a:solidFill>
                <a:srgbClr val="FF0000"/>
              </a:solidFill>
            </a:endParaRPr>
          </a:p>
          <a:p>
            <a:pPr algn="ctr"/>
            <a:endParaRPr lang="de-DE" dirty="0">
              <a:solidFill>
                <a:srgbClr val="FF0000"/>
              </a:solidFill>
            </a:endParaRPr>
          </a:p>
          <a:p>
            <a:pPr algn="ctr"/>
            <a:endParaRPr lang="de-DE" dirty="0" smtClean="0">
              <a:solidFill>
                <a:srgbClr val="FF0000"/>
              </a:solidFill>
            </a:endParaRPr>
          </a:p>
          <a:p>
            <a:pPr algn="ctr"/>
            <a:endParaRPr lang="de-DE" dirty="0">
              <a:solidFill>
                <a:srgbClr val="FF0000"/>
              </a:solidFill>
            </a:endParaRPr>
          </a:p>
          <a:p>
            <a:pPr algn="ctr"/>
            <a:r>
              <a:rPr lang="de-DE" dirty="0" err="1" smtClean="0">
                <a:solidFill>
                  <a:srgbClr val="FF0000"/>
                </a:solidFill>
              </a:rPr>
              <a:t>Spatial</a:t>
            </a:r>
            <a:r>
              <a:rPr lang="de-DE" dirty="0" smtClean="0">
                <a:solidFill>
                  <a:srgbClr val="FF0000"/>
                </a:solidFill>
              </a:rPr>
              <a:t> </a:t>
            </a:r>
            <a:r>
              <a:rPr lang="de-DE" dirty="0" err="1" smtClean="0">
                <a:solidFill>
                  <a:srgbClr val="FF0000"/>
                </a:solidFill>
              </a:rPr>
              <a:t>context</a:t>
            </a:r>
            <a:endParaRPr lang="de-DE" dirty="0">
              <a:solidFill>
                <a:srgbClr val="FF0000"/>
              </a:solidFill>
            </a:endParaRPr>
          </a:p>
        </p:txBody>
      </p:sp>
      <p:sp>
        <p:nvSpPr>
          <p:cNvPr id="18" name="Oval 17"/>
          <p:cNvSpPr/>
          <p:nvPr/>
        </p:nvSpPr>
        <p:spPr>
          <a:xfrm>
            <a:off x="3923928" y="2564904"/>
            <a:ext cx="2016224" cy="864096"/>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de-DE" dirty="0" err="1">
                <a:solidFill>
                  <a:srgbClr val="FF0000"/>
                </a:solidFill>
              </a:rPr>
              <a:t>Indicators</a:t>
            </a:r>
            <a:r>
              <a:rPr lang="de-DE" dirty="0">
                <a:solidFill>
                  <a:srgbClr val="FF0000"/>
                </a:solidFill>
              </a:rPr>
              <a:t>, </a:t>
            </a:r>
            <a:r>
              <a:rPr lang="de-DE" sz="1100" dirty="0">
                <a:solidFill>
                  <a:srgbClr val="FF0000"/>
                </a:solidFill>
              </a:rPr>
              <a:t>e.g. </a:t>
            </a:r>
            <a:r>
              <a:rPr lang="de-DE" sz="1100" dirty="0" err="1">
                <a:solidFill>
                  <a:srgbClr val="FF0000"/>
                </a:solidFill>
              </a:rPr>
              <a:t>area</a:t>
            </a:r>
            <a:r>
              <a:rPr lang="de-DE" sz="1100" dirty="0">
                <a:solidFill>
                  <a:srgbClr val="FF0000"/>
                </a:solidFill>
              </a:rPr>
              <a:t> in km2, </a:t>
            </a:r>
            <a:r>
              <a:rPr lang="de-DE" sz="1100" dirty="0" err="1">
                <a:solidFill>
                  <a:srgbClr val="FF0000"/>
                </a:solidFill>
              </a:rPr>
              <a:t>tons</a:t>
            </a:r>
            <a:r>
              <a:rPr lang="de-DE" sz="1100" dirty="0">
                <a:solidFill>
                  <a:srgbClr val="FF0000"/>
                </a:solidFill>
              </a:rPr>
              <a:t> CO2/</a:t>
            </a:r>
            <a:r>
              <a:rPr lang="de-DE" sz="1100" dirty="0" err="1" smtClean="0">
                <a:solidFill>
                  <a:srgbClr val="FF0000"/>
                </a:solidFill>
              </a:rPr>
              <a:t>capita</a:t>
            </a:r>
            <a:endParaRPr lang="de-DE" sz="1100" dirty="0" smtClean="0">
              <a:solidFill>
                <a:srgbClr val="FF0000"/>
              </a:solidFill>
            </a:endParaRPr>
          </a:p>
          <a:p>
            <a:pPr lvl="0" algn="ctr"/>
            <a:endParaRPr lang="de-DE" dirty="0" smtClean="0">
              <a:solidFill>
                <a:srgbClr val="FF0000"/>
              </a:solidFill>
            </a:endParaRPr>
          </a:p>
          <a:p>
            <a:pPr algn="ctr"/>
            <a:endParaRPr lang="de-DE" dirty="0">
              <a:solidFill>
                <a:srgbClr val="FF0000"/>
              </a:solidFill>
            </a:endParaRPr>
          </a:p>
          <a:p>
            <a:pPr algn="ctr"/>
            <a:endParaRPr lang="de-DE" dirty="0" smtClean="0">
              <a:solidFill>
                <a:srgbClr val="FF0000"/>
              </a:solidFill>
            </a:endParaRPr>
          </a:p>
          <a:p>
            <a:pPr algn="ctr"/>
            <a:endParaRPr lang="de-DE" dirty="0">
              <a:solidFill>
                <a:srgbClr val="FF0000"/>
              </a:solidFill>
            </a:endParaRPr>
          </a:p>
          <a:p>
            <a:pPr algn="ctr"/>
            <a:endParaRPr lang="de-DE" dirty="0" smtClean="0">
              <a:solidFill>
                <a:srgbClr val="FF0000"/>
              </a:solidFill>
            </a:endParaRPr>
          </a:p>
          <a:p>
            <a:pPr algn="ctr"/>
            <a:endParaRPr lang="de-DE" dirty="0">
              <a:solidFill>
                <a:srgbClr val="FF0000"/>
              </a:solidFill>
            </a:endParaRPr>
          </a:p>
        </p:txBody>
      </p:sp>
      <p:sp>
        <p:nvSpPr>
          <p:cNvPr id="16" name="Abgerundete rechteckige Legende 15"/>
          <p:cNvSpPr/>
          <p:nvPr/>
        </p:nvSpPr>
        <p:spPr>
          <a:xfrm>
            <a:off x="5004048" y="4869160"/>
            <a:ext cx="2448272" cy="1656184"/>
          </a:xfrm>
          <a:prstGeom prst="wedgeRoundRectCallout">
            <a:avLst>
              <a:gd name="adj1" fmla="val 69855"/>
              <a:gd name="adj2" fmla="val 11379"/>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err="1" smtClean="0"/>
              <a:t>Hmmm</a:t>
            </a:r>
            <a:r>
              <a:rPr lang="de-DE" dirty="0" smtClean="0"/>
              <a:t>, not </a:t>
            </a:r>
            <a:r>
              <a:rPr lang="de-DE" dirty="0" err="1" smtClean="0"/>
              <a:t>quite</a:t>
            </a:r>
            <a:r>
              <a:rPr lang="de-DE" dirty="0" smtClean="0"/>
              <a:t>... </a:t>
            </a:r>
            <a:r>
              <a:rPr lang="de-DE" dirty="0" err="1" smtClean="0"/>
              <a:t>Let</a:t>
            </a:r>
            <a:r>
              <a:rPr lang="de-DE" dirty="0" smtClean="0"/>
              <a:t> </a:t>
            </a:r>
            <a:r>
              <a:rPr lang="de-DE" dirty="0" err="1" smtClean="0"/>
              <a:t>me</a:t>
            </a:r>
            <a:r>
              <a:rPr lang="de-DE" dirty="0" smtClean="0"/>
              <a:t> </a:t>
            </a:r>
            <a:r>
              <a:rPr lang="de-DE" dirty="0" err="1" smtClean="0"/>
              <a:t>come</a:t>
            </a:r>
            <a:r>
              <a:rPr lang="de-DE" dirty="0" smtClean="0"/>
              <a:t> </a:t>
            </a:r>
            <a:r>
              <a:rPr lang="de-DE" dirty="0" err="1" smtClean="0"/>
              <a:t>up</a:t>
            </a:r>
            <a:r>
              <a:rPr lang="de-DE" dirty="0" smtClean="0"/>
              <a:t> </a:t>
            </a:r>
            <a:r>
              <a:rPr lang="de-DE" dirty="0" err="1" smtClean="0"/>
              <a:t>with</a:t>
            </a:r>
            <a:r>
              <a:rPr lang="de-DE" dirty="0" smtClean="0"/>
              <a:t> a </a:t>
            </a:r>
            <a:r>
              <a:rPr lang="de-DE" dirty="0" err="1" smtClean="0"/>
              <a:t>solution</a:t>
            </a:r>
            <a:r>
              <a:rPr lang="de-DE" dirty="0" smtClean="0"/>
              <a:t>...</a:t>
            </a:r>
            <a:endParaRPr lang="de-DE" dirty="0"/>
          </a:p>
        </p:txBody>
      </p:sp>
      <p:grpSp>
        <p:nvGrpSpPr>
          <p:cNvPr id="24" name="Gruppierung 23"/>
          <p:cNvGrpSpPr/>
          <p:nvPr/>
        </p:nvGrpSpPr>
        <p:grpSpPr>
          <a:xfrm>
            <a:off x="5724128" y="1700808"/>
            <a:ext cx="3256773" cy="369332"/>
            <a:chOff x="5574385" y="3491716"/>
            <a:chExt cx="3256773" cy="369332"/>
          </a:xfrm>
        </p:grpSpPr>
        <p:sp>
          <p:nvSpPr>
            <p:cNvPr id="25" name="Textfeld 24"/>
            <p:cNvSpPr txBox="1"/>
            <p:nvPr/>
          </p:nvSpPr>
          <p:spPr>
            <a:xfrm>
              <a:off x="5574385" y="3491716"/>
              <a:ext cx="2307042" cy="369332"/>
            </a:xfrm>
            <a:prstGeom prst="rect">
              <a:avLst/>
            </a:prstGeom>
            <a:noFill/>
          </p:spPr>
          <p:txBody>
            <a:bodyPr wrap="none" rtlCol="0">
              <a:spAutoFit/>
            </a:bodyPr>
            <a:lstStyle/>
            <a:p>
              <a:r>
                <a:rPr lang="de-DE" dirty="0"/>
                <a:t>d</a:t>
              </a:r>
              <a:r>
                <a:rPr lang="de-DE" dirty="0" smtClean="0"/>
                <a:t>bpedia:areakm2 </a:t>
              </a:r>
              <a:endParaRPr lang="de-DE" dirty="0"/>
            </a:p>
          </p:txBody>
        </p:sp>
        <p:pic>
          <p:nvPicPr>
            <p:cNvPr id="26" name="Bild 25" descr="Screen Shot 2015-06-05 at 15.08.4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2975" y="3491716"/>
              <a:ext cx="297417" cy="362073"/>
            </a:xfrm>
            <a:prstGeom prst="rect">
              <a:avLst/>
            </a:prstGeom>
          </p:spPr>
        </p:pic>
        <p:sp>
          <p:nvSpPr>
            <p:cNvPr id="27" name="Textfeld 26"/>
            <p:cNvSpPr txBox="1"/>
            <p:nvPr/>
          </p:nvSpPr>
          <p:spPr>
            <a:xfrm>
              <a:off x="8028384" y="3491716"/>
              <a:ext cx="802774" cy="369332"/>
            </a:xfrm>
            <a:prstGeom prst="rect">
              <a:avLst/>
            </a:prstGeom>
            <a:noFill/>
          </p:spPr>
          <p:txBody>
            <a:bodyPr wrap="none" rtlCol="0">
              <a:spAutoFit/>
            </a:bodyPr>
            <a:lstStyle/>
            <a:p>
              <a:r>
                <a:rPr lang="de-DE" dirty="0" smtClean="0"/>
                <a:t>:</a:t>
              </a:r>
              <a:r>
                <a:rPr lang="de-DE" dirty="0" err="1" smtClean="0"/>
                <a:t>area</a:t>
              </a:r>
              <a:endParaRPr lang="de-DE" dirty="0"/>
            </a:p>
          </p:txBody>
        </p:sp>
      </p:grpSp>
      <p:grpSp>
        <p:nvGrpSpPr>
          <p:cNvPr id="28" name="Gruppierung 27"/>
          <p:cNvGrpSpPr/>
          <p:nvPr/>
        </p:nvGrpSpPr>
        <p:grpSpPr>
          <a:xfrm>
            <a:off x="6036970" y="2204864"/>
            <a:ext cx="2963014" cy="369332"/>
            <a:chOff x="5868144" y="4077072"/>
            <a:chExt cx="2963014" cy="369332"/>
          </a:xfrm>
        </p:grpSpPr>
        <p:sp>
          <p:nvSpPr>
            <p:cNvPr id="29" name="Textfeld 28"/>
            <p:cNvSpPr txBox="1"/>
            <p:nvPr/>
          </p:nvSpPr>
          <p:spPr>
            <a:xfrm>
              <a:off x="5868144" y="4077072"/>
              <a:ext cx="1765778" cy="369332"/>
            </a:xfrm>
            <a:prstGeom prst="rect">
              <a:avLst/>
            </a:prstGeom>
            <a:noFill/>
          </p:spPr>
          <p:txBody>
            <a:bodyPr wrap="none" rtlCol="0">
              <a:spAutoFit/>
            </a:bodyPr>
            <a:lstStyle/>
            <a:p>
              <a:r>
                <a:rPr lang="de-DE" dirty="0" err="1"/>
                <a:t>e</a:t>
              </a:r>
              <a:r>
                <a:rPr lang="de-DE" dirty="0" err="1" smtClean="0"/>
                <a:t>urostat:area</a:t>
              </a:r>
              <a:r>
                <a:rPr lang="de-DE" dirty="0" smtClean="0"/>
                <a:t> </a:t>
              </a:r>
              <a:endParaRPr lang="de-DE" dirty="0"/>
            </a:p>
          </p:txBody>
        </p:sp>
        <p:pic>
          <p:nvPicPr>
            <p:cNvPr id="30" name="Bild 29" descr="Screen Shot 2015-06-05 at 15.08.4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40352" y="4077072"/>
              <a:ext cx="297417" cy="362073"/>
            </a:xfrm>
            <a:prstGeom prst="rect">
              <a:avLst/>
            </a:prstGeom>
          </p:spPr>
        </p:pic>
        <p:sp>
          <p:nvSpPr>
            <p:cNvPr id="31" name="Textfeld 30"/>
            <p:cNvSpPr txBox="1"/>
            <p:nvPr/>
          </p:nvSpPr>
          <p:spPr>
            <a:xfrm>
              <a:off x="8028384" y="4077072"/>
              <a:ext cx="802774" cy="369332"/>
            </a:xfrm>
            <a:prstGeom prst="rect">
              <a:avLst/>
            </a:prstGeom>
            <a:noFill/>
          </p:spPr>
          <p:txBody>
            <a:bodyPr wrap="none" rtlCol="0">
              <a:spAutoFit/>
            </a:bodyPr>
            <a:lstStyle/>
            <a:p>
              <a:r>
                <a:rPr lang="de-DE" dirty="0" smtClean="0"/>
                <a:t>:</a:t>
              </a:r>
              <a:r>
                <a:rPr lang="de-DE" dirty="0" err="1" smtClean="0"/>
                <a:t>area</a:t>
              </a:r>
              <a:endParaRPr lang="de-DE" dirty="0"/>
            </a:p>
          </p:txBody>
        </p:sp>
      </p:grpSp>
      <p:grpSp>
        <p:nvGrpSpPr>
          <p:cNvPr id="11" name="Gruppierung 10"/>
          <p:cNvGrpSpPr/>
          <p:nvPr/>
        </p:nvGrpSpPr>
        <p:grpSpPr>
          <a:xfrm>
            <a:off x="3923928" y="3429000"/>
            <a:ext cx="5276516" cy="1008112"/>
            <a:chOff x="3923928" y="3429000"/>
            <a:chExt cx="5276516" cy="1008112"/>
          </a:xfrm>
        </p:grpSpPr>
        <p:sp>
          <p:nvSpPr>
            <p:cNvPr id="10" name="Abgerundetes Rechteck 9"/>
            <p:cNvSpPr/>
            <p:nvPr/>
          </p:nvSpPr>
          <p:spPr>
            <a:xfrm>
              <a:off x="3923928" y="3429000"/>
              <a:ext cx="5256584" cy="1008112"/>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r>
                <a:rPr lang="de-DE" sz="4400" b="1" dirty="0" smtClean="0">
                  <a:solidFill>
                    <a:srgbClr val="FF0000"/>
                  </a:solidFill>
                </a:rPr>
                <a:t>?</a:t>
              </a:r>
              <a:endParaRPr lang="de-DE" sz="4400" b="1" dirty="0">
                <a:solidFill>
                  <a:srgbClr val="FF0000"/>
                </a:solidFill>
              </a:endParaRPr>
            </a:p>
          </p:txBody>
        </p:sp>
        <p:sp>
          <p:nvSpPr>
            <p:cNvPr id="9" name="Textfeld 8"/>
            <p:cNvSpPr txBox="1"/>
            <p:nvPr/>
          </p:nvSpPr>
          <p:spPr>
            <a:xfrm>
              <a:off x="4427984" y="3573016"/>
              <a:ext cx="4772460" cy="369332"/>
            </a:xfrm>
            <a:prstGeom prst="rect">
              <a:avLst/>
            </a:prstGeom>
            <a:noFill/>
          </p:spPr>
          <p:txBody>
            <a:bodyPr wrap="none" rtlCol="0">
              <a:spAutoFit/>
            </a:bodyPr>
            <a:lstStyle/>
            <a:p>
              <a:r>
                <a:rPr lang="de-DE" dirty="0" smtClean="0"/>
                <a:t>:</a:t>
              </a:r>
              <a:r>
                <a:rPr lang="de-DE" dirty="0" err="1" smtClean="0"/>
                <a:t>populationDensity</a:t>
              </a:r>
              <a:r>
                <a:rPr lang="de-DE" dirty="0" smtClean="0"/>
                <a:t> = :</a:t>
              </a:r>
              <a:r>
                <a:rPr lang="de-DE" dirty="0" err="1" smtClean="0"/>
                <a:t>population</a:t>
              </a:r>
              <a:r>
                <a:rPr lang="de-DE" dirty="0" smtClean="0"/>
                <a:t>/:</a:t>
              </a:r>
              <a:r>
                <a:rPr lang="de-DE" dirty="0" err="1" smtClean="0"/>
                <a:t>area</a:t>
              </a:r>
              <a:endParaRPr lang="de-DE" dirty="0"/>
            </a:p>
          </p:txBody>
        </p:sp>
        <p:sp>
          <p:nvSpPr>
            <p:cNvPr id="32" name="Textfeld 31"/>
            <p:cNvSpPr txBox="1"/>
            <p:nvPr/>
          </p:nvSpPr>
          <p:spPr>
            <a:xfrm>
              <a:off x="4449995" y="3861048"/>
              <a:ext cx="4648365" cy="369332"/>
            </a:xfrm>
            <a:prstGeom prst="rect">
              <a:avLst/>
            </a:prstGeom>
            <a:noFill/>
          </p:spPr>
          <p:txBody>
            <a:bodyPr wrap="none" rtlCol="0">
              <a:spAutoFit/>
            </a:bodyPr>
            <a:lstStyle/>
            <a:p>
              <a:r>
                <a:rPr lang="de-DE" dirty="0" smtClean="0"/>
                <a:t>:</a:t>
              </a:r>
              <a:r>
                <a:rPr lang="de-DE" dirty="0" err="1" smtClean="0"/>
                <a:t>area</a:t>
              </a:r>
              <a:r>
                <a:rPr lang="de-DE" dirty="0" smtClean="0"/>
                <a:t> </a:t>
              </a:r>
              <a:r>
                <a:rPr lang="de-DE" dirty="0"/>
                <a:t>= </a:t>
              </a:r>
              <a:r>
                <a:rPr lang="de-DE" dirty="0" smtClean="0"/>
                <a:t>0,386102 * dbpedia:areaMi2</a:t>
              </a:r>
              <a:endParaRPr lang="de-DE" dirty="0"/>
            </a:p>
          </p:txBody>
        </p:sp>
      </p:grpSp>
    </p:spTree>
    <p:extLst>
      <p:ext uri="{BB962C8B-B14F-4D97-AF65-F5344CB8AC3E}">
        <p14:creationId xmlns:p14="http://schemas.microsoft.com/office/powerpoint/2010/main" val="19690381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sz="2800" i="1" dirty="0" smtClean="0">
                <a:solidFill>
                  <a:prstClr val="black"/>
                </a:solidFill>
              </a:rPr>
              <a:t>Can </a:t>
            </a:r>
            <a:r>
              <a:rPr lang="en-US" sz="2800" i="1" dirty="0" err="1" smtClean="0">
                <a:solidFill>
                  <a:prstClr val="black"/>
                </a:solidFill>
              </a:rPr>
              <a:t>equational</a:t>
            </a:r>
            <a:r>
              <a:rPr lang="en-US" sz="2800" i="1" dirty="0" smtClean="0">
                <a:solidFill>
                  <a:prstClr val="black"/>
                </a:solidFill>
              </a:rPr>
              <a:t> knowledge co-exist with OWL?</a:t>
            </a:r>
            <a:endParaRPr lang="en-US" sz="2800" dirty="0"/>
          </a:p>
        </p:txBody>
      </p:sp>
      <p:pic>
        <p:nvPicPr>
          <p:cNvPr id="11" name="Picture 3" descr="Screen Shot 2013-07-29 at 17.29.59.png"/>
          <p:cNvPicPr>
            <a:picLocks noChangeAspect="1"/>
          </p:cNvPicPr>
          <p:nvPr/>
        </p:nvPicPr>
        <p:blipFill>
          <a:blip r:embed="rId2"/>
          <a:srcRect b="12408"/>
          <a:stretch>
            <a:fillRect/>
          </a:stretch>
        </p:blipFill>
        <p:spPr>
          <a:xfrm>
            <a:off x="1835696" y="1556792"/>
            <a:ext cx="5482665" cy="4545843"/>
          </a:xfrm>
          <a:prstGeom prst="rect">
            <a:avLst/>
          </a:prstGeom>
        </p:spPr>
      </p:pic>
      <p:sp>
        <p:nvSpPr>
          <p:cNvPr id="12" name="Rectangle 4"/>
          <p:cNvSpPr/>
          <p:nvPr/>
        </p:nvSpPr>
        <p:spPr>
          <a:xfrm>
            <a:off x="2079848" y="6217567"/>
            <a:ext cx="4724400" cy="307777"/>
          </a:xfrm>
          <a:prstGeom prst="rect">
            <a:avLst/>
          </a:prstGeom>
          <a:solidFill>
            <a:schemeClr val="bg1">
              <a:alpha val="60000"/>
            </a:schemeClr>
          </a:solidFill>
          <a:ln>
            <a:solidFill>
              <a:schemeClr val="tx1"/>
            </a:solidFill>
          </a:ln>
        </p:spPr>
        <p:txBody>
          <a:bodyPr wrap="square">
            <a:spAutoFit/>
          </a:bodyPr>
          <a:lstStyle/>
          <a:p>
            <a:r>
              <a:rPr lang="en-US" sz="1400" dirty="0" smtClean="0"/>
              <a:t>Stefan </a:t>
            </a:r>
            <a:r>
              <a:rPr lang="en-US" sz="1400" dirty="0" err="1" smtClean="0"/>
              <a:t>Bischof</a:t>
            </a:r>
            <a:r>
              <a:rPr lang="en-US" sz="1400" dirty="0" smtClean="0"/>
              <a:t>, Axel Polleres. ESWC2013</a:t>
            </a:r>
            <a:endParaRPr lang="en-US" sz="1400" dirty="0"/>
          </a:p>
        </p:txBody>
      </p:sp>
    </p:spTree>
    <p:extLst>
      <p:ext uri="{BB962C8B-B14F-4D97-AF65-F5344CB8AC3E}">
        <p14:creationId xmlns:p14="http://schemas.microsoft.com/office/powerpoint/2010/main" val="901270815"/>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sz="2800" i="1" dirty="0" smtClean="0"/>
              <a:t>Can </a:t>
            </a:r>
            <a:r>
              <a:rPr lang="en-US" sz="2800" i="1" dirty="0" err="1" smtClean="0"/>
              <a:t>equational</a:t>
            </a:r>
            <a:r>
              <a:rPr lang="en-US" sz="2800" i="1" dirty="0" smtClean="0"/>
              <a:t> knowledge co-exist with OWL?</a:t>
            </a:r>
            <a:endParaRPr lang="en-US" sz="2800" dirty="0"/>
          </a:p>
        </p:txBody>
      </p:sp>
      <p:sp>
        <p:nvSpPr>
          <p:cNvPr id="3" name="Content Placeholder 2"/>
          <p:cNvSpPr>
            <a:spLocks noGrp="1"/>
          </p:cNvSpPr>
          <p:nvPr>
            <p:ph idx="1"/>
          </p:nvPr>
        </p:nvSpPr>
        <p:spPr/>
        <p:txBody>
          <a:bodyPr>
            <a:normAutofit fontScale="85000" lnSpcReduction="20000"/>
          </a:bodyPr>
          <a:lstStyle/>
          <a:p>
            <a:pPr lvl="0"/>
            <a:r>
              <a:rPr lang="en-US" i="1" dirty="0" smtClean="0">
                <a:solidFill>
                  <a:prstClr val="black"/>
                </a:solidFill>
              </a:rPr>
              <a:t>Can </a:t>
            </a:r>
            <a:r>
              <a:rPr lang="en-US" i="1" dirty="0" err="1" smtClean="0">
                <a:solidFill>
                  <a:prstClr val="black"/>
                </a:solidFill>
              </a:rPr>
              <a:t>equational</a:t>
            </a:r>
            <a:r>
              <a:rPr lang="en-US" i="1" dirty="0" smtClean="0">
                <a:solidFill>
                  <a:prstClr val="black"/>
                </a:solidFill>
              </a:rPr>
              <a:t> knowledge co-exist with OWL?</a:t>
            </a:r>
          </a:p>
          <a:p>
            <a:pPr lvl="1"/>
            <a:r>
              <a:rPr lang="en-US" i="1" dirty="0" smtClean="0">
                <a:solidFill>
                  <a:prstClr val="black"/>
                </a:solidFill>
              </a:rPr>
              <a:t>We need a syntax &amp; define a formal semantics</a:t>
            </a:r>
          </a:p>
          <a:p>
            <a:pPr lvl="1"/>
            <a:endParaRPr lang="en-US" i="1" dirty="0" smtClean="0">
              <a:solidFill>
                <a:prstClr val="black"/>
              </a:solidFill>
            </a:endParaRPr>
          </a:p>
          <a:p>
            <a:r>
              <a:rPr lang="en-US" i="1" dirty="0" smtClean="0">
                <a:solidFill>
                  <a:prstClr val="black"/>
                </a:solidFill>
              </a:rPr>
              <a:t>Syntax:</a:t>
            </a:r>
          </a:p>
          <a:p>
            <a:endParaRPr lang="en-US" dirty="0" smtClean="0"/>
          </a:p>
          <a:p>
            <a:endParaRPr lang="en-US" dirty="0" smtClean="0"/>
          </a:p>
          <a:p>
            <a:endParaRPr lang="en-US" dirty="0" smtClean="0"/>
          </a:p>
          <a:p>
            <a:endParaRPr lang="en-US" dirty="0" smtClean="0"/>
          </a:p>
          <a:p>
            <a:endParaRPr lang="en-US" dirty="0" smtClean="0"/>
          </a:p>
          <a:p>
            <a:r>
              <a:rPr lang="en-US" dirty="0" smtClean="0"/>
              <a:t>Semantics:</a:t>
            </a:r>
          </a:p>
          <a:p>
            <a:pPr lvl="1"/>
            <a:r>
              <a:rPr lang="en-US" dirty="0" smtClean="0"/>
              <a:t>Requirements:</a:t>
            </a:r>
          </a:p>
          <a:p>
            <a:pPr lvl="2"/>
            <a:r>
              <a:rPr lang="en-US" dirty="0" smtClean="0"/>
              <a:t>“Fit” with common model-theoretic semantics for OWL and RDFS</a:t>
            </a:r>
          </a:p>
          <a:p>
            <a:pPr lvl="2"/>
            <a:r>
              <a:rPr lang="en-US" dirty="0" smtClean="0"/>
              <a:t>Treat equivalent equations equivalently, combine with </a:t>
            </a:r>
            <a:r>
              <a:rPr lang="en-US" b="1" dirty="0" smtClean="0"/>
              <a:t>query rewriting</a:t>
            </a:r>
            <a:r>
              <a:rPr lang="en-US" dirty="0" smtClean="0"/>
              <a:t> and </a:t>
            </a:r>
            <a:r>
              <a:rPr lang="en-US" b="1" dirty="0" smtClean="0"/>
              <a:t>rule-based reasoning </a:t>
            </a:r>
            <a:r>
              <a:rPr lang="en-US" dirty="0" smtClean="0"/>
              <a:t>techniques:</a:t>
            </a:r>
          </a:p>
          <a:p>
            <a:pPr lvl="2"/>
            <a:endParaRPr lang="en-US" dirty="0"/>
          </a:p>
        </p:txBody>
      </p:sp>
      <p:sp>
        <p:nvSpPr>
          <p:cNvPr id="8" name="Rounded Rectangle 7"/>
          <p:cNvSpPr/>
          <p:nvPr/>
        </p:nvSpPr>
        <p:spPr>
          <a:xfrm>
            <a:off x="849922" y="3430887"/>
            <a:ext cx="8077200" cy="1066800"/>
          </a:xfrm>
          <a:prstGeom prst="roundRect">
            <a:avLst/>
          </a:prstGeom>
          <a:solidFill>
            <a:schemeClr val="accent1">
              <a:alpha val="20000"/>
            </a:schemeClr>
          </a:solidFill>
          <a:effectLst>
            <a:outerShdw blurRad="508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fontAlgn="base">
              <a:spcBef>
                <a:spcPct val="0"/>
              </a:spcBef>
              <a:spcAft>
                <a:spcPct val="0"/>
              </a:spcAft>
            </a:pPr>
            <a:r>
              <a:rPr lang="en-US" sz="1600" dirty="0">
                <a:solidFill>
                  <a:prstClr val="black"/>
                </a:solidFill>
                <a:latin typeface="cmss8"/>
                <a:cs typeface="cmss8"/>
              </a:rPr>
              <a:t>:</a:t>
            </a:r>
            <a:r>
              <a:rPr lang="en-US" sz="1600" dirty="0" err="1">
                <a:solidFill>
                  <a:prstClr val="black"/>
                </a:solidFill>
                <a:latin typeface="cmss8"/>
                <a:cs typeface="cmss8"/>
              </a:rPr>
              <a:t>populationDensity</a:t>
            </a:r>
            <a:r>
              <a:rPr lang="en-US" sz="1600" dirty="0">
                <a:solidFill>
                  <a:prstClr val="black"/>
                </a:solidFill>
                <a:latin typeface="cmss8"/>
                <a:cs typeface="cmss8"/>
              </a:rPr>
              <a:t> </a:t>
            </a:r>
            <a:r>
              <a:rPr lang="en-US" sz="1600" b="1" dirty="0">
                <a:solidFill>
                  <a:prstClr val="black"/>
                </a:solidFill>
                <a:latin typeface="cmss8"/>
                <a:cs typeface="cmss8"/>
              </a:rPr>
              <a:t>:</a:t>
            </a:r>
            <a:r>
              <a:rPr lang="en-US" sz="1600" b="1" dirty="0" err="1">
                <a:solidFill>
                  <a:prstClr val="black"/>
                </a:solidFill>
                <a:latin typeface="cmss8"/>
                <a:cs typeface="cmss8"/>
              </a:rPr>
              <a:t>defineByEquation</a:t>
            </a:r>
            <a:r>
              <a:rPr lang="en-US" sz="1600" b="1" dirty="0">
                <a:solidFill>
                  <a:prstClr val="black"/>
                </a:solidFill>
                <a:latin typeface="cmss8"/>
                <a:cs typeface="cmss8"/>
              </a:rPr>
              <a:t> </a:t>
            </a:r>
            <a:r>
              <a:rPr lang="en-US" sz="1600" dirty="0">
                <a:solidFill>
                  <a:prstClr val="black"/>
                </a:solidFill>
                <a:latin typeface="cmss8"/>
                <a:cs typeface="cmss8"/>
              </a:rPr>
              <a:t>“</a:t>
            </a:r>
            <a:r>
              <a:rPr lang="en-US" sz="1600" dirty="0" smtClean="0">
                <a:solidFill>
                  <a:prstClr val="black"/>
                </a:solidFill>
                <a:latin typeface="cmss8"/>
                <a:cs typeface="cmss8"/>
              </a:rPr>
              <a:t>population/</a:t>
            </a:r>
            <a:r>
              <a:rPr lang="en-US" sz="1600" dirty="0">
                <a:solidFill>
                  <a:prstClr val="black"/>
                </a:solidFill>
                <a:latin typeface="cmss8"/>
                <a:cs typeface="cmss8"/>
              </a:rPr>
              <a:t>:area” . </a:t>
            </a:r>
          </a:p>
          <a:p>
            <a:pPr fontAlgn="base">
              <a:spcBef>
                <a:spcPct val="0"/>
              </a:spcBef>
              <a:spcAft>
                <a:spcPct val="0"/>
              </a:spcAft>
            </a:pPr>
            <a:r>
              <a:rPr lang="en-US" sz="1600" dirty="0" smtClean="0">
                <a:solidFill>
                  <a:prstClr val="black"/>
                </a:solidFill>
                <a:latin typeface="cmss8"/>
                <a:cs typeface="cmss8"/>
              </a:rPr>
              <a:t>:area  </a:t>
            </a:r>
            <a:r>
              <a:rPr lang="en-US" sz="1600" b="1" dirty="0" smtClean="0">
                <a:solidFill>
                  <a:prstClr val="black"/>
                </a:solidFill>
                <a:latin typeface="cmss8"/>
                <a:cs typeface="cmss8"/>
              </a:rPr>
              <a:t>:</a:t>
            </a:r>
            <a:r>
              <a:rPr lang="en-US" sz="1600" b="1" dirty="0" err="1" smtClean="0">
                <a:solidFill>
                  <a:prstClr val="black"/>
                </a:solidFill>
                <a:latin typeface="cmss8"/>
                <a:cs typeface="cmss8"/>
              </a:rPr>
              <a:t>defineByEquation</a:t>
            </a:r>
            <a:r>
              <a:rPr lang="en-US" sz="1600" b="1" dirty="0" smtClean="0">
                <a:solidFill>
                  <a:prstClr val="black"/>
                </a:solidFill>
                <a:latin typeface="cmss8"/>
                <a:cs typeface="cmss8"/>
              </a:rPr>
              <a:t> </a:t>
            </a:r>
            <a:r>
              <a:rPr lang="en-US" sz="1600" dirty="0" smtClean="0">
                <a:solidFill>
                  <a:prstClr val="black"/>
                </a:solidFill>
                <a:latin typeface="cmss8"/>
                <a:cs typeface="cmss8"/>
              </a:rPr>
              <a:t>“areaMi2 * 0,386102 ” .</a:t>
            </a:r>
          </a:p>
          <a:p>
            <a:pPr fontAlgn="base">
              <a:spcBef>
                <a:spcPct val="0"/>
              </a:spcBef>
              <a:spcAft>
                <a:spcPct val="0"/>
              </a:spcAft>
            </a:pPr>
            <a:r>
              <a:rPr lang="en-US" sz="1600" dirty="0" err="1" smtClean="0">
                <a:solidFill>
                  <a:prstClr val="black"/>
                </a:solidFill>
                <a:latin typeface="cmss8"/>
                <a:cs typeface="cmss8"/>
              </a:rPr>
              <a:t>dbPedia:populationTotal</a:t>
            </a:r>
            <a:r>
              <a:rPr lang="en-US" sz="1600" dirty="0" smtClean="0">
                <a:solidFill>
                  <a:prstClr val="black"/>
                </a:solidFill>
                <a:latin typeface="cmss8"/>
                <a:cs typeface="cmss8"/>
              </a:rPr>
              <a:t> </a:t>
            </a:r>
            <a:r>
              <a:rPr lang="en-US" sz="1600" b="1" dirty="0" smtClean="0">
                <a:solidFill>
                  <a:prstClr val="black"/>
                </a:solidFill>
                <a:latin typeface="cmss8"/>
                <a:cs typeface="cmss8"/>
              </a:rPr>
              <a:t>:</a:t>
            </a:r>
            <a:r>
              <a:rPr lang="en-US" sz="1600" b="1" dirty="0" err="1" smtClean="0">
                <a:solidFill>
                  <a:prstClr val="black"/>
                </a:solidFill>
                <a:latin typeface="cmss8"/>
                <a:cs typeface="cmss8"/>
              </a:rPr>
              <a:t>rdfs:subPropertyOf</a:t>
            </a:r>
            <a:r>
              <a:rPr lang="en-US" sz="1600" b="1" dirty="0" smtClean="0">
                <a:solidFill>
                  <a:prstClr val="black"/>
                </a:solidFill>
                <a:latin typeface="cmss8"/>
                <a:cs typeface="cmss8"/>
              </a:rPr>
              <a:t> </a:t>
            </a:r>
            <a:r>
              <a:rPr lang="en-US" sz="1600" dirty="0" smtClean="0">
                <a:solidFill>
                  <a:prstClr val="black"/>
                </a:solidFill>
                <a:latin typeface="cmss8"/>
                <a:cs typeface="cmss8"/>
              </a:rPr>
              <a:t>:population.</a:t>
            </a:r>
          </a:p>
        </p:txBody>
      </p:sp>
      <p:sp>
        <p:nvSpPr>
          <p:cNvPr id="11" name="Textfeld 10"/>
          <p:cNvSpPr txBox="1"/>
          <p:nvPr/>
        </p:nvSpPr>
        <p:spPr>
          <a:xfrm>
            <a:off x="2051726" y="2686828"/>
            <a:ext cx="4772460" cy="369332"/>
          </a:xfrm>
          <a:prstGeom prst="rect">
            <a:avLst/>
          </a:prstGeom>
          <a:noFill/>
        </p:spPr>
        <p:txBody>
          <a:bodyPr wrap="none" rtlCol="0">
            <a:spAutoFit/>
          </a:bodyPr>
          <a:lstStyle/>
          <a:p>
            <a:r>
              <a:rPr lang="de-DE" dirty="0" smtClean="0"/>
              <a:t>:</a:t>
            </a:r>
            <a:r>
              <a:rPr lang="de-DE" dirty="0" err="1" smtClean="0"/>
              <a:t>populationDensity</a:t>
            </a:r>
            <a:r>
              <a:rPr lang="de-DE" dirty="0" smtClean="0"/>
              <a:t> = :</a:t>
            </a:r>
            <a:r>
              <a:rPr lang="de-DE" dirty="0" err="1" smtClean="0"/>
              <a:t>population</a:t>
            </a:r>
            <a:r>
              <a:rPr lang="de-DE" dirty="0" smtClean="0"/>
              <a:t>/:</a:t>
            </a:r>
            <a:r>
              <a:rPr lang="de-DE" dirty="0" err="1" smtClean="0"/>
              <a:t>area</a:t>
            </a:r>
            <a:endParaRPr lang="de-DE" dirty="0"/>
          </a:p>
        </p:txBody>
      </p:sp>
      <p:sp>
        <p:nvSpPr>
          <p:cNvPr id="12" name="Textfeld 11"/>
          <p:cNvSpPr txBox="1"/>
          <p:nvPr/>
        </p:nvSpPr>
        <p:spPr>
          <a:xfrm>
            <a:off x="2073737" y="2974860"/>
            <a:ext cx="4658509" cy="369332"/>
          </a:xfrm>
          <a:prstGeom prst="rect">
            <a:avLst/>
          </a:prstGeom>
          <a:noFill/>
        </p:spPr>
        <p:txBody>
          <a:bodyPr wrap="none" rtlCol="0">
            <a:spAutoFit/>
          </a:bodyPr>
          <a:lstStyle/>
          <a:p>
            <a:r>
              <a:rPr lang="de-DE" dirty="0" smtClean="0"/>
              <a:t>:</a:t>
            </a:r>
            <a:r>
              <a:rPr lang="de-DE" dirty="0" err="1" smtClean="0"/>
              <a:t>area</a:t>
            </a:r>
            <a:r>
              <a:rPr lang="de-DE" dirty="0" smtClean="0"/>
              <a:t> </a:t>
            </a:r>
            <a:r>
              <a:rPr lang="de-DE" dirty="0"/>
              <a:t>= </a:t>
            </a:r>
            <a:r>
              <a:rPr lang="de-DE" dirty="0" smtClean="0"/>
              <a:t>0,386102 * dbpedia:areaMi2</a:t>
            </a:r>
            <a:endParaRPr lang="de-DE" dirty="0"/>
          </a:p>
        </p:txBody>
      </p:sp>
      <p:sp>
        <p:nvSpPr>
          <p:cNvPr id="13" name="Textfeld 12"/>
          <p:cNvSpPr txBox="1"/>
          <p:nvPr/>
        </p:nvSpPr>
        <p:spPr>
          <a:xfrm>
            <a:off x="2003061" y="6001930"/>
            <a:ext cx="4658509" cy="369332"/>
          </a:xfrm>
          <a:prstGeom prst="rect">
            <a:avLst/>
          </a:prstGeom>
          <a:noFill/>
        </p:spPr>
        <p:txBody>
          <a:bodyPr wrap="none" rtlCol="0">
            <a:spAutoFit/>
          </a:bodyPr>
          <a:lstStyle/>
          <a:p>
            <a:r>
              <a:rPr lang="de-DE" dirty="0" smtClean="0"/>
              <a:t>:</a:t>
            </a:r>
            <a:r>
              <a:rPr lang="de-DE" dirty="0" err="1" smtClean="0"/>
              <a:t>area</a:t>
            </a:r>
            <a:r>
              <a:rPr lang="de-DE" dirty="0" smtClean="0"/>
              <a:t> </a:t>
            </a:r>
            <a:r>
              <a:rPr lang="de-DE" dirty="0"/>
              <a:t>= </a:t>
            </a:r>
            <a:r>
              <a:rPr lang="de-DE" dirty="0" smtClean="0"/>
              <a:t>0,386102 * dbpedia:areaMi2</a:t>
            </a:r>
            <a:endParaRPr lang="de-DE" dirty="0"/>
          </a:p>
        </p:txBody>
      </p:sp>
      <p:sp>
        <p:nvSpPr>
          <p:cNvPr id="14" name="Textfeld 13"/>
          <p:cNvSpPr txBox="1"/>
          <p:nvPr/>
        </p:nvSpPr>
        <p:spPr>
          <a:xfrm>
            <a:off x="2051726" y="6417307"/>
            <a:ext cx="3052826" cy="369332"/>
          </a:xfrm>
          <a:prstGeom prst="rect">
            <a:avLst/>
          </a:prstGeom>
          <a:noFill/>
        </p:spPr>
        <p:txBody>
          <a:bodyPr wrap="none" rtlCol="0">
            <a:spAutoFit/>
          </a:bodyPr>
          <a:lstStyle/>
          <a:p>
            <a:r>
              <a:rPr lang="de-DE" dirty="0" smtClean="0"/>
              <a:t>:areaMi2 </a:t>
            </a:r>
            <a:r>
              <a:rPr lang="de-DE" dirty="0"/>
              <a:t>= </a:t>
            </a:r>
            <a:r>
              <a:rPr lang="de-DE" dirty="0" smtClean="0"/>
              <a:t>2,589988 * :</a:t>
            </a:r>
            <a:r>
              <a:rPr lang="de-DE" dirty="0" err="1" smtClean="0"/>
              <a:t>area</a:t>
            </a:r>
            <a:endParaRPr lang="de-DE" dirty="0"/>
          </a:p>
        </p:txBody>
      </p:sp>
    </p:spTree>
    <p:extLst>
      <p:ext uri="{BB962C8B-B14F-4D97-AF65-F5344CB8AC3E}">
        <p14:creationId xmlns:p14="http://schemas.microsoft.com/office/powerpoint/2010/main" val="8554187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hteck 3"/>
          <p:cNvSpPr>
            <a:spLocks noChangeArrowheads="1"/>
          </p:cNvSpPr>
          <p:nvPr/>
        </p:nvSpPr>
        <p:spPr bwMode="auto">
          <a:xfrm>
            <a:off x="2700338" y="2492375"/>
            <a:ext cx="4464050" cy="3097213"/>
          </a:xfrm>
          <a:prstGeom prst="rect">
            <a:avLst/>
          </a:prstGeom>
          <a:solidFill>
            <a:schemeClr val="bg1"/>
          </a:solidFill>
          <a:ln w="9525">
            <a:solidFill>
              <a:schemeClr val="accent1"/>
            </a:solidFill>
            <a:miter lim="800000"/>
            <a:headEnd/>
            <a:tailEnd/>
          </a:ln>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31" name="Pfeil nach rechts 230"/>
          <p:cNvSpPr/>
          <p:nvPr/>
        </p:nvSpPr>
        <p:spPr bwMode="auto">
          <a:xfrm rot="10800000">
            <a:off x="3708400" y="4868863"/>
            <a:ext cx="977900" cy="484187"/>
          </a:xfrm>
          <a:prstGeom prst="rightArrow">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cs typeface="Arial" charset="0"/>
            </a:endParaRPr>
          </a:p>
        </p:txBody>
      </p:sp>
      <p:sp>
        <p:nvSpPr>
          <p:cNvPr id="5" name="Rechteck 4"/>
          <p:cNvSpPr/>
          <p:nvPr/>
        </p:nvSpPr>
        <p:spPr bwMode="auto">
          <a:xfrm>
            <a:off x="4716463" y="3573463"/>
            <a:ext cx="2447925" cy="2016125"/>
          </a:xfrm>
          <a:prstGeom prst="rect">
            <a:avLst/>
          </a:prstGeom>
          <a:solidFill>
            <a:srgbClr val="647D2D">
              <a:alpha val="20000"/>
            </a:srgbClr>
          </a:solidFill>
          <a:ln>
            <a:headEnd/>
            <a:tailEnd/>
          </a:ln>
        </p:spPr>
        <p:style>
          <a:lnRef idx="2">
            <a:schemeClr val="accent6">
              <a:shade val="50000"/>
            </a:schemeClr>
          </a:lnRef>
          <a:fillRef idx="1">
            <a:schemeClr val="accent6"/>
          </a:fillRef>
          <a:effectRef idx="0">
            <a:schemeClr val="accent6"/>
          </a:effectRef>
          <a:fontRef idx="minor">
            <a:schemeClr val="lt1"/>
          </a:fontRef>
        </p:style>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cs typeface="Arial" charset="0"/>
            </a:endParaRPr>
          </a:p>
        </p:txBody>
      </p:sp>
      <p:sp>
        <p:nvSpPr>
          <p:cNvPr id="6" name="Rechteck 5"/>
          <p:cNvSpPr/>
          <p:nvPr/>
        </p:nvSpPr>
        <p:spPr bwMode="auto">
          <a:xfrm>
            <a:off x="2700338" y="2492375"/>
            <a:ext cx="2663825" cy="2089150"/>
          </a:xfrm>
          <a:prstGeom prst="rect">
            <a:avLst/>
          </a:prstGeom>
          <a:solidFill>
            <a:srgbClr val="006487">
              <a:alpha val="20000"/>
            </a:srgbClr>
          </a:solidFill>
          <a:ln>
            <a:headEnd/>
            <a:tailEnd/>
          </a:ln>
        </p:spPr>
        <p:style>
          <a:lnRef idx="2">
            <a:schemeClr val="accent5">
              <a:shade val="50000"/>
            </a:schemeClr>
          </a:lnRef>
          <a:fillRef idx="1">
            <a:schemeClr val="accent5"/>
          </a:fillRef>
          <a:effectRef idx="0">
            <a:schemeClr val="accent5"/>
          </a:effectRef>
          <a:fontRef idx="minor">
            <a:schemeClr val="lt1"/>
          </a:fontRef>
        </p:style>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cs typeface="Arial" charset="0"/>
            </a:endParaRPr>
          </a:p>
        </p:txBody>
      </p:sp>
      <p:sp>
        <p:nvSpPr>
          <p:cNvPr id="21512" name="Textfeld 7"/>
          <p:cNvSpPr txBox="1">
            <a:spLocks noChangeArrowheads="1"/>
          </p:cNvSpPr>
          <p:nvPr/>
        </p:nvSpPr>
        <p:spPr bwMode="gray">
          <a:xfrm>
            <a:off x="4643438" y="2133600"/>
            <a:ext cx="776287"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pPr>
            <a:r>
              <a:rPr lang="de-AT" altLang="en-US" sz="1400">
                <a:solidFill>
                  <a:srgbClr val="000000"/>
                </a:solidFill>
              </a:rPr>
              <a:t>Indicators</a:t>
            </a:r>
          </a:p>
        </p:txBody>
      </p:sp>
      <p:sp>
        <p:nvSpPr>
          <p:cNvPr id="21513" name="Rechteck 8"/>
          <p:cNvSpPr>
            <a:spLocks noChangeArrowheads="1"/>
          </p:cNvSpPr>
          <p:nvPr/>
        </p:nvSpPr>
        <p:spPr bwMode="auto">
          <a:xfrm>
            <a:off x="2771775" y="2565400"/>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14" name="Rechteck 9"/>
          <p:cNvSpPr>
            <a:spLocks noChangeArrowheads="1"/>
          </p:cNvSpPr>
          <p:nvPr/>
        </p:nvSpPr>
        <p:spPr bwMode="auto">
          <a:xfrm>
            <a:off x="2771775" y="26368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15" name="Rechteck 10"/>
          <p:cNvSpPr>
            <a:spLocks noChangeArrowheads="1"/>
          </p:cNvSpPr>
          <p:nvPr/>
        </p:nvSpPr>
        <p:spPr bwMode="auto">
          <a:xfrm>
            <a:off x="2771775" y="270827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16" name="Rechteck 11"/>
          <p:cNvSpPr>
            <a:spLocks noChangeArrowheads="1"/>
          </p:cNvSpPr>
          <p:nvPr/>
        </p:nvSpPr>
        <p:spPr bwMode="auto">
          <a:xfrm>
            <a:off x="2771775" y="27813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17" name="Rechteck 12"/>
          <p:cNvSpPr>
            <a:spLocks noChangeArrowheads="1"/>
          </p:cNvSpPr>
          <p:nvPr/>
        </p:nvSpPr>
        <p:spPr bwMode="auto">
          <a:xfrm>
            <a:off x="2771775" y="28527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18" name="Rechteck 13"/>
          <p:cNvSpPr>
            <a:spLocks noChangeArrowheads="1"/>
          </p:cNvSpPr>
          <p:nvPr/>
        </p:nvSpPr>
        <p:spPr bwMode="auto">
          <a:xfrm>
            <a:off x="2771775" y="292417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19" name="Rechteck 14"/>
          <p:cNvSpPr>
            <a:spLocks noChangeArrowheads="1"/>
          </p:cNvSpPr>
          <p:nvPr/>
        </p:nvSpPr>
        <p:spPr bwMode="auto">
          <a:xfrm>
            <a:off x="2771775" y="29972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20" name="Rechteck 15"/>
          <p:cNvSpPr>
            <a:spLocks noChangeArrowheads="1"/>
          </p:cNvSpPr>
          <p:nvPr/>
        </p:nvSpPr>
        <p:spPr bwMode="auto">
          <a:xfrm>
            <a:off x="2771775" y="30686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21" name="Rechteck 16"/>
          <p:cNvSpPr>
            <a:spLocks noChangeArrowheads="1"/>
          </p:cNvSpPr>
          <p:nvPr/>
        </p:nvSpPr>
        <p:spPr bwMode="auto">
          <a:xfrm>
            <a:off x="2771775" y="3141663"/>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22" name="Rechteck 17"/>
          <p:cNvSpPr>
            <a:spLocks noChangeArrowheads="1"/>
          </p:cNvSpPr>
          <p:nvPr/>
        </p:nvSpPr>
        <p:spPr bwMode="auto">
          <a:xfrm>
            <a:off x="2771775" y="32131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23" name="Rechteck 18"/>
          <p:cNvSpPr>
            <a:spLocks noChangeArrowheads="1"/>
          </p:cNvSpPr>
          <p:nvPr/>
        </p:nvSpPr>
        <p:spPr bwMode="auto">
          <a:xfrm>
            <a:off x="2771775" y="32845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24" name="Rechteck 19"/>
          <p:cNvSpPr>
            <a:spLocks noChangeArrowheads="1"/>
          </p:cNvSpPr>
          <p:nvPr/>
        </p:nvSpPr>
        <p:spPr bwMode="auto">
          <a:xfrm>
            <a:off x="2771775" y="3357563"/>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25" name="Rechteck 20"/>
          <p:cNvSpPr>
            <a:spLocks noChangeArrowheads="1"/>
          </p:cNvSpPr>
          <p:nvPr/>
        </p:nvSpPr>
        <p:spPr bwMode="auto">
          <a:xfrm>
            <a:off x="2771775" y="34290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26" name="Rechteck 21"/>
          <p:cNvSpPr>
            <a:spLocks noChangeArrowheads="1"/>
          </p:cNvSpPr>
          <p:nvPr/>
        </p:nvSpPr>
        <p:spPr bwMode="auto">
          <a:xfrm>
            <a:off x="2771775" y="35004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27" name="Rechteck 22"/>
          <p:cNvSpPr>
            <a:spLocks noChangeArrowheads="1"/>
          </p:cNvSpPr>
          <p:nvPr/>
        </p:nvSpPr>
        <p:spPr bwMode="auto">
          <a:xfrm>
            <a:off x="2771775" y="35734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28" name="Rechteck 23"/>
          <p:cNvSpPr>
            <a:spLocks noChangeArrowheads="1"/>
          </p:cNvSpPr>
          <p:nvPr/>
        </p:nvSpPr>
        <p:spPr bwMode="auto">
          <a:xfrm>
            <a:off x="2771775" y="36449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29" name="Rechteck 24"/>
          <p:cNvSpPr>
            <a:spLocks noChangeArrowheads="1"/>
          </p:cNvSpPr>
          <p:nvPr/>
        </p:nvSpPr>
        <p:spPr bwMode="auto">
          <a:xfrm>
            <a:off x="2771775" y="37163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30" name="Rechteck 25"/>
          <p:cNvSpPr>
            <a:spLocks noChangeArrowheads="1"/>
          </p:cNvSpPr>
          <p:nvPr/>
        </p:nvSpPr>
        <p:spPr bwMode="auto">
          <a:xfrm>
            <a:off x="2771775" y="37893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31" name="Rechteck 26"/>
          <p:cNvSpPr>
            <a:spLocks noChangeArrowheads="1"/>
          </p:cNvSpPr>
          <p:nvPr/>
        </p:nvSpPr>
        <p:spPr bwMode="auto">
          <a:xfrm>
            <a:off x="2771775" y="38608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32" name="Rechteck 27"/>
          <p:cNvSpPr>
            <a:spLocks noChangeArrowheads="1"/>
          </p:cNvSpPr>
          <p:nvPr/>
        </p:nvSpPr>
        <p:spPr bwMode="auto">
          <a:xfrm>
            <a:off x="2771775" y="39338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33" name="Rechteck 28"/>
          <p:cNvSpPr>
            <a:spLocks noChangeArrowheads="1"/>
          </p:cNvSpPr>
          <p:nvPr/>
        </p:nvSpPr>
        <p:spPr bwMode="auto">
          <a:xfrm>
            <a:off x="2771775" y="40052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34" name="Rechteck 29"/>
          <p:cNvSpPr>
            <a:spLocks noChangeArrowheads="1"/>
          </p:cNvSpPr>
          <p:nvPr/>
        </p:nvSpPr>
        <p:spPr bwMode="auto">
          <a:xfrm>
            <a:off x="2771775" y="40767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35" name="Rechteck 30"/>
          <p:cNvSpPr>
            <a:spLocks noChangeArrowheads="1"/>
          </p:cNvSpPr>
          <p:nvPr/>
        </p:nvSpPr>
        <p:spPr bwMode="auto">
          <a:xfrm>
            <a:off x="3059113" y="3068638"/>
            <a:ext cx="217487"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36" name="Rechteck 31"/>
          <p:cNvSpPr>
            <a:spLocks noChangeArrowheads="1"/>
          </p:cNvSpPr>
          <p:nvPr/>
        </p:nvSpPr>
        <p:spPr bwMode="auto">
          <a:xfrm>
            <a:off x="3059113" y="3141663"/>
            <a:ext cx="217487"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37" name="Rechteck 32"/>
          <p:cNvSpPr>
            <a:spLocks noChangeArrowheads="1"/>
          </p:cNvSpPr>
          <p:nvPr/>
        </p:nvSpPr>
        <p:spPr bwMode="auto">
          <a:xfrm>
            <a:off x="3059113" y="3213100"/>
            <a:ext cx="217487"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38" name="Rechteck 33"/>
          <p:cNvSpPr>
            <a:spLocks noChangeArrowheads="1"/>
          </p:cNvSpPr>
          <p:nvPr/>
        </p:nvSpPr>
        <p:spPr bwMode="auto">
          <a:xfrm>
            <a:off x="3059113" y="3284538"/>
            <a:ext cx="217487"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39" name="Rechteck 34"/>
          <p:cNvSpPr>
            <a:spLocks noChangeArrowheads="1"/>
          </p:cNvSpPr>
          <p:nvPr/>
        </p:nvSpPr>
        <p:spPr bwMode="auto">
          <a:xfrm>
            <a:off x="3059113" y="3357563"/>
            <a:ext cx="217487"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40" name="Rechteck 35"/>
          <p:cNvSpPr>
            <a:spLocks noChangeArrowheads="1"/>
          </p:cNvSpPr>
          <p:nvPr/>
        </p:nvSpPr>
        <p:spPr bwMode="auto">
          <a:xfrm>
            <a:off x="3059113" y="3429000"/>
            <a:ext cx="217487"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41" name="Rechteck 36"/>
          <p:cNvSpPr>
            <a:spLocks noChangeArrowheads="1"/>
          </p:cNvSpPr>
          <p:nvPr/>
        </p:nvSpPr>
        <p:spPr bwMode="auto">
          <a:xfrm>
            <a:off x="3059113" y="3500438"/>
            <a:ext cx="217487"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42" name="Rechteck 37"/>
          <p:cNvSpPr>
            <a:spLocks noChangeArrowheads="1"/>
          </p:cNvSpPr>
          <p:nvPr/>
        </p:nvSpPr>
        <p:spPr bwMode="auto">
          <a:xfrm>
            <a:off x="3059113" y="3573463"/>
            <a:ext cx="217487"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43" name="Rechteck 38"/>
          <p:cNvSpPr>
            <a:spLocks noChangeArrowheads="1"/>
          </p:cNvSpPr>
          <p:nvPr/>
        </p:nvSpPr>
        <p:spPr bwMode="auto">
          <a:xfrm>
            <a:off x="3059113" y="3644900"/>
            <a:ext cx="217487"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44" name="Rechteck 39"/>
          <p:cNvSpPr>
            <a:spLocks noChangeArrowheads="1"/>
          </p:cNvSpPr>
          <p:nvPr/>
        </p:nvSpPr>
        <p:spPr bwMode="auto">
          <a:xfrm>
            <a:off x="3059113" y="3716338"/>
            <a:ext cx="217487"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45" name="Rechteck 40"/>
          <p:cNvSpPr>
            <a:spLocks noChangeArrowheads="1"/>
          </p:cNvSpPr>
          <p:nvPr/>
        </p:nvSpPr>
        <p:spPr bwMode="auto">
          <a:xfrm>
            <a:off x="3059113" y="3789363"/>
            <a:ext cx="217487"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46" name="Rechteck 41"/>
          <p:cNvSpPr>
            <a:spLocks noChangeArrowheads="1"/>
          </p:cNvSpPr>
          <p:nvPr/>
        </p:nvSpPr>
        <p:spPr bwMode="auto">
          <a:xfrm>
            <a:off x="3348038" y="32131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47" name="Rechteck 42"/>
          <p:cNvSpPr>
            <a:spLocks noChangeArrowheads="1"/>
          </p:cNvSpPr>
          <p:nvPr/>
        </p:nvSpPr>
        <p:spPr bwMode="auto">
          <a:xfrm>
            <a:off x="3348038" y="32845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48" name="Rechteck 43"/>
          <p:cNvSpPr>
            <a:spLocks noChangeArrowheads="1"/>
          </p:cNvSpPr>
          <p:nvPr/>
        </p:nvSpPr>
        <p:spPr bwMode="auto">
          <a:xfrm>
            <a:off x="3348038" y="3357563"/>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49" name="Rechteck 44"/>
          <p:cNvSpPr>
            <a:spLocks noChangeArrowheads="1"/>
          </p:cNvSpPr>
          <p:nvPr/>
        </p:nvSpPr>
        <p:spPr bwMode="auto">
          <a:xfrm>
            <a:off x="3348038" y="34290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50" name="Rechteck 45"/>
          <p:cNvSpPr>
            <a:spLocks noChangeArrowheads="1"/>
          </p:cNvSpPr>
          <p:nvPr/>
        </p:nvSpPr>
        <p:spPr bwMode="auto">
          <a:xfrm>
            <a:off x="3348038" y="35004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51" name="Rechteck 46"/>
          <p:cNvSpPr>
            <a:spLocks noChangeArrowheads="1"/>
          </p:cNvSpPr>
          <p:nvPr/>
        </p:nvSpPr>
        <p:spPr bwMode="auto">
          <a:xfrm>
            <a:off x="3348038" y="35734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52" name="Rechteck 47"/>
          <p:cNvSpPr>
            <a:spLocks noChangeArrowheads="1"/>
          </p:cNvSpPr>
          <p:nvPr/>
        </p:nvSpPr>
        <p:spPr bwMode="auto">
          <a:xfrm>
            <a:off x="3348038" y="36449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53" name="Rechteck 48"/>
          <p:cNvSpPr>
            <a:spLocks noChangeArrowheads="1"/>
          </p:cNvSpPr>
          <p:nvPr/>
        </p:nvSpPr>
        <p:spPr bwMode="auto">
          <a:xfrm>
            <a:off x="3348038" y="37163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54" name="Rechteck 49"/>
          <p:cNvSpPr>
            <a:spLocks noChangeArrowheads="1"/>
          </p:cNvSpPr>
          <p:nvPr/>
        </p:nvSpPr>
        <p:spPr bwMode="auto">
          <a:xfrm>
            <a:off x="3348038" y="37893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55" name="Rechteck 50"/>
          <p:cNvSpPr>
            <a:spLocks noChangeArrowheads="1"/>
          </p:cNvSpPr>
          <p:nvPr/>
        </p:nvSpPr>
        <p:spPr bwMode="auto">
          <a:xfrm>
            <a:off x="3348038" y="38608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56" name="Rechteck 51"/>
          <p:cNvSpPr>
            <a:spLocks noChangeArrowheads="1"/>
          </p:cNvSpPr>
          <p:nvPr/>
        </p:nvSpPr>
        <p:spPr bwMode="auto">
          <a:xfrm>
            <a:off x="3348038" y="39338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57" name="Rechteck 52"/>
          <p:cNvSpPr>
            <a:spLocks noChangeArrowheads="1"/>
          </p:cNvSpPr>
          <p:nvPr/>
        </p:nvSpPr>
        <p:spPr bwMode="auto">
          <a:xfrm>
            <a:off x="3635375" y="292417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58" name="Rechteck 53"/>
          <p:cNvSpPr>
            <a:spLocks noChangeArrowheads="1"/>
          </p:cNvSpPr>
          <p:nvPr/>
        </p:nvSpPr>
        <p:spPr bwMode="auto">
          <a:xfrm>
            <a:off x="3635375" y="29972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59" name="Rechteck 54"/>
          <p:cNvSpPr>
            <a:spLocks noChangeArrowheads="1"/>
          </p:cNvSpPr>
          <p:nvPr/>
        </p:nvSpPr>
        <p:spPr bwMode="auto">
          <a:xfrm>
            <a:off x="3635375" y="30686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60" name="Rechteck 55"/>
          <p:cNvSpPr>
            <a:spLocks noChangeArrowheads="1"/>
          </p:cNvSpPr>
          <p:nvPr/>
        </p:nvSpPr>
        <p:spPr bwMode="auto">
          <a:xfrm>
            <a:off x="3635375" y="3141663"/>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61" name="Rechteck 56"/>
          <p:cNvSpPr>
            <a:spLocks noChangeArrowheads="1"/>
          </p:cNvSpPr>
          <p:nvPr/>
        </p:nvSpPr>
        <p:spPr bwMode="auto">
          <a:xfrm>
            <a:off x="3635375" y="32131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62" name="Rechteck 57"/>
          <p:cNvSpPr>
            <a:spLocks noChangeArrowheads="1"/>
          </p:cNvSpPr>
          <p:nvPr/>
        </p:nvSpPr>
        <p:spPr bwMode="auto">
          <a:xfrm>
            <a:off x="3635375" y="32845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63" name="Rechteck 58"/>
          <p:cNvSpPr>
            <a:spLocks noChangeArrowheads="1"/>
          </p:cNvSpPr>
          <p:nvPr/>
        </p:nvSpPr>
        <p:spPr bwMode="auto">
          <a:xfrm>
            <a:off x="3635375" y="3357563"/>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64" name="Rechteck 59"/>
          <p:cNvSpPr>
            <a:spLocks noChangeArrowheads="1"/>
          </p:cNvSpPr>
          <p:nvPr/>
        </p:nvSpPr>
        <p:spPr bwMode="auto">
          <a:xfrm>
            <a:off x="3635375" y="34290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65" name="Rechteck 60"/>
          <p:cNvSpPr>
            <a:spLocks noChangeArrowheads="1"/>
          </p:cNvSpPr>
          <p:nvPr/>
        </p:nvSpPr>
        <p:spPr bwMode="auto">
          <a:xfrm>
            <a:off x="3635375" y="35004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66" name="Rechteck 61"/>
          <p:cNvSpPr>
            <a:spLocks noChangeArrowheads="1"/>
          </p:cNvSpPr>
          <p:nvPr/>
        </p:nvSpPr>
        <p:spPr bwMode="auto">
          <a:xfrm>
            <a:off x="3635375" y="35734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67" name="Rechteck 62"/>
          <p:cNvSpPr>
            <a:spLocks noChangeArrowheads="1"/>
          </p:cNvSpPr>
          <p:nvPr/>
        </p:nvSpPr>
        <p:spPr bwMode="auto">
          <a:xfrm>
            <a:off x="3635375" y="36449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68" name="Rechteck 63"/>
          <p:cNvSpPr>
            <a:spLocks noChangeArrowheads="1"/>
          </p:cNvSpPr>
          <p:nvPr/>
        </p:nvSpPr>
        <p:spPr bwMode="auto">
          <a:xfrm>
            <a:off x="2771775" y="41497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69" name="Rechteck 64"/>
          <p:cNvSpPr>
            <a:spLocks noChangeArrowheads="1"/>
          </p:cNvSpPr>
          <p:nvPr/>
        </p:nvSpPr>
        <p:spPr bwMode="auto">
          <a:xfrm>
            <a:off x="2771775" y="42211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70" name="Rechteck 65"/>
          <p:cNvSpPr>
            <a:spLocks noChangeArrowheads="1"/>
          </p:cNvSpPr>
          <p:nvPr/>
        </p:nvSpPr>
        <p:spPr bwMode="auto">
          <a:xfrm>
            <a:off x="2771775" y="42926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71" name="Rechteck 66"/>
          <p:cNvSpPr>
            <a:spLocks noChangeArrowheads="1"/>
          </p:cNvSpPr>
          <p:nvPr/>
        </p:nvSpPr>
        <p:spPr bwMode="auto">
          <a:xfrm>
            <a:off x="2771775" y="43656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72" name="Rechteck 67"/>
          <p:cNvSpPr>
            <a:spLocks noChangeArrowheads="1"/>
          </p:cNvSpPr>
          <p:nvPr/>
        </p:nvSpPr>
        <p:spPr bwMode="auto">
          <a:xfrm>
            <a:off x="2771775" y="44370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73" name="Rechteck 68"/>
          <p:cNvSpPr>
            <a:spLocks noChangeArrowheads="1"/>
          </p:cNvSpPr>
          <p:nvPr/>
        </p:nvSpPr>
        <p:spPr bwMode="auto">
          <a:xfrm>
            <a:off x="3059113" y="3860800"/>
            <a:ext cx="217487"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74" name="Rechteck 69"/>
          <p:cNvSpPr>
            <a:spLocks noChangeArrowheads="1"/>
          </p:cNvSpPr>
          <p:nvPr/>
        </p:nvSpPr>
        <p:spPr bwMode="auto">
          <a:xfrm>
            <a:off x="3059113" y="3933825"/>
            <a:ext cx="217487"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75" name="Rechteck 70"/>
          <p:cNvSpPr>
            <a:spLocks noChangeArrowheads="1"/>
          </p:cNvSpPr>
          <p:nvPr/>
        </p:nvSpPr>
        <p:spPr bwMode="auto">
          <a:xfrm>
            <a:off x="3059113" y="4005263"/>
            <a:ext cx="217487"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76" name="Rechteck 71"/>
          <p:cNvSpPr>
            <a:spLocks noChangeArrowheads="1"/>
          </p:cNvSpPr>
          <p:nvPr/>
        </p:nvSpPr>
        <p:spPr bwMode="auto">
          <a:xfrm>
            <a:off x="3059113" y="4076700"/>
            <a:ext cx="217487"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77" name="Rechteck 72"/>
          <p:cNvSpPr>
            <a:spLocks noChangeArrowheads="1"/>
          </p:cNvSpPr>
          <p:nvPr/>
        </p:nvSpPr>
        <p:spPr bwMode="auto">
          <a:xfrm>
            <a:off x="3059113" y="4149725"/>
            <a:ext cx="217487"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78" name="Rechteck 73"/>
          <p:cNvSpPr>
            <a:spLocks noChangeArrowheads="1"/>
          </p:cNvSpPr>
          <p:nvPr/>
        </p:nvSpPr>
        <p:spPr bwMode="auto">
          <a:xfrm>
            <a:off x="3059113" y="4221163"/>
            <a:ext cx="217487"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79" name="Rechteck 74"/>
          <p:cNvSpPr>
            <a:spLocks noChangeArrowheads="1"/>
          </p:cNvSpPr>
          <p:nvPr/>
        </p:nvSpPr>
        <p:spPr bwMode="auto">
          <a:xfrm>
            <a:off x="3635375" y="37163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80" name="Rechteck 75"/>
          <p:cNvSpPr>
            <a:spLocks noChangeArrowheads="1"/>
          </p:cNvSpPr>
          <p:nvPr/>
        </p:nvSpPr>
        <p:spPr bwMode="auto">
          <a:xfrm>
            <a:off x="3635375" y="37893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81" name="Rechteck 76"/>
          <p:cNvSpPr>
            <a:spLocks noChangeArrowheads="1"/>
          </p:cNvSpPr>
          <p:nvPr/>
        </p:nvSpPr>
        <p:spPr bwMode="auto">
          <a:xfrm>
            <a:off x="3635375" y="38608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82" name="Rechteck 77"/>
          <p:cNvSpPr>
            <a:spLocks noChangeArrowheads="1"/>
          </p:cNvSpPr>
          <p:nvPr/>
        </p:nvSpPr>
        <p:spPr bwMode="auto">
          <a:xfrm>
            <a:off x="3635375" y="39338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83" name="Rechteck 78"/>
          <p:cNvSpPr>
            <a:spLocks noChangeArrowheads="1"/>
          </p:cNvSpPr>
          <p:nvPr/>
        </p:nvSpPr>
        <p:spPr bwMode="auto">
          <a:xfrm>
            <a:off x="3635375" y="40052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84" name="Rechteck 79"/>
          <p:cNvSpPr>
            <a:spLocks noChangeArrowheads="1"/>
          </p:cNvSpPr>
          <p:nvPr/>
        </p:nvSpPr>
        <p:spPr bwMode="auto">
          <a:xfrm>
            <a:off x="3635375" y="40767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85" name="Rechteck 80"/>
          <p:cNvSpPr>
            <a:spLocks noChangeArrowheads="1"/>
          </p:cNvSpPr>
          <p:nvPr/>
        </p:nvSpPr>
        <p:spPr bwMode="auto">
          <a:xfrm>
            <a:off x="3635375" y="41497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86" name="Rechteck 81"/>
          <p:cNvSpPr>
            <a:spLocks noChangeArrowheads="1"/>
          </p:cNvSpPr>
          <p:nvPr/>
        </p:nvSpPr>
        <p:spPr bwMode="auto">
          <a:xfrm>
            <a:off x="3635375" y="42211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87" name="Rechteck 82"/>
          <p:cNvSpPr>
            <a:spLocks noChangeArrowheads="1"/>
          </p:cNvSpPr>
          <p:nvPr/>
        </p:nvSpPr>
        <p:spPr bwMode="auto">
          <a:xfrm>
            <a:off x="3635375" y="42926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88" name="Rechteck 83"/>
          <p:cNvSpPr>
            <a:spLocks noChangeArrowheads="1"/>
          </p:cNvSpPr>
          <p:nvPr/>
        </p:nvSpPr>
        <p:spPr bwMode="auto">
          <a:xfrm>
            <a:off x="3635375" y="43656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89" name="Rechteck 84"/>
          <p:cNvSpPr>
            <a:spLocks noChangeArrowheads="1"/>
          </p:cNvSpPr>
          <p:nvPr/>
        </p:nvSpPr>
        <p:spPr bwMode="auto">
          <a:xfrm>
            <a:off x="3635375" y="44370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90" name="Rechteck 85"/>
          <p:cNvSpPr>
            <a:spLocks noChangeArrowheads="1"/>
          </p:cNvSpPr>
          <p:nvPr/>
        </p:nvSpPr>
        <p:spPr bwMode="auto">
          <a:xfrm>
            <a:off x="3924300" y="3357563"/>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91" name="Rechteck 86"/>
          <p:cNvSpPr>
            <a:spLocks noChangeArrowheads="1"/>
          </p:cNvSpPr>
          <p:nvPr/>
        </p:nvSpPr>
        <p:spPr bwMode="auto">
          <a:xfrm>
            <a:off x="3924300" y="34290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92" name="Rechteck 87"/>
          <p:cNvSpPr>
            <a:spLocks noChangeArrowheads="1"/>
          </p:cNvSpPr>
          <p:nvPr/>
        </p:nvSpPr>
        <p:spPr bwMode="auto">
          <a:xfrm>
            <a:off x="3924300" y="35004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93" name="Rechteck 88"/>
          <p:cNvSpPr>
            <a:spLocks noChangeArrowheads="1"/>
          </p:cNvSpPr>
          <p:nvPr/>
        </p:nvSpPr>
        <p:spPr bwMode="auto">
          <a:xfrm>
            <a:off x="3924300" y="35734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94" name="Rechteck 89"/>
          <p:cNvSpPr>
            <a:spLocks noChangeArrowheads="1"/>
          </p:cNvSpPr>
          <p:nvPr/>
        </p:nvSpPr>
        <p:spPr bwMode="auto">
          <a:xfrm>
            <a:off x="3924300" y="36449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95" name="Rechteck 90"/>
          <p:cNvSpPr>
            <a:spLocks noChangeArrowheads="1"/>
          </p:cNvSpPr>
          <p:nvPr/>
        </p:nvSpPr>
        <p:spPr bwMode="auto">
          <a:xfrm>
            <a:off x="3924300" y="37163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96" name="Rechteck 91"/>
          <p:cNvSpPr>
            <a:spLocks noChangeArrowheads="1"/>
          </p:cNvSpPr>
          <p:nvPr/>
        </p:nvSpPr>
        <p:spPr bwMode="auto">
          <a:xfrm>
            <a:off x="3924300" y="37893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97" name="Rechteck 92"/>
          <p:cNvSpPr>
            <a:spLocks noChangeArrowheads="1"/>
          </p:cNvSpPr>
          <p:nvPr/>
        </p:nvSpPr>
        <p:spPr bwMode="auto">
          <a:xfrm>
            <a:off x="3924300" y="38608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98" name="Rechteck 93"/>
          <p:cNvSpPr>
            <a:spLocks noChangeArrowheads="1"/>
          </p:cNvSpPr>
          <p:nvPr/>
        </p:nvSpPr>
        <p:spPr bwMode="auto">
          <a:xfrm>
            <a:off x="3924300" y="39338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99" name="Rechteck 94"/>
          <p:cNvSpPr>
            <a:spLocks noChangeArrowheads="1"/>
          </p:cNvSpPr>
          <p:nvPr/>
        </p:nvSpPr>
        <p:spPr bwMode="auto">
          <a:xfrm>
            <a:off x="3924300" y="40052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00" name="Rechteck 95"/>
          <p:cNvSpPr>
            <a:spLocks noChangeArrowheads="1"/>
          </p:cNvSpPr>
          <p:nvPr/>
        </p:nvSpPr>
        <p:spPr bwMode="auto">
          <a:xfrm>
            <a:off x="3924300" y="40767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01" name="Rechteck 96"/>
          <p:cNvSpPr>
            <a:spLocks noChangeArrowheads="1"/>
          </p:cNvSpPr>
          <p:nvPr/>
        </p:nvSpPr>
        <p:spPr bwMode="auto">
          <a:xfrm>
            <a:off x="4500563" y="36449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02" name="Rechteck 97"/>
          <p:cNvSpPr>
            <a:spLocks noChangeArrowheads="1"/>
          </p:cNvSpPr>
          <p:nvPr/>
        </p:nvSpPr>
        <p:spPr bwMode="auto">
          <a:xfrm>
            <a:off x="4500563" y="37163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03" name="Rechteck 98"/>
          <p:cNvSpPr>
            <a:spLocks noChangeArrowheads="1"/>
          </p:cNvSpPr>
          <p:nvPr/>
        </p:nvSpPr>
        <p:spPr bwMode="auto">
          <a:xfrm>
            <a:off x="4500563" y="37893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04" name="Rechteck 99"/>
          <p:cNvSpPr>
            <a:spLocks noChangeArrowheads="1"/>
          </p:cNvSpPr>
          <p:nvPr/>
        </p:nvSpPr>
        <p:spPr bwMode="auto">
          <a:xfrm>
            <a:off x="4500563" y="38608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05" name="Rechteck 100"/>
          <p:cNvSpPr>
            <a:spLocks noChangeArrowheads="1"/>
          </p:cNvSpPr>
          <p:nvPr/>
        </p:nvSpPr>
        <p:spPr bwMode="auto">
          <a:xfrm>
            <a:off x="4500563" y="39338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06" name="Rechteck 101"/>
          <p:cNvSpPr>
            <a:spLocks noChangeArrowheads="1"/>
          </p:cNvSpPr>
          <p:nvPr/>
        </p:nvSpPr>
        <p:spPr bwMode="auto">
          <a:xfrm>
            <a:off x="4211638" y="36449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07" name="Rechteck 102"/>
          <p:cNvSpPr>
            <a:spLocks noChangeArrowheads="1"/>
          </p:cNvSpPr>
          <p:nvPr/>
        </p:nvSpPr>
        <p:spPr bwMode="auto">
          <a:xfrm>
            <a:off x="4211638" y="37163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08" name="Rechteck 103"/>
          <p:cNvSpPr>
            <a:spLocks noChangeArrowheads="1"/>
          </p:cNvSpPr>
          <p:nvPr/>
        </p:nvSpPr>
        <p:spPr bwMode="auto">
          <a:xfrm>
            <a:off x="4211638" y="37893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09" name="Rechteck 104"/>
          <p:cNvSpPr>
            <a:spLocks noChangeArrowheads="1"/>
          </p:cNvSpPr>
          <p:nvPr/>
        </p:nvSpPr>
        <p:spPr bwMode="auto">
          <a:xfrm>
            <a:off x="4211638" y="38608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10" name="Rechteck 105"/>
          <p:cNvSpPr>
            <a:spLocks noChangeArrowheads="1"/>
          </p:cNvSpPr>
          <p:nvPr/>
        </p:nvSpPr>
        <p:spPr bwMode="auto">
          <a:xfrm>
            <a:off x="4211638" y="39338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11" name="Rechteck 106"/>
          <p:cNvSpPr>
            <a:spLocks noChangeArrowheads="1"/>
          </p:cNvSpPr>
          <p:nvPr/>
        </p:nvSpPr>
        <p:spPr bwMode="auto">
          <a:xfrm>
            <a:off x="4211638" y="40052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12" name="Rechteck 107"/>
          <p:cNvSpPr>
            <a:spLocks noChangeArrowheads="1"/>
          </p:cNvSpPr>
          <p:nvPr/>
        </p:nvSpPr>
        <p:spPr bwMode="auto">
          <a:xfrm>
            <a:off x="4787900" y="36449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13" name="Rechteck 108"/>
          <p:cNvSpPr>
            <a:spLocks noChangeArrowheads="1"/>
          </p:cNvSpPr>
          <p:nvPr/>
        </p:nvSpPr>
        <p:spPr bwMode="auto">
          <a:xfrm>
            <a:off x="4787900" y="37163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14" name="Rechteck 109"/>
          <p:cNvSpPr>
            <a:spLocks noChangeArrowheads="1"/>
          </p:cNvSpPr>
          <p:nvPr/>
        </p:nvSpPr>
        <p:spPr bwMode="auto">
          <a:xfrm>
            <a:off x="4787900" y="37893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15" name="Rechteck 110"/>
          <p:cNvSpPr>
            <a:spLocks noChangeArrowheads="1"/>
          </p:cNvSpPr>
          <p:nvPr/>
        </p:nvSpPr>
        <p:spPr bwMode="auto">
          <a:xfrm>
            <a:off x="4787900" y="38608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16" name="Rechteck 111"/>
          <p:cNvSpPr>
            <a:spLocks noChangeArrowheads="1"/>
          </p:cNvSpPr>
          <p:nvPr/>
        </p:nvSpPr>
        <p:spPr bwMode="auto">
          <a:xfrm>
            <a:off x="5076825" y="36449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17" name="Rechteck 112"/>
          <p:cNvSpPr>
            <a:spLocks noChangeArrowheads="1"/>
          </p:cNvSpPr>
          <p:nvPr/>
        </p:nvSpPr>
        <p:spPr bwMode="auto">
          <a:xfrm>
            <a:off x="5076825" y="37163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18" name="Rechteck 113"/>
          <p:cNvSpPr>
            <a:spLocks noChangeArrowheads="1"/>
          </p:cNvSpPr>
          <p:nvPr/>
        </p:nvSpPr>
        <p:spPr bwMode="auto">
          <a:xfrm>
            <a:off x="5076825" y="37893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19" name="Rechteck 114"/>
          <p:cNvSpPr>
            <a:spLocks noChangeArrowheads="1"/>
          </p:cNvSpPr>
          <p:nvPr/>
        </p:nvSpPr>
        <p:spPr bwMode="auto">
          <a:xfrm>
            <a:off x="5076825" y="38608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20" name="Rechteck 115"/>
          <p:cNvSpPr>
            <a:spLocks noChangeArrowheads="1"/>
          </p:cNvSpPr>
          <p:nvPr/>
        </p:nvSpPr>
        <p:spPr bwMode="auto">
          <a:xfrm>
            <a:off x="5435600" y="36449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21" name="Rechteck 116"/>
          <p:cNvSpPr>
            <a:spLocks noChangeArrowheads="1"/>
          </p:cNvSpPr>
          <p:nvPr/>
        </p:nvSpPr>
        <p:spPr bwMode="auto">
          <a:xfrm>
            <a:off x="5435600" y="37163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22" name="Rechteck 117"/>
          <p:cNvSpPr>
            <a:spLocks noChangeArrowheads="1"/>
          </p:cNvSpPr>
          <p:nvPr/>
        </p:nvSpPr>
        <p:spPr bwMode="auto">
          <a:xfrm>
            <a:off x="5435600" y="37893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23" name="Rechteck 118"/>
          <p:cNvSpPr>
            <a:spLocks noChangeArrowheads="1"/>
          </p:cNvSpPr>
          <p:nvPr/>
        </p:nvSpPr>
        <p:spPr bwMode="auto">
          <a:xfrm>
            <a:off x="5435600" y="38608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24" name="Rechteck 119"/>
          <p:cNvSpPr>
            <a:spLocks noChangeArrowheads="1"/>
          </p:cNvSpPr>
          <p:nvPr/>
        </p:nvSpPr>
        <p:spPr bwMode="auto">
          <a:xfrm>
            <a:off x="5435600" y="39338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25" name="Rechteck 120"/>
          <p:cNvSpPr>
            <a:spLocks noChangeArrowheads="1"/>
          </p:cNvSpPr>
          <p:nvPr/>
        </p:nvSpPr>
        <p:spPr bwMode="auto">
          <a:xfrm>
            <a:off x="5435600" y="40052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26" name="Rechteck 121"/>
          <p:cNvSpPr>
            <a:spLocks noChangeArrowheads="1"/>
          </p:cNvSpPr>
          <p:nvPr/>
        </p:nvSpPr>
        <p:spPr bwMode="auto">
          <a:xfrm>
            <a:off x="5435600" y="40767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27" name="Rechteck 122"/>
          <p:cNvSpPr>
            <a:spLocks noChangeArrowheads="1"/>
          </p:cNvSpPr>
          <p:nvPr/>
        </p:nvSpPr>
        <p:spPr bwMode="auto">
          <a:xfrm>
            <a:off x="5435600" y="41497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28" name="Rechteck 123"/>
          <p:cNvSpPr>
            <a:spLocks noChangeArrowheads="1"/>
          </p:cNvSpPr>
          <p:nvPr/>
        </p:nvSpPr>
        <p:spPr bwMode="auto">
          <a:xfrm>
            <a:off x="5435600" y="42211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29" name="Rechteck 124"/>
          <p:cNvSpPr>
            <a:spLocks noChangeArrowheads="1"/>
          </p:cNvSpPr>
          <p:nvPr/>
        </p:nvSpPr>
        <p:spPr bwMode="auto">
          <a:xfrm>
            <a:off x="5435600" y="42926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30" name="Rechteck 125"/>
          <p:cNvSpPr>
            <a:spLocks noChangeArrowheads="1"/>
          </p:cNvSpPr>
          <p:nvPr/>
        </p:nvSpPr>
        <p:spPr bwMode="auto">
          <a:xfrm>
            <a:off x="5435600" y="43656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31" name="Rechteck 126"/>
          <p:cNvSpPr>
            <a:spLocks noChangeArrowheads="1"/>
          </p:cNvSpPr>
          <p:nvPr/>
        </p:nvSpPr>
        <p:spPr bwMode="auto">
          <a:xfrm>
            <a:off x="5724525" y="42211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32" name="Rechteck 127"/>
          <p:cNvSpPr>
            <a:spLocks noChangeArrowheads="1"/>
          </p:cNvSpPr>
          <p:nvPr/>
        </p:nvSpPr>
        <p:spPr bwMode="auto">
          <a:xfrm>
            <a:off x="5724525" y="42926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33" name="Rechteck 128"/>
          <p:cNvSpPr>
            <a:spLocks noChangeArrowheads="1"/>
          </p:cNvSpPr>
          <p:nvPr/>
        </p:nvSpPr>
        <p:spPr bwMode="auto">
          <a:xfrm>
            <a:off x="5724525" y="43656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34" name="Rechteck 129"/>
          <p:cNvSpPr>
            <a:spLocks noChangeArrowheads="1"/>
          </p:cNvSpPr>
          <p:nvPr/>
        </p:nvSpPr>
        <p:spPr bwMode="auto">
          <a:xfrm>
            <a:off x="5724525" y="44370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35" name="Rechteck 130"/>
          <p:cNvSpPr>
            <a:spLocks noChangeArrowheads="1"/>
          </p:cNvSpPr>
          <p:nvPr/>
        </p:nvSpPr>
        <p:spPr bwMode="auto">
          <a:xfrm>
            <a:off x="5724525" y="45085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36" name="Rechteck 131"/>
          <p:cNvSpPr>
            <a:spLocks noChangeArrowheads="1"/>
          </p:cNvSpPr>
          <p:nvPr/>
        </p:nvSpPr>
        <p:spPr bwMode="auto">
          <a:xfrm>
            <a:off x="5724525" y="45815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37" name="Rechteck 132"/>
          <p:cNvSpPr>
            <a:spLocks noChangeArrowheads="1"/>
          </p:cNvSpPr>
          <p:nvPr/>
        </p:nvSpPr>
        <p:spPr bwMode="auto">
          <a:xfrm>
            <a:off x="5724525" y="46529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38" name="Rechteck 133"/>
          <p:cNvSpPr>
            <a:spLocks noChangeArrowheads="1"/>
          </p:cNvSpPr>
          <p:nvPr/>
        </p:nvSpPr>
        <p:spPr bwMode="auto">
          <a:xfrm>
            <a:off x="5724525" y="47244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39" name="Rechteck 134"/>
          <p:cNvSpPr>
            <a:spLocks noChangeArrowheads="1"/>
          </p:cNvSpPr>
          <p:nvPr/>
        </p:nvSpPr>
        <p:spPr bwMode="auto">
          <a:xfrm>
            <a:off x="5724525" y="47974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40" name="Rechteck 135"/>
          <p:cNvSpPr>
            <a:spLocks noChangeArrowheads="1"/>
          </p:cNvSpPr>
          <p:nvPr/>
        </p:nvSpPr>
        <p:spPr bwMode="auto">
          <a:xfrm>
            <a:off x="5724525" y="48688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41" name="Rechteck 136"/>
          <p:cNvSpPr>
            <a:spLocks noChangeArrowheads="1"/>
          </p:cNvSpPr>
          <p:nvPr/>
        </p:nvSpPr>
        <p:spPr bwMode="auto">
          <a:xfrm>
            <a:off x="5724525" y="4941888"/>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42" name="Rechteck 137"/>
          <p:cNvSpPr>
            <a:spLocks noChangeArrowheads="1"/>
          </p:cNvSpPr>
          <p:nvPr/>
        </p:nvSpPr>
        <p:spPr bwMode="auto">
          <a:xfrm>
            <a:off x="6011863" y="45815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43" name="Rechteck 138"/>
          <p:cNvSpPr>
            <a:spLocks noChangeArrowheads="1"/>
          </p:cNvSpPr>
          <p:nvPr/>
        </p:nvSpPr>
        <p:spPr bwMode="auto">
          <a:xfrm>
            <a:off x="6011863" y="46529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44" name="Rechteck 139"/>
          <p:cNvSpPr>
            <a:spLocks noChangeArrowheads="1"/>
          </p:cNvSpPr>
          <p:nvPr/>
        </p:nvSpPr>
        <p:spPr bwMode="auto">
          <a:xfrm>
            <a:off x="6011863" y="47244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45" name="Rechteck 140"/>
          <p:cNvSpPr>
            <a:spLocks noChangeArrowheads="1"/>
          </p:cNvSpPr>
          <p:nvPr/>
        </p:nvSpPr>
        <p:spPr bwMode="auto">
          <a:xfrm>
            <a:off x="6011863" y="47974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46" name="Rechteck 141"/>
          <p:cNvSpPr>
            <a:spLocks noChangeArrowheads="1"/>
          </p:cNvSpPr>
          <p:nvPr/>
        </p:nvSpPr>
        <p:spPr bwMode="auto">
          <a:xfrm>
            <a:off x="6011863" y="48688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47" name="Rechteck 142"/>
          <p:cNvSpPr>
            <a:spLocks noChangeArrowheads="1"/>
          </p:cNvSpPr>
          <p:nvPr/>
        </p:nvSpPr>
        <p:spPr bwMode="auto">
          <a:xfrm>
            <a:off x="6011863" y="4941888"/>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48" name="Rechteck 143"/>
          <p:cNvSpPr>
            <a:spLocks noChangeArrowheads="1"/>
          </p:cNvSpPr>
          <p:nvPr/>
        </p:nvSpPr>
        <p:spPr bwMode="auto">
          <a:xfrm>
            <a:off x="6011863" y="50133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49" name="Rechteck 144"/>
          <p:cNvSpPr>
            <a:spLocks noChangeArrowheads="1"/>
          </p:cNvSpPr>
          <p:nvPr/>
        </p:nvSpPr>
        <p:spPr bwMode="auto">
          <a:xfrm>
            <a:off x="6011863" y="50847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50" name="Rechteck 145"/>
          <p:cNvSpPr>
            <a:spLocks noChangeArrowheads="1"/>
          </p:cNvSpPr>
          <p:nvPr/>
        </p:nvSpPr>
        <p:spPr bwMode="auto">
          <a:xfrm>
            <a:off x="6011863" y="5157788"/>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51" name="Rechteck 146"/>
          <p:cNvSpPr>
            <a:spLocks noChangeArrowheads="1"/>
          </p:cNvSpPr>
          <p:nvPr/>
        </p:nvSpPr>
        <p:spPr bwMode="auto">
          <a:xfrm>
            <a:off x="6011863" y="52292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52" name="Rechteck 147"/>
          <p:cNvSpPr>
            <a:spLocks noChangeArrowheads="1"/>
          </p:cNvSpPr>
          <p:nvPr/>
        </p:nvSpPr>
        <p:spPr bwMode="auto">
          <a:xfrm>
            <a:off x="6011863" y="53006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53" name="Rechteck 148"/>
          <p:cNvSpPr>
            <a:spLocks noChangeArrowheads="1"/>
          </p:cNvSpPr>
          <p:nvPr/>
        </p:nvSpPr>
        <p:spPr bwMode="auto">
          <a:xfrm>
            <a:off x="6300788" y="42211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54" name="Rechteck 149"/>
          <p:cNvSpPr>
            <a:spLocks noChangeArrowheads="1"/>
          </p:cNvSpPr>
          <p:nvPr/>
        </p:nvSpPr>
        <p:spPr bwMode="auto">
          <a:xfrm>
            <a:off x="6300788" y="42926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55" name="Rechteck 150"/>
          <p:cNvSpPr>
            <a:spLocks noChangeArrowheads="1"/>
          </p:cNvSpPr>
          <p:nvPr/>
        </p:nvSpPr>
        <p:spPr bwMode="auto">
          <a:xfrm>
            <a:off x="6300788" y="43656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56" name="Rechteck 151"/>
          <p:cNvSpPr>
            <a:spLocks noChangeArrowheads="1"/>
          </p:cNvSpPr>
          <p:nvPr/>
        </p:nvSpPr>
        <p:spPr bwMode="auto">
          <a:xfrm>
            <a:off x="6300788" y="44370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57" name="Rechteck 152"/>
          <p:cNvSpPr>
            <a:spLocks noChangeArrowheads="1"/>
          </p:cNvSpPr>
          <p:nvPr/>
        </p:nvSpPr>
        <p:spPr bwMode="auto">
          <a:xfrm>
            <a:off x="6300788" y="45085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58" name="Rechteck 153"/>
          <p:cNvSpPr>
            <a:spLocks noChangeArrowheads="1"/>
          </p:cNvSpPr>
          <p:nvPr/>
        </p:nvSpPr>
        <p:spPr bwMode="auto">
          <a:xfrm>
            <a:off x="6300788" y="45815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59" name="Rechteck 154"/>
          <p:cNvSpPr>
            <a:spLocks noChangeArrowheads="1"/>
          </p:cNvSpPr>
          <p:nvPr/>
        </p:nvSpPr>
        <p:spPr bwMode="auto">
          <a:xfrm>
            <a:off x="6300788" y="46529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60" name="Rechteck 155"/>
          <p:cNvSpPr>
            <a:spLocks noChangeArrowheads="1"/>
          </p:cNvSpPr>
          <p:nvPr/>
        </p:nvSpPr>
        <p:spPr bwMode="auto">
          <a:xfrm>
            <a:off x="6300788" y="47244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61" name="Rechteck 156"/>
          <p:cNvSpPr>
            <a:spLocks noChangeArrowheads="1"/>
          </p:cNvSpPr>
          <p:nvPr/>
        </p:nvSpPr>
        <p:spPr bwMode="auto">
          <a:xfrm>
            <a:off x="6300788" y="47974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62" name="Rechteck 157"/>
          <p:cNvSpPr>
            <a:spLocks noChangeArrowheads="1"/>
          </p:cNvSpPr>
          <p:nvPr/>
        </p:nvSpPr>
        <p:spPr bwMode="auto">
          <a:xfrm>
            <a:off x="6300788" y="48688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63" name="Rechteck 158"/>
          <p:cNvSpPr>
            <a:spLocks noChangeArrowheads="1"/>
          </p:cNvSpPr>
          <p:nvPr/>
        </p:nvSpPr>
        <p:spPr bwMode="auto">
          <a:xfrm>
            <a:off x="6300788" y="4941888"/>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64" name="Rechteck 159"/>
          <p:cNvSpPr>
            <a:spLocks noChangeArrowheads="1"/>
          </p:cNvSpPr>
          <p:nvPr/>
        </p:nvSpPr>
        <p:spPr bwMode="auto">
          <a:xfrm>
            <a:off x="6588125" y="41497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65" name="Rechteck 160"/>
          <p:cNvSpPr>
            <a:spLocks noChangeArrowheads="1"/>
          </p:cNvSpPr>
          <p:nvPr/>
        </p:nvSpPr>
        <p:spPr bwMode="auto">
          <a:xfrm>
            <a:off x="6588125" y="42211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66" name="Rechteck 161"/>
          <p:cNvSpPr>
            <a:spLocks noChangeArrowheads="1"/>
          </p:cNvSpPr>
          <p:nvPr/>
        </p:nvSpPr>
        <p:spPr bwMode="auto">
          <a:xfrm>
            <a:off x="6588125" y="42926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67" name="Rechteck 162"/>
          <p:cNvSpPr>
            <a:spLocks noChangeArrowheads="1"/>
          </p:cNvSpPr>
          <p:nvPr/>
        </p:nvSpPr>
        <p:spPr bwMode="auto">
          <a:xfrm>
            <a:off x="6588125" y="43656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68" name="Rechteck 163"/>
          <p:cNvSpPr>
            <a:spLocks noChangeArrowheads="1"/>
          </p:cNvSpPr>
          <p:nvPr/>
        </p:nvSpPr>
        <p:spPr bwMode="auto">
          <a:xfrm>
            <a:off x="6588125" y="44370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69" name="Rechteck 164"/>
          <p:cNvSpPr>
            <a:spLocks noChangeArrowheads="1"/>
          </p:cNvSpPr>
          <p:nvPr/>
        </p:nvSpPr>
        <p:spPr bwMode="auto">
          <a:xfrm>
            <a:off x="6588125" y="45085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70" name="Rechteck 165"/>
          <p:cNvSpPr>
            <a:spLocks noChangeArrowheads="1"/>
          </p:cNvSpPr>
          <p:nvPr/>
        </p:nvSpPr>
        <p:spPr bwMode="auto">
          <a:xfrm>
            <a:off x="6588125" y="45815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71" name="Rechteck 166"/>
          <p:cNvSpPr>
            <a:spLocks noChangeArrowheads="1"/>
          </p:cNvSpPr>
          <p:nvPr/>
        </p:nvSpPr>
        <p:spPr bwMode="auto">
          <a:xfrm>
            <a:off x="6588125" y="46529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72" name="Rechteck 167"/>
          <p:cNvSpPr>
            <a:spLocks noChangeArrowheads="1"/>
          </p:cNvSpPr>
          <p:nvPr/>
        </p:nvSpPr>
        <p:spPr bwMode="auto">
          <a:xfrm>
            <a:off x="6588125" y="47244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73" name="Rechteck 168"/>
          <p:cNvSpPr>
            <a:spLocks noChangeArrowheads="1"/>
          </p:cNvSpPr>
          <p:nvPr/>
        </p:nvSpPr>
        <p:spPr bwMode="auto">
          <a:xfrm>
            <a:off x="6588125" y="47974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74" name="Rechteck 169"/>
          <p:cNvSpPr>
            <a:spLocks noChangeArrowheads="1"/>
          </p:cNvSpPr>
          <p:nvPr/>
        </p:nvSpPr>
        <p:spPr bwMode="auto">
          <a:xfrm>
            <a:off x="6588125" y="48688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75" name="Rechteck 170"/>
          <p:cNvSpPr>
            <a:spLocks noChangeArrowheads="1"/>
          </p:cNvSpPr>
          <p:nvPr/>
        </p:nvSpPr>
        <p:spPr bwMode="auto">
          <a:xfrm>
            <a:off x="6875463" y="4076700"/>
            <a:ext cx="217487"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76" name="Rechteck 171"/>
          <p:cNvSpPr>
            <a:spLocks noChangeArrowheads="1"/>
          </p:cNvSpPr>
          <p:nvPr/>
        </p:nvSpPr>
        <p:spPr bwMode="auto">
          <a:xfrm>
            <a:off x="6875463" y="4149725"/>
            <a:ext cx="217487"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77" name="Rechteck 172"/>
          <p:cNvSpPr>
            <a:spLocks noChangeArrowheads="1"/>
          </p:cNvSpPr>
          <p:nvPr/>
        </p:nvSpPr>
        <p:spPr bwMode="auto">
          <a:xfrm>
            <a:off x="6875463" y="4221163"/>
            <a:ext cx="217487"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78" name="Rechteck 173"/>
          <p:cNvSpPr>
            <a:spLocks noChangeArrowheads="1"/>
          </p:cNvSpPr>
          <p:nvPr/>
        </p:nvSpPr>
        <p:spPr bwMode="auto">
          <a:xfrm>
            <a:off x="6875463" y="4292600"/>
            <a:ext cx="217487"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79" name="Rechteck 174"/>
          <p:cNvSpPr>
            <a:spLocks noChangeArrowheads="1"/>
          </p:cNvSpPr>
          <p:nvPr/>
        </p:nvSpPr>
        <p:spPr bwMode="auto">
          <a:xfrm>
            <a:off x="6875463" y="4365625"/>
            <a:ext cx="217487"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80" name="Rechteck 175"/>
          <p:cNvSpPr>
            <a:spLocks noChangeArrowheads="1"/>
          </p:cNvSpPr>
          <p:nvPr/>
        </p:nvSpPr>
        <p:spPr bwMode="auto">
          <a:xfrm>
            <a:off x="6875463" y="4437063"/>
            <a:ext cx="217487"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81" name="Rechteck 176"/>
          <p:cNvSpPr>
            <a:spLocks noChangeArrowheads="1"/>
          </p:cNvSpPr>
          <p:nvPr/>
        </p:nvSpPr>
        <p:spPr bwMode="auto">
          <a:xfrm>
            <a:off x="6875463" y="4508500"/>
            <a:ext cx="217487"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82" name="Rechteck 177"/>
          <p:cNvSpPr>
            <a:spLocks noChangeArrowheads="1"/>
          </p:cNvSpPr>
          <p:nvPr/>
        </p:nvSpPr>
        <p:spPr bwMode="auto">
          <a:xfrm>
            <a:off x="6875463" y="4581525"/>
            <a:ext cx="217487"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83" name="Rechteck 178"/>
          <p:cNvSpPr>
            <a:spLocks noChangeArrowheads="1"/>
          </p:cNvSpPr>
          <p:nvPr/>
        </p:nvSpPr>
        <p:spPr bwMode="auto">
          <a:xfrm>
            <a:off x="6875463" y="4652963"/>
            <a:ext cx="217487"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84" name="Rechteck 179"/>
          <p:cNvSpPr>
            <a:spLocks noChangeArrowheads="1"/>
          </p:cNvSpPr>
          <p:nvPr/>
        </p:nvSpPr>
        <p:spPr bwMode="auto">
          <a:xfrm>
            <a:off x="6875463" y="4724400"/>
            <a:ext cx="217487"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85" name="Rechteck 180"/>
          <p:cNvSpPr>
            <a:spLocks noChangeArrowheads="1"/>
          </p:cNvSpPr>
          <p:nvPr/>
        </p:nvSpPr>
        <p:spPr bwMode="auto">
          <a:xfrm>
            <a:off x="6875463" y="4797425"/>
            <a:ext cx="217487"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86" name="Rechteck 181"/>
          <p:cNvSpPr>
            <a:spLocks noChangeArrowheads="1"/>
          </p:cNvSpPr>
          <p:nvPr/>
        </p:nvSpPr>
        <p:spPr bwMode="auto">
          <a:xfrm>
            <a:off x="5076825" y="39338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87" name="Rechteck 182"/>
          <p:cNvSpPr>
            <a:spLocks noChangeArrowheads="1"/>
          </p:cNvSpPr>
          <p:nvPr/>
        </p:nvSpPr>
        <p:spPr bwMode="auto">
          <a:xfrm>
            <a:off x="5076825" y="40052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88" name="Rechteck 183"/>
          <p:cNvSpPr>
            <a:spLocks noChangeArrowheads="1"/>
          </p:cNvSpPr>
          <p:nvPr/>
        </p:nvSpPr>
        <p:spPr bwMode="auto">
          <a:xfrm>
            <a:off x="5076825" y="40767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89" name="Rechteck 184"/>
          <p:cNvSpPr>
            <a:spLocks noChangeArrowheads="1"/>
          </p:cNvSpPr>
          <p:nvPr/>
        </p:nvSpPr>
        <p:spPr bwMode="auto">
          <a:xfrm>
            <a:off x="5076825" y="41497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90" name="Rechteck 185"/>
          <p:cNvSpPr>
            <a:spLocks noChangeArrowheads="1"/>
          </p:cNvSpPr>
          <p:nvPr/>
        </p:nvSpPr>
        <p:spPr bwMode="auto">
          <a:xfrm>
            <a:off x="5076825" y="42211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91" name="Rechteck 186"/>
          <p:cNvSpPr>
            <a:spLocks noChangeArrowheads="1"/>
          </p:cNvSpPr>
          <p:nvPr/>
        </p:nvSpPr>
        <p:spPr bwMode="auto">
          <a:xfrm>
            <a:off x="5076825" y="42926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92" name="Rechteck 187"/>
          <p:cNvSpPr>
            <a:spLocks noChangeArrowheads="1"/>
          </p:cNvSpPr>
          <p:nvPr/>
        </p:nvSpPr>
        <p:spPr bwMode="auto">
          <a:xfrm>
            <a:off x="5076825" y="43656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93" name="Rechteck 188"/>
          <p:cNvSpPr>
            <a:spLocks noChangeArrowheads="1"/>
          </p:cNvSpPr>
          <p:nvPr/>
        </p:nvSpPr>
        <p:spPr bwMode="auto">
          <a:xfrm>
            <a:off x="5076825" y="44370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94" name="Rechteck 189"/>
          <p:cNvSpPr>
            <a:spLocks noChangeArrowheads="1"/>
          </p:cNvSpPr>
          <p:nvPr/>
        </p:nvSpPr>
        <p:spPr bwMode="auto">
          <a:xfrm>
            <a:off x="5076825" y="45085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95" name="Rechteck 190"/>
          <p:cNvSpPr>
            <a:spLocks noChangeArrowheads="1"/>
          </p:cNvSpPr>
          <p:nvPr/>
        </p:nvSpPr>
        <p:spPr bwMode="auto">
          <a:xfrm>
            <a:off x="5076825" y="45815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96" name="Rechteck 191"/>
          <p:cNvSpPr>
            <a:spLocks noChangeArrowheads="1"/>
          </p:cNvSpPr>
          <p:nvPr/>
        </p:nvSpPr>
        <p:spPr bwMode="auto">
          <a:xfrm>
            <a:off x="5076825" y="46529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97" name="Rechteck 192"/>
          <p:cNvSpPr>
            <a:spLocks noChangeArrowheads="1"/>
          </p:cNvSpPr>
          <p:nvPr/>
        </p:nvSpPr>
        <p:spPr bwMode="auto">
          <a:xfrm>
            <a:off x="5076825" y="47244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98" name="Rechteck 193"/>
          <p:cNvSpPr>
            <a:spLocks noChangeArrowheads="1"/>
          </p:cNvSpPr>
          <p:nvPr/>
        </p:nvSpPr>
        <p:spPr bwMode="auto">
          <a:xfrm>
            <a:off x="5076825" y="47974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99" name="Rechteck 194"/>
          <p:cNvSpPr>
            <a:spLocks noChangeArrowheads="1"/>
          </p:cNvSpPr>
          <p:nvPr/>
        </p:nvSpPr>
        <p:spPr bwMode="auto">
          <a:xfrm>
            <a:off x="5076825" y="48688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00" name="Rechteck 195"/>
          <p:cNvSpPr>
            <a:spLocks noChangeArrowheads="1"/>
          </p:cNvSpPr>
          <p:nvPr/>
        </p:nvSpPr>
        <p:spPr bwMode="auto">
          <a:xfrm>
            <a:off x="5076825" y="4941888"/>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01" name="Rechteck 196"/>
          <p:cNvSpPr>
            <a:spLocks noChangeArrowheads="1"/>
          </p:cNvSpPr>
          <p:nvPr/>
        </p:nvSpPr>
        <p:spPr bwMode="auto">
          <a:xfrm>
            <a:off x="5076825" y="50133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02" name="Rechteck 197"/>
          <p:cNvSpPr>
            <a:spLocks noChangeArrowheads="1"/>
          </p:cNvSpPr>
          <p:nvPr/>
        </p:nvSpPr>
        <p:spPr bwMode="auto">
          <a:xfrm>
            <a:off x="5076825" y="50847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03" name="Rechteck 198"/>
          <p:cNvSpPr>
            <a:spLocks noChangeArrowheads="1"/>
          </p:cNvSpPr>
          <p:nvPr/>
        </p:nvSpPr>
        <p:spPr bwMode="auto">
          <a:xfrm>
            <a:off x="5076825" y="5157788"/>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04" name="Rechteck 199"/>
          <p:cNvSpPr>
            <a:spLocks noChangeArrowheads="1"/>
          </p:cNvSpPr>
          <p:nvPr/>
        </p:nvSpPr>
        <p:spPr bwMode="auto">
          <a:xfrm>
            <a:off x="5076825" y="52292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05" name="Rechteck 200"/>
          <p:cNvSpPr>
            <a:spLocks noChangeArrowheads="1"/>
          </p:cNvSpPr>
          <p:nvPr/>
        </p:nvSpPr>
        <p:spPr bwMode="auto">
          <a:xfrm>
            <a:off x="5076825" y="53006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06" name="Rechteck 201"/>
          <p:cNvSpPr>
            <a:spLocks noChangeArrowheads="1"/>
          </p:cNvSpPr>
          <p:nvPr/>
        </p:nvSpPr>
        <p:spPr bwMode="auto">
          <a:xfrm>
            <a:off x="5076825" y="537368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07" name="Rechteck 202"/>
          <p:cNvSpPr>
            <a:spLocks noChangeArrowheads="1"/>
          </p:cNvSpPr>
          <p:nvPr/>
        </p:nvSpPr>
        <p:spPr bwMode="auto">
          <a:xfrm>
            <a:off x="5076825" y="54451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08" name="Rechteck 203"/>
          <p:cNvSpPr>
            <a:spLocks noChangeArrowheads="1"/>
          </p:cNvSpPr>
          <p:nvPr/>
        </p:nvSpPr>
        <p:spPr bwMode="auto">
          <a:xfrm>
            <a:off x="4787900" y="28527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09" name="Rechteck 204"/>
          <p:cNvSpPr>
            <a:spLocks noChangeArrowheads="1"/>
          </p:cNvSpPr>
          <p:nvPr/>
        </p:nvSpPr>
        <p:spPr bwMode="auto">
          <a:xfrm>
            <a:off x="4787900" y="292417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10" name="Rechteck 205"/>
          <p:cNvSpPr>
            <a:spLocks noChangeArrowheads="1"/>
          </p:cNvSpPr>
          <p:nvPr/>
        </p:nvSpPr>
        <p:spPr bwMode="auto">
          <a:xfrm>
            <a:off x="4787900" y="29972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11" name="Rechteck 206"/>
          <p:cNvSpPr>
            <a:spLocks noChangeArrowheads="1"/>
          </p:cNvSpPr>
          <p:nvPr/>
        </p:nvSpPr>
        <p:spPr bwMode="auto">
          <a:xfrm>
            <a:off x="4787900" y="30686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12" name="Rechteck 207"/>
          <p:cNvSpPr>
            <a:spLocks noChangeArrowheads="1"/>
          </p:cNvSpPr>
          <p:nvPr/>
        </p:nvSpPr>
        <p:spPr bwMode="auto">
          <a:xfrm>
            <a:off x="4787900" y="3141663"/>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13" name="Rechteck 208"/>
          <p:cNvSpPr>
            <a:spLocks noChangeArrowheads="1"/>
          </p:cNvSpPr>
          <p:nvPr/>
        </p:nvSpPr>
        <p:spPr bwMode="auto">
          <a:xfrm>
            <a:off x="4787900" y="32131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14" name="Rechteck 209"/>
          <p:cNvSpPr>
            <a:spLocks noChangeArrowheads="1"/>
          </p:cNvSpPr>
          <p:nvPr/>
        </p:nvSpPr>
        <p:spPr bwMode="auto">
          <a:xfrm>
            <a:off x="4787900" y="32845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15" name="Rechteck 210"/>
          <p:cNvSpPr>
            <a:spLocks noChangeArrowheads="1"/>
          </p:cNvSpPr>
          <p:nvPr/>
        </p:nvSpPr>
        <p:spPr bwMode="auto">
          <a:xfrm>
            <a:off x="4787900" y="3357563"/>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16" name="Rechteck 211"/>
          <p:cNvSpPr>
            <a:spLocks noChangeArrowheads="1"/>
          </p:cNvSpPr>
          <p:nvPr/>
        </p:nvSpPr>
        <p:spPr bwMode="auto">
          <a:xfrm>
            <a:off x="4787900" y="34290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17" name="Rechteck 212"/>
          <p:cNvSpPr>
            <a:spLocks noChangeArrowheads="1"/>
          </p:cNvSpPr>
          <p:nvPr/>
        </p:nvSpPr>
        <p:spPr bwMode="auto">
          <a:xfrm>
            <a:off x="4787900" y="35004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18" name="Rechteck 213"/>
          <p:cNvSpPr>
            <a:spLocks noChangeArrowheads="1"/>
          </p:cNvSpPr>
          <p:nvPr/>
        </p:nvSpPr>
        <p:spPr bwMode="auto">
          <a:xfrm>
            <a:off x="4787900" y="35734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19" name="Rechteck 214"/>
          <p:cNvSpPr>
            <a:spLocks noChangeArrowheads="1"/>
          </p:cNvSpPr>
          <p:nvPr/>
        </p:nvSpPr>
        <p:spPr bwMode="auto">
          <a:xfrm>
            <a:off x="6011863" y="37893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20" name="Rechteck 215"/>
          <p:cNvSpPr>
            <a:spLocks noChangeArrowheads="1"/>
          </p:cNvSpPr>
          <p:nvPr/>
        </p:nvSpPr>
        <p:spPr bwMode="auto">
          <a:xfrm>
            <a:off x="6011863" y="38608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21" name="Rechteck 216"/>
          <p:cNvSpPr>
            <a:spLocks noChangeArrowheads="1"/>
          </p:cNvSpPr>
          <p:nvPr/>
        </p:nvSpPr>
        <p:spPr bwMode="auto">
          <a:xfrm>
            <a:off x="6011863" y="39338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22" name="Rechteck 217"/>
          <p:cNvSpPr>
            <a:spLocks noChangeArrowheads="1"/>
          </p:cNvSpPr>
          <p:nvPr/>
        </p:nvSpPr>
        <p:spPr bwMode="auto">
          <a:xfrm>
            <a:off x="6011863" y="40052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23" name="Rechteck 218"/>
          <p:cNvSpPr>
            <a:spLocks noChangeArrowheads="1"/>
          </p:cNvSpPr>
          <p:nvPr/>
        </p:nvSpPr>
        <p:spPr bwMode="auto">
          <a:xfrm>
            <a:off x="6011863" y="40767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24" name="Rechteck 219"/>
          <p:cNvSpPr>
            <a:spLocks noChangeArrowheads="1"/>
          </p:cNvSpPr>
          <p:nvPr/>
        </p:nvSpPr>
        <p:spPr bwMode="auto">
          <a:xfrm>
            <a:off x="6011863" y="41497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25" name="Rechteck 220"/>
          <p:cNvSpPr>
            <a:spLocks noChangeArrowheads="1"/>
          </p:cNvSpPr>
          <p:nvPr/>
        </p:nvSpPr>
        <p:spPr bwMode="auto">
          <a:xfrm>
            <a:off x="6011863" y="42211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26" name="Rechteck 221"/>
          <p:cNvSpPr>
            <a:spLocks noChangeArrowheads="1"/>
          </p:cNvSpPr>
          <p:nvPr/>
        </p:nvSpPr>
        <p:spPr bwMode="auto">
          <a:xfrm>
            <a:off x="6011863" y="42926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27" name="Rechteck 222"/>
          <p:cNvSpPr>
            <a:spLocks noChangeArrowheads="1"/>
          </p:cNvSpPr>
          <p:nvPr/>
        </p:nvSpPr>
        <p:spPr bwMode="auto">
          <a:xfrm>
            <a:off x="6011863" y="43656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28" name="Rechteck 223"/>
          <p:cNvSpPr>
            <a:spLocks noChangeArrowheads="1"/>
          </p:cNvSpPr>
          <p:nvPr/>
        </p:nvSpPr>
        <p:spPr bwMode="auto">
          <a:xfrm>
            <a:off x="6011863" y="44370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29" name="Rechteck 224"/>
          <p:cNvSpPr>
            <a:spLocks noChangeArrowheads="1"/>
          </p:cNvSpPr>
          <p:nvPr/>
        </p:nvSpPr>
        <p:spPr bwMode="auto">
          <a:xfrm>
            <a:off x="6011863" y="45085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pic>
        <p:nvPicPr>
          <p:cNvPr id="21730" name="Picture 2" descr="File:Eurostat logo.sv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11413" y="1844675"/>
            <a:ext cx="17446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31" name="Picture 9" descr="Log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92725" y="5661025"/>
            <a:ext cx="1366838"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0" name="Pfeil nach rechts 229"/>
          <p:cNvSpPr/>
          <p:nvPr/>
        </p:nvSpPr>
        <p:spPr bwMode="auto">
          <a:xfrm>
            <a:off x="5364163" y="2781300"/>
            <a:ext cx="977900" cy="484188"/>
          </a:xfrm>
          <a:prstGeom prst="rightArrow">
            <a:avLst/>
          </a:prstGeom>
          <a:ln>
            <a:headEnd/>
            <a:tailEnd/>
          </a:ln>
        </p:spPr>
        <p:style>
          <a:lnRef idx="2">
            <a:schemeClr val="accent5">
              <a:shade val="50000"/>
            </a:schemeClr>
          </a:lnRef>
          <a:fillRef idx="1">
            <a:schemeClr val="accent5"/>
          </a:fillRef>
          <a:effectRef idx="0">
            <a:schemeClr val="accent5"/>
          </a:effectRef>
          <a:fontRef idx="minor">
            <a:schemeClr val="lt1"/>
          </a:fontRef>
        </p:style>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cs typeface="Arial" charset="0"/>
            </a:endParaRPr>
          </a:p>
        </p:txBody>
      </p:sp>
      <p:sp>
        <p:nvSpPr>
          <p:cNvPr id="2" name="TextBox 1"/>
          <p:cNvSpPr txBox="1"/>
          <p:nvPr/>
        </p:nvSpPr>
        <p:spPr>
          <a:xfrm>
            <a:off x="93861" y="3411009"/>
            <a:ext cx="2399638" cy="2308324"/>
          </a:xfrm>
          <a:prstGeom prst="rect">
            <a:avLst/>
          </a:prstGeom>
          <a:noFill/>
        </p:spPr>
        <p:txBody>
          <a:bodyPr wrap="square" rtlCol="0">
            <a:spAutoFit/>
          </a:bodyPr>
          <a:lstStyle/>
          <a:p>
            <a:r>
              <a:rPr lang="en-US" dirty="0" smtClean="0"/>
              <a:t>Goal: </a:t>
            </a:r>
            <a:r>
              <a:rPr lang="en-US" dirty="0" err="1" smtClean="0"/>
              <a:t>euqational</a:t>
            </a:r>
            <a:r>
              <a:rPr lang="en-US" dirty="0" smtClean="0"/>
              <a:t> knowledge is not enough</a:t>
            </a:r>
            <a:r>
              <a:rPr lang="mr-IN" dirty="0" smtClean="0"/>
              <a:t>…</a:t>
            </a:r>
            <a:endParaRPr lang="en-US" dirty="0" smtClean="0"/>
          </a:p>
          <a:p>
            <a:endParaRPr lang="en-US" dirty="0"/>
          </a:p>
          <a:p>
            <a:r>
              <a:rPr lang="en-US" dirty="0" smtClean="0"/>
              <a:t>Idea: using both first-wave and second wave AI methods</a:t>
            </a:r>
            <a:endParaRPr lang="en-US" dirty="0"/>
          </a:p>
        </p:txBody>
      </p:sp>
      <p:sp>
        <p:nvSpPr>
          <p:cNvPr id="234" name="TextShape 1"/>
          <p:cNvSpPr txBox="1"/>
          <p:nvPr/>
        </p:nvSpPr>
        <p:spPr>
          <a:xfrm>
            <a:off x="461743" y="430113"/>
            <a:ext cx="6269456" cy="1142723"/>
          </a:xfrm>
          <a:prstGeom prst="rect">
            <a:avLst/>
          </a:prstGeom>
        </p:spPr>
        <p:txBody>
          <a:bodyPr lIns="0" tIns="0" rIns="0" bIns="0" anchor="ctr"/>
          <a:lstStyle/>
          <a:p>
            <a:pPr>
              <a:lnSpc>
                <a:spcPct val="100000"/>
              </a:lnSpc>
            </a:pPr>
            <a:r>
              <a:rPr lang="de-DE" sz="2200" b="1" dirty="0" err="1">
                <a:solidFill>
                  <a:srgbClr val="FFFFFF"/>
                </a:solidFill>
                <a:latin typeface="Verdana"/>
              </a:rPr>
              <a:t>Challenges</a:t>
            </a:r>
            <a:r>
              <a:rPr lang="de-DE" sz="2200" b="1" dirty="0">
                <a:solidFill>
                  <a:srgbClr val="FFFFFF"/>
                </a:solidFill>
                <a:latin typeface="Verdana"/>
              </a:rPr>
              <a:t> – </a:t>
            </a:r>
            <a:r>
              <a:rPr lang="de-DE" sz="2200" b="1" dirty="0" err="1" smtClean="0">
                <a:solidFill>
                  <a:srgbClr val="FFFFFF"/>
                </a:solidFill>
                <a:latin typeface="Verdana"/>
              </a:rPr>
              <a:t>Too</a:t>
            </a:r>
            <a:r>
              <a:rPr lang="de-DE" sz="2200" b="1" dirty="0" smtClean="0">
                <a:solidFill>
                  <a:srgbClr val="FFFFFF"/>
                </a:solidFill>
                <a:latin typeface="Verdana"/>
              </a:rPr>
              <a:t> </a:t>
            </a:r>
            <a:r>
              <a:rPr lang="de-DE" sz="2200" b="1" dirty="0" err="1" smtClean="0">
                <a:solidFill>
                  <a:srgbClr val="FFFFFF"/>
                </a:solidFill>
                <a:latin typeface="Verdana"/>
              </a:rPr>
              <a:t>many</a:t>
            </a:r>
            <a:r>
              <a:rPr lang="de-DE" sz="2200" b="1" dirty="0" smtClean="0">
                <a:solidFill>
                  <a:srgbClr val="FFFFFF"/>
                </a:solidFill>
                <a:latin typeface="Verdana"/>
              </a:rPr>
              <a:t> </a:t>
            </a:r>
            <a:r>
              <a:rPr lang="de-DE" sz="2200" b="1" dirty="0" err="1" smtClean="0">
                <a:solidFill>
                  <a:srgbClr val="FFFFFF"/>
                </a:solidFill>
                <a:latin typeface="Verdana"/>
              </a:rPr>
              <a:t>Missing</a:t>
            </a:r>
            <a:r>
              <a:rPr lang="de-DE" sz="2200" b="1" dirty="0" smtClean="0">
                <a:solidFill>
                  <a:srgbClr val="FFFFFF"/>
                </a:solidFill>
                <a:latin typeface="Verdana"/>
              </a:rPr>
              <a:t> </a:t>
            </a:r>
            <a:r>
              <a:rPr lang="de-DE" sz="2200" b="1" dirty="0" err="1">
                <a:solidFill>
                  <a:srgbClr val="FFFFFF"/>
                </a:solidFill>
                <a:latin typeface="Verdana"/>
              </a:rPr>
              <a:t>values</a:t>
            </a:r>
            <a:r>
              <a:rPr lang="de-DE" sz="2200" b="1" dirty="0">
                <a:solidFill>
                  <a:srgbClr val="FFFFFF"/>
                </a:solidFill>
                <a:latin typeface="Verdana"/>
              </a:rPr>
              <a:t> </a:t>
            </a:r>
            <a:endParaRPr sz="1500" dirty="0"/>
          </a:p>
        </p:txBody>
      </p:sp>
    </p:spTree>
    <p:extLst>
      <p:ext uri="{BB962C8B-B14F-4D97-AF65-F5344CB8AC3E}">
        <p14:creationId xmlns:p14="http://schemas.microsoft.com/office/powerpoint/2010/main" val="18758036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4294967295"/>
          </p:nvPr>
        </p:nvSpPr>
        <p:spPr>
          <a:xfrm>
            <a:off x="462019" y="1839258"/>
            <a:ext cx="8574477" cy="1229702"/>
          </a:xfrm>
          <a:prstGeom prst="rect">
            <a:avLst/>
          </a:prstGeom>
        </p:spPr>
        <p:txBody>
          <a:bodyPr lIns="91430" tIns="45715" rIns="91430" bIns="45715">
            <a:normAutofit/>
          </a:bodyPr>
          <a:lstStyle/>
          <a:p>
            <a:pPr marL="311045" indent="-311045">
              <a:buFont typeface="Arial"/>
              <a:buChar char="•"/>
            </a:pPr>
            <a:r>
              <a:rPr lang="en-GB" sz="1800" noProof="0" smtClean="0"/>
              <a:t>Individual datasets (e.g. from Eurostat) have missing values</a:t>
            </a:r>
          </a:p>
          <a:p>
            <a:pPr marL="311045" indent="-311045">
              <a:buFont typeface="Arial"/>
              <a:buChar char="•"/>
            </a:pPr>
            <a:r>
              <a:rPr lang="en-GB" sz="1800" b="1" noProof="0" smtClean="0"/>
              <a:t>Merging together datasets </a:t>
            </a:r>
            <a:r>
              <a:rPr lang="en-GB" sz="1800" noProof="0" smtClean="0"/>
              <a:t>with different indicators/cities  adds sparsity</a:t>
            </a:r>
            <a:endParaRPr lang="en-GB" sz="1800" noProof="0"/>
          </a:p>
        </p:txBody>
      </p:sp>
      <p:pic>
        <p:nvPicPr>
          <p:cNvPr id="29699"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79512" y="2808294"/>
            <a:ext cx="8856984" cy="40471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TextShape 1"/>
          <p:cNvSpPr txBox="1"/>
          <p:nvPr/>
        </p:nvSpPr>
        <p:spPr>
          <a:xfrm>
            <a:off x="461743" y="430113"/>
            <a:ext cx="6269456" cy="1142723"/>
          </a:xfrm>
          <a:prstGeom prst="rect">
            <a:avLst/>
          </a:prstGeom>
        </p:spPr>
        <p:txBody>
          <a:bodyPr lIns="0" tIns="0" rIns="0" bIns="0" anchor="ctr"/>
          <a:lstStyle/>
          <a:p>
            <a:pPr>
              <a:lnSpc>
                <a:spcPct val="100000"/>
              </a:lnSpc>
            </a:pPr>
            <a:r>
              <a:rPr lang="de-DE" sz="2200" b="1" dirty="0" err="1">
                <a:solidFill>
                  <a:srgbClr val="FFFFFF"/>
                </a:solidFill>
                <a:latin typeface="Verdana"/>
              </a:rPr>
              <a:t>Challenges</a:t>
            </a:r>
            <a:r>
              <a:rPr lang="de-DE" sz="2200" b="1" dirty="0">
                <a:solidFill>
                  <a:srgbClr val="FFFFFF"/>
                </a:solidFill>
                <a:latin typeface="Verdana"/>
              </a:rPr>
              <a:t> – </a:t>
            </a:r>
            <a:r>
              <a:rPr lang="de-DE" sz="2200" b="1" dirty="0" err="1" smtClean="0">
                <a:solidFill>
                  <a:srgbClr val="FFFFFF"/>
                </a:solidFill>
                <a:latin typeface="Verdana"/>
              </a:rPr>
              <a:t>Too</a:t>
            </a:r>
            <a:r>
              <a:rPr lang="de-DE" sz="2200" b="1" dirty="0" smtClean="0">
                <a:solidFill>
                  <a:srgbClr val="FFFFFF"/>
                </a:solidFill>
                <a:latin typeface="Verdana"/>
              </a:rPr>
              <a:t> </a:t>
            </a:r>
            <a:r>
              <a:rPr lang="de-DE" sz="2200" b="1" dirty="0" err="1" smtClean="0">
                <a:solidFill>
                  <a:srgbClr val="FFFFFF"/>
                </a:solidFill>
                <a:latin typeface="Verdana"/>
              </a:rPr>
              <a:t>many</a:t>
            </a:r>
            <a:r>
              <a:rPr lang="de-DE" sz="2200" b="1" dirty="0" smtClean="0">
                <a:solidFill>
                  <a:srgbClr val="FFFFFF"/>
                </a:solidFill>
                <a:latin typeface="Verdana"/>
              </a:rPr>
              <a:t> </a:t>
            </a:r>
            <a:r>
              <a:rPr lang="de-DE" sz="2200" b="1" dirty="0" err="1" smtClean="0">
                <a:solidFill>
                  <a:srgbClr val="FFFFFF"/>
                </a:solidFill>
                <a:latin typeface="Verdana"/>
              </a:rPr>
              <a:t>Missing</a:t>
            </a:r>
            <a:r>
              <a:rPr lang="de-DE" sz="2200" b="1" dirty="0" smtClean="0">
                <a:solidFill>
                  <a:srgbClr val="FFFFFF"/>
                </a:solidFill>
                <a:latin typeface="Verdana"/>
              </a:rPr>
              <a:t> </a:t>
            </a:r>
            <a:r>
              <a:rPr lang="de-DE" sz="2200" b="1" dirty="0" err="1">
                <a:solidFill>
                  <a:srgbClr val="FFFFFF"/>
                </a:solidFill>
                <a:latin typeface="Verdana"/>
              </a:rPr>
              <a:t>values</a:t>
            </a:r>
            <a:r>
              <a:rPr lang="de-DE" sz="2200" b="1" dirty="0">
                <a:solidFill>
                  <a:srgbClr val="FFFFFF"/>
                </a:solidFill>
                <a:latin typeface="Verdana"/>
              </a:rPr>
              <a:t> </a:t>
            </a:r>
            <a:endParaRPr sz="1500" dirty="0"/>
          </a:p>
        </p:txBody>
      </p:sp>
    </p:spTree>
    <p:extLst>
      <p:ext uri="{BB962C8B-B14F-4D97-AF65-F5344CB8AC3E}">
        <p14:creationId xmlns:p14="http://schemas.microsoft.com/office/powerpoint/2010/main" val="19437047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TextShape 1"/>
          <p:cNvSpPr txBox="1"/>
          <p:nvPr/>
        </p:nvSpPr>
        <p:spPr>
          <a:xfrm>
            <a:off x="461743" y="430113"/>
            <a:ext cx="6269456" cy="1142723"/>
          </a:xfrm>
          <a:prstGeom prst="rect">
            <a:avLst/>
          </a:prstGeom>
        </p:spPr>
        <p:txBody>
          <a:bodyPr lIns="0" tIns="0" rIns="0" bIns="0" anchor="ctr"/>
          <a:lstStyle/>
          <a:p>
            <a:pPr>
              <a:lnSpc>
                <a:spcPct val="100000"/>
              </a:lnSpc>
            </a:pPr>
            <a:r>
              <a:rPr lang="de-DE" sz="2500" b="1" dirty="0" err="1">
                <a:solidFill>
                  <a:srgbClr val="FFFFFF"/>
                </a:solidFill>
                <a:latin typeface="Verdana"/>
              </a:rPr>
              <a:t>Missing</a:t>
            </a:r>
            <a:r>
              <a:rPr lang="de-DE" sz="2500" b="1" dirty="0">
                <a:solidFill>
                  <a:srgbClr val="FFFFFF"/>
                </a:solidFill>
                <a:latin typeface="Verdana"/>
              </a:rPr>
              <a:t> Values – Hybrid </a:t>
            </a:r>
            <a:r>
              <a:rPr lang="de-DE" sz="2500" b="1" dirty="0" err="1">
                <a:solidFill>
                  <a:srgbClr val="FFFFFF"/>
                </a:solidFill>
                <a:latin typeface="Verdana"/>
              </a:rPr>
              <a:t>approach</a:t>
            </a:r>
            <a:r>
              <a:rPr lang="de-DE" sz="2500" b="1" dirty="0">
                <a:solidFill>
                  <a:srgbClr val="FFFFFF"/>
                </a:solidFill>
                <a:latin typeface="Verdana"/>
              </a:rPr>
              <a:t> </a:t>
            </a:r>
            <a:r>
              <a:rPr lang="de-DE" sz="2500" b="1" dirty="0" err="1">
                <a:solidFill>
                  <a:srgbClr val="FFFFFF"/>
                </a:solidFill>
                <a:latin typeface="Verdana"/>
              </a:rPr>
              <a:t>choose</a:t>
            </a:r>
            <a:r>
              <a:rPr lang="de-DE" sz="2500" b="1" dirty="0">
                <a:solidFill>
                  <a:srgbClr val="FFFFFF"/>
                </a:solidFill>
                <a:latin typeface="Verdana"/>
              </a:rPr>
              <a:t> </a:t>
            </a:r>
            <a:r>
              <a:rPr lang="de-DE" sz="2500" b="1" dirty="0" err="1">
                <a:solidFill>
                  <a:srgbClr val="FFFFFF"/>
                </a:solidFill>
                <a:latin typeface="Verdana"/>
              </a:rPr>
              <a:t>best</a:t>
            </a:r>
            <a:r>
              <a:rPr lang="de-DE" sz="2500" b="1" dirty="0">
                <a:solidFill>
                  <a:srgbClr val="FFFFFF"/>
                </a:solidFill>
                <a:latin typeface="Verdana"/>
              </a:rPr>
              <a:t> </a:t>
            </a:r>
            <a:r>
              <a:rPr lang="de-DE" sz="2500" b="1" dirty="0" err="1">
                <a:solidFill>
                  <a:srgbClr val="FFFFFF"/>
                </a:solidFill>
                <a:latin typeface="Verdana"/>
              </a:rPr>
              <a:t>prediction</a:t>
            </a:r>
            <a:r>
              <a:rPr lang="de-DE" sz="2500" b="1" dirty="0">
                <a:solidFill>
                  <a:srgbClr val="FFFFFF"/>
                </a:solidFill>
                <a:latin typeface="Verdana"/>
              </a:rPr>
              <a:t> </a:t>
            </a:r>
            <a:r>
              <a:rPr lang="de-DE" sz="2500" b="1" dirty="0" err="1">
                <a:solidFill>
                  <a:srgbClr val="FFFFFF"/>
                </a:solidFill>
                <a:latin typeface="Verdana"/>
              </a:rPr>
              <a:t>method</a:t>
            </a:r>
            <a:r>
              <a:rPr lang="de-DE" sz="2500" b="1" dirty="0">
                <a:solidFill>
                  <a:srgbClr val="FFFFFF"/>
                </a:solidFill>
                <a:latin typeface="Verdana"/>
              </a:rPr>
              <a:t> per </a:t>
            </a:r>
            <a:r>
              <a:rPr lang="de-DE" sz="2500" b="1" dirty="0" err="1">
                <a:solidFill>
                  <a:srgbClr val="FFFFFF"/>
                </a:solidFill>
                <a:latin typeface="Verdana"/>
              </a:rPr>
              <a:t>indicator</a:t>
            </a:r>
            <a:r>
              <a:rPr lang="de-DE" sz="2500" b="1" dirty="0">
                <a:solidFill>
                  <a:srgbClr val="FFFFFF"/>
                </a:solidFill>
                <a:latin typeface="Verdana"/>
              </a:rPr>
              <a:t>:</a:t>
            </a:r>
            <a:endParaRPr dirty="0"/>
          </a:p>
        </p:txBody>
      </p:sp>
      <p:sp>
        <p:nvSpPr>
          <p:cNvPr id="158" name="TextShape 2"/>
          <p:cNvSpPr txBox="1"/>
          <p:nvPr/>
        </p:nvSpPr>
        <p:spPr>
          <a:xfrm>
            <a:off x="461743" y="1839003"/>
            <a:ext cx="7739916" cy="4541824"/>
          </a:xfrm>
          <a:prstGeom prst="rect">
            <a:avLst/>
          </a:prstGeom>
        </p:spPr>
        <p:txBody>
          <a:bodyPr lIns="0" tIns="41473" rIns="0" bIns="41473"/>
          <a:lstStyle/>
          <a:p>
            <a:pPr>
              <a:buFont typeface="Wingdings" charset="2"/>
              <a:buChar char=""/>
            </a:pPr>
            <a:r>
              <a:rPr lang="de-DE" sz="2200" dirty="0">
                <a:solidFill>
                  <a:srgbClr val="000000"/>
                </a:solidFill>
                <a:latin typeface="Verdana"/>
              </a:rPr>
              <a:t> </a:t>
            </a:r>
            <a:r>
              <a:rPr lang="de-DE" sz="2200" dirty="0" err="1">
                <a:solidFill>
                  <a:srgbClr val="000000"/>
                </a:solidFill>
                <a:latin typeface="Verdana"/>
              </a:rPr>
              <a:t>Our</a:t>
            </a:r>
            <a:r>
              <a:rPr lang="de-DE" sz="2200" dirty="0">
                <a:solidFill>
                  <a:srgbClr val="000000"/>
                </a:solidFill>
                <a:latin typeface="Verdana"/>
              </a:rPr>
              <a:t> </a:t>
            </a:r>
            <a:r>
              <a:rPr lang="de-DE" sz="2200" dirty="0" err="1">
                <a:solidFill>
                  <a:srgbClr val="FF0000"/>
                </a:solidFill>
                <a:latin typeface="Verdana"/>
              </a:rPr>
              <a:t>assumption</a:t>
            </a:r>
            <a:r>
              <a:rPr lang="de-DE" sz="2200" dirty="0">
                <a:solidFill>
                  <a:srgbClr val="000000"/>
                </a:solidFill>
                <a:latin typeface="Verdana"/>
              </a:rPr>
              <a:t>: </a:t>
            </a:r>
            <a:r>
              <a:rPr lang="de-DE" sz="2200" dirty="0" err="1">
                <a:solidFill>
                  <a:srgbClr val="000000"/>
                </a:solidFill>
                <a:latin typeface="Verdana"/>
              </a:rPr>
              <a:t>every</a:t>
            </a:r>
            <a:r>
              <a:rPr lang="de-DE" sz="2200" dirty="0">
                <a:solidFill>
                  <a:srgbClr val="000000"/>
                </a:solidFill>
                <a:latin typeface="Verdana"/>
              </a:rPr>
              <a:t> </a:t>
            </a:r>
            <a:r>
              <a:rPr lang="de-DE" sz="2200" dirty="0" err="1">
                <a:solidFill>
                  <a:srgbClr val="000000"/>
                </a:solidFill>
                <a:latin typeface="Verdana"/>
              </a:rPr>
              <a:t>indicator</a:t>
            </a:r>
            <a:r>
              <a:rPr lang="de-DE" sz="2200" dirty="0">
                <a:solidFill>
                  <a:srgbClr val="000000"/>
                </a:solidFill>
                <a:latin typeface="Verdana"/>
              </a:rPr>
              <a:t> </a:t>
            </a:r>
            <a:r>
              <a:rPr lang="de-DE" sz="2200" dirty="0" err="1">
                <a:solidFill>
                  <a:srgbClr val="000000"/>
                </a:solidFill>
                <a:latin typeface="Verdana"/>
              </a:rPr>
              <a:t>has</a:t>
            </a:r>
            <a:r>
              <a:rPr lang="de-DE" sz="2200" dirty="0">
                <a:solidFill>
                  <a:srgbClr val="000000"/>
                </a:solidFill>
                <a:latin typeface="Verdana"/>
              </a:rPr>
              <a:t> </a:t>
            </a:r>
            <a:r>
              <a:rPr lang="de-DE" sz="2200" dirty="0" err="1">
                <a:solidFill>
                  <a:srgbClr val="000000"/>
                </a:solidFill>
                <a:latin typeface="Verdana"/>
              </a:rPr>
              <a:t>its</a:t>
            </a:r>
            <a:r>
              <a:rPr lang="de-DE" sz="2200" dirty="0">
                <a:solidFill>
                  <a:srgbClr val="000000"/>
                </a:solidFill>
                <a:latin typeface="Verdana"/>
              </a:rPr>
              <a:t> </a:t>
            </a:r>
            <a:r>
              <a:rPr lang="de-DE" sz="2200" dirty="0" err="1">
                <a:solidFill>
                  <a:srgbClr val="000000"/>
                </a:solidFill>
                <a:latin typeface="Verdana"/>
              </a:rPr>
              <a:t>own</a:t>
            </a:r>
            <a:r>
              <a:rPr lang="de-DE" sz="2200" dirty="0">
                <a:solidFill>
                  <a:srgbClr val="000000"/>
                </a:solidFill>
                <a:latin typeface="Verdana"/>
              </a:rPr>
              <a:t> </a:t>
            </a:r>
          </a:p>
          <a:p>
            <a:r>
              <a:rPr lang="de-DE" sz="2200" dirty="0">
                <a:solidFill>
                  <a:srgbClr val="000000"/>
                </a:solidFill>
                <a:latin typeface="Verdana"/>
              </a:rPr>
              <a:t>  </a:t>
            </a:r>
            <a:r>
              <a:rPr lang="de-DE" sz="2200" dirty="0" err="1">
                <a:solidFill>
                  <a:srgbClr val="000000"/>
                </a:solidFill>
                <a:latin typeface="Verdana"/>
              </a:rPr>
              <a:t>distribution</a:t>
            </a:r>
            <a:r>
              <a:rPr lang="de-DE" sz="2200" dirty="0">
                <a:solidFill>
                  <a:srgbClr val="000000"/>
                </a:solidFill>
                <a:latin typeface="Verdana"/>
              </a:rPr>
              <a:t> </a:t>
            </a:r>
            <a:r>
              <a:rPr lang="de-DE" sz="2200" dirty="0" err="1">
                <a:solidFill>
                  <a:srgbClr val="000000"/>
                </a:solidFill>
                <a:latin typeface="Verdana"/>
              </a:rPr>
              <a:t>and</a:t>
            </a:r>
            <a:r>
              <a:rPr lang="de-DE" sz="2200" dirty="0">
                <a:solidFill>
                  <a:srgbClr val="000000"/>
                </a:solidFill>
                <a:latin typeface="Verdana"/>
              </a:rPr>
              <a:t> </a:t>
            </a:r>
            <a:r>
              <a:rPr lang="de-DE" sz="2200" dirty="0" err="1">
                <a:solidFill>
                  <a:srgbClr val="000000"/>
                </a:solidFill>
                <a:latin typeface="Verdana"/>
              </a:rPr>
              <a:t>relationship</a:t>
            </a:r>
            <a:r>
              <a:rPr lang="de-DE" sz="2200" dirty="0">
                <a:solidFill>
                  <a:srgbClr val="000000"/>
                </a:solidFill>
                <a:latin typeface="Verdana"/>
              </a:rPr>
              <a:t> </a:t>
            </a:r>
            <a:r>
              <a:rPr lang="de-DE" sz="2200" dirty="0" err="1">
                <a:solidFill>
                  <a:srgbClr val="000000"/>
                </a:solidFill>
                <a:latin typeface="Verdana"/>
              </a:rPr>
              <a:t>to</a:t>
            </a:r>
            <a:r>
              <a:rPr lang="de-DE" sz="2200" dirty="0">
                <a:solidFill>
                  <a:srgbClr val="000000"/>
                </a:solidFill>
                <a:latin typeface="Verdana"/>
              </a:rPr>
              <a:t> </a:t>
            </a:r>
            <a:r>
              <a:rPr lang="de-DE" sz="2200" dirty="0" err="1">
                <a:solidFill>
                  <a:srgbClr val="000000"/>
                </a:solidFill>
                <a:latin typeface="Verdana"/>
              </a:rPr>
              <a:t>others</a:t>
            </a:r>
            <a:r>
              <a:rPr lang="de-DE" sz="2200" dirty="0">
                <a:solidFill>
                  <a:srgbClr val="000000"/>
                </a:solidFill>
                <a:latin typeface="Verdana"/>
              </a:rPr>
              <a:t>.</a:t>
            </a:r>
            <a:endParaRPr dirty="0"/>
          </a:p>
          <a:p>
            <a:pPr>
              <a:lnSpc>
                <a:spcPct val="150000"/>
              </a:lnSpc>
              <a:buFont typeface="Wingdings" charset="2"/>
              <a:buChar char=""/>
            </a:pPr>
            <a:r>
              <a:rPr lang="de-DE" sz="2200" dirty="0">
                <a:solidFill>
                  <a:srgbClr val="000000"/>
                </a:solidFill>
                <a:latin typeface="Verdana"/>
              </a:rPr>
              <a:t> </a:t>
            </a:r>
            <a:r>
              <a:rPr lang="de-DE" sz="2200" dirty="0" err="1">
                <a:solidFill>
                  <a:srgbClr val="000000"/>
                </a:solidFill>
                <a:latin typeface="Verdana"/>
              </a:rPr>
              <a:t>Basket</a:t>
            </a:r>
            <a:r>
              <a:rPr lang="de-DE" sz="2200" dirty="0">
                <a:solidFill>
                  <a:srgbClr val="000000"/>
                </a:solidFill>
                <a:latin typeface="Verdana"/>
              </a:rPr>
              <a:t> </a:t>
            </a:r>
            <a:r>
              <a:rPr lang="de-DE" sz="2200" dirty="0" err="1">
                <a:solidFill>
                  <a:srgbClr val="000000"/>
                </a:solidFill>
                <a:latin typeface="Verdana"/>
              </a:rPr>
              <a:t>of</a:t>
            </a:r>
            <a:r>
              <a:rPr lang="de-DE" sz="2200" dirty="0">
                <a:solidFill>
                  <a:srgbClr val="000000"/>
                </a:solidFill>
                <a:latin typeface="Verdana"/>
              </a:rPr>
              <a:t> „</a:t>
            </a:r>
            <a:r>
              <a:rPr lang="de-DE" sz="2200" dirty="0" err="1">
                <a:solidFill>
                  <a:srgbClr val="FF0000"/>
                </a:solidFill>
                <a:latin typeface="Verdana"/>
              </a:rPr>
              <a:t>standard</a:t>
            </a:r>
            <a:r>
              <a:rPr lang="de-DE" sz="2200" dirty="0">
                <a:solidFill>
                  <a:srgbClr val="000000"/>
                </a:solidFill>
                <a:latin typeface="Verdana"/>
              </a:rPr>
              <a:t>“ </a:t>
            </a:r>
            <a:r>
              <a:rPr lang="de-DE" sz="2200" dirty="0" err="1">
                <a:solidFill>
                  <a:srgbClr val="FF0000"/>
                </a:solidFill>
                <a:latin typeface="Verdana"/>
              </a:rPr>
              <a:t>regression</a:t>
            </a:r>
            <a:r>
              <a:rPr lang="de-DE" sz="2200" dirty="0">
                <a:solidFill>
                  <a:srgbClr val="000000"/>
                </a:solidFill>
                <a:latin typeface="Verdana"/>
              </a:rPr>
              <a:t> </a:t>
            </a:r>
            <a:r>
              <a:rPr lang="de-DE" sz="2200" dirty="0" err="1">
                <a:solidFill>
                  <a:srgbClr val="000000"/>
                </a:solidFill>
                <a:latin typeface="Verdana"/>
              </a:rPr>
              <a:t>methods</a:t>
            </a:r>
            <a:r>
              <a:rPr lang="de-DE" sz="2200" dirty="0">
                <a:solidFill>
                  <a:srgbClr val="000000"/>
                </a:solidFill>
                <a:latin typeface="Verdana"/>
              </a:rPr>
              <a:t>:</a:t>
            </a:r>
            <a:endParaRPr lang="de-DE" dirty="0"/>
          </a:p>
          <a:p>
            <a:pPr lvl="1">
              <a:lnSpc>
                <a:spcPct val="150000"/>
              </a:lnSpc>
              <a:buFont typeface="Wingdings" charset="2"/>
              <a:buChar char=""/>
            </a:pPr>
            <a:r>
              <a:rPr lang="de-DE" sz="2000" dirty="0">
                <a:solidFill>
                  <a:srgbClr val="000000"/>
                </a:solidFill>
                <a:latin typeface="Verdana"/>
              </a:rPr>
              <a:t> K-</a:t>
            </a:r>
            <a:r>
              <a:rPr lang="de-DE" sz="2000" dirty="0" err="1">
                <a:solidFill>
                  <a:srgbClr val="000000"/>
                </a:solidFill>
                <a:latin typeface="Verdana"/>
              </a:rPr>
              <a:t>Nearest</a:t>
            </a:r>
            <a:r>
              <a:rPr lang="de-DE" sz="2000" dirty="0">
                <a:solidFill>
                  <a:srgbClr val="000000"/>
                </a:solidFill>
                <a:latin typeface="Verdana"/>
              </a:rPr>
              <a:t> </a:t>
            </a:r>
            <a:r>
              <a:rPr lang="de-DE" sz="2000" dirty="0" err="1">
                <a:solidFill>
                  <a:srgbClr val="000000"/>
                </a:solidFill>
                <a:latin typeface="Verdana"/>
              </a:rPr>
              <a:t>Neighbour</a:t>
            </a:r>
            <a:r>
              <a:rPr lang="de-DE" sz="2000" dirty="0">
                <a:solidFill>
                  <a:srgbClr val="000000"/>
                </a:solidFill>
                <a:latin typeface="Verdana"/>
              </a:rPr>
              <a:t> Regression (KNN)</a:t>
            </a:r>
            <a:endParaRPr lang="de-DE" dirty="0"/>
          </a:p>
          <a:p>
            <a:pPr lvl="1">
              <a:lnSpc>
                <a:spcPct val="150000"/>
              </a:lnSpc>
              <a:buFont typeface="Wingdings" charset="2"/>
              <a:buChar char=""/>
            </a:pPr>
            <a:r>
              <a:rPr lang="de-DE" sz="2000" dirty="0">
                <a:solidFill>
                  <a:srgbClr val="000000"/>
                </a:solidFill>
                <a:latin typeface="Verdana"/>
              </a:rPr>
              <a:t> Multiple Linear Regression (MLR)</a:t>
            </a:r>
            <a:endParaRPr lang="de-DE" dirty="0"/>
          </a:p>
          <a:p>
            <a:pPr lvl="1">
              <a:lnSpc>
                <a:spcPct val="150000"/>
              </a:lnSpc>
              <a:buFont typeface="Wingdings" charset="2"/>
              <a:buChar char=""/>
            </a:pPr>
            <a:r>
              <a:rPr lang="de-DE" sz="2000" dirty="0">
                <a:solidFill>
                  <a:srgbClr val="000000"/>
                </a:solidFill>
                <a:latin typeface="Verdana"/>
              </a:rPr>
              <a:t> Random </a:t>
            </a:r>
            <a:r>
              <a:rPr lang="de-DE" sz="2000" dirty="0" err="1">
                <a:solidFill>
                  <a:srgbClr val="000000"/>
                </a:solidFill>
                <a:latin typeface="Verdana"/>
              </a:rPr>
              <a:t>Forest</a:t>
            </a:r>
            <a:r>
              <a:rPr lang="de-DE" sz="2000" dirty="0">
                <a:solidFill>
                  <a:srgbClr val="000000"/>
                </a:solidFill>
                <a:latin typeface="Verdana"/>
              </a:rPr>
              <a:t> </a:t>
            </a:r>
            <a:r>
              <a:rPr lang="de-DE" sz="2000" dirty="0" err="1">
                <a:solidFill>
                  <a:srgbClr val="000000"/>
                </a:solidFill>
                <a:latin typeface="Verdana"/>
              </a:rPr>
              <a:t>Decision</a:t>
            </a:r>
            <a:r>
              <a:rPr lang="de-DE" sz="2000" dirty="0">
                <a:solidFill>
                  <a:srgbClr val="000000"/>
                </a:solidFill>
                <a:latin typeface="Verdana"/>
              </a:rPr>
              <a:t> </a:t>
            </a:r>
            <a:r>
              <a:rPr lang="de-DE" sz="2000" dirty="0" err="1">
                <a:solidFill>
                  <a:srgbClr val="000000"/>
                </a:solidFill>
                <a:latin typeface="Verdana"/>
              </a:rPr>
              <a:t>Trees</a:t>
            </a:r>
            <a:r>
              <a:rPr lang="de-DE" sz="2000" dirty="0">
                <a:solidFill>
                  <a:srgbClr val="000000"/>
                </a:solidFill>
                <a:latin typeface="Verdana"/>
              </a:rPr>
              <a:t> (RFD)</a:t>
            </a:r>
            <a:r>
              <a:rPr lang="de-DE" sz="2200" dirty="0">
                <a:solidFill>
                  <a:srgbClr val="000000"/>
                </a:solidFill>
                <a:latin typeface="Verdana"/>
              </a:rPr>
              <a:t> 
</a:t>
            </a:r>
            <a:r>
              <a:rPr lang="de-DE" dirty="0">
                <a:solidFill>
                  <a:srgbClr val="000000"/>
                </a:solidFill>
                <a:latin typeface="Verdana"/>
              </a:rPr>
              <a:t>
</a:t>
            </a:r>
            <a:endParaRPr dirty="0"/>
          </a:p>
          <a:p>
            <a:endParaRPr dirty="0"/>
          </a:p>
          <a:p>
            <a:pPr>
              <a:lnSpc>
                <a:spcPct val="100000"/>
              </a:lnSpc>
            </a:pPr>
            <a:endParaRPr dirty="0"/>
          </a:p>
        </p:txBody>
      </p:sp>
      <p:pic>
        <p:nvPicPr>
          <p:cNvPr id="159" name="Picture 2"/>
          <p:cNvPicPr/>
          <p:nvPr/>
        </p:nvPicPr>
        <p:blipFill>
          <a:blip r:embed="rId2"/>
          <a:stretch>
            <a:fillRect/>
          </a:stretch>
        </p:blipFill>
        <p:spPr>
          <a:xfrm>
            <a:off x="1240894" y="4940258"/>
            <a:ext cx="5812938" cy="1494129"/>
          </a:xfrm>
          <a:prstGeom prst="rect">
            <a:avLst/>
          </a:prstGeom>
          <a:ln>
            <a:noFill/>
          </a:ln>
        </p:spPr>
      </p:pic>
    </p:spTree>
    <p:extLst>
      <p:ext uri="{BB962C8B-B14F-4D97-AF65-F5344CB8AC3E}">
        <p14:creationId xmlns:p14="http://schemas.microsoft.com/office/powerpoint/2010/main" val="62384037"/>
      </p:ext>
    </p:extLst>
  </p:cSld>
  <p:clrMapOvr>
    <a:masterClrMapping/>
  </p:clrMapOvr>
  <p:transition>
    <p:fade/>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TextShape 2"/>
          <p:cNvSpPr txBox="1"/>
          <p:nvPr/>
        </p:nvSpPr>
        <p:spPr>
          <a:xfrm>
            <a:off x="461742" y="1763562"/>
            <a:ext cx="8142705" cy="4617265"/>
          </a:xfrm>
          <a:prstGeom prst="rect">
            <a:avLst/>
          </a:prstGeom>
        </p:spPr>
        <p:txBody>
          <a:bodyPr lIns="0" tIns="41473" rIns="0" bIns="41473"/>
          <a:lstStyle/>
          <a:p>
            <a:pPr>
              <a:lnSpc>
                <a:spcPct val="100000"/>
              </a:lnSpc>
              <a:buFont typeface="Wingdings" charset="2"/>
              <a:buChar char=""/>
            </a:pPr>
            <a:r>
              <a:rPr lang="de-DE" sz="2200" dirty="0" err="1">
                <a:solidFill>
                  <a:srgbClr val="000000"/>
                </a:solidFill>
                <a:latin typeface="Verdana"/>
              </a:rPr>
              <a:t>Instead</a:t>
            </a:r>
            <a:r>
              <a:rPr lang="de-DE" sz="2200" dirty="0">
                <a:solidFill>
                  <a:srgbClr val="000000"/>
                </a:solidFill>
                <a:latin typeface="Verdana"/>
              </a:rPr>
              <a:t> </a:t>
            </a:r>
            <a:r>
              <a:rPr lang="de-DE" sz="2200" dirty="0" err="1">
                <a:solidFill>
                  <a:srgbClr val="000000"/>
                </a:solidFill>
                <a:latin typeface="Verdana"/>
              </a:rPr>
              <a:t>of</a:t>
            </a:r>
            <a:r>
              <a:rPr lang="de-DE" sz="2200" dirty="0">
                <a:solidFill>
                  <a:srgbClr val="000000"/>
                </a:solidFill>
                <a:latin typeface="Verdana"/>
              </a:rPr>
              <a:t> </a:t>
            </a:r>
            <a:r>
              <a:rPr lang="de-DE" sz="2200" dirty="0" err="1">
                <a:solidFill>
                  <a:srgbClr val="000000"/>
                </a:solidFill>
                <a:latin typeface="Verdana"/>
              </a:rPr>
              <a:t>using</a:t>
            </a:r>
            <a:r>
              <a:rPr lang="de-DE" sz="2200" dirty="0">
                <a:solidFill>
                  <a:srgbClr val="000000"/>
                </a:solidFill>
                <a:latin typeface="Verdana"/>
              </a:rPr>
              <a:t> </a:t>
            </a:r>
            <a:r>
              <a:rPr lang="de-DE" sz="2200" dirty="0" err="1">
                <a:solidFill>
                  <a:srgbClr val="000000"/>
                </a:solidFill>
                <a:latin typeface="Verdana"/>
              </a:rPr>
              <a:t>indicators</a:t>
            </a:r>
            <a:r>
              <a:rPr lang="de-DE" sz="2200" dirty="0">
                <a:solidFill>
                  <a:srgbClr val="000000"/>
                </a:solidFill>
                <a:latin typeface="Verdana"/>
              </a:rPr>
              <a:t> </a:t>
            </a:r>
            <a:r>
              <a:rPr lang="de-DE" sz="2200" dirty="0" err="1">
                <a:solidFill>
                  <a:srgbClr val="000000"/>
                </a:solidFill>
                <a:latin typeface="Verdana"/>
              </a:rPr>
              <a:t>directly</a:t>
            </a:r>
            <a:r>
              <a:rPr lang="de-DE" sz="2200" dirty="0">
                <a:solidFill>
                  <a:srgbClr val="000000"/>
                </a:solidFill>
                <a:latin typeface="Verdana"/>
              </a:rPr>
              <a:t> </a:t>
            </a:r>
            <a:r>
              <a:rPr lang="de-DE" sz="2200" dirty="0" err="1">
                <a:solidFill>
                  <a:srgbClr val="000000"/>
                </a:solidFill>
                <a:latin typeface="Verdana"/>
              </a:rPr>
              <a:t>we</a:t>
            </a:r>
            <a:r>
              <a:rPr lang="de-DE" sz="2200" dirty="0">
                <a:solidFill>
                  <a:srgbClr val="000000"/>
                </a:solidFill>
                <a:latin typeface="Verdana"/>
              </a:rPr>
              <a:t> </a:t>
            </a:r>
            <a:r>
              <a:rPr lang="de-DE" sz="2200" dirty="0" err="1">
                <a:solidFill>
                  <a:srgbClr val="000000"/>
                </a:solidFill>
                <a:latin typeface="Verdana"/>
              </a:rPr>
              <a:t>use</a:t>
            </a:r>
            <a:r>
              <a:rPr lang="de-DE" sz="2200" dirty="0">
                <a:solidFill>
                  <a:srgbClr val="000000"/>
                </a:solidFill>
                <a:latin typeface="Verdana"/>
              </a:rPr>
              <a:t> </a:t>
            </a:r>
            <a:r>
              <a:rPr lang="de-DE" sz="2200" dirty="0" err="1" smtClean="0">
                <a:solidFill>
                  <a:srgbClr val="FF0000"/>
                </a:solidFill>
                <a:latin typeface="Verdana"/>
              </a:rPr>
              <a:t>Principle</a:t>
            </a:r>
            <a:r>
              <a:rPr lang="de-DE" sz="2200" dirty="0" smtClean="0">
                <a:solidFill>
                  <a:srgbClr val="FF0000"/>
                </a:solidFill>
                <a:latin typeface="Verdana"/>
              </a:rPr>
              <a:t> Components</a:t>
            </a:r>
            <a:r>
              <a:rPr lang="de-DE" sz="2200" dirty="0">
                <a:solidFill>
                  <a:srgbClr val="000000"/>
                </a:solidFill>
                <a:latin typeface="Verdana"/>
              </a:rPr>
              <a:t>, </a:t>
            </a:r>
            <a:r>
              <a:rPr lang="de-DE" sz="2200" dirty="0" err="1">
                <a:solidFill>
                  <a:srgbClr val="000000"/>
                </a:solidFill>
                <a:latin typeface="Verdana"/>
              </a:rPr>
              <a:t>built</a:t>
            </a:r>
            <a:r>
              <a:rPr lang="de-DE" sz="2200" dirty="0">
                <a:solidFill>
                  <a:srgbClr val="000000"/>
                </a:solidFill>
                <a:latin typeface="Verdana"/>
              </a:rPr>
              <a:t> </a:t>
            </a:r>
            <a:r>
              <a:rPr lang="de-DE" sz="2200" dirty="0" err="1">
                <a:solidFill>
                  <a:srgbClr val="000000"/>
                </a:solidFill>
                <a:latin typeface="Verdana"/>
              </a:rPr>
              <a:t>from</a:t>
            </a:r>
            <a:r>
              <a:rPr lang="de-DE" sz="2200" dirty="0">
                <a:solidFill>
                  <a:srgbClr val="000000"/>
                </a:solidFill>
                <a:latin typeface="Verdana"/>
              </a:rPr>
              <a:t> </a:t>
            </a:r>
            <a:r>
              <a:rPr lang="de-DE" sz="2200" dirty="0" err="1">
                <a:solidFill>
                  <a:srgbClr val="000000"/>
                </a:solidFill>
                <a:latin typeface="Verdana"/>
              </a:rPr>
              <a:t>the</a:t>
            </a:r>
            <a:r>
              <a:rPr lang="de-DE" sz="2200" dirty="0">
                <a:solidFill>
                  <a:srgbClr val="000000"/>
                </a:solidFill>
                <a:latin typeface="Verdana"/>
              </a:rPr>
              <a:t> </a:t>
            </a:r>
            <a:r>
              <a:rPr lang="de-DE" sz="2200" dirty="0" err="1">
                <a:solidFill>
                  <a:srgbClr val="000000"/>
                </a:solidFill>
                <a:latin typeface="Verdana"/>
              </a:rPr>
              <a:t>indicators</a:t>
            </a:r>
            <a:endParaRPr dirty="0"/>
          </a:p>
          <a:p>
            <a:pPr>
              <a:lnSpc>
                <a:spcPct val="100000"/>
              </a:lnSpc>
              <a:buFont typeface="Wingdings" charset="2"/>
              <a:buChar char=""/>
            </a:pPr>
            <a:r>
              <a:rPr lang="de-DE" sz="2200" dirty="0" err="1">
                <a:solidFill>
                  <a:srgbClr val="000000"/>
                </a:solidFill>
                <a:latin typeface="Verdana"/>
              </a:rPr>
              <a:t>For</a:t>
            </a:r>
            <a:r>
              <a:rPr lang="de-DE" sz="2200" dirty="0">
                <a:solidFill>
                  <a:srgbClr val="000000"/>
                </a:solidFill>
                <a:latin typeface="Verdana"/>
              </a:rPr>
              <a:t> </a:t>
            </a:r>
            <a:r>
              <a:rPr lang="de-DE" sz="2200" dirty="0" err="1">
                <a:solidFill>
                  <a:srgbClr val="000000"/>
                </a:solidFill>
                <a:latin typeface="Verdana"/>
              </a:rPr>
              <a:t>buidling</a:t>
            </a:r>
            <a:r>
              <a:rPr lang="de-DE" sz="2200" dirty="0">
                <a:solidFill>
                  <a:srgbClr val="000000"/>
                </a:solidFill>
                <a:latin typeface="Verdana"/>
              </a:rPr>
              <a:t> </a:t>
            </a:r>
            <a:r>
              <a:rPr lang="de-DE" sz="2200" dirty="0" err="1">
                <a:solidFill>
                  <a:srgbClr val="000000"/>
                </a:solidFill>
                <a:latin typeface="Verdana"/>
              </a:rPr>
              <a:t>the</a:t>
            </a:r>
            <a:r>
              <a:rPr lang="de-DE" sz="2200" dirty="0">
                <a:solidFill>
                  <a:srgbClr val="000000"/>
                </a:solidFill>
                <a:latin typeface="Verdana"/>
              </a:rPr>
              <a:t> PCs, </a:t>
            </a:r>
            <a:r>
              <a:rPr lang="de-DE" sz="2200" dirty="0" err="1">
                <a:solidFill>
                  <a:srgbClr val="FF0000"/>
                </a:solidFill>
                <a:latin typeface="Verdana"/>
              </a:rPr>
              <a:t>fill</a:t>
            </a:r>
            <a:r>
              <a:rPr lang="de-DE" sz="2200" dirty="0">
                <a:solidFill>
                  <a:srgbClr val="FF0000"/>
                </a:solidFill>
                <a:latin typeface="Verdana"/>
              </a:rPr>
              <a:t> in</a:t>
            </a:r>
            <a:r>
              <a:rPr lang="de-DE" sz="2200" dirty="0">
                <a:solidFill>
                  <a:srgbClr val="000000"/>
                </a:solidFill>
                <a:latin typeface="Verdana"/>
              </a:rPr>
              <a:t> </a:t>
            </a:r>
            <a:r>
              <a:rPr lang="de-DE" sz="2200" dirty="0" err="1">
                <a:solidFill>
                  <a:srgbClr val="000000"/>
                </a:solidFill>
                <a:latin typeface="Verdana"/>
              </a:rPr>
              <a:t>missing</a:t>
            </a:r>
            <a:r>
              <a:rPr lang="de-DE" sz="2200" dirty="0">
                <a:solidFill>
                  <a:srgbClr val="000000"/>
                </a:solidFill>
                <a:latin typeface="Verdana"/>
              </a:rPr>
              <a:t> </a:t>
            </a:r>
            <a:r>
              <a:rPr lang="de-DE" sz="2200" dirty="0" err="1">
                <a:solidFill>
                  <a:srgbClr val="000000"/>
                </a:solidFill>
                <a:latin typeface="Verdana"/>
              </a:rPr>
              <a:t>data</a:t>
            </a:r>
            <a:r>
              <a:rPr lang="de-DE" sz="2200" dirty="0">
                <a:solidFill>
                  <a:srgbClr val="000000"/>
                </a:solidFill>
                <a:latin typeface="Verdana"/>
              </a:rPr>
              <a:t> </a:t>
            </a:r>
            <a:r>
              <a:rPr lang="de-DE" sz="2200" dirty="0" err="1">
                <a:solidFill>
                  <a:srgbClr val="000000"/>
                </a:solidFill>
                <a:latin typeface="Verdana"/>
              </a:rPr>
              <a:t>points</a:t>
            </a:r>
            <a:r>
              <a:rPr lang="de-DE" sz="2200" dirty="0">
                <a:solidFill>
                  <a:srgbClr val="000000"/>
                </a:solidFill>
                <a:latin typeface="Verdana"/>
              </a:rPr>
              <a:t> </a:t>
            </a:r>
            <a:r>
              <a:rPr lang="de-DE" sz="2200" dirty="0" err="1">
                <a:solidFill>
                  <a:srgbClr val="000000"/>
                </a:solidFill>
                <a:latin typeface="Verdana"/>
              </a:rPr>
              <a:t>with</a:t>
            </a:r>
            <a:r>
              <a:rPr lang="de-DE" sz="2200" dirty="0">
                <a:solidFill>
                  <a:srgbClr val="000000"/>
                </a:solidFill>
                <a:latin typeface="Verdana"/>
              </a:rPr>
              <a:t> </a:t>
            </a:r>
            <a:r>
              <a:rPr lang="de-DE" sz="2200" dirty="0">
                <a:solidFill>
                  <a:srgbClr val="DC2300"/>
                </a:solidFill>
                <a:latin typeface="Verdana"/>
              </a:rPr>
              <a:t>neutral </a:t>
            </a:r>
            <a:r>
              <a:rPr lang="de-DE" sz="2200" dirty="0" err="1">
                <a:solidFill>
                  <a:srgbClr val="DC2300"/>
                </a:solidFill>
                <a:latin typeface="Verdana"/>
              </a:rPr>
              <a:t>values</a:t>
            </a:r>
            <a:r>
              <a:rPr lang="de-DE" sz="2200" dirty="0">
                <a:solidFill>
                  <a:srgbClr val="000000"/>
                </a:solidFill>
                <a:latin typeface="Verdana"/>
              </a:rPr>
              <a:t> → </a:t>
            </a:r>
            <a:r>
              <a:rPr lang="de-DE" sz="2200" dirty="0" err="1">
                <a:solidFill>
                  <a:srgbClr val="000000"/>
                </a:solidFill>
                <a:latin typeface="Verdana"/>
              </a:rPr>
              <a:t>predict</a:t>
            </a:r>
            <a:r>
              <a:rPr lang="de-DE" sz="2200" dirty="0">
                <a:solidFill>
                  <a:srgbClr val="000000"/>
                </a:solidFill>
                <a:latin typeface="Verdana"/>
              </a:rPr>
              <a:t> all </a:t>
            </a:r>
            <a:r>
              <a:rPr lang="de-DE" sz="2200" dirty="0" err="1">
                <a:solidFill>
                  <a:srgbClr val="000000"/>
                </a:solidFill>
                <a:latin typeface="Verdana"/>
              </a:rPr>
              <a:t>rows</a:t>
            </a:r>
            <a:r>
              <a:rPr lang="de-DE" sz="2200" dirty="0">
                <a:solidFill>
                  <a:srgbClr val="000000"/>
                </a:solidFill>
                <a:latin typeface="Verdana"/>
              </a:rPr>
              <a:t> 
</a:t>
            </a:r>
            <a:r>
              <a:rPr lang="de-DE" dirty="0">
                <a:solidFill>
                  <a:srgbClr val="000000"/>
                </a:solidFill>
                <a:latin typeface="Verdana"/>
              </a:rPr>
              <a:t>
</a:t>
            </a:r>
            <a:endParaRPr dirty="0"/>
          </a:p>
          <a:p>
            <a:endParaRPr dirty="0"/>
          </a:p>
          <a:p>
            <a:pPr>
              <a:lnSpc>
                <a:spcPct val="100000"/>
              </a:lnSpc>
            </a:pPr>
            <a:endParaRPr dirty="0"/>
          </a:p>
        </p:txBody>
      </p:sp>
      <p:pic>
        <p:nvPicPr>
          <p:cNvPr id="165" name="Bild 164"/>
          <p:cNvPicPr/>
          <p:nvPr/>
        </p:nvPicPr>
        <p:blipFill>
          <a:blip r:embed="rId2"/>
          <a:stretch>
            <a:fillRect/>
          </a:stretch>
        </p:blipFill>
        <p:spPr>
          <a:xfrm>
            <a:off x="1215610" y="3291982"/>
            <a:ext cx="6204146" cy="3669841"/>
          </a:xfrm>
          <a:prstGeom prst="rect">
            <a:avLst/>
          </a:prstGeom>
          <a:ln>
            <a:noFill/>
          </a:ln>
        </p:spPr>
      </p:pic>
      <p:sp>
        <p:nvSpPr>
          <p:cNvPr id="5" name="TextShape 1"/>
          <p:cNvSpPr txBox="1"/>
          <p:nvPr/>
        </p:nvSpPr>
        <p:spPr>
          <a:xfrm>
            <a:off x="461743" y="430113"/>
            <a:ext cx="6269456" cy="1142723"/>
          </a:xfrm>
          <a:prstGeom prst="rect">
            <a:avLst/>
          </a:prstGeom>
        </p:spPr>
        <p:txBody>
          <a:bodyPr lIns="0" tIns="0" rIns="0" bIns="0" anchor="ctr"/>
          <a:lstStyle/>
          <a:p>
            <a:pPr>
              <a:lnSpc>
                <a:spcPct val="100000"/>
              </a:lnSpc>
            </a:pPr>
            <a:r>
              <a:rPr lang="de-DE" sz="2500" b="1" dirty="0" err="1">
                <a:solidFill>
                  <a:srgbClr val="FFFFFF"/>
                </a:solidFill>
                <a:latin typeface="Verdana"/>
              </a:rPr>
              <a:t>Missing</a:t>
            </a:r>
            <a:r>
              <a:rPr lang="de-DE" sz="2500" b="1" dirty="0">
                <a:solidFill>
                  <a:srgbClr val="FFFFFF"/>
                </a:solidFill>
                <a:latin typeface="Verdana"/>
              </a:rPr>
              <a:t> Values – Hybrid </a:t>
            </a:r>
            <a:r>
              <a:rPr lang="de-DE" sz="2500" b="1" dirty="0" err="1">
                <a:solidFill>
                  <a:srgbClr val="FFFFFF"/>
                </a:solidFill>
                <a:latin typeface="Verdana"/>
              </a:rPr>
              <a:t>approach</a:t>
            </a:r>
            <a:r>
              <a:rPr lang="de-DE" sz="2500" b="1" dirty="0">
                <a:solidFill>
                  <a:srgbClr val="FFFFFF"/>
                </a:solidFill>
                <a:latin typeface="Verdana"/>
              </a:rPr>
              <a:t> </a:t>
            </a:r>
            <a:r>
              <a:rPr lang="de-DE" sz="2500" b="1" dirty="0" err="1">
                <a:solidFill>
                  <a:srgbClr val="FFFFFF"/>
                </a:solidFill>
                <a:latin typeface="Verdana"/>
              </a:rPr>
              <a:t>choose</a:t>
            </a:r>
            <a:r>
              <a:rPr lang="de-DE" sz="2500" b="1" dirty="0">
                <a:solidFill>
                  <a:srgbClr val="FFFFFF"/>
                </a:solidFill>
                <a:latin typeface="Verdana"/>
              </a:rPr>
              <a:t> </a:t>
            </a:r>
            <a:r>
              <a:rPr lang="de-DE" sz="2500" b="1" dirty="0" err="1">
                <a:solidFill>
                  <a:srgbClr val="FFFFFF"/>
                </a:solidFill>
                <a:latin typeface="Verdana"/>
              </a:rPr>
              <a:t>best</a:t>
            </a:r>
            <a:r>
              <a:rPr lang="de-DE" sz="2500" b="1" dirty="0">
                <a:solidFill>
                  <a:srgbClr val="FFFFFF"/>
                </a:solidFill>
                <a:latin typeface="Verdana"/>
              </a:rPr>
              <a:t> </a:t>
            </a:r>
            <a:r>
              <a:rPr lang="de-DE" sz="2500" b="1" dirty="0" err="1">
                <a:solidFill>
                  <a:srgbClr val="FFFFFF"/>
                </a:solidFill>
                <a:latin typeface="Verdana"/>
              </a:rPr>
              <a:t>prediction</a:t>
            </a:r>
            <a:r>
              <a:rPr lang="de-DE" sz="2500" b="1" dirty="0">
                <a:solidFill>
                  <a:srgbClr val="FFFFFF"/>
                </a:solidFill>
                <a:latin typeface="Verdana"/>
              </a:rPr>
              <a:t> </a:t>
            </a:r>
            <a:r>
              <a:rPr lang="de-DE" sz="2500" b="1" dirty="0" err="1">
                <a:solidFill>
                  <a:srgbClr val="FFFFFF"/>
                </a:solidFill>
                <a:latin typeface="Verdana"/>
              </a:rPr>
              <a:t>method</a:t>
            </a:r>
            <a:r>
              <a:rPr lang="de-DE" sz="2500" b="1" dirty="0">
                <a:solidFill>
                  <a:srgbClr val="FFFFFF"/>
                </a:solidFill>
                <a:latin typeface="Verdana"/>
              </a:rPr>
              <a:t> per </a:t>
            </a:r>
            <a:r>
              <a:rPr lang="de-DE" sz="2500" b="1" dirty="0" err="1">
                <a:solidFill>
                  <a:srgbClr val="FFFFFF"/>
                </a:solidFill>
                <a:latin typeface="Verdana"/>
              </a:rPr>
              <a:t>indicator</a:t>
            </a:r>
            <a:r>
              <a:rPr lang="de-DE" sz="2500" b="1" dirty="0">
                <a:solidFill>
                  <a:srgbClr val="FFFFFF"/>
                </a:solidFill>
                <a:latin typeface="Verdana"/>
              </a:rPr>
              <a:t>:</a:t>
            </a:r>
            <a:endParaRPr dirty="0"/>
          </a:p>
        </p:txBody>
      </p:sp>
    </p:spTree>
    <p:extLst>
      <p:ext uri="{BB962C8B-B14F-4D97-AF65-F5344CB8AC3E}">
        <p14:creationId xmlns:p14="http://schemas.microsoft.com/office/powerpoint/2010/main" val="516490123"/>
      </p:ext>
    </p:extLst>
  </p:cSld>
  <p:clrMapOvr>
    <a:masterClrMapping/>
  </p:clrMapOvr>
  <p:transition>
    <p:fade/>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descr="Screen Shot 2015-05-19 at 21.46.2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240" y="2564904"/>
            <a:ext cx="4269208" cy="3882504"/>
          </a:xfrm>
          <a:prstGeom prst="rect">
            <a:avLst/>
          </a:prstGeom>
          <a:ln>
            <a:solidFill>
              <a:srgbClr val="1A749A"/>
            </a:solidFill>
          </a:ln>
        </p:spPr>
      </p:pic>
      <p:sp>
        <p:nvSpPr>
          <p:cNvPr id="2" name="Titel 1"/>
          <p:cNvSpPr>
            <a:spLocks noGrp="1"/>
          </p:cNvSpPr>
          <p:nvPr>
            <p:ph type="title"/>
          </p:nvPr>
        </p:nvSpPr>
        <p:spPr>
          <a:xfrm>
            <a:off x="539552" y="548680"/>
            <a:ext cx="6140450" cy="809625"/>
          </a:xfrm>
        </p:spPr>
        <p:txBody>
          <a:bodyPr/>
          <a:lstStyle/>
          <a:p>
            <a:r>
              <a:rPr lang="de-DE" dirty="0" smtClean="0"/>
              <a:t>More Details:</a:t>
            </a:r>
            <a:endParaRPr lang="de-DE" dirty="0"/>
          </a:p>
        </p:txBody>
      </p:sp>
      <p:sp>
        <p:nvSpPr>
          <p:cNvPr id="6" name="Rechteck 5"/>
          <p:cNvSpPr/>
          <p:nvPr/>
        </p:nvSpPr>
        <p:spPr>
          <a:xfrm>
            <a:off x="251520" y="1772816"/>
            <a:ext cx="8640960" cy="646331"/>
          </a:xfrm>
          <a:prstGeom prst="rect">
            <a:avLst/>
          </a:prstGeom>
        </p:spPr>
        <p:txBody>
          <a:bodyPr wrap="square">
            <a:spAutoFit/>
          </a:bodyPr>
          <a:lstStyle/>
          <a:p>
            <a:r>
              <a:rPr lang="de-DE" sz="1200" dirty="0"/>
              <a:t>Stefan Bischof, Christoph Martin, Axel Polleres, </a:t>
            </a:r>
            <a:r>
              <a:rPr lang="de-DE" sz="1200" dirty="0" err="1"/>
              <a:t>and</a:t>
            </a:r>
            <a:r>
              <a:rPr lang="de-DE" sz="1200" dirty="0"/>
              <a:t> Patrik Schneider. Open City Data Pipeline: </a:t>
            </a:r>
            <a:r>
              <a:rPr lang="de-DE" sz="1200" dirty="0" err="1"/>
              <a:t>Collecting</a:t>
            </a:r>
            <a:r>
              <a:rPr lang="de-DE" sz="1200" dirty="0"/>
              <a:t>, </a:t>
            </a:r>
            <a:r>
              <a:rPr lang="de-DE" sz="1200" dirty="0" err="1"/>
              <a:t>Integrating</a:t>
            </a:r>
            <a:r>
              <a:rPr lang="de-DE" sz="1200" dirty="0"/>
              <a:t>, </a:t>
            </a:r>
            <a:r>
              <a:rPr lang="de-DE" sz="1200" dirty="0" err="1"/>
              <a:t>and</a:t>
            </a:r>
            <a:r>
              <a:rPr lang="de-DE" sz="1200" dirty="0"/>
              <a:t> </a:t>
            </a:r>
            <a:r>
              <a:rPr lang="de-DE" sz="1200" dirty="0" err="1"/>
              <a:t>Predicting</a:t>
            </a:r>
            <a:r>
              <a:rPr lang="de-DE" sz="1200" dirty="0"/>
              <a:t> Open City Data. In 4th Workshop on </a:t>
            </a:r>
            <a:r>
              <a:rPr lang="de-DE" sz="1200" dirty="0" err="1"/>
              <a:t>Knowledge</a:t>
            </a:r>
            <a:r>
              <a:rPr lang="de-DE" sz="1200" dirty="0"/>
              <a:t> Discovery </a:t>
            </a:r>
            <a:r>
              <a:rPr lang="de-DE" sz="1200" dirty="0" err="1"/>
              <a:t>and</a:t>
            </a:r>
            <a:r>
              <a:rPr lang="de-DE" sz="1200" dirty="0"/>
              <a:t> Data Mining </a:t>
            </a:r>
            <a:r>
              <a:rPr lang="de-DE" sz="1200" dirty="0" err="1"/>
              <a:t>Meets</a:t>
            </a:r>
            <a:r>
              <a:rPr lang="de-DE" sz="1200" dirty="0"/>
              <a:t> </a:t>
            </a:r>
            <a:r>
              <a:rPr lang="de-DE" sz="1200" dirty="0" err="1"/>
              <a:t>Linked</a:t>
            </a:r>
            <a:r>
              <a:rPr lang="de-DE" sz="1200" dirty="0"/>
              <a:t> Open Data (</a:t>
            </a:r>
            <a:r>
              <a:rPr lang="de-DE" sz="1200" dirty="0" err="1"/>
              <a:t>Know@LOD</a:t>
            </a:r>
            <a:r>
              <a:rPr lang="de-DE" sz="1200" dirty="0"/>
              <a:t>)</a:t>
            </a:r>
            <a:r>
              <a:rPr lang="de-DE" sz="1200" dirty="0" smtClean="0"/>
              <a:t>, </a:t>
            </a:r>
            <a:r>
              <a:rPr lang="de-DE" sz="1200" dirty="0" err="1" smtClean="0"/>
              <a:t>co-located</a:t>
            </a:r>
            <a:r>
              <a:rPr lang="de-DE" sz="1200" dirty="0" smtClean="0"/>
              <a:t> </a:t>
            </a:r>
            <a:r>
              <a:rPr lang="de-DE" sz="1200" dirty="0" err="1" smtClean="0"/>
              <a:t>with</a:t>
            </a:r>
            <a:r>
              <a:rPr lang="de-DE" sz="1200" dirty="0" smtClean="0"/>
              <a:t> ESWC2015, </a:t>
            </a:r>
            <a:r>
              <a:rPr lang="de-DE" sz="1200" dirty="0" err="1"/>
              <a:t>Portoroz</a:t>
            </a:r>
            <a:r>
              <a:rPr lang="de-DE" sz="1200" dirty="0"/>
              <a:t>, </a:t>
            </a:r>
            <a:r>
              <a:rPr lang="de-DE" sz="1200" dirty="0" err="1"/>
              <a:t>Slovenia</a:t>
            </a:r>
            <a:r>
              <a:rPr lang="de-DE" sz="1200" dirty="0"/>
              <a:t>, May 2015.</a:t>
            </a:r>
          </a:p>
        </p:txBody>
      </p:sp>
      <p:sp>
        <p:nvSpPr>
          <p:cNvPr id="3" name="TextBox 2"/>
          <p:cNvSpPr txBox="1"/>
          <p:nvPr/>
        </p:nvSpPr>
        <p:spPr>
          <a:xfrm>
            <a:off x="4899562" y="3086784"/>
            <a:ext cx="4032448" cy="1200329"/>
          </a:xfrm>
          <a:prstGeom prst="rect">
            <a:avLst/>
          </a:prstGeom>
          <a:noFill/>
        </p:spPr>
        <p:txBody>
          <a:bodyPr wrap="square" rtlCol="0">
            <a:spAutoFit/>
          </a:bodyPr>
          <a:lstStyle/>
          <a:p>
            <a:r>
              <a:rPr lang="en-US" dirty="0" smtClean="0"/>
              <a:t>Next step:</a:t>
            </a:r>
          </a:p>
          <a:p>
            <a:endParaRPr lang="en-US" dirty="0"/>
          </a:p>
          <a:p>
            <a:r>
              <a:rPr lang="en-US" dirty="0" smtClean="0"/>
              <a:t>Combine ML and equations “iteratively” (under submission)</a:t>
            </a:r>
            <a:endParaRPr lang="en-US" dirty="0"/>
          </a:p>
        </p:txBody>
      </p:sp>
      <p:sp>
        <p:nvSpPr>
          <p:cNvPr id="4" name="Rectangle 3"/>
          <p:cNvSpPr/>
          <p:nvPr/>
        </p:nvSpPr>
        <p:spPr>
          <a:xfrm>
            <a:off x="4933594" y="4581128"/>
            <a:ext cx="3492816" cy="369332"/>
          </a:xfrm>
          <a:prstGeom prst="rect">
            <a:avLst/>
          </a:prstGeom>
        </p:spPr>
        <p:txBody>
          <a:bodyPr wrap="none">
            <a:spAutoFit/>
          </a:bodyPr>
          <a:lstStyle/>
          <a:p>
            <a:r>
              <a:rPr lang="en-US" dirty="0">
                <a:hlinkClick r:id="rId3"/>
              </a:rPr>
              <a:t>http://epub.wu.ac.at/5438</a:t>
            </a:r>
            <a:r>
              <a:rPr lang="en-US" dirty="0" smtClean="0">
                <a:hlinkClick r:id="rId3"/>
              </a:rPr>
              <a:t>/</a:t>
            </a:r>
            <a:r>
              <a:rPr lang="en-US" dirty="0" smtClean="0"/>
              <a:t> </a:t>
            </a:r>
            <a:endParaRPr lang="en-US" dirty="0"/>
          </a:p>
        </p:txBody>
      </p:sp>
    </p:spTree>
    <p:extLst>
      <p:ext uri="{BB962C8B-B14F-4D97-AF65-F5344CB8AC3E}">
        <p14:creationId xmlns:p14="http://schemas.microsoft.com/office/powerpoint/2010/main" val="520596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548680"/>
            <a:ext cx="6140450" cy="809625"/>
          </a:xfrm>
        </p:spPr>
        <p:txBody>
          <a:bodyPr/>
          <a:lstStyle/>
          <a:p>
            <a:r>
              <a:rPr lang="en-GB" noProof="0" smtClean="0"/>
              <a:t>City Data Pipeline</a:t>
            </a:r>
            <a:endParaRPr lang="en-GB" noProof="0"/>
          </a:p>
        </p:txBody>
      </p:sp>
      <p:sp>
        <p:nvSpPr>
          <p:cNvPr id="5" name="TextShape 2"/>
          <p:cNvSpPr txBox="1"/>
          <p:nvPr/>
        </p:nvSpPr>
        <p:spPr>
          <a:xfrm>
            <a:off x="14039" y="1685641"/>
            <a:ext cx="4032449" cy="4263639"/>
          </a:xfrm>
          <a:prstGeom prst="rect">
            <a:avLst/>
          </a:prstGeom>
        </p:spPr>
        <p:txBody>
          <a:bodyPr lIns="0" tIns="41473" rIns="0" bIns="41473"/>
          <a:lstStyle/>
          <a:p>
            <a:pPr algn="ctr"/>
            <a:r>
              <a:rPr lang="de-DE" sz="2200" b="1" dirty="0" smtClean="0">
                <a:solidFill>
                  <a:srgbClr val="000000"/>
                </a:solidFill>
                <a:hlinkClick r:id="rId2"/>
              </a:rPr>
              <a:t>citydata.wu.ac.at</a:t>
            </a:r>
            <a:endParaRPr lang="de-DE" sz="2200" b="1" dirty="0" smtClean="0">
              <a:solidFill>
                <a:srgbClr val="000000"/>
              </a:solidFill>
            </a:endParaRPr>
          </a:p>
          <a:p>
            <a:pPr algn="ctr"/>
            <a:r>
              <a:rPr lang="de-DE" sz="800" b="1" dirty="0" smtClean="0">
                <a:solidFill>
                  <a:srgbClr val="000000"/>
                </a:solidFill>
              </a:rPr>
              <a:t>   </a:t>
            </a:r>
            <a:endParaRPr lang="de-DE" sz="800" b="1" dirty="0">
              <a:solidFill>
                <a:srgbClr val="000000"/>
              </a:solidFill>
            </a:endParaRPr>
          </a:p>
          <a:p>
            <a:pPr marL="342900" indent="-342900">
              <a:buFont typeface="Arial"/>
              <a:buChar char="•"/>
            </a:pPr>
            <a:r>
              <a:rPr lang="de-DE" sz="1500" dirty="0" smtClean="0">
                <a:solidFill>
                  <a:srgbClr val="000000"/>
                </a:solidFill>
              </a:rPr>
              <a:t>Search </a:t>
            </a:r>
            <a:r>
              <a:rPr lang="de-DE" sz="1500" dirty="0" err="1" smtClean="0">
                <a:solidFill>
                  <a:srgbClr val="000000"/>
                </a:solidFill>
              </a:rPr>
              <a:t>for</a:t>
            </a:r>
            <a:r>
              <a:rPr lang="de-DE" sz="1500" dirty="0" smtClean="0">
                <a:solidFill>
                  <a:srgbClr val="000000"/>
                </a:solidFill>
              </a:rPr>
              <a:t> </a:t>
            </a:r>
            <a:r>
              <a:rPr lang="de-DE" sz="1500" dirty="0" err="1" smtClean="0">
                <a:solidFill>
                  <a:srgbClr val="000000"/>
                </a:solidFill>
              </a:rPr>
              <a:t>indicators</a:t>
            </a:r>
            <a:r>
              <a:rPr lang="de-DE" sz="1500" dirty="0" smtClean="0">
                <a:solidFill>
                  <a:srgbClr val="000000"/>
                </a:solidFill>
              </a:rPr>
              <a:t> &amp; </a:t>
            </a:r>
            <a:r>
              <a:rPr lang="de-DE" sz="1500" dirty="0" err="1" smtClean="0">
                <a:solidFill>
                  <a:srgbClr val="000000"/>
                </a:solidFill>
              </a:rPr>
              <a:t>cities</a:t>
            </a:r>
            <a:endParaRPr lang="de-DE" sz="1500" dirty="0">
              <a:solidFill>
                <a:srgbClr val="000000"/>
              </a:solidFill>
            </a:endParaRPr>
          </a:p>
          <a:p>
            <a:pPr marL="342900" indent="-342900">
              <a:buFont typeface="Arial"/>
              <a:buChar char="•"/>
            </a:pPr>
            <a:r>
              <a:rPr lang="de-DE" sz="1500" dirty="0" err="1">
                <a:solidFill>
                  <a:srgbClr val="000000"/>
                </a:solidFill>
              </a:rPr>
              <a:t>o</a:t>
            </a:r>
            <a:r>
              <a:rPr lang="de-DE" sz="1500" dirty="0" err="1" smtClean="0">
                <a:solidFill>
                  <a:srgbClr val="000000"/>
                </a:solidFill>
              </a:rPr>
              <a:t>btain</a:t>
            </a:r>
            <a:r>
              <a:rPr lang="de-DE" sz="1500" dirty="0" smtClean="0">
                <a:solidFill>
                  <a:srgbClr val="000000"/>
                </a:solidFill>
              </a:rPr>
              <a:t> </a:t>
            </a:r>
            <a:r>
              <a:rPr lang="de-DE" sz="1500" dirty="0" err="1" smtClean="0">
                <a:solidFill>
                  <a:srgbClr val="000000"/>
                </a:solidFill>
              </a:rPr>
              <a:t>results</a:t>
            </a:r>
            <a:r>
              <a:rPr lang="de-DE" sz="1500" dirty="0" smtClean="0">
                <a:solidFill>
                  <a:srgbClr val="000000"/>
                </a:solidFill>
              </a:rPr>
              <a:t> incl. </a:t>
            </a:r>
            <a:r>
              <a:rPr lang="de-DE" sz="1500" dirty="0" err="1">
                <a:solidFill>
                  <a:srgbClr val="000000"/>
                </a:solidFill>
              </a:rPr>
              <a:t>s</a:t>
            </a:r>
            <a:r>
              <a:rPr lang="de-DE" sz="1500" dirty="0" err="1" smtClean="0">
                <a:solidFill>
                  <a:srgbClr val="000000"/>
                </a:solidFill>
              </a:rPr>
              <a:t>ources</a:t>
            </a:r>
            <a:endParaRPr lang="de-DE" sz="1500" dirty="0" smtClean="0">
              <a:solidFill>
                <a:srgbClr val="000000"/>
              </a:solidFill>
            </a:endParaRPr>
          </a:p>
          <a:p>
            <a:pPr marL="342900" indent="-342900">
              <a:buFont typeface="Arial"/>
              <a:buChar char="•"/>
            </a:pPr>
            <a:r>
              <a:rPr lang="de-DE" sz="1500" dirty="0" smtClean="0">
                <a:solidFill>
                  <a:srgbClr val="000000"/>
                </a:solidFill>
              </a:rPr>
              <a:t>Integrated </a:t>
            </a:r>
            <a:r>
              <a:rPr lang="de-DE" sz="1500" dirty="0" err="1" smtClean="0">
                <a:solidFill>
                  <a:srgbClr val="000000"/>
                </a:solidFill>
              </a:rPr>
              <a:t>data</a:t>
            </a:r>
            <a:r>
              <a:rPr lang="de-DE" sz="1500" dirty="0" smtClean="0">
                <a:solidFill>
                  <a:srgbClr val="000000"/>
                </a:solidFill>
              </a:rPr>
              <a:t> </a:t>
            </a:r>
            <a:r>
              <a:rPr lang="de-DE" sz="1500" dirty="0" err="1" smtClean="0">
                <a:solidFill>
                  <a:srgbClr val="000000"/>
                </a:solidFill>
              </a:rPr>
              <a:t>served</a:t>
            </a:r>
            <a:r>
              <a:rPr lang="de-DE" sz="1500" dirty="0" smtClean="0">
                <a:solidFill>
                  <a:srgbClr val="000000"/>
                </a:solidFill>
              </a:rPr>
              <a:t> </a:t>
            </a:r>
            <a:r>
              <a:rPr lang="de-DE" sz="1500" dirty="0" err="1" smtClean="0">
                <a:solidFill>
                  <a:srgbClr val="000000"/>
                </a:solidFill>
              </a:rPr>
              <a:t>as</a:t>
            </a:r>
            <a:r>
              <a:rPr lang="de-DE" sz="1500" dirty="0" smtClean="0">
                <a:solidFill>
                  <a:srgbClr val="000000"/>
                </a:solidFill>
              </a:rPr>
              <a:t> </a:t>
            </a:r>
            <a:r>
              <a:rPr lang="de-DE" sz="1500" dirty="0" err="1" smtClean="0">
                <a:solidFill>
                  <a:srgbClr val="000000"/>
                </a:solidFill>
              </a:rPr>
              <a:t>Linked</a:t>
            </a:r>
            <a:r>
              <a:rPr lang="de-DE" sz="1500" dirty="0" smtClean="0">
                <a:solidFill>
                  <a:srgbClr val="000000"/>
                </a:solidFill>
              </a:rPr>
              <a:t> Open Data</a:t>
            </a:r>
          </a:p>
          <a:p>
            <a:pPr marL="342900" indent="-342900">
              <a:buFont typeface="Arial"/>
              <a:buChar char="•"/>
            </a:pPr>
            <a:r>
              <a:rPr lang="de-DE" sz="1500" dirty="0" err="1" smtClean="0">
                <a:solidFill>
                  <a:srgbClr val="000000"/>
                </a:solidFill>
              </a:rPr>
              <a:t>Predicted</a:t>
            </a:r>
            <a:r>
              <a:rPr lang="de-DE" sz="1500" dirty="0" smtClean="0">
                <a:solidFill>
                  <a:srgbClr val="000000"/>
                </a:solidFill>
              </a:rPr>
              <a:t> </a:t>
            </a:r>
            <a:r>
              <a:rPr lang="de-DE" sz="1500" dirty="0" err="1" smtClean="0">
                <a:solidFill>
                  <a:srgbClr val="000000"/>
                </a:solidFill>
              </a:rPr>
              <a:t>values</a:t>
            </a:r>
            <a:r>
              <a:rPr lang="de-DE" sz="1500" dirty="0" smtClean="0">
                <a:solidFill>
                  <a:srgbClr val="000000"/>
                </a:solidFill>
              </a:rPr>
              <a:t> AND </a:t>
            </a:r>
            <a:r>
              <a:rPr lang="de-DE" sz="1500" dirty="0" err="1" smtClean="0">
                <a:solidFill>
                  <a:srgbClr val="FF0000"/>
                </a:solidFill>
              </a:rPr>
              <a:t>estimated</a:t>
            </a:r>
            <a:r>
              <a:rPr lang="de-DE" sz="1500" dirty="0" smtClean="0">
                <a:solidFill>
                  <a:srgbClr val="FF0000"/>
                </a:solidFill>
              </a:rPr>
              <a:t> </a:t>
            </a:r>
            <a:r>
              <a:rPr lang="de-DE" sz="1500" dirty="0" err="1" smtClean="0">
                <a:solidFill>
                  <a:srgbClr val="FF0000"/>
                </a:solidFill>
              </a:rPr>
              <a:t>error</a:t>
            </a:r>
            <a:r>
              <a:rPr lang="de-DE" sz="1500" dirty="0" smtClean="0">
                <a:solidFill>
                  <a:srgbClr val="FF0000"/>
                </a:solidFill>
              </a:rPr>
              <a:t> </a:t>
            </a:r>
            <a:r>
              <a:rPr lang="de-DE" sz="1500" dirty="0" err="1" smtClean="0">
                <a:solidFill>
                  <a:srgbClr val="FF0000"/>
                </a:solidFill>
              </a:rPr>
              <a:t>rates</a:t>
            </a:r>
            <a:r>
              <a:rPr lang="de-DE" sz="1500" dirty="0" smtClean="0">
                <a:solidFill>
                  <a:srgbClr val="000000"/>
                </a:solidFill>
              </a:rPr>
              <a:t> </a:t>
            </a:r>
            <a:r>
              <a:rPr lang="de-DE" sz="1500" dirty="0" err="1" smtClean="0">
                <a:solidFill>
                  <a:srgbClr val="000000"/>
                </a:solidFill>
              </a:rPr>
              <a:t>for</a:t>
            </a:r>
            <a:r>
              <a:rPr lang="de-DE" sz="1500" dirty="0" smtClean="0">
                <a:solidFill>
                  <a:srgbClr val="000000"/>
                </a:solidFill>
              </a:rPr>
              <a:t> </a:t>
            </a:r>
            <a:r>
              <a:rPr lang="de-DE" sz="1500" dirty="0" err="1" smtClean="0">
                <a:solidFill>
                  <a:srgbClr val="000000"/>
                </a:solidFill>
              </a:rPr>
              <a:t>missing</a:t>
            </a:r>
            <a:r>
              <a:rPr lang="de-DE" sz="1500" dirty="0" smtClean="0">
                <a:solidFill>
                  <a:srgbClr val="000000"/>
                </a:solidFill>
              </a:rPr>
              <a:t> </a:t>
            </a:r>
            <a:r>
              <a:rPr lang="de-DE" sz="1500" dirty="0" err="1" smtClean="0">
                <a:solidFill>
                  <a:srgbClr val="000000"/>
                </a:solidFill>
              </a:rPr>
              <a:t>data</a:t>
            </a:r>
            <a:r>
              <a:rPr lang="de-DE" sz="1500" dirty="0" smtClean="0">
                <a:solidFill>
                  <a:srgbClr val="000000"/>
                </a:solidFill>
              </a:rPr>
              <a:t>...</a:t>
            </a:r>
          </a:p>
          <a:p>
            <a:pPr marL="342900" indent="-342900">
              <a:buFont typeface="Arial"/>
              <a:buChar char="•"/>
            </a:pPr>
            <a:endParaRPr lang="de-DE" sz="2200" dirty="0" smtClean="0">
              <a:solidFill>
                <a:srgbClr val="000000"/>
              </a:solidFill>
            </a:endParaRPr>
          </a:p>
          <a:p>
            <a:pPr>
              <a:lnSpc>
                <a:spcPct val="100000"/>
              </a:lnSpc>
            </a:pPr>
            <a:endParaRPr dirty="0"/>
          </a:p>
        </p:txBody>
      </p:sp>
      <p:pic>
        <p:nvPicPr>
          <p:cNvPr id="6" name="Bild 5" descr="Screen Shot 2015-05-19 at 20.54.08.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34021" y="0"/>
            <a:ext cx="6458659" cy="3876907"/>
          </a:xfrm>
          <a:prstGeom prst="rect">
            <a:avLst/>
          </a:prstGeom>
          <a:ln>
            <a:solidFill>
              <a:schemeClr val="accent6">
                <a:lumMod val="50000"/>
              </a:schemeClr>
            </a:solidFill>
          </a:ln>
        </p:spPr>
      </p:pic>
      <p:grpSp>
        <p:nvGrpSpPr>
          <p:cNvPr id="10" name="Gruppierung 9"/>
          <p:cNvGrpSpPr/>
          <p:nvPr/>
        </p:nvGrpSpPr>
        <p:grpSpPr>
          <a:xfrm>
            <a:off x="179512" y="3573016"/>
            <a:ext cx="4176464" cy="3561953"/>
            <a:chOff x="1547664" y="4995332"/>
            <a:chExt cx="2973536" cy="2571685"/>
          </a:xfrm>
        </p:grpSpPr>
        <p:pic>
          <p:nvPicPr>
            <p:cNvPr id="7" name="Bild 6" descr="Screen Shot 2015-05-19 at 20.48.42.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642533" y="4995332"/>
              <a:ext cx="2794000" cy="1144171"/>
            </a:xfrm>
            <a:prstGeom prst="rect">
              <a:avLst/>
            </a:prstGeom>
          </p:spPr>
        </p:pic>
        <p:pic>
          <p:nvPicPr>
            <p:cNvPr id="8" name="Bild 7" descr="Screen Shot 2015-05-19 at 20.59.25.png"/>
            <p:cNvPicPr>
              <a:picLocks noChangeAspect="1"/>
            </p:cNvPicPr>
            <p:nvPr/>
          </p:nvPicPr>
          <p:blipFill rotWithShape="1">
            <a:blip r:embed="rId5" cstate="screen">
              <a:extLst>
                <a:ext uri="{28A0092B-C50C-407E-A947-70E740481C1C}">
                  <a14:useLocalDpi xmlns:a14="http://schemas.microsoft.com/office/drawing/2010/main"/>
                </a:ext>
              </a:extLst>
            </a:blip>
            <a:srcRect l="2610" t="3631" r="3321"/>
            <a:stretch/>
          </p:blipFill>
          <p:spPr>
            <a:xfrm>
              <a:off x="1557867" y="6146800"/>
              <a:ext cx="2963333" cy="1420217"/>
            </a:xfrm>
            <a:prstGeom prst="rect">
              <a:avLst/>
            </a:prstGeom>
          </p:spPr>
        </p:pic>
        <p:sp>
          <p:nvSpPr>
            <p:cNvPr id="9" name="Rechteck 8"/>
            <p:cNvSpPr/>
            <p:nvPr/>
          </p:nvSpPr>
          <p:spPr>
            <a:xfrm>
              <a:off x="1547664" y="5013176"/>
              <a:ext cx="2952328" cy="2304256"/>
            </a:xfrm>
            <a:prstGeom prst="rect">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grpSp>
        <p:nvGrpSpPr>
          <p:cNvPr id="14" name="Gruppierung 13"/>
          <p:cNvGrpSpPr/>
          <p:nvPr/>
        </p:nvGrpSpPr>
        <p:grpSpPr>
          <a:xfrm>
            <a:off x="4624909" y="3864827"/>
            <a:ext cx="4392488" cy="3380597"/>
            <a:chOff x="4624909" y="3864827"/>
            <a:chExt cx="4392488" cy="3380597"/>
          </a:xfrm>
        </p:grpSpPr>
        <p:pic>
          <p:nvPicPr>
            <p:cNvPr id="11" name="Bild 10" descr="Screen Shot 2015-05-19 at 21.09.09.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20072" y="4718975"/>
              <a:ext cx="3672408" cy="2526449"/>
            </a:xfrm>
            <a:prstGeom prst="rect">
              <a:avLst/>
            </a:prstGeom>
          </p:spPr>
        </p:pic>
        <p:sp>
          <p:nvSpPr>
            <p:cNvPr id="12" name="Rechteck 11"/>
            <p:cNvSpPr/>
            <p:nvPr/>
          </p:nvSpPr>
          <p:spPr>
            <a:xfrm>
              <a:off x="5292080" y="4725144"/>
              <a:ext cx="3528392" cy="1569660"/>
            </a:xfrm>
            <a:prstGeom prst="rect">
              <a:avLst/>
            </a:prstGeom>
            <a:noFill/>
          </p:spPr>
          <p:txBody>
            <a:bodyPr wrap="square" lIns="91440" tIns="45720" rIns="91440" bIns="45720">
              <a:spAutoFit/>
            </a:bodyPr>
            <a:lstStyle/>
            <a:p>
              <a:pPr algn="ctr"/>
              <a:r>
                <a:rPr lang="en-US" sz="32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Open Data: The more, the merrier!</a:t>
              </a:r>
              <a:endParaRPr lang="en-US" sz="32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3" name="Rechteck 12"/>
            <p:cNvSpPr/>
            <p:nvPr/>
          </p:nvSpPr>
          <p:spPr>
            <a:xfrm>
              <a:off x="4624909" y="3864827"/>
              <a:ext cx="4392488" cy="830997"/>
            </a:xfrm>
            <a:prstGeom prst="rect">
              <a:avLst/>
            </a:prstGeom>
          </p:spPr>
          <p:txBody>
            <a:bodyPr wrap="square">
              <a:spAutoFit/>
            </a:bodyPr>
            <a:lstStyle/>
            <a:p>
              <a:r>
                <a:rPr lang="de-DE" sz="1600" dirty="0" smtClean="0">
                  <a:solidFill>
                    <a:srgbClr val="000000"/>
                  </a:solidFill>
                </a:rPr>
                <a:t>...</a:t>
              </a:r>
              <a:r>
                <a:rPr lang="de-DE" sz="1600" dirty="0" err="1" smtClean="0">
                  <a:solidFill>
                    <a:srgbClr val="000000"/>
                  </a:solidFill>
                </a:rPr>
                <a:t>it‘s</a:t>
              </a:r>
              <a:r>
                <a:rPr lang="de-DE" sz="1600" dirty="0" smtClean="0">
                  <a:solidFill>
                    <a:srgbClr val="000000"/>
                  </a:solidFill>
                </a:rPr>
                <a:t> not </a:t>
              </a:r>
              <a:r>
                <a:rPr lang="de-DE" sz="1600" dirty="0" err="1" smtClean="0">
                  <a:solidFill>
                    <a:srgbClr val="000000"/>
                  </a:solidFill>
                </a:rPr>
                <a:t>finished</a:t>
              </a:r>
              <a:r>
                <a:rPr lang="de-DE" sz="1600" dirty="0" smtClean="0">
                  <a:solidFill>
                    <a:srgbClr val="000000"/>
                  </a:solidFill>
                </a:rPr>
                <a:t>, but: </a:t>
              </a:r>
            </a:p>
            <a:p>
              <a:r>
                <a:rPr lang="de-DE" sz="1600" dirty="0" err="1">
                  <a:solidFill>
                    <a:srgbClr val="000000"/>
                  </a:solidFill>
                </a:rPr>
                <a:t>a</a:t>
              </a:r>
              <a:r>
                <a:rPr lang="de-DE" sz="1600" smtClean="0">
                  <a:solidFill>
                    <a:srgbClr val="000000"/>
                  </a:solidFill>
                </a:rPr>
                <a:t>ssumption</a:t>
              </a:r>
              <a:r>
                <a:rPr lang="de-DE" sz="1600" dirty="0" smtClean="0">
                  <a:solidFill>
                    <a:srgbClr val="000000"/>
                  </a:solidFill>
                </a:rPr>
                <a:t>: </a:t>
              </a:r>
              <a:r>
                <a:rPr lang="de-DE" sz="1600" dirty="0" err="1" smtClean="0">
                  <a:solidFill>
                    <a:srgbClr val="000000"/>
                  </a:solidFill>
                </a:rPr>
                <a:t>Predictions</a:t>
              </a:r>
              <a:r>
                <a:rPr lang="de-DE" sz="1600" dirty="0" smtClean="0">
                  <a:solidFill>
                    <a:srgbClr val="000000"/>
                  </a:solidFill>
                </a:rPr>
                <a:t> </a:t>
              </a:r>
              <a:r>
                <a:rPr lang="de-DE" sz="1600" dirty="0" err="1" smtClean="0">
                  <a:solidFill>
                    <a:srgbClr val="000000"/>
                  </a:solidFill>
                </a:rPr>
                <a:t>get</a:t>
              </a:r>
              <a:r>
                <a:rPr lang="de-DE" sz="1600" dirty="0" smtClean="0">
                  <a:solidFill>
                    <a:srgbClr val="000000"/>
                  </a:solidFill>
                </a:rPr>
                <a:t> </a:t>
              </a:r>
              <a:r>
                <a:rPr lang="de-DE" sz="1600" dirty="0" err="1" smtClean="0">
                  <a:solidFill>
                    <a:srgbClr val="000000"/>
                  </a:solidFill>
                </a:rPr>
                <a:t>better</a:t>
              </a:r>
              <a:r>
                <a:rPr lang="de-DE" sz="1600" dirty="0" smtClean="0">
                  <a:solidFill>
                    <a:srgbClr val="000000"/>
                  </a:solidFill>
                </a:rPr>
                <a:t>, </a:t>
              </a:r>
              <a:r>
                <a:rPr lang="de-DE" sz="1600" dirty="0" err="1" smtClean="0">
                  <a:solidFill>
                    <a:srgbClr val="000000"/>
                  </a:solidFill>
                </a:rPr>
                <a:t>the</a:t>
              </a:r>
              <a:r>
                <a:rPr lang="de-DE" sz="1600" dirty="0" smtClean="0">
                  <a:solidFill>
                    <a:srgbClr val="000000"/>
                  </a:solidFill>
                </a:rPr>
                <a:t> </a:t>
              </a:r>
              <a:r>
                <a:rPr lang="de-DE" sz="1600" dirty="0" err="1" smtClean="0">
                  <a:solidFill>
                    <a:srgbClr val="000000"/>
                  </a:solidFill>
                </a:rPr>
                <a:t>more</a:t>
              </a:r>
              <a:r>
                <a:rPr lang="de-DE" sz="1600" dirty="0" smtClean="0">
                  <a:solidFill>
                    <a:srgbClr val="000000"/>
                  </a:solidFill>
                </a:rPr>
                <a:t> Open </a:t>
              </a:r>
              <a:r>
                <a:rPr lang="de-DE" sz="1600" dirty="0" err="1" smtClean="0">
                  <a:solidFill>
                    <a:srgbClr val="000000"/>
                  </a:solidFill>
                </a:rPr>
                <a:t>data</a:t>
              </a:r>
              <a:r>
                <a:rPr lang="de-DE" sz="1600" dirty="0" smtClean="0">
                  <a:solidFill>
                    <a:srgbClr val="000000"/>
                  </a:solidFill>
                </a:rPr>
                <a:t> </a:t>
              </a:r>
              <a:r>
                <a:rPr lang="de-DE" sz="1600" dirty="0" err="1" smtClean="0">
                  <a:solidFill>
                    <a:srgbClr val="000000"/>
                  </a:solidFill>
                </a:rPr>
                <a:t>we</a:t>
              </a:r>
              <a:r>
                <a:rPr lang="de-DE" sz="1600" dirty="0" smtClean="0">
                  <a:solidFill>
                    <a:srgbClr val="000000"/>
                  </a:solidFill>
                </a:rPr>
                <a:t> </a:t>
              </a:r>
              <a:r>
                <a:rPr lang="de-DE" sz="1600" dirty="0" err="1" smtClean="0">
                  <a:solidFill>
                    <a:srgbClr val="000000"/>
                  </a:solidFill>
                </a:rPr>
                <a:t>integrate</a:t>
              </a:r>
              <a:r>
                <a:rPr lang="de-DE" sz="1600" dirty="0" smtClean="0">
                  <a:solidFill>
                    <a:srgbClr val="000000"/>
                  </a:solidFill>
                </a:rPr>
                <a:t>.</a:t>
              </a:r>
              <a:r>
                <a:rPr lang="de-DE" sz="1600" dirty="0">
                  <a:solidFill>
                    <a:srgbClr val="000000"/>
                  </a:solidFill>
                </a:rPr>
                <a:t>..</a:t>
              </a:r>
            </a:p>
          </p:txBody>
        </p:sp>
      </p:grpSp>
    </p:spTree>
    <p:extLst>
      <p:ext uri="{BB962C8B-B14F-4D97-AF65-F5344CB8AC3E}">
        <p14:creationId xmlns:p14="http://schemas.microsoft.com/office/powerpoint/2010/main" val="1861250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However:</a:t>
            </a:r>
            <a:endParaRPr lang="en-US" dirty="0"/>
          </a:p>
        </p:txBody>
      </p:sp>
      <p:sp>
        <p:nvSpPr>
          <p:cNvPr id="3" name="Text Placeholder 2"/>
          <p:cNvSpPr>
            <a:spLocks noGrp="1"/>
          </p:cNvSpPr>
          <p:nvPr>
            <p:ph type="body" sz="half" idx="1"/>
          </p:nvPr>
        </p:nvSpPr>
        <p:spPr>
          <a:xfrm>
            <a:off x="251520" y="1844824"/>
            <a:ext cx="4027488" cy="4681538"/>
          </a:xfrm>
        </p:spPr>
        <p:txBody>
          <a:bodyPr/>
          <a:lstStyle/>
          <a:p>
            <a:pPr marL="0" indent="0">
              <a:buNone/>
            </a:pPr>
            <a:r>
              <a:rPr lang="en-US" b="1" dirty="0" smtClean="0"/>
              <a:t>(Strong)Limitations:</a:t>
            </a:r>
          </a:p>
          <a:p>
            <a:r>
              <a:rPr lang="en-US" dirty="0" smtClean="0"/>
              <a:t>We combined 3-4 specific OD sources (there are 100s of Open Data Portals out there)</a:t>
            </a:r>
          </a:p>
          <a:p>
            <a:r>
              <a:rPr lang="en-US" dirty="0" smtClean="0"/>
              <a:t>We manually created an ontology for mapping those sources and set of equations from </a:t>
            </a:r>
            <a:r>
              <a:rPr lang="en-US" dirty="0" err="1" smtClean="0"/>
              <a:t>eurostat</a:t>
            </a:r>
            <a:r>
              <a:rPr lang="en-US" dirty="0" smtClean="0"/>
              <a:t>?</a:t>
            </a:r>
            <a:endParaRPr lang="en-US" dirty="0"/>
          </a:p>
        </p:txBody>
      </p:sp>
      <p:sp>
        <p:nvSpPr>
          <p:cNvPr id="5" name="Content Placeholder 2"/>
          <p:cNvSpPr>
            <a:spLocks noGrp="1"/>
          </p:cNvSpPr>
          <p:nvPr>
            <p:ph sz="half" idx="2"/>
          </p:nvPr>
        </p:nvSpPr>
        <p:spPr>
          <a:xfrm>
            <a:off x="4932040" y="1844824"/>
            <a:ext cx="4029075" cy="4681538"/>
          </a:xfrm>
        </p:spPr>
        <p:txBody>
          <a:bodyPr/>
          <a:lstStyle/>
          <a:p>
            <a:pPr marL="0" indent="0">
              <a:buNone/>
            </a:pPr>
            <a:r>
              <a:rPr lang="en-US" b="1" dirty="0" smtClean="0"/>
              <a:t>Open Questions:</a:t>
            </a:r>
          </a:p>
          <a:p>
            <a:r>
              <a:rPr lang="en-US" dirty="0" smtClean="0"/>
              <a:t>How </a:t>
            </a:r>
            <a:r>
              <a:rPr lang="en-US" dirty="0"/>
              <a:t>can I build </a:t>
            </a:r>
            <a:r>
              <a:rPr lang="en-US" dirty="0" smtClean="0"/>
              <a:t>a scalable repository </a:t>
            </a:r>
            <a:r>
              <a:rPr lang="en-US" dirty="0"/>
              <a:t>of </a:t>
            </a:r>
            <a:r>
              <a:rPr lang="en-US" dirty="0" smtClean="0"/>
              <a:t>Open Data?</a:t>
            </a:r>
          </a:p>
          <a:p>
            <a:r>
              <a:rPr lang="en-US" dirty="0" smtClean="0"/>
              <a:t>How can I automate finding relevant data?</a:t>
            </a:r>
          </a:p>
          <a:p>
            <a:r>
              <a:rPr lang="en-US" dirty="0" smtClean="0"/>
              <a:t>How can I automatize building an Open Data Knowledge graph?  </a:t>
            </a:r>
            <a:endParaRPr lang="en-US" dirty="0"/>
          </a:p>
        </p:txBody>
      </p:sp>
    </p:spTree>
    <p:extLst>
      <p:ext uri="{BB962C8B-B14F-4D97-AF65-F5344CB8AC3E}">
        <p14:creationId xmlns:p14="http://schemas.microsoft.com/office/powerpoint/2010/main" val="9557715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Number Placeholder 4"/>
          <p:cNvSpPr>
            <a:spLocks noGrp="1"/>
          </p:cNvSpPr>
          <p:nvPr>
            <p:ph type="sldNum" sz="quarter" idx="10"/>
          </p:nvPr>
        </p:nvSpPr>
        <p:spPr>
          <a:xfrm>
            <a:off x="8769350" y="6557963"/>
            <a:ext cx="374650" cy="27146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a:solidFill>
                  <a:schemeClr val="tx1"/>
                </a:solidFill>
                <a:latin typeface="Arial" charset="0"/>
                <a:ea typeface="ＭＳ Ｐゴシック" charset="0"/>
                <a:cs typeface="ＭＳ Ｐゴシック" charset="0"/>
              </a:defRPr>
            </a:lvl1pPr>
            <a:lvl2pPr marL="742950" indent="-285750" eaLnBrk="0" hangingPunct="0">
              <a:defRPr sz="1200">
                <a:solidFill>
                  <a:schemeClr val="tx1"/>
                </a:solidFill>
                <a:latin typeface="Arial" charset="0"/>
                <a:ea typeface="ＭＳ Ｐゴシック" charset="0"/>
              </a:defRPr>
            </a:lvl2pPr>
            <a:lvl3pPr marL="1143000" indent="-228600" eaLnBrk="0" hangingPunct="0">
              <a:defRPr sz="1200">
                <a:solidFill>
                  <a:schemeClr val="tx1"/>
                </a:solidFill>
                <a:latin typeface="Arial" charset="0"/>
                <a:ea typeface="ＭＳ Ｐゴシック" charset="0"/>
              </a:defRPr>
            </a:lvl3pPr>
            <a:lvl4pPr marL="1600200" indent="-228600" eaLnBrk="0" hangingPunct="0">
              <a:defRPr sz="1200">
                <a:solidFill>
                  <a:schemeClr val="tx1"/>
                </a:solidFill>
                <a:latin typeface="Arial" charset="0"/>
                <a:ea typeface="ＭＳ Ｐゴシック" charset="0"/>
              </a:defRPr>
            </a:lvl4pPr>
            <a:lvl5pPr marL="2057400" indent="-228600" eaLnBrk="0" hangingPunct="0">
              <a:defRPr sz="1200">
                <a:solidFill>
                  <a:schemeClr val="tx1"/>
                </a:solidFill>
                <a:latin typeface="Arial" charset="0"/>
                <a:ea typeface="ＭＳ Ｐゴシック" charset="0"/>
              </a:defRPr>
            </a:lvl5pPr>
            <a:lvl6pPr marL="2514600" indent="-228600" eaLnBrk="0" fontAlgn="base" hangingPunct="0">
              <a:spcBef>
                <a:spcPct val="50000"/>
              </a:spcBef>
              <a:spcAft>
                <a:spcPct val="0"/>
              </a:spcAft>
              <a:defRPr sz="1200">
                <a:solidFill>
                  <a:schemeClr val="tx1"/>
                </a:solidFill>
                <a:latin typeface="Arial" charset="0"/>
                <a:ea typeface="ＭＳ Ｐゴシック" charset="0"/>
              </a:defRPr>
            </a:lvl6pPr>
            <a:lvl7pPr marL="2971800" indent="-228600" eaLnBrk="0" fontAlgn="base" hangingPunct="0">
              <a:spcBef>
                <a:spcPct val="50000"/>
              </a:spcBef>
              <a:spcAft>
                <a:spcPct val="0"/>
              </a:spcAft>
              <a:defRPr sz="1200">
                <a:solidFill>
                  <a:schemeClr val="tx1"/>
                </a:solidFill>
                <a:latin typeface="Arial" charset="0"/>
                <a:ea typeface="ＭＳ Ｐゴシック" charset="0"/>
              </a:defRPr>
            </a:lvl7pPr>
            <a:lvl8pPr marL="3429000" indent="-228600" eaLnBrk="0" fontAlgn="base" hangingPunct="0">
              <a:spcBef>
                <a:spcPct val="50000"/>
              </a:spcBef>
              <a:spcAft>
                <a:spcPct val="0"/>
              </a:spcAft>
              <a:defRPr sz="1200">
                <a:solidFill>
                  <a:schemeClr val="tx1"/>
                </a:solidFill>
                <a:latin typeface="Arial" charset="0"/>
                <a:ea typeface="ＭＳ Ｐゴシック" charset="0"/>
              </a:defRPr>
            </a:lvl8pPr>
            <a:lvl9pPr marL="3886200" indent="-228600" eaLnBrk="0" fontAlgn="base" hangingPunct="0">
              <a:spcBef>
                <a:spcPct val="50000"/>
              </a:spcBef>
              <a:spcAft>
                <a:spcPct val="0"/>
              </a:spcAft>
              <a:defRPr sz="1200">
                <a:solidFill>
                  <a:schemeClr val="tx1"/>
                </a:solidFill>
                <a:latin typeface="Arial" charset="0"/>
                <a:ea typeface="ＭＳ Ｐゴシック" charset="0"/>
              </a:defRPr>
            </a:lvl9pPr>
          </a:lstStyle>
          <a:p>
            <a:pPr eaLnBrk="1" hangingPunct="1"/>
            <a:fld id="{BA62E752-1807-604B-A63E-E645742798DC}" type="slidenum">
              <a:rPr lang="de-DE"/>
              <a:pPr eaLnBrk="1" hangingPunct="1"/>
              <a:t>3</a:t>
            </a:fld>
            <a:endParaRPr lang="de-DE"/>
          </a:p>
        </p:txBody>
      </p:sp>
      <p:sp>
        <p:nvSpPr>
          <p:cNvPr id="23554" name="Rectangle 37"/>
          <p:cNvSpPr>
            <a:spLocks noGrp="1" noChangeArrowheads="1"/>
          </p:cNvSpPr>
          <p:nvPr>
            <p:ph type="title"/>
          </p:nvPr>
        </p:nvSpPr>
        <p:spPr>
          <a:xfrm>
            <a:off x="395288" y="387350"/>
            <a:ext cx="5976937" cy="809625"/>
          </a:xfrm>
        </p:spPr>
        <p:txBody>
          <a:bodyPr>
            <a:normAutofit fontScale="90000"/>
          </a:bodyPr>
          <a:lstStyle/>
          <a:p>
            <a:pPr eaLnBrk="1" hangingPunct="1"/>
            <a:r>
              <a:rPr lang="en-GB" noProof="0" dirty="0" smtClean="0">
                <a:latin typeface="Arial" charset="0"/>
              </a:rPr>
              <a:t>Back at that time</a:t>
            </a:r>
            <a:r>
              <a:rPr lang="mr-IN" noProof="0" dirty="0" smtClean="0">
                <a:latin typeface="Arial" charset="0"/>
              </a:rPr>
              <a:t>…</a:t>
            </a:r>
            <a:r>
              <a:rPr lang="en-US" noProof="0" dirty="0" smtClean="0">
                <a:latin typeface="Arial" charset="0"/>
              </a:rPr>
              <a:t> </a:t>
            </a:r>
            <a:r>
              <a:rPr lang="en-GB" noProof="0" dirty="0" smtClean="0">
                <a:latin typeface="Arial" charset="0"/>
              </a:rPr>
              <a:t> City Data  – Important for Infrastructure Providers &amp; for City Decision Makers</a:t>
            </a:r>
            <a:endParaRPr lang="en-GB" noProof="0" dirty="0">
              <a:latin typeface="Arial" charset="0"/>
            </a:endParaRPr>
          </a:p>
        </p:txBody>
      </p:sp>
      <p:sp>
        <p:nvSpPr>
          <p:cNvPr id="23555" name="Rectangle 3"/>
          <p:cNvSpPr>
            <a:spLocks noGrp="1" noChangeArrowheads="1"/>
          </p:cNvSpPr>
          <p:nvPr>
            <p:ph type="body" sz="half" idx="1"/>
          </p:nvPr>
        </p:nvSpPr>
        <p:spPr>
          <a:xfrm>
            <a:off x="422275" y="2924175"/>
            <a:ext cx="8542338" cy="3600450"/>
          </a:xfrm>
        </p:spPr>
        <p:txBody>
          <a:bodyPr/>
          <a:lstStyle/>
          <a:p>
            <a:pPr marL="573088" lvl="2" indent="-381000" eaLnBrk="1" fontAlgn="b" hangingPunct="1">
              <a:buClrTx/>
              <a:buFontTx/>
              <a:buNone/>
            </a:pPr>
            <a:endParaRPr lang="en-GB" sz="1200" noProof="0" smtClean="0">
              <a:latin typeface="Arial" charset="0"/>
              <a:cs typeface="Arial" charset="0"/>
            </a:endParaRPr>
          </a:p>
          <a:p>
            <a:pPr marL="573088" lvl="2" indent="-381000" eaLnBrk="1" fontAlgn="b" hangingPunct="1">
              <a:buClrTx/>
              <a:buFontTx/>
              <a:buNone/>
            </a:pPr>
            <a:endParaRPr lang="en-GB" sz="1200" noProof="0" smtClean="0">
              <a:latin typeface="Arial" charset="0"/>
              <a:cs typeface="Arial" charset="0"/>
            </a:endParaRPr>
          </a:p>
          <a:p>
            <a:pPr marL="573088" lvl="2" indent="-381000" eaLnBrk="1" fontAlgn="b" hangingPunct="1">
              <a:buClrTx/>
              <a:buFontTx/>
              <a:buNone/>
            </a:pPr>
            <a:r>
              <a:rPr lang="en-GB" sz="1200" noProof="0" smtClean="0">
                <a:latin typeface="Arial" charset="0"/>
                <a:cs typeface="Arial" charset="0"/>
              </a:rPr>
              <a:t>					         … however, these are often </a:t>
            </a:r>
            <a:r>
              <a:rPr lang="en-GB" sz="1200" b="1" noProof="0" smtClean="0">
                <a:latin typeface="Arial" charset="0"/>
                <a:cs typeface="Arial" charset="0"/>
              </a:rPr>
              <a:t>outdated</a:t>
            </a:r>
            <a:r>
              <a:rPr lang="en-GB" sz="1200" noProof="0" smtClean="0">
                <a:latin typeface="Arial" charset="0"/>
                <a:cs typeface="Arial" charset="0"/>
              </a:rPr>
              <a:t> before even published!</a:t>
            </a:r>
          </a:p>
          <a:p>
            <a:pPr marL="573088" lvl="2" indent="-381000" eaLnBrk="1" fontAlgn="b" hangingPunct="1">
              <a:buClrTx/>
              <a:buFontTx/>
              <a:buChar char="•"/>
            </a:pPr>
            <a:endParaRPr lang="en-GB" sz="1200" noProof="0" smtClean="0">
              <a:latin typeface="Arial" charset="0"/>
              <a:cs typeface="Arial" charset="0"/>
            </a:endParaRPr>
          </a:p>
          <a:p>
            <a:pPr marL="573088" lvl="2" indent="-381000" eaLnBrk="1" fontAlgn="b" hangingPunct="1">
              <a:buClrTx/>
              <a:buFontTx/>
              <a:buChar char="•"/>
            </a:pPr>
            <a:endParaRPr lang="en-GB" sz="1200" noProof="0" smtClean="0">
              <a:latin typeface="Arial" charset="0"/>
              <a:cs typeface="Arial" charset="0"/>
            </a:endParaRPr>
          </a:p>
          <a:p>
            <a:pPr marL="573088" lvl="2" indent="-381000" eaLnBrk="1" fontAlgn="b" hangingPunct="1">
              <a:buClrTx/>
              <a:buFontTx/>
              <a:buNone/>
            </a:pPr>
            <a:endParaRPr lang="en-GB" sz="1200" noProof="0" smtClean="0">
              <a:latin typeface="Arial" charset="0"/>
              <a:cs typeface="Arial" charset="0"/>
            </a:endParaRPr>
          </a:p>
          <a:p>
            <a:pPr marL="573088" lvl="2" indent="-381000" eaLnBrk="1" fontAlgn="b" hangingPunct="1">
              <a:buClrTx/>
              <a:buFontTx/>
              <a:buNone/>
            </a:pPr>
            <a:endParaRPr lang="en-GB" sz="1200" noProof="0" smtClean="0">
              <a:latin typeface="Arial" charset="0"/>
              <a:cs typeface="Arial" charset="0"/>
            </a:endParaRPr>
          </a:p>
          <a:p>
            <a:pPr marL="573088" lvl="2" indent="-381000" eaLnBrk="1" fontAlgn="b" hangingPunct="1">
              <a:buClrTx/>
              <a:buFontTx/>
              <a:buNone/>
            </a:pPr>
            <a:endParaRPr lang="en-GB" sz="1200" noProof="0" smtClean="0">
              <a:latin typeface="Arial" charset="0"/>
              <a:cs typeface="Arial" charset="0"/>
            </a:endParaRPr>
          </a:p>
          <a:p>
            <a:pPr marL="573088" lvl="2" indent="-381000" eaLnBrk="1" fontAlgn="b" hangingPunct="1">
              <a:buClrTx/>
              <a:buFontTx/>
              <a:buNone/>
            </a:pPr>
            <a:endParaRPr lang="en-GB" sz="1200" noProof="0" smtClean="0">
              <a:latin typeface="Arial" charset="0"/>
              <a:cs typeface="Arial" charset="0"/>
            </a:endParaRPr>
          </a:p>
          <a:p>
            <a:pPr marL="573088" lvl="2" indent="-381000" eaLnBrk="1" fontAlgn="b" hangingPunct="1">
              <a:buClrTx/>
              <a:buFontTx/>
              <a:buNone/>
            </a:pPr>
            <a:endParaRPr lang="en-GB" sz="1200" noProof="0">
              <a:latin typeface="Arial" charset="0"/>
              <a:cs typeface="Arial" charset="0"/>
            </a:endParaRPr>
          </a:p>
        </p:txBody>
      </p:sp>
      <p:pic>
        <p:nvPicPr>
          <p:cNvPr id="2355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4748213"/>
            <a:ext cx="2638425" cy="1804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7" name="AutoShape 5"/>
          <p:cNvSpPr>
            <a:spLocks noChangeArrowheads="1"/>
          </p:cNvSpPr>
          <p:nvPr/>
        </p:nvSpPr>
        <p:spPr bwMode="auto">
          <a:xfrm>
            <a:off x="6629400" y="4509120"/>
            <a:ext cx="2514600" cy="913656"/>
          </a:xfrm>
          <a:prstGeom prst="wedgeRoundRectCallout">
            <a:avLst>
              <a:gd name="adj1" fmla="val -71474"/>
              <a:gd name="adj2" fmla="val 67581"/>
              <a:gd name="adj3" fmla="val 16667"/>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buFont typeface="Wingdings" charset="0"/>
              <a:buNone/>
            </a:pPr>
            <a:r>
              <a:rPr lang="en-US" sz="1050" dirty="0"/>
              <a:t>Goal </a:t>
            </a:r>
            <a:r>
              <a:rPr lang="en-US" sz="1050" dirty="0" smtClean="0"/>
              <a:t>(short term)</a:t>
            </a:r>
            <a:r>
              <a:rPr lang="en-US" sz="1050" dirty="0"/>
              <a:t>: </a:t>
            </a:r>
          </a:p>
          <a:p>
            <a:pPr>
              <a:buFont typeface="Wingdings" charset="0"/>
              <a:buChar char="§"/>
            </a:pPr>
            <a:r>
              <a:rPr lang="en-US" sz="1050" dirty="0"/>
              <a:t>Leverage Open Data for calculating a </a:t>
            </a:r>
            <a:r>
              <a:rPr lang="en-US" sz="1050" dirty="0" smtClean="0"/>
              <a:t>city’ </a:t>
            </a:r>
            <a:r>
              <a:rPr lang="en-US" sz="1050" dirty="0"/>
              <a:t>performance from public sources on the Web </a:t>
            </a:r>
            <a:r>
              <a:rPr lang="en-US" sz="1050" b="1" dirty="0"/>
              <a:t>automatically</a:t>
            </a:r>
          </a:p>
        </p:txBody>
      </p:sp>
      <p:sp>
        <p:nvSpPr>
          <p:cNvPr id="23558" name="AutoShape 6"/>
          <p:cNvSpPr>
            <a:spLocks noChangeArrowheads="1"/>
          </p:cNvSpPr>
          <p:nvPr/>
        </p:nvSpPr>
        <p:spPr bwMode="auto">
          <a:xfrm>
            <a:off x="6660232" y="5565576"/>
            <a:ext cx="2434556" cy="815752"/>
          </a:xfrm>
          <a:prstGeom prst="wedgeRoundRectCallout">
            <a:avLst>
              <a:gd name="adj1" fmla="val -74205"/>
              <a:gd name="adj2" fmla="val -26163"/>
              <a:gd name="adj3" fmla="val 16667"/>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buFont typeface="Wingdings" charset="0"/>
              <a:buNone/>
            </a:pPr>
            <a:r>
              <a:rPr lang="en-US" sz="1000" dirty="0"/>
              <a:t>Goal </a:t>
            </a:r>
            <a:r>
              <a:rPr lang="en-US" sz="1000" dirty="0" smtClean="0"/>
              <a:t>(long term)</a:t>
            </a:r>
            <a:r>
              <a:rPr lang="en-US" sz="1000" dirty="0"/>
              <a:t>: </a:t>
            </a:r>
          </a:p>
          <a:p>
            <a:pPr>
              <a:buFont typeface="Wingdings" charset="0"/>
              <a:buChar char="§"/>
            </a:pPr>
            <a:r>
              <a:rPr lang="en-US" sz="1000" dirty="0"/>
              <a:t>Define and Refine KPI models to assess specific impact of infrastructural investments and gather/check input  </a:t>
            </a:r>
            <a:r>
              <a:rPr lang="en-US" sz="1000" b="1" dirty="0"/>
              <a:t>automatically</a:t>
            </a:r>
          </a:p>
        </p:txBody>
      </p:sp>
      <p:pic>
        <p:nvPicPr>
          <p:cNvPr id="23559" name="Picture 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43608" y="2796907"/>
            <a:ext cx="3166442" cy="18719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60" name="Rectangle 10"/>
          <p:cNvSpPr>
            <a:spLocks noChangeArrowheads="1"/>
          </p:cNvSpPr>
          <p:nvPr/>
        </p:nvSpPr>
        <p:spPr bwMode="auto">
          <a:xfrm>
            <a:off x="250825" y="4797425"/>
            <a:ext cx="3457575" cy="16219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lvl="2" fontAlgn="b">
              <a:lnSpc>
                <a:spcPct val="110000"/>
              </a:lnSpc>
              <a:spcBef>
                <a:spcPct val="0"/>
              </a:spcBef>
              <a:buFont typeface="Wingdings" charset="0"/>
              <a:buChar char="à"/>
            </a:pPr>
            <a:r>
              <a:rPr lang="en-US" sz="1200" dirty="0">
                <a:cs typeface="Arial" charset="0"/>
                <a:sym typeface="Wingdings" charset="0"/>
              </a:rPr>
              <a:t>Needs </a:t>
            </a:r>
            <a:r>
              <a:rPr lang="en-US" sz="1200" b="1" dirty="0">
                <a:cs typeface="Arial" charset="0"/>
                <a:sym typeface="Wingdings" charset="0"/>
              </a:rPr>
              <a:t>up-to-date City Data</a:t>
            </a:r>
            <a:r>
              <a:rPr lang="en-US" sz="1200" dirty="0">
                <a:cs typeface="Arial" charset="0"/>
                <a:sym typeface="Wingdings" charset="0"/>
              </a:rPr>
              <a:t> </a:t>
            </a:r>
            <a:r>
              <a:rPr lang="en-US" sz="1200" dirty="0">
                <a:cs typeface="Arial" charset="0"/>
              </a:rPr>
              <a:t>and </a:t>
            </a:r>
            <a:r>
              <a:rPr lang="en-US" sz="1200" b="1" dirty="0">
                <a:cs typeface="Arial" charset="0"/>
              </a:rPr>
              <a:t>calculates City KPIs</a:t>
            </a:r>
            <a:r>
              <a:rPr lang="en-US" sz="1200" dirty="0">
                <a:cs typeface="Arial" charset="0"/>
              </a:rPr>
              <a:t> in a way that allows to display the current state and run scenarios of different product applications.</a:t>
            </a:r>
          </a:p>
          <a:p>
            <a:pPr lvl="2" fontAlgn="b">
              <a:lnSpc>
                <a:spcPct val="110000"/>
              </a:lnSpc>
              <a:spcBef>
                <a:spcPct val="0"/>
              </a:spcBef>
              <a:buFont typeface="Wingdings" charset="0"/>
              <a:buChar char="à"/>
            </a:pPr>
            <a:endParaRPr lang="en-US" sz="1200" dirty="0">
              <a:cs typeface="Arial" charset="0"/>
            </a:endParaRPr>
          </a:p>
          <a:p>
            <a:pPr lvl="2" fontAlgn="b">
              <a:lnSpc>
                <a:spcPct val="110000"/>
              </a:lnSpc>
              <a:spcBef>
                <a:spcPct val="0"/>
              </a:spcBef>
              <a:buFont typeface="Wingdings" charset="0"/>
              <a:buNone/>
            </a:pPr>
            <a:r>
              <a:rPr lang="en-US" sz="1200" dirty="0">
                <a:cs typeface="Arial" charset="0"/>
              </a:rPr>
              <a:t>e.g. towards a “Dynamic” </a:t>
            </a:r>
          </a:p>
          <a:p>
            <a:pPr lvl="2" fontAlgn="b">
              <a:lnSpc>
                <a:spcPct val="110000"/>
              </a:lnSpc>
              <a:spcBef>
                <a:spcPct val="0"/>
              </a:spcBef>
              <a:buFont typeface="Wingdings" charset="0"/>
              <a:buNone/>
            </a:pPr>
            <a:r>
              <a:rPr lang="en-US" sz="1200" dirty="0">
                <a:cs typeface="Arial" charset="0"/>
              </a:rPr>
              <a:t>       Green City Index: </a:t>
            </a:r>
          </a:p>
        </p:txBody>
      </p:sp>
      <p:sp>
        <p:nvSpPr>
          <p:cNvPr id="23561" name="Rectangle 10"/>
          <p:cNvSpPr>
            <a:spLocks noChangeArrowheads="1"/>
          </p:cNvSpPr>
          <p:nvPr/>
        </p:nvSpPr>
        <p:spPr bwMode="auto">
          <a:xfrm>
            <a:off x="-36512" y="1772816"/>
            <a:ext cx="8424862" cy="1008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marL="1085850" lvl="2" indent="-171450" fontAlgn="b">
              <a:lnSpc>
                <a:spcPct val="110000"/>
              </a:lnSpc>
              <a:spcBef>
                <a:spcPct val="0"/>
              </a:spcBef>
              <a:buFont typeface="Arial" charset="0"/>
              <a:buChar char="•"/>
            </a:pPr>
            <a:r>
              <a:rPr lang="en-US" sz="2400" dirty="0">
                <a:cs typeface="Arial" charset="0"/>
              </a:rPr>
              <a:t>City Assessment and Sustainability reports</a:t>
            </a:r>
          </a:p>
          <a:p>
            <a:pPr marL="1085850" lvl="2" indent="-171450" fontAlgn="b">
              <a:lnSpc>
                <a:spcPct val="110000"/>
              </a:lnSpc>
              <a:spcBef>
                <a:spcPct val="0"/>
              </a:spcBef>
              <a:buFont typeface="Arial" charset="0"/>
              <a:buChar char="•"/>
            </a:pPr>
            <a:endParaRPr lang="en-US" sz="1100" dirty="0">
              <a:cs typeface="Arial" charset="0"/>
            </a:endParaRPr>
          </a:p>
          <a:p>
            <a:pPr marL="1085850" lvl="2" indent="-171450" fontAlgn="b">
              <a:lnSpc>
                <a:spcPct val="110000"/>
              </a:lnSpc>
              <a:spcBef>
                <a:spcPct val="0"/>
              </a:spcBef>
              <a:buFont typeface="Arial" charset="0"/>
              <a:buChar char="•"/>
            </a:pPr>
            <a:r>
              <a:rPr lang="en-US" sz="2400" dirty="0" smtClean="0">
                <a:cs typeface="Arial" charset="0"/>
              </a:rPr>
              <a:t>Tailored </a:t>
            </a:r>
            <a:r>
              <a:rPr lang="en-US" sz="2400" dirty="0">
                <a:cs typeface="Arial" charset="0"/>
              </a:rPr>
              <a:t>offerings by Infrastructure Providers</a:t>
            </a:r>
          </a:p>
        </p:txBody>
      </p:sp>
    </p:spTree>
    <p:extLst>
      <p:ext uri="{BB962C8B-B14F-4D97-AF65-F5344CB8AC3E}">
        <p14:creationId xmlns:p14="http://schemas.microsoft.com/office/powerpoint/2010/main" val="11278832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smtClean="0"/>
              <a:t>Open Data Portals</a:t>
            </a:r>
            <a:endParaRPr lang="en-GB" noProof="0"/>
          </a:p>
        </p:txBody>
      </p:sp>
      <p:sp>
        <p:nvSpPr>
          <p:cNvPr id="3" name="Inhaltsplatzhalter 2"/>
          <p:cNvSpPr>
            <a:spLocks noGrp="1"/>
          </p:cNvSpPr>
          <p:nvPr>
            <p:ph sz="quarter" idx="10"/>
          </p:nvPr>
        </p:nvSpPr>
        <p:spPr>
          <a:xfrm>
            <a:off x="251520" y="1844824"/>
            <a:ext cx="8485187" cy="4797425"/>
          </a:xfrm>
        </p:spPr>
        <p:txBody>
          <a:bodyPr>
            <a:normAutofit fontScale="92500" lnSpcReduction="10000"/>
          </a:bodyPr>
          <a:lstStyle/>
          <a:p>
            <a:r>
              <a:rPr lang="en-GB" noProof="0" dirty="0" smtClean="0"/>
              <a:t>CKAN ... </a:t>
            </a:r>
            <a:r>
              <a:rPr lang="en-GB" noProof="0" dirty="0" smtClean="0">
                <a:hlinkClick r:id="rId2"/>
              </a:rPr>
              <a:t>http://ckan.org/</a:t>
            </a:r>
            <a:endParaRPr lang="en-GB" noProof="0" dirty="0" smtClean="0"/>
          </a:p>
          <a:p>
            <a:endParaRPr lang="en-GB" noProof="0" dirty="0" smtClean="0"/>
          </a:p>
          <a:p>
            <a:pPr marL="342900" indent="-342900">
              <a:buFont typeface="Arial"/>
              <a:buChar char="•"/>
            </a:pPr>
            <a:r>
              <a:rPr lang="en-GB" noProof="0" dirty="0" smtClean="0"/>
              <a:t>almost „de facto“ standard for Open Data Portals</a:t>
            </a:r>
          </a:p>
          <a:p>
            <a:pPr marL="342900" indent="-342900">
              <a:buFont typeface="Arial"/>
              <a:buChar char="•"/>
            </a:pPr>
            <a:r>
              <a:rPr lang="en-GB" noProof="0" dirty="0" smtClean="0"/>
              <a:t>facilitates search, metadata (publisher, format, publication date, license, etc.) for datasets</a:t>
            </a:r>
          </a:p>
          <a:p>
            <a:pPr marL="342900" indent="-342900">
              <a:buFont typeface="Arial"/>
              <a:buChar char="•"/>
            </a:pPr>
            <a:endParaRPr lang="en-GB" noProof="0" dirty="0" smtClean="0"/>
          </a:p>
          <a:p>
            <a:pPr marL="342900" indent="-342900">
              <a:buFont typeface="Arial"/>
              <a:buChar char="•"/>
            </a:pPr>
            <a:r>
              <a:rPr lang="en-GB" noProof="0" dirty="0" smtClean="0">
                <a:hlinkClick r:id="rId3"/>
              </a:rPr>
              <a:t>http://opendataportal.at/</a:t>
            </a:r>
            <a:r>
              <a:rPr lang="en-GB" noProof="0" dirty="0" smtClean="0"/>
              <a:t> </a:t>
            </a:r>
          </a:p>
          <a:p>
            <a:pPr marL="342900" indent="-342900">
              <a:buFont typeface="Arial"/>
              <a:buChar char="•"/>
            </a:pPr>
            <a:r>
              <a:rPr lang="en-GB" noProof="0" dirty="0" smtClean="0">
                <a:hlinkClick r:id="rId4"/>
              </a:rPr>
              <a:t>http://data.gv.at/</a:t>
            </a:r>
            <a:endParaRPr lang="en-GB" noProof="0" dirty="0" smtClean="0"/>
          </a:p>
          <a:p>
            <a:pPr marL="342900" indent="-342900">
              <a:buFont typeface="Arial"/>
              <a:buChar char="•"/>
            </a:pPr>
            <a:endParaRPr lang="en-GB" noProof="0" dirty="0" smtClean="0"/>
          </a:p>
          <a:p>
            <a:pPr marL="342900" indent="-342900">
              <a:buFont typeface="Arial"/>
              <a:buChar char="•"/>
            </a:pPr>
            <a:endParaRPr lang="en-GB" noProof="0" dirty="0" smtClean="0"/>
          </a:p>
          <a:p>
            <a:pPr marL="342900" indent="-342900">
              <a:buFont typeface="Arial"/>
              <a:buChar char="•"/>
            </a:pPr>
            <a:r>
              <a:rPr lang="en-GB" noProof="0" dirty="0" smtClean="0"/>
              <a:t>machine-</a:t>
            </a:r>
            <a:r>
              <a:rPr lang="en-GB" noProof="0" dirty="0" err="1" smtClean="0"/>
              <a:t>processable</a:t>
            </a:r>
            <a:r>
              <a:rPr lang="en-GB" noProof="0" dirty="0" smtClean="0"/>
              <a:t>? ... </a:t>
            </a:r>
          </a:p>
          <a:p>
            <a:pPr marL="0" indent="0"/>
            <a:r>
              <a:rPr lang="en-GB" noProof="0" dirty="0" smtClean="0"/>
              <a:t>    ... </a:t>
            </a:r>
            <a:r>
              <a:rPr lang="en-GB" b="1" noProof="0" dirty="0" smtClean="0"/>
              <a:t>partially</a:t>
            </a:r>
          </a:p>
          <a:p>
            <a:pPr marL="342900" indent="-342900">
              <a:buFont typeface="Arial"/>
              <a:buChar char="•"/>
            </a:pPr>
            <a:endParaRPr lang="en-GB" noProof="0" dirty="0"/>
          </a:p>
        </p:txBody>
      </p:sp>
      <p:pic>
        <p:nvPicPr>
          <p:cNvPr id="4" name="Bild 3" descr="Screen Shot 2013-12-18 at 10.24.23 PM.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39952" y="3645024"/>
            <a:ext cx="5556109" cy="3623549"/>
          </a:xfrm>
          <a:prstGeom prst="rect">
            <a:avLst/>
          </a:prstGeom>
        </p:spPr>
      </p:pic>
    </p:spTree>
    <p:extLst>
      <p:ext uri="{BB962C8B-B14F-4D97-AF65-F5344CB8AC3E}">
        <p14:creationId xmlns:p14="http://schemas.microsoft.com/office/powerpoint/2010/main" val="21280393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512" y="332656"/>
            <a:ext cx="6270227" cy="1143000"/>
          </a:xfrm>
        </p:spPr>
        <p:txBody>
          <a:bodyPr>
            <a:normAutofit fontScale="90000"/>
          </a:bodyPr>
          <a:lstStyle/>
          <a:p>
            <a:r>
              <a:rPr lang="en-GB" noProof="0" dirty="0" smtClean="0"/>
              <a:t>Our ongoing research: </a:t>
            </a:r>
            <a:br>
              <a:rPr lang="en-GB" noProof="0" dirty="0" smtClean="0"/>
            </a:br>
            <a:r>
              <a:rPr lang="en-GB" dirty="0"/>
              <a:t>	</a:t>
            </a:r>
            <a:r>
              <a:rPr lang="en-GB" noProof="0" dirty="0" err="1" smtClean="0"/>
              <a:t>data.wu.ac.at</a:t>
            </a:r>
            <a:r>
              <a:rPr lang="en-GB" noProof="0" dirty="0" smtClean="0"/>
              <a:t/>
            </a:r>
            <a:br>
              <a:rPr lang="en-GB" noProof="0" dirty="0" smtClean="0"/>
            </a:br>
            <a:endParaRPr lang="en-GB" noProof="0" dirty="0"/>
          </a:p>
        </p:txBody>
      </p:sp>
      <p:sp>
        <p:nvSpPr>
          <p:cNvPr id="3" name="Inhaltsplatzhalter 2"/>
          <p:cNvSpPr>
            <a:spLocks noGrp="1"/>
          </p:cNvSpPr>
          <p:nvPr>
            <p:ph idx="1"/>
          </p:nvPr>
        </p:nvSpPr>
        <p:spPr>
          <a:xfrm>
            <a:off x="161752" y="1908810"/>
            <a:ext cx="8784975" cy="4758094"/>
          </a:xfrm>
        </p:spPr>
        <p:txBody>
          <a:bodyPr>
            <a:normAutofit/>
          </a:bodyPr>
          <a:lstStyle/>
          <a:p>
            <a:r>
              <a:rPr lang="en-GB" b="1" i="1" noProof="0" dirty="0" smtClean="0"/>
              <a:t>What is the status of Open Data and what are the challenges using Open Data?</a:t>
            </a:r>
          </a:p>
          <a:p>
            <a:pPr lvl="1"/>
            <a:r>
              <a:rPr lang="en-GB" noProof="0" dirty="0" err="1" smtClean="0"/>
              <a:t>OpenData</a:t>
            </a:r>
            <a:r>
              <a:rPr lang="en-GB" noProof="0" dirty="0" smtClean="0"/>
              <a:t> </a:t>
            </a:r>
            <a:r>
              <a:rPr lang="en-GB" noProof="0" dirty="0" err="1" smtClean="0"/>
              <a:t>PortalWatch</a:t>
            </a:r>
            <a:r>
              <a:rPr lang="en-GB" noProof="0" dirty="0" smtClean="0"/>
              <a:t> – a project at WU</a:t>
            </a:r>
          </a:p>
          <a:p>
            <a:pPr lvl="1"/>
            <a:r>
              <a:rPr lang="en-GB" dirty="0"/>
              <a:t>Improving Open Data Quality and Access: ADEQUATE (FFG</a:t>
            </a:r>
            <a:r>
              <a:rPr lang="en-GB" dirty="0" smtClean="0"/>
              <a:t>)</a:t>
            </a:r>
            <a:endParaRPr lang="en-GB" b="1" i="1" noProof="0" dirty="0" smtClean="0"/>
          </a:p>
          <a:p>
            <a:pPr marL="255588" lvl="1" indent="0">
              <a:buNone/>
            </a:pPr>
            <a:endParaRPr lang="en-GB" noProof="0" dirty="0" smtClean="0"/>
          </a:p>
          <a:p>
            <a:r>
              <a:rPr lang="en-GB" b="1" i="1" noProof="0" dirty="0" smtClean="0"/>
              <a:t>What's next?</a:t>
            </a:r>
          </a:p>
          <a:p>
            <a:pPr lvl="1"/>
            <a:r>
              <a:rPr lang="en-GB" dirty="0" smtClean="0"/>
              <a:t>Making Open Data Searchable</a:t>
            </a:r>
          </a:p>
          <a:p>
            <a:pPr lvl="1"/>
            <a:r>
              <a:rPr lang="en-GB" noProof="0" dirty="0" smtClean="0"/>
              <a:t>Building an Open Data </a:t>
            </a:r>
            <a:r>
              <a:rPr lang="en-GB" b="1" noProof="0" dirty="0" smtClean="0"/>
              <a:t>Knowledge Graph</a:t>
            </a:r>
            <a:r>
              <a:rPr lang="en-GB" noProof="0" dirty="0" smtClean="0"/>
              <a:t>!</a:t>
            </a:r>
          </a:p>
          <a:p>
            <a:pPr lvl="1"/>
            <a:endParaRPr lang="en-GB" dirty="0"/>
          </a:p>
          <a:p>
            <a:r>
              <a:rPr lang="en-GB" noProof="0" dirty="0" smtClean="0"/>
              <a:t>A striving </a:t>
            </a:r>
            <a:r>
              <a:rPr lang="en-GB" b="1" noProof="0" dirty="0" smtClean="0"/>
              <a:t>Data Economy </a:t>
            </a:r>
            <a:r>
              <a:rPr lang="en-GB" noProof="0" dirty="0" smtClean="0"/>
              <a:t>needs no silos</a:t>
            </a:r>
            <a:r>
              <a:rPr lang="is-IS" noProof="0" dirty="0" smtClean="0"/>
              <a:t>… re-democratise the Web by Congitive Intelligence based on Open Data?</a:t>
            </a:r>
            <a:endParaRPr lang="en-GB" noProof="0" dirty="0" smtClean="0"/>
          </a:p>
        </p:txBody>
      </p:sp>
      <p:pic>
        <p:nvPicPr>
          <p:cNvPr id="5122" name="Picture 2" descr="https://pbs.twimg.com/media/C5_4bCnWAAAF7LG.jpg:larg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796136" y="9721"/>
            <a:ext cx="3376157" cy="1899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4172133"/>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dirty="0" smtClean="0"/>
              <a:t>Ongoing Projects (</a:t>
            </a:r>
            <a:r>
              <a:rPr lang="en-GB" noProof="0" dirty="0" err="1" smtClean="0"/>
              <a:t>data.wu.ac.at</a:t>
            </a:r>
            <a:r>
              <a:rPr lang="en-GB" noProof="0" dirty="0" smtClean="0"/>
              <a:t>)</a:t>
            </a:r>
            <a:endParaRPr lang="en-GB" noProof="0" dirty="0"/>
          </a:p>
        </p:txBody>
      </p:sp>
      <p:pic>
        <p:nvPicPr>
          <p:cNvPr id="5" name="Content Placeholder 4"/>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075158" y="1772816"/>
            <a:ext cx="6579753" cy="5085184"/>
          </a:xfrm>
        </p:spPr>
      </p:pic>
    </p:spTree>
    <p:extLst>
      <p:ext uri="{BB962C8B-B14F-4D97-AF65-F5344CB8AC3E}">
        <p14:creationId xmlns:p14="http://schemas.microsoft.com/office/powerpoint/2010/main" val="331127776"/>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smtClean="0"/>
              <a:t>O</a:t>
            </a:r>
            <a:r>
              <a:rPr lang="en-GB" sz="2400" noProof="0" smtClean="0"/>
              <a:t>PEN</a:t>
            </a:r>
            <a:r>
              <a:rPr lang="en-GB" noProof="0" smtClean="0"/>
              <a:t> D</a:t>
            </a:r>
            <a:r>
              <a:rPr lang="en-GB" sz="2400" noProof="0" smtClean="0"/>
              <a:t>ATA</a:t>
            </a:r>
            <a:r>
              <a:rPr lang="en-GB" noProof="0" smtClean="0"/>
              <a:t> P</a:t>
            </a:r>
            <a:r>
              <a:rPr lang="en-GB" sz="2400" noProof="0" smtClean="0"/>
              <a:t>ORTAL</a:t>
            </a:r>
            <a:r>
              <a:rPr lang="en-GB" noProof="0" smtClean="0"/>
              <a:t> W</a:t>
            </a:r>
            <a:r>
              <a:rPr lang="en-GB" sz="2400" noProof="0" smtClean="0"/>
              <a:t>ATCH</a:t>
            </a:r>
            <a:endParaRPr lang="en-GB" sz="2400" noProof="0"/>
          </a:p>
        </p:txBody>
      </p:sp>
      <p:sp>
        <p:nvSpPr>
          <p:cNvPr id="3" name="Inhaltsplatzhalter 2"/>
          <p:cNvSpPr>
            <a:spLocks noGrp="1"/>
          </p:cNvSpPr>
          <p:nvPr>
            <p:ph idx="1"/>
          </p:nvPr>
        </p:nvSpPr>
        <p:spPr>
          <a:xfrm>
            <a:off x="467544" y="2204864"/>
            <a:ext cx="7740594" cy="4387988"/>
          </a:xfrm>
        </p:spPr>
        <p:txBody>
          <a:bodyPr/>
          <a:lstStyle/>
          <a:p>
            <a:r>
              <a:rPr lang="en-GB" noProof="0" dirty="0" smtClean="0"/>
              <a:t>Periodically monitoring a list of Open Data Portals</a:t>
            </a:r>
          </a:p>
          <a:p>
            <a:pPr lvl="1"/>
            <a:r>
              <a:rPr lang="en-GB" dirty="0" smtClean="0"/>
              <a:t>260</a:t>
            </a:r>
            <a:r>
              <a:rPr lang="en-GB" noProof="0" dirty="0" smtClean="0"/>
              <a:t> CKAN powered Open Data Portals worldwide</a:t>
            </a:r>
          </a:p>
          <a:p>
            <a:r>
              <a:rPr lang="en-GB" noProof="0" dirty="0" smtClean="0"/>
              <a:t>Quality assessment</a:t>
            </a:r>
          </a:p>
          <a:p>
            <a:r>
              <a:rPr lang="en-GB" noProof="0" dirty="0" smtClean="0"/>
              <a:t>Evolution tracking</a:t>
            </a:r>
          </a:p>
          <a:p>
            <a:pPr lvl="1"/>
            <a:r>
              <a:rPr lang="en-GB" noProof="0" dirty="0" smtClean="0"/>
              <a:t>Meta data</a:t>
            </a:r>
          </a:p>
          <a:p>
            <a:pPr lvl="1"/>
            <a:r>
              <a:rPr lang="en-GB" noProof="0" dirty="0" smtClean="0"/>
              <a:t>Data</a:t>
            </a:r>
          </a:p>
          <a:p>
            <a:pPr lvl="1"/>
            <a:r>
              <a:rPr lang="en-GB" dirty="0" smtClean="0"/>
              <a:t>Formats, growth</a:t>
            </a:r>
            <a:endParaRPr lang="en-GB" noProof="0" dirty="0" smtClean="0"/>
          </a:p>
        </p:txBody>
      </p:sp>
      <p:sp>
        <p:nvSpPr>
          <p:cNvPr id="5" name="Textfeld 4"/>
          <p:cNvSpPr txBox="1"/>
          <p:nvPr/>
        </p:nvSpPr>
        <p:spPr>
          <a:xfrm>
            <a:off x="1907704" y="1763524"/>
            <a:ext cx="4773925" cy="369332"/>
          </a:xfrm>
          <a:prstGeom prst="rect">
            <a:avLst/>
          </a:prstGeom>
          <a:noFill/>
        </p:spPr>
        <p:txBody>
          <a:bodyPr wrap="none" rtlCol="0">
            <a:spAutoFit/>
          </a:bodyPr>
          <a:lstStyle/>
          <a:p>
            <a:r>
              <a:rPr lang="en-GB" b="1" dirty="0" smtClean="0">
                <a:hlinkClick r:id="rId2"/>
              </a:rPr>
              <a:t>http://data.wu.ac.at/portalwatch/</a:t>
            </a:r>
            <a:r>
              <a:rPr lang="en-GB" b="1" dirty="0" smtClean="0"/>
              <a:t> </a:t>
            </a:r>
            <a:endParaRPr lang="en-GB" b="1" dirty="0"/>
          </a:p>
        </p:txBody>
      </p:sp>
    </p:spTree>
    <p:extLst>
      <p:ext uri="{BB962C8B-B14F-4D97-AF65-F5344CB8AC3E}">
        <p14:creationId xmlns:p14="http://schemas.microsoft.com/office/powerpoint/2010/main" val="3008776273"/>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dirty="0" err="1" smtClean="0"/>
              <a:t>Portalwatch</a:t>
            </a:r>
            <a:r>
              <a:rPr lang="en-GB" noProof="0" dirty="0" smtClean="0"/>
              <a:t> Example:</a:t>
            </a:r>
            <a:endParaRPr lang="en-GB" noProof="0" dirty="0"/>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37901" y="2771326"/>
            <a:ext cx="6902222" cy="4056230"/>
          </a:xfrm>
          <a:prstGeom prst="rect">
            <a:avLst/>
          </a:prstGeom>
        </p:spPr>
      </p:pic>
      <p:sp>
        <p:nvSpPr>
          <p:cNvPr id="3" name="Rectangle 2"/>
          <p:cNvSpPr/>
          <p:nvPr/>
        </p:nvSpPr>
        <p:spPr>
          <a:xfrm>
            <a:off x="971600" y="2060848"/>
            <a:ext cx="7128792" cy="369332"/>
          </a:xfrm>
          <a:prstGeom prst="rect">
            <a:avLst/>
          </a:prstGeom>
        </p:spPr>
        <p:txBody>
          <a:bodyPr wrap="square">
            <a:spAutoFit/>
          </a:bodyPr>
          <a:lstStyle/>
          <a:p>
            <a:r>
              <a:rPr lang="en-US" dirty="0">
                <a:hlinkClick r:id="rId3"/>
              </a:rPr>
              <a:t>http://</a:t>
            </a:r>
            <a:r>
              <a:rPr lang="en-US" dirty="0" smtClean="0">
                <a:hlinkClick r:id="rId3"/>
              </a:rPr>
              <a:t>data.wu.ac.at/portalwatch/portal/data_gv_at/1724</a:t>
            </a:r>
            <a:r>
              <a:rPr lang="en-US" dirty="0" smtClean="0"/>
              <a:t> </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7900" y="2492895"/>
            <a:ext cx="5386581" cy="4365105"/>
          </a:xfrm>
          <a:prstGeom prst="rect">
            <a:avLst/>
          </a:prstGeom>
        </p:spPr>
      </p:pic>
    </p:spTree>
    <p:extLst>
      <p:ext uri="{BB962C8B-B14F-4D97-AF65-F5344CB8AC3E}">
        <p14:creationId xmlns:p14="http://schemas.microsoft.com/office/powerpoint/2010/main" val="12870483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512" y="332656"/>
            <a:ext cx="6270227" cy="1143000"/>
          </a:xfrm>
        </p:spPr>
        <p:txBody>
          <a:bodyPr>
            <a:normAutofit fontScale="90000"/>
          </a:bodyPr>
          <a:lstStyle/>
          <a:p>
            <a:r>
              <a:rPr lang="en-GB" noProof="0" dirty="0" smtClean="0"/>
              <a:t>Our research: </a:t>
            </a:r>
            <a:br>
              <a:rPr lang="en-GB" noProof="0" dirty="0" smtClean="0"/>
            </a:br>
            <a:r>
              <a:rPr lang="en-GB" dirty="0"/>
              <a:t>	</a:t>
            </a:r>
            <a:r>
              <a:rPr lang="en-GB" noProof="0" dirty="0" err="1" smtClean="0"/>
              <a:t>data.wu.ac.at</a:t>
            </a:r>
            <a:r>
              <a:rPr lang="en-GB" noProof="0" dirty="0" smtClean="0"/>
              <a:t/>
            </a:r>
            <a:br>
              <a:rPr lang="en-GB" noProof="0" dirty="0" smtClean="0"/>
            </a:br>
            <a:endParaRPr lang="en-GB" noProof="0" dirty="0"/>
          </a:p>
        </p:txBody>
      </p:sp>
      <p:sp>
        <p:nvSpPr>
          <p:cNvPr id="3" name="Inhaltsplatzhalter 2"/>
          <p:cNvSpPr>
            <a:spLocks noGrp="1"/>
          </p:cNvSpPr>
          <p:nvPr>
            <p:ph idx="1"/>
          </p:nvPr>
        </p:nvSpPr>
        <p:spPr>
          <a:xfrm>
            <a:off x="161752" y="1908810"/>
            <a:ext cx="8784975" cy="4758094"/>
          </a:xfrm>
        </p:spPr>
        <p:txBody>
          <a:bodyPr>
            <a:normAutofit lnSpcReduction="10000"/>
          </a:bodyPr>
          <a:lstStyle/>
          <a:p>
            <a:r>
              <a:rPr lang="en-GB" b="1" i="1" noProof="0" dirty="0" smtClean="0"/>
              <a:t>What is the status of Open Data and what are the challenges using Open Data?</a:t>
            </a:r>
          </a:p>
          <a:p>
            <a:pPr lvl="1"/>
            <a:r>
              <a:rPr lang="en-GB" noProof="0" dirty="0" err="1" smtClean="0"/>
              <a:t>OpenData</a:t>
            </a:r>
            <a:r>
              <a:rPr lang="en-GB" noProof="0" dirty="0" smtClean="0"/>
              <a:t> </a:t>
            </a:r>
            <a:r>
              <a:rPr lang="en-GB" noProof="0" dirty="0" err="1" smtClean="0"/>
              <a:t>PortalWatch</a:t>
            </a:r>
            <a:r>
              <a:rPr lang="en-GB" noProof="0" dirty="0" smtClean="0"/>
              <a:t> – a project at WU</a:t>
            </a:r>
          </a:p>
          <a:p>
            <a:pPr lvl="1"/>
            <a:r>
              <a:rPr lang="en-GB" dirty="0"/>
              <a:t>Improving Open Data Quality and Access: ADEQUATE (FFG</a:t>
            </a:r>
            <a:r>
              <a:rPr lang="en-GB" dirty="0" smtClean="0"/>
              <a:t>)</a:t>
            </a:r>
            <a:endParaRPr lang="en-GB" b="1" i="1" noProof="0" dirty="0" smtClean="0"/>
          </a:p>
          <a:p>
            <a:endParaRPr lang="en-GB" b="1" i="1" noProof="0" dirty="0" smtClean="0"/>
          </a:p>
          <a:p>
            <a:pPr marL="255588" lvl="1" indent="0">
              <a:buNone/>
            </a:pPr>
            <a:endParaRPr lang="en-GB" noProof="0" dirty="0" smtClean="0"/>
          </a:p>
          <a:p>
            <a:r>
              <a:rPr lang="en-GB" b="1" i="1" noProof="0" dirty="0" smtClean="0"/>
              <a:t>What's next?</a:t>
            </a:r>
          </a:p>
          <a:p>
            <a:pPr lvl="1"/>
            <a:r>
              <a:rPr lang="en-GB" dirty="0" smtClean="0"/>
              <a:t>Making Open Data Searchable</a:t>
            </a:r>
          </a:p>
          <a:p>
            <a:pPr lvl="1"/>
            <a:r>
              <a:rPr lang="en-GB" noProof="0" dirty="0" smtClean="0"/>
              <a:t>Building an Open Data </a:t>
            </a:r>
            <a:r>
              <a:rPr lang="en-GB" b="1" noProof="0" dirty="0" smtClean="0"/>
              <a:t>Knowledge Graph</a:t>
            </a:r>
            <a:r>
              <a:rPr lang="en-GB" noProof="0" dirty="0" smtClean="0"/>
              <a:t>!</a:t>
            </a:r>
          </a:p>
          <a:p>
            <a:pPr lvl="1"/>
            <a:endParaRPr lang="en-GB" dirty="0"/>
          </a:p>
          <a:p>
            <a:r>
              <a:rPr lang="en-GB" noProof="0" dirty="0" smtClean="0"/>
              <a:t>A striving </a:t>
            </a:r>
            <a:r>
              <a:rPr lang="en-GB" b="1" noProof="0" dirty="0" smtClean="0"/>
              <a:t>Data Economy </a:t>
            </a:r>
            <a:r>
              <a:rPr lang="en-GB" noProof="0" dirty="0" smtClean="0"/>
              <a:t>needs no silos</a:t>
            </a:r>
            <a:r>
              <a:rPr lang="is-IS" noProof="0" dirty="0" smtClean="0"/>
              <a:t>… re-democratise the Web by Congitive Intelligence based on Open Data?</a:t>
            </a:r>
            <a:endParaRPr lang="en-GB" noProof="0" dirty="0" smtClean="0"/>
          </a:p>
        </p:txBody>
      </p:sp>
      <p:pic>
        <p:nvPicPr>
          <p:cNvPr id="5122" name="Picture 2" descr="https://pbs.twimg.com/media/C5_4bCnWAAAF7LG.jpg:larg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96136" y="9721"/>
            <a:ext cx="3376157" cy="1899089"/>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358778" y="4287857"/>
            <a:ext cx="9311285" cy="144016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ysClr val="windowText" lastClr="000000"/>
              </a:solidFill>
            </a:endParaRPr>
          </a:p>
        </p:txBody>
      </p:sp>
    </p:spTree>
    <p:extLst>
      <p:ext uri="{BB962C8B-B14F-4D97-AF65-F5344CB8AC3E}">
        <p14:creationId xmlns:p14="http://schemas.microsoft.com/office/powerpoint/2010/main" val="17223817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Why</a:t>
            </a:r>
            <a:r>
              <a:rPr lang="de-DE" dirty="0" smtClean="0"/>
              <a:t> </a:t>
            </a:r>
            <a:r>
              <a:rPr lang="de-DE" dirty="0" err="1" smtClean="0"/>
              <a:t>is</a:t>
            </a:r>
            <a:r>
              <a:rPr lang="de-DE" dirty="0" smtClean="0"/>
              <a:t> Search in Open Data a </a:t>
            </a:r>
            <a:r>
              <a:rPr lang="de-DE" dirty="0" err="1" smtClean="0"/>
              <a:t>problem</a:t>
            </a:r>
            <a:r>
              <a:rPr lang="de-DE" dirty="0" smtClean="0"/>
              <a:t>?</a:t>
            </a:r>
            <a:endParaRPr lang="de-DE" dirty="0"/>
          </a:p>
        </p:txBody>
      </p:sp>
      <p:sp>
        <p:nvSpPr>
          <p:cNvPr id="5" name="Rechteck 4"/>
          <p:cNvSpPr/>
          <p:nvPr/>
        </p:nvSpPr>
        <p:spPr>
          <a:xfrm>
            <a:off x="0" y="1772816"/>
            <a:ext cx="4572000" cy="276999"/>
          </a:xfrm>
          <a:prstGeom prst="rect">
            <a:avLst/>
          </a:prstGeom>
        </p:spPr>
        <p:txBody>
          <a:bodyPr>
            <a:spAutoFit/>
          </a:bodyPr>
          <a:lstStyle/>
          <a:p>
            <a:r>
              <a:rPr lang="de-DE" sz="1200" dirty="0">
                <a:hlinkClick r:id="rId2"/>
              </a:rPr>
              <a:t>https://www.youtube.com/watch?v=</a:t>
            </a:r>
            <a:r>
              <a:rPr lang="de-DE" sz="1200" dirty="0" smtClean="0">
                <a:hlinkClick r:id="rId2"/>
              </a:rPr>
              <a:t>kCAymmbYIvc</a:t>
            </a:r>
            <a:r>
              <a:rPr lang="de-DE" sz="1200" dirty="0" smtClean="0"/>
              <a:t> </a:t>
            </a:r>
            <a:endParaRPr lang="de-DE" sz="1200" dirty="0"/>
          </a:p>
        </p:txBody>
      </p:sp>
      <p:pic>
        <p:nvPicPr>
          <p:cNvPr id="6" name="Bild 5" descr="Screen Shot 2015-06-08 at 09.11.02.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26267"/>
            <a:ext cx="4336015" cy="2353734"/>
          </a:xfrm>
          <a:prstGeom prst="rect">
            <a:avLst/>
          </a:prstGeom>
        </p:spPr>
      </p:pic>
      <p:pic>
        <p:nvPicPr>
          <p:cNvPr id="7" name="Bild 6" descr="Screen Shot 2015-06-08 at 09.15.22.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504" y="5085184"/>
            <a:ext cx="3892201" cy="2401124"/>
          </a:xfrm>
          <a:prstGeom prst="rect">
            <a:avLst/>
          </a:prstGeom>
        </p:spPr>
      </p:pic>
      <p:pic>
        <p:nvPicPr>
          <p:cNvPr id="8" name="Bild 7" descr="Screen Shot 2015-06-08 at 09.17.39.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04048" y="1628800"/>
            <a:ext cx="4384553" cy="4293096"/>
          </a:xfrm>
          <a:prstGeom prst="rect">
            <a:avLst/>
          </a:prstGeom>
        </p:spPr>
      </p:pic>
      <p:sp>
        <p:nvSpPr>
          <p:cNvPr id="9" name="Textfeld 8"/>
          <p:cNvSpPr txBox="1"/>
          <p:nvPr/>
        </p:nvSpPr>
        <p:spPr>
          <a:xfrm>
            <a:off x="4499992" y="3356992"/>
            <a:ext cx="714859" cy="523220"/>
          </a:xfrm>
          <a:prstGeom prst="rect">
            <a:avLst/>
          </a:prstGeom>
          <a:noFill/>
        </p:spPr>
        <p:txBody>
          <a:bodyPr wrap="none" rtlCol="0">
            <a:spAutoFit/>
          </a:bodyPr>
          <a:lstStyle/>
          <a:p>
            <a:r>
              <a:rPr lang="de-DE" sz="2800" dirty="0" smtClean="0"/>
              <a:t>vs.</a:t>
            </a:r>
            <a:endParaRPr lang="de-DE" sz="2800" dirty="0"/>
          </a:p>
        </p:txBody>
      </p:sp>
      <p:pic>
        <p:nvPicPr>
          <p:cNvPr id="10" name="Bild 9" descr="Screen Shot 2015-06-08 at 09.21.38.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67944" y="3842124"/>
            <a:ext cx="5076056" cy="3015876"/>
          </a:xfrm>
          <a:prstGeom prst="rect">
            <a:avLst/>
          </a:prstGeom>
        </p:spPr>
      </p:pic>
      <p:sp>
        <p:nvSpPr>
          <p:cNvPr id="11" name="Textfeld 10"/>
          <p:cNvSpPr txBox="1"/>
          <p:nvPr/>
        </p:nvSpPr>
        <p:spPr>
          <a:xfrm>
            <a:off x="4139952" y="5661248"/>
            <a:ext cx="5004048" cy="1169551"/>
          </a:xfrm>
          <a:prstGeom prst="rect">
            <a:avLst/>
          </a:prstGeom>
          <a:solidFill>
            <a:schemeClr val="bg1"/>
          </a:solidFill>
        </p:spPr>
        <p:txBody>
          <a:bodyPr wrap="square" rtlCol="0">
            <a:spAutoFit/>
          </a:bodyPr>
          <a:lstStyle/>
          <a:p>
            <a:r>
              <a:rPr lang="de-DE" sz="1400" b="1" i="1" dirty="0" smtClean="0">
                <a:solidFill>
                  <a:srgbClr val="FF0000"/>
                </a:solidFill>
              </a:rPr>
              <a:t>Open Data Search </a:t>
            </a:r>
            <a:r>
              <a:rPr lang="de-DE" sz="1400" b="1" i="1" dirty="0" err="1" smtClean="0">
                <a:solidFill>
                  <a:srgbClr val="FF0000"/>
                </a:solidFill>
              </a:rPr>
              <a:t>is</a:t>
            </a:r>
            <a:r>
              <a:rPr lang="de-DE" sz="1400" b="1" i="1" dirty="0" smtClean="0">
                <a:solidFill>
                  <a:srgbClr val="FF0000"/>
                </a:solidFill>
              </a:rPr>
              <a:t> </a:t>
            </a:r>
            <a:r>
              <a:rPr lang="de-DE" sz="1400" b="1" i="1" dirty="0" err="1" smtClean="0">
                <a:solidFill>
                  <a:srgbClr val="FF0000"/>
                </a:solidFill>
              </a:rPr>
              <a:t>hard</a:t>
            </a:r>
            <a:r>
              <a:rPr lang="de-DE" sz="1400" i="1" dirty="0" smtClean="0">
                <a:solidFill>
                  <a:srgbClr val="FF0000"/>
                </a:solidFill>
              </a:rPr>
              <a:t>...</a:t>
            </a:r>
          </a:p>
          <a:p>
            <a:pPr marL="342900" indent="-342900">
              <a:buAutoNum type="alphaLcParenR"/>
            </a:pPr>
            <a:r>
              <a:rPr lang="de-DE" sz="1400" i="1" dirty="0" err="1" smtClean="0">
                <a:solidFill>
                  <a:srgbClr val="FF0000"/>
                </a:solidFill>
              </a:rPr>
              <a:t>No</a:t>
            </a:r>
            <a:r>
              <a:rPr lang="de-DE" sz="1400" i="1" dirty="0" smtClean="0">
                <a:solidFill>
                  <a:srgbClr val="FF0000"/>
                </a:solidFill>
              </a:rPr>
              <a:t> </a:t>
            </a:r>
            <a:r>
              <a:rPr lang="de-DE" sz="1400" i="1" dirty="0" err="1" smtClean="0">
                <a:solidFill>
                  <a:srgbClr val="FF0000"/>
                </a:solidFill>
              </a:rPr>
              <a:t>natural</a:t>
            </a:r>
            <a:r>
              <a:rPr lang="de-DE" sz="1400" i="1" dirty="0" smtClean="0">
                <a:solidFill>
                  <a:srgbClr val="FF0000"/>
                </a:solidFill>
              </a:rPr>
              <a:t> </a:t>
            </a:r>
            <a:r>
              <a:rPr lang="de-DE" sz="1400" i="1" dirty="0" err="1" smtClean="0">
                <a:solidFill>
                  <a:srgbClr val="FF0000"/>
                </a:solidFill>
              </a:rPr>
              <a:t>language</a:t>
            </a:r>
            <a:r>
              <a:rPr lang="de-DE" sz="1400" i="1" dirty="0" smtClean="0">
                <a:solidFill>
                  <a:srgbClr val="FF0000"/>
                </a:solidFill>
              </a:rPr>
              <a:t> „</a:t>
            </a:r>
            <a:r>
              <a:rPr lang="de-DE" sz="1400" i="1" dirty="0" err="1" smtClean="0">
                <a:solidFill>
                  <a:srgbClr val="FF0000"/>
                </a:solidFill>
              </a:rPr>
              <a:t>cues</a:t>
            </a:r>
            <a:r>
              <a:rPr lang="de-DE" sz="1400" i="1" dirty="0" smtClean="0">
                <a:solidFill>
                  <a:srgbClr val="FF0000"/>
                </a:solidFill>
              </a:rPr>
              <a:t>“ like in Web </a:t>
            </a:r>
            <a:r>
              <a:rPr lang="de-DE" sz="1400" i="1" dirty="0" err="1" smtClean="0">
                <a:solidFill>
                  <a:srgbClr val="FF0000"/>
                </a:solidFill>
              </a:rPr>
              <a:t>tables</a:t>
            </a:r>
            <a:r>
              <a:rPr lang="de-DE" sz="1400" i="1" dirty="0" smtClean="0">
                <a:solidFill>
                  <a:srgbClr val="FF0000"/>
                </a:solidFill>
              </a:rPr>
              <a:t>...</a:t>
            </a:r>
          </a:p>
          <a:p>
            <a:pPr marL="342900" indent="-342900">
              <a:buAutoNum type="alphaLcParenR"/>
            </a:pPr>
            <a:r>
              <a:rPr lang="de-DE" sz="1400" i="1" dirty="0" err="1" smtClean="0">
                <a:solidFill>
                  <a:srgbClr val="FF0000"/>
                </a:solidFill>
              </a:rPr>
              <a:t>Existing</a:t>
            </a:r>
            <a:r>
              <a:rPr lang="de-DE" sz="1400" i="1" dirty="0" smtClean="0">
                <a:solidFill>
                  <a:srgbClr val="FF0000"/>
                </a:solidFill>
              </a:rPr>
              <a:t> </a:t>
            </a:r>
            <a:r>
              <a:rPr lang="de-DE" sz="1400" i="1" dirty="0" err="1" smtClean="0">
                <a:solidFill>
                  <a:srgbClr val="FF0000"/>
                </a:solidFill>
              </a:rPr>
              <a:t>knowledge</a:t>
            </a:r>
            <a:r>
              <a:rPr lang="de-DE" sz="1400" i="1" dirty="0" smtClean="0">
                <a:solidFill>
                  <a:srgbClr val="FF0000"/>
                </a:solidFill>
              </a:rPr>
              <a:t> </a:t>
            </a:r>
            <a:r>
              <a:rPr lang="de-DE" sz="1400" i="1" dirty="0" err="1" smtClean="0">
                <a:solidFill>
                  <a:srgbClr val="FF0000"/>
                </a:solidFill>
              </a:rPr>
              <a:t>graphs</a:t>
            </a:r>
            <a:r>
              <a:rPr lang="de-DE" sz="1400" i="1" dirty="0" smtClean="0">
                <a:solidFill>
                  <a:srgbClr val="FF0000"/>
                </a:solidFill>
              </a:rPr>
              <a:t> </a:t>
            </a:r>
            <a:r>
              <a:rPr lang="de-DE" sz="1400" i="1" dirty="0" err="1" smtClean="0">
                <a:solidFill>
                  <a:srgbClr val="FF0000"/>
                </a:solidFill>
              </a:rPr>
              <a:t>don‘t</a:t>
            </a:r>
            <a:r>
              <a:rPr lang="de-DE" sz="1400" i="1" dirty="0" smtClean="0">
                <a:solidFill>
                  <a:srgbClr val="FF0000"/>
                </a:solidFill>
              </a:rPr>
              <a:t> </a:t>
            </a:r>
            <a:r>
              <a:rPr lang="de-DE" sz="1400" i="1" dirty="0" err="1" smtClean="0">
                <a:solidFill>
                  <a:srgbClr val="FF0000"/>
                </a:solidFill>
              </a:rPr>
              <a:t>cover</a:t>
            </a:r>
            <a:r>
              <a:rPr lang="de-DE" sz="1400" i="1" dirty="0" smtClean="0">
                <a:solidFill>
                  <a:srgbClr val="FF0000"/>
                </a:solidFill>
              </a:rPr>
              <a:t> </a:t>
            </a:r>
            <a:r>
              <a:rPr lang="de-DE" sz="1400" i="1" dirty="0" err="1" smtClean="0">
                <a:solidFill>
                  <a:srgbClr val="FF0000"/>
                </a:solidFill>
              </a:rPr>
              <a:t>the</a:t>
            </a:r>
            <a:r>
              <a:rPr lang="de-DE" sz="1400" i="1" dirty="0" smtClean="0">
                <a:solidFill>
                  <a:srgbClr val="FF0000"/>
                </a:solidFill>
              </a:rPr>
              <a:t> </a:t>
            </a:r>
            <a:r>
              <a:rPr lang="de-DE" sz="1400" i="1" dirty="0" err="1" smtClean="0">
                <a:solidFill>
                  <a:srgbClr val="FF0000"/>
                </a:solidFill>
              </a:rPr>
              <a:t>domain</a:t>
            </a:r>
            <a:r>
              <a:rPr lang="de-DE" sz="1400" i="1" dirty="0" smtClean="0">
                <a:solidFill>
                  <a:srgbClr val="FF0000"/>
                </a:solidFill>
              </a:rPr>
              <a:t> </a:t>
            </a:r>
            <a:r>
              <a:rPr lang="de-DE" sz="1400" i="1" dirty="0" err="1" smtClean="0">
                <a:solidFill>
                  <a:srgbClr val="FF0000"/>
                </a:solidFill>
              </a:rPr>
              <a:t>of</a:t>
            </a:r>
            <a:r>
              <a:rPr lang="de-DE" sz="1400" i="1" dirty="0" smtClean="0">
                <a:solidFill>
                  <a:srgbClr val="FF0000"/>
                </a:solidFill>
              </a:rPr>
              <a:t> "Open Data“</a:t>
            </a:r>
          </a:p>
          <a:p>
            <a:pPr marL="342900" indent="-342900">
              <a:buAutoNum type="alphaLcParenR"/>
            </a:pPr>
            <a:r>
              <a:rPr lang="de-DE" sz="1400" i="1" dirty="0" smtClean="0">
                <a:solidFill>
                  <a:srgbClr val="FF0000"/>
                </a:solidFill>
              </a:rPr>
              <a:t>Open Data </a:t>
            </a:r>
            <a:r>
              <a:rPr lang="de-DE" sz="1400" i="1" dirty="0" err="1" smtClean="0">
                <a:solidFill>
                  <a:srgbClr val="FF0000"/>
                </a:solidFill>
              </a:rPr>
              <a:t>is</a:t>
            </a:r>
            <a:r>
              <a:rPr lang="de-DE" sz="1400" i="1" dirty="0" smtClean="0">
                <a:solidFill>
                  <a:srgbClr val="FF0000"/>
                </a:solidFill>
              </a:rPr>
              <a:t> not </a:t>
            </a:r>
            <a:r>
              <a:rPr lang="de-DE" sz="1400" i="1" dirty="0" err="1" smtClean="0">
                <a:solidFill>
                  <a:srgbClr val="FF0000"/>
                </a:solidFill>
              </a:rPr>
              <a:t>properly</a:t>
            </a:r>
            <a:r>
              <a:rPr lang="de-DE" sz="1400" i="1" dirty="0" smtClean="0">
                <a:solidFill>
                  <a:srgbClr val="FF0000"/>
                </a:solidFill>
              </a:rPr>
              <a:t> geo-</a:t>
            </a:r>
            <a:r>
              <a:rPr lang="de-DE" sz="1400" i="1" dirty="0" err="1" smtClean="0">
                <a:solidFill>
                  <a:srgbClr val="FF0000"/>
                </a:solidFill>
              </a:rPr>
              <a:t>referenced</a:t>
            </a:r>
            <a:endParaRPr lang="de-DE" sz="1400" i="1" dirty="0">
              <a:solidFill>
                <a:srgbClr val="FF0000"/>
              </a:solidFill>
            </a:endParaRPr>
          </a:p>
        </p:txBody>
      </p:sp>
      <p:sp>
        <p:nvSpPr>
          <p:cNvPr id="12" name="Rechteck 11"/>
          <p:cNvSpPr/>
          <p:nvPr/>
        </p:nvSpPr>
        <p:spPr>
          <a:xfrm>
            <a:off x="15115" y="2060848"/>
            <a:ext cx="4572000" cy="307777"/>
          </a:xfrm>
          <a:prstGeom prst="rect">
            <a:avLst/>
          </a:prstGeom>
        </p:spPr>
        <p:txBody>
          <a:bodyPr>
            <a:spAutoFit/>
          </a:bodyPr>
          <a:lstStyle/>
          <a:p>
            <a:r>
              <a:rPr lang="de-DE" sz="1400" dirty="0"/>
              <a:t>Structured Data in Web Search </a:t>
            </a:r>
            <a:r>
              <a:rPr lang="de-DE" sz="1400" dirty="0" err="1"/>
              <a:t>by</a:t>
            </a:r>
            <a:r>
              <a:rPr lang="de-DE" sz="1400" dirty="0"/>
              <a:t> </a:t>
            </a:r>
            <a:r>
              <a:rPr lang="de-DE" sz="1400" dirty="0" err="1"/>
              <a:t>Alon</a:t>
            </a:r>
            <a:r>
              <a:rPr lang="de-DE" sz="1400" dirty="0"/>
              <a:t> Halevy</a:t>
            </a:r>
          </a:p>
        </p:txBody>
      </p:sp>
    </p:spTree>
    <p:extLst>
      <p:ext uri="{BB962C8B-B14F-4D97-AF65-F5344CB8AC3E}">
        <p14:creationId xmlns:p14="http://schemas.microsoft.com/office/powerpoint/2010/main" val="15085028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starting points:</a:t>
            </a:r>
            <a:endParaRPr lang="en-US" dirty="0"/>
          </a:p>
        </p:txBody>
      </p:sp>
      <p:sp>
        <p:nvSpPr>
          <p:cNvPr id="3" name="Content Placeholder 2"/>
          <p:cNvSpPr>
            <a:spLocks noGrp="1"/>
          </p:cNvSpPr>
          <p:nvPr>
            <p:ph idx="1"/>
          </p:nvPr>
        </p:nvSpPr>
        <p:spPr>
          <a:xfrm>
            <a:off x="251520" y="1839258"/>
            <a:ext cx="5329594" cy="4387988"/>
          </a:xfrm>
        </p:spPr>
        <p:txBody>
          <a:bodyPr>
            <a:normAutofit/>
          </a:bodyPr>
          <a:lstStyle/>
          <a:p>
            <a:r>
              <a:rPr lang="en-US" sz="2000" dirty="0" smtClean="0"/>
              <a:t>First baby steps on building an Open Data Knowledge Graph:</a:t>
            </a:r>
          </a:p>
          <a:p>
            <a:endParaRPr lang="en-US" sz="2000" dirty="0" smtClean="0"/>
          </a:p>
          <a:p>
            <a:r>
              <a:rPr lang="en-US" sz="2000" dirty="0" smtClean="0"/>
              <a:t>Ongoing work to make </a:t>
            </a:r>
          </a:p>
          <a:p>
            <a:r>
              <a:rPr lang="en-US" sz="2000" dirty="0" smtClean="0"/>
              <a:t>Open Data </a:t>
            </a:r>
            <a:r>
              <a:rPr lang="en-US" sz="2000" b="1" dirty="0" smtClean="0"/>
              <a:t>geo-searchable</a:t>
            </a:r>
            <a:r>
              <a:rPr lang="en-US" sz="2000" dirty="0" smtClean="0"/>
              <a:t> e.g. in our project </a:t>
            </a:r>
            <a:r>
              <a:rPr lang="en-US" sz="2000" dirty="0" smtClean="0">
                <a:hlinkClick r:id="rId2"/>
              </a:rPr>
              <a:t>communidata.at</a:t>
            </a:r>
            <a:r>
              <a:rPr lang="en-US" sz="2000" dirty="0" smtClean="0"/>
              <a:t>:</a:t>
            </a:r>
            <a:endParaRPr lang="en-US" sz="2000"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25130" y="2322898"/>
            <a:ext cx="3358282" cy="2978310"/>
          </a:xfrm>
          <a:prstGeom prst="rect">
            <a:avLst/>
          </a:prstGeom>
          <a:ln>
            <a:solidFill>
              <a:schemeClr val="accent1"/>
            </a:solidFill>
          </a:ln>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11560" y="4037619"/>
            <a:ext cx="4392488" cy="2730295"/>
          </a:xfrm>
          <a:prstGeom prst="rect">
            <a:avLst/>
          </a:prstGeom>
        </p:spPr>
      </p:pic>
      <p:sp>
        <p:nvSpPr>
          <p:cNvPr id="6" name="TextBox 5"/>
          <p:cNvSpPr txBox="1"/>
          <p:nvPr/>
        </p:nvSpPr>
        <p:spPr>
          <a:xfrm>
            <a:off x="5642601" y="2061288"/>
            <a:ext cx="3467616" cy="261610"/>
          </a:xfrm>
          <a:prstGeom prst="rect">
            <a:avLst/>
          </a:prstGeom>
          <a:noFill/>
        </p:spPr>
        <p:txBody>
          <a:bodyPr wrap="none" rtlCol="0">
            <a:spAutoFit/>
          </a:bodyPr>
          <a:lstStyle/>
          <a:p>
            <a:r>
              <a:rPr lang="en-US" sz="1100" i="1" smtClean="0"/>
              <a:t>International Semantic Web conference 2016:</a:t>
            </a:r>
            <a:endParaRPr lang="en-US" sz="1100" i="1" dirty="0"/>
          </a:p>
        </p:txBody>
      </p:sp>
    </p:spTree>
    <p:extLst>
      <p:ext uri="{BB962C8B-B14F-4D97-AF65-F5344CB8AC3E}">
        <p14:creationId xmlns:p14="http://schemas.microsoft.com/office/powerpoint/2010/main" val="301889979"/>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839258"/>
            <a:ext cx="5329594" cy="4387988"/>
          </a:xfrm>
        </p:spPr>
        <p:txBody>
          <a:bodyPr>
            <a:normAutofit/>
          </a:bodyPr>
          <a:lstStyle/>
          <a:p>
            <a:r>
              <a:rPr lang="en-US" sz="2000" dirty="0" smtClean="0"/>
              <a:t>Attempt to link numeric Open data to the </a:t>
            </a:r>
            <a:r>
              <a:rPr lang="en-US" sz="2000" dirty="0" err="1" smtClean="0"/>
              <a:t>dbpedia</a:t>
            </a:r>
            <a:r>
              <a:rPr lang="en-US" sz="2000" dirty="0" smtClean="0"/>
              <a:t> knowledge graph</a:t>
            </a:r>
            <a:r>
              <a:rPr lang="mr-IN" sz="2000" dirty="0" smtClean="0"/>
              <a:t>…</a:t>
            </a:r>
            <a:endParaRPr lang="en-US" sz="2000" dirty="0" smtClean="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25130" y="2322898"/>
            <a:ext cx="3358282" cy="2978310"/>
          </a:xfrm>
          <a:prstGeom prst="rect">
            <a:avLst/>
          </a:prstGeom>
          <a:ln>
            <a:solidFill>
              <a:schemeClr val="accent1"/>
            </a:solidFill>
          </a:ln>
        </p:spPr>
      </p:pic>
      <p:sp>
        <p:nvSpPr>
          <p:cNvPr id="6" name="TextBox 5"/>
          <p:cNvSpPr txBox="1"/>
          <p:nvPr/>
        </p:nvSpPr>
        <p:spPr>
          <a:xfrm>
            <a:off x="5642601" y="2061288"/>
            <a:ext cx="3467616" cy="261610"/>
          </a:xfrm>
          <a:prstGeom prst="rect">
            <a:avLst/>
          </a:prstGeom>
          <a:noFill/>
        </p:spPr>
        <p:txBody>
          <a:bodyPr wrap="none" rtlCol="0">
            <a:spAutoFit/>
          </a:bodyPr>
          <a:lstStyle/>
          <a:p>
            <a:r>
              <a:rPr lang="en-US" sz="1100" i="1" smtClean="0"/>
              <a:t>International Semantic Web conference 2016:</a:t>
            </a:r>
            <a:endParaRPr lang="en-US" sz="1100" i="1" dirty="0"/>
          </a:p>
        </p:txBody>
      </p:sp>
      <p:sp>
        <p:nvSpPr>
          <p:cNvPr id="9" name="Title 1"/>
          <p:cNvSpPr>
            <a:spLocks noGrp="1"/>
          </p:cNvSpPr>
          <p:nvPr>
            <p:ph type="title"/>
          </p:nvPr>
        </p:nvSpPr>
        <p:spPr>
          <a:xfrm>
            <a:off x="462019" y="430318"/>
            <a:ext cx="6270227" cy="1143000"/>
          </a:xfrm>
        </p:spPr>
        <p:txBody>
          <a:bodyPr/>
          <a:lstStyle/>
          <a:p>
            <a:r>
              <a:rPr lang="en-US" dirty="0" smtClean="0"/>
              <a:t>Towards linking Open Data to a Knowledge Graph</a:t>
            </a:r>
            <a:endParaRPr lang="en-US" dirty="0"/>
          </a:p>
        </p:txBody>
      </p:sp>
    </p:spTree>
    <p:extLst>
      <p:ext uri="{BB962C8B-B14F-4D97-AF65-F5344CB8AC3E}">
        <p14:creationId xmlns:p14="http://schemas.microsoft.com/office/powerpoint/2010/main" val="411885212"/>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9" name="Table 179"/>
          <p:cNvGraphicFramePr/>
          <p:nvPr/>
        </p:nvGraphicFramePr>
        <p:xfrm>
          <a:off x="647700" y="4000500"/>
          <a:ext cx="7577731" cy="2170360"/>
        </p:xfrm>
        <a:graphic>
          <a:graphicData uri="http://schemas.openxmlformats.org/drawingml/2006/table">
            <a:tbl>
              <a:tblPr bandRow="1"/>
              <a:tblGrid>
                <a:gridCol w="2601880"/>
                <a:gridCol w="1186985"/>
                <a:gridCol w="1894433"/>
                <a:gridCol w="1894433"/>
              </a:tblGrid>
              <a:tr h="434072">
                <a:tc>
                  <a:txBody>
                    <a:bodyPr/>
                    <a:lstStyle/>
                    <a:p>
                      <a:pPr algn="ctr">
                        <a:defRPr sz="1800" b="0" i="0" cap="none"/>
                      </a:pPr>
                      <a:r>
                        <a:rPr b="1" i="1" dirty="0"/>
                        <a:t>stadium name</a:t>
                      </a:r>
                    </a:p>
                  </a:txBody>
                  <a:tcPr marL="63500" marR="63500" marT="63500" marB="63500" horzOverflow="overflow"/>
                </a:tc>
                <a:tc>
                  <a:txBody>
                    <a:bodyPr/>
                    <a:lstStyle/>
                    <a:p>
                      <a:pPr algn="ctr">
                        <a:defRPr sz="1800" b="0" i="0" cap="none"/>
                      </a:pPr>
                      <a:r>
                        <a:rPr b="1" i="1"/>
                        <a:t>capacity</a:t>
                      </a:r>
                    </a:p>
                  </a:txBody>
                  <a:tcPr marL="63500" marR="63500" marT="63500" marB="63500" horzOverflow="overflow"/>
                </a:tc>
                <a:tc>
                  <a:txBody>
                    <a:bodyPr/>
                    <a:lstStyle/>
                    <a:p>
                      <a:pPr algn="ctr">
                        <a:defRPr sz="1800" b="0" i="0" cap="none"/>
                      </a:pPr>
                      <a:r>
                        <a:rPr b="1" i="1"/>
                        <a:t>city</a:t>
                      </a:r>
                    </a:p>
                  </a:txBody>
                  <a:tcPr marL="63500" marR="63500" marT="63500" marB="63500" horzOverflow="overflow"/>
                </a:tc>
                <a:tc>
                  <a:txBody>
                    <a:bodyPr/>
                    <a:lstStyle/>
                    <a:p>
                      <a:pPr algn="ctr">
                        <a:defRPr sz="1800" b="0" i="0" cap="none"/>
                      </a:pPr>
                      <a:r>
                        <a:rPr b="1" i="1"/>
                        <a:t>country</a:t>
                      </a:r>
                    </a:p>
                  </a:txBody>
                  <a:tcPr marL="63500" marR="63500" marT="63500" marB="63500" horzOverflow="overflow"/>
                </a:tc>
              </a:tr>
              <a:tr h="434072">
                <a:tc>
                  <a:txBody>
                    <a:bodyPr/>
                    <a:lstStyle/>
                    <a:p>
                      <a:pPr algn="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600" dirty="0" smtClean="0"/>
                        <a:t>Emirates Stadium</a:t>
                      </a:r>
                      <a:endParaRPr sz="1600" dirty="0"/>
                    </a:p>
                  </a:txBody>
                  <a:tcPr marL="63500" marR="63500" marT="63500" marB="63500" horzOverflow="overflow"/>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600" dirty="0" smtClean="0"/>
                        <a:t>60361</a:t>
                      </a:r>
                      <a:endParaRPr sz="1600" dirty="0"/>
                    </a:p>
                  </a:txBody>
                  <a:tcPr marL="63500" marR="63500" marT="63500" marB="63500" horzOverflow="overflow"/>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600" dirty="0" smtClean="0"/>
                        <a:t>London</a:t>
                      </a:r>
                      <a:endParaRPr sz="1600" dirty="0"/>
                    </a:p>
                  </a:txBody>
                  <a:tcPr marL="63500" marR="63500" marT="63500" marB="63500" horzOverflow="overflow"/>
                </a:tc>
                <a:tc>
                  <a:txBody>
                    <a:bodyPr/>
                    <a:lstStyle/>
                    <a:p>
                      <a:pPr algn="r">
                        <a:defRPr sz="1800" b="0" i="0" cap="none"/>
                      </a:pPr>
                      <a:r>
                        <a:rPr lang="de-DE" sz="1600" dirty="0" smtClean="0"/>
                        <a:t>England</a:t>
                      </a:r>
                      <a:endParaRPr sz="1600" dirty="0"/>
                    </a:p>
                  </a:txBody>
                  <a:tcPr marL="63500" marR="63500" marT="63500" marB="63500" horzOverflow="overflow"/>
                </a:tc>
              </a:tr>
              <a:tr h="434072">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600" dirty="0" smtClean="0"/>
                        <a:t>Villa Park</a:t>
                      </a:r>
                      <a:endParaRPr sz="1600" dirty="0"/>
                    </a:p>
                  </a:txBody>
                  <a:tcPr marL="63500" marR="63500" marT="63500" marB="63500" horzOverflow="overflow"/>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600" dirty="0" smtClean="0"/>
                        <a:t>42785</a:t>
                      </a:r>
                      <a:endParaRPr sz="1600" dirty="0"/>
                    </a:p>
                  </a:txBody>
                  <a:tcPr marL="63500" marR="63500" marT="63500" marB="63500" horzOverflow="overflow"/>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600" dirty="0" smtClean="0"/>
                        <a:t>Birmingham</a:t>
                      </a:r>
                      <a:endParaRPr sz="1600" dirty="0"/>
                    </a:p>
                  </a:txBody>
                  <a:tcPr marL="63500" marR="63500" marT="63500" marB="63500" horzOverflow="overflow"/>
                </a:tc>
                <a:tc>
                  <a:txBody>
                    <a:bodyPr/>
                    <a:lstStyle/>
                    <a:p>
                      <a:pPr algn="r">
                        <a:defRPr sz="1800" b="0" i="0" cap="none"/>
                      </a:pPr>
                      <a:r>
                        <a:rPr lang="de-DE" sz="1600" dirty="0" smtClean="0"/>
                        <a:t>England</a:t>
                      </a:r>
                      <a:endParaRPr sz="1600" dirty="0"/>
                    </a:p>
                  </a:txBody>
                  <a:tcPr marL="63500" marR="63500" marT="63500" marB="63500" horzOverflow="overflow"/>
                </a:tc>
              </a:tr>
              <a:tr h="434072">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600" dirty="0" err="1" smtClean="0"/>
                        <a:t>Ewood</a:t>
                      </a:r>
                      <a:r>
                        <a:rPr lang="de-DE" sz="1600" dirty="0" smtClean="0"/>
                        <a:t> Park</a:t>
                      </a:r>
                      <a:endParaRPr sz="1600" dirty="0"/>
                    </a:p>
                  </a:txBody>
                  <a:tcPr marL="63500" marR="63500" marT="63500" marB="63500" horzOverflow="overflow"/>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600" dirty="0" smtClean="0"/>
                        <a:t>31154</a:t>
                      </a:r>
                      <a:endParaRPr sz="1600" dirty="0"/>
                    </a:p>
                  </a:txBody>
                  <a:tcPr marL="63500" marR="63500" marT="63500" marB="63500" horzOverflow="overflow"/>
                </a:tc>
                <a:tc>
                  <a:txBody>
                    <a:bodyPr/>
                    <a:lstStyle/>
                    <a:p>
                      <a:pPr algn="r">
                        <a:defRPr sz="1800" b="0" i="0" cap="none"/>
                      </a:pPr>
                      <a:r>
                        <a:rPr lang="de-DE" sz="1600" dirty="0" smtClean="0"/>
                        <a:t>Blackburn</a:t>
                      </a:r>
                      <a:endParaRPr sz="1600" dirty="0"/>
                    </a:p>
                  </a:txBody>
                  <a:tcPr marL="63500" marR="63500" marT="63500" marB="63500" horzOverflow="overflow"/>
                </a:tc>
                <a:tc>
                  <a:txBody>
                    <a:bodyPr/>
                    <a:lstStyle/>
                    <a:p>
                      <a:pPr algn="r">
                        <a:defRPr sz="1800" b="0" i="0" cap="none"/>
                      </a:pPr>
                      <a:r>
                        <a:rPr lang="de-DE" sz="1600" dirty="0" smtClean="0"/>
                        <a:t>England</a:t>
                      </a:r>
                      <a:endParaRPr sz="1600" dirty="0"/>
                    </a:p>
                  </a:txBody>
                  <a:tcPr marL="63500" marR="63500" marT="63500" marB="63500" horzOverflow="overflow"/>
                </a:tc>
              </a:tr>
              <a:tr h="434072">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sz="1600"/>
                        <a:t>…</a:t>
                      </a:r>
                    </a:p>
                  </a:txBody>
                  <a:tcPr marL="63500" marR="63500" marT="63500" marB="63500" horzOverflow="overflow"/>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sz="1600"/>
                        <a:t>…</a:t>
                      </a:r>
                    </a:p>
                  </a:txBody>
                  <a:tcPr marL="63500" marR="63500" marT="63500" marB="63500" horzOverflow="overflow"/>
                </a:tc>
                <a:tc>
                  <a:txBody>
                    <a:bodyPr/>
                    <a:lstStyle/>
                    <a:p>
                      <a:pPr algn="r">
                        <a:defRPr sz="1800" b="0" i="0" cap="none"/>
                      </a:pPr>
                      <a:r>
                        <a:rPr sz="1600" dirty="0"/>
                        <a:t>…</a:t>
                      </a:r>
                    </a:p>
                  </a:txBody>
                  <a:tcPr marL="63500" marR="63500" marT="63500" marB="63500" horzOverflow="overflow"/>
                </a:tc>
                <a:tc>
                  <a:txBody>
                    <a:bodyPr/>
                    <a:lstStyle/>
                    <a:p>
                      <a:pPr algn="r">
                        <a:defRPr sz="1800" b="0" i="0" cap="none"/>
                      </a:pPr>
                      <a:r>
                        <a:rPr sz="1600" dirty="0"/>
                        <a:t>…</a:t>
                      </a:r>
                    </a:p>
                  </a:txBody>
                  <a:tcPr marL="63500" marR="63500" marT="63500" marB="63500" horzOverflow="overflow"/>
                </a:tc>
              </a:tr>
            </a:tbl>
          </a:graphicData>
        </a:graphic>
      </p:graphicFrame>
      <p:grpSp>
        <p:nvGrpSpPr>
          <p:cNvPr id="183" name="Group 183"/>
          <p:cNvGrpSpPr/>
          <p:nvPr/>
        </p:nvGrpSpPr>
        <p:grpSpPr>
          <a:xfrm>
            <a:off x="2061120" y="2246181"/>
            <a:ext cx="5245101" cy="1182819"/>
            <a:chOff x="0" y="0"/>
            <a:chExt cx="5245100" cy="1182818"/>
          </a:xfrm>
        </p:grpSpPr>
        <p:sp>
          <p:nvSpPr>
            <p:cNvPr id="193" name="Shape 193"/>
            <p:cNvSpPr/>
            <p:nvPr/>
          </p:nvSpPr>
          <p:spPr>
            <a:xfrm>
              <a:off x="0" y="0"/>
              <a:ext cx="1774280" cy="118281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400" y="14400"/>
                    <a:pt x="7200" y="7200"/>
                    <a:pt x="0" y="0"/>
                  </a:cubicBezTo>
                </a:path>
              </a:pathLst>
            </a:custGeom>
            <a:noFill/>
            <a:ln w="25400" cap="flat">
              <a:solidFill>
                <a:schemeClr val="accent1"/>
              </a:solidFill>
              <a:prstDash val="solid"/>
              <a:bevel/>
              <a:headEnd type="triangle" w="med" len="med"/>
            </a:ln>
            <a:effectLst>
              <a:outerShdw blurRad="38100" dist="20000" dir="5400000" rotWithShape="0">
                <a:srgbClr val="000000">
                  <a:alpha val="38000"/>
                </a:srgbClr>
              </a:outerShdw>
            </a:effectLst>
          </p:spPr>
          <p:txBody>
            <a:bodyPr/>
            <a:lstStyle/>
            <a:p>
              <a:endParaRPr>
                <a:solidFill>
                  <a:prstClr val="black"/>
                </a:solidFill>
              </a:endParaRPr>
            </a:p>
          </p:txBody>
        </p:sp>
        <p:sp>
          <p:nvSpPr>
            <p:cNvPr id="194" name="Shape 194"/>
            <p:cNvSpPr/>
            <p:nvPr/>
          </p:nvSpPr>
          <p:spPr>
            <a:xfrm>
              <a:off x="0" y="0"/>
              <a:ext cx="3475782" cy="894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7200" y="7200"/>
                    <a:pt x="14400" y="14400"/>
                    <a:pt x="21600" y="21600"/>
                  </a:cubicBezTo>
                </a:path>
              </a:pathLst>
            </a:custGeom>
            <a:noFill/>
            <a:ln w="25400" cap="flat">
              <a:solidFill>
                <a:schemeClr val="accent1"/>
              </a:solidFill>
              <a:prstDash val="solid"/>
              <a:bevel/>
              <a:tailEnd type="triangle" w="med" len="med"/>
            </a:ln>
            <a:effectLst>
              <a:outerShdw blurRad="38100" dist="20000" dir="5400000" rotWithShape="0">
                <a:srgbClr val="000000">
                  <a:alpha val="38000"/>
                </a:srgbClr>
              </a:outerShdw>
            </a:effectLst>
          </p:spPr>
          <p:txBody>
            <a:bodyPr/>
            <a:lstStyle/>
            <a:p>
              <a:endParaRPr>
                <a:solidFill>
                  <a:prstClr val="black"/>
                </a:solidFill>
              </a:endParaRPr>
            </a:p>
          </p:txBody>
        </p:sp>
        <p:sp>
          <p:nvSpPr>
            <p:cNvPr id="195" name="Shape 195"/>
            <p:cNvSpPr/>
            <p:nvPr/>
          </p:nvSpPr>
          <p:spPr>
            <a:xfrm>
              <a:off x="0" y="0"/>
              <a:ext cx="5245100" cy="10130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400" y="14400"/>
                    <a:pt x="7200" y="7200"/>
                    <a:pt x="0" y="0"/>
                  </a:cubicBezTo>
                </a:path>
              </a:pathLst>
            </a:custGeom>
            <a:noFill/>
            <a:ln w="25400" cap="flat">
              <a:solidFill>
                <a:schemeClr val="accent1"/>
              </a:solidFill>
              <a:prstDash val="solid"/>
              <a:bevel/>
              <a:headEnd type="triangle" w="med" len="med"/>
            </a:ln>
            <a:effectLst>
              <a:outerShdw blurRad="38100" dist="20000" dir="5400000" rotWithShape="0">
                <a:srgbClr val="000000">
                  <a:alpha val="38000"/>
                </a:srgbClr>
              </a:outerShdw>
            </a:effectLst>
          </p:spPr>
          <p:txBody>
            <a:bodyPr/>
            <a:lstStyle/>
            <a:p>
              <a:endParaRPr>
                <a:solidFill>
                  <a:prstClr val="black"/>
                </a:solidFill>
              </a:endParaRPr>
            </a:p>
          </p:txBody>
        </p:sp>
      </p:grpSp>
      <p:grpSp>
        <p:nvGrpSpPr>
          <p:cNvPr id="192" name="Group 192"/>
          <p:cNvGrpSpPr/>
          <p:nvPr/>
        </p:nvGrpSpPr>
        <p:grpSpPr>
          <a:xfrm>
            <a:off x="1155848" y="2007981"/>
            <a:ext cx="7055645" cy="2041412"/>
            <a:chOff x="0" y="0"/>
            <a:chExt cx="7055643" cy="2041410"/>
          </a:xfrm>
        </p:grpSpPr>
        <p:sp>
          <p:nvSpPr>
            <p:cNvPr id="184" name="Shape 184"/>
            <p:cNvSpPr/>
            <p:nvPr/>
          </p:nvSpPr>
          <p:spPr>
            <a:xfrm>
              <a:off x="1687710" y="1182818"/>
              <a:ext cx="1983682" cy="476400"/>
            </a:xfrm>
            <a:prstGeom prst="rect">
              <a:avLst/>
            </a:prstGeom>
            <a:solidFill>
              <a:srgbClr val="FFFFFF"/>
            </a:solidFill>
            <a:ln w="50800" cap="flat">
              <a:solidFill>
                <a:schemeClr val="accent1"/>
              </a:solidFill>
              <a:prstDash val="solid"/>
              <a:miter lim="400000"/>
            </a:ln>
            <a:effectLst>
              <a:outerShdw blurRad="38100" dist="23000" dir="5400000" rotWithShape="0">
                <a:srgbClr val="000000">
                  <a:alpha val="35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p>
              <a:pPr indent="228600" algn="ctr">
                <a:defRPr b="1">
                  <a:solidFill>
                    <a:srgbClr val="AB5A52"/>
                  </a:solidFill>
                </a:defRPr>
              </a:pPr>
              <a:r>
                <a:rPr b="1" dirty="0" err="1">
                  <a:solidFill>
                    <a:srgbClr val="E7E6E6">
                      <a:lumMod val="25000"/>
                    </a:srgbClr>
                  </a:solidFill>
                </a:rPr>
                <a:t>dbp:capacity</a:t>
              </a:r>
              <a:r>
                <a:rPr b="1" dirty="0">
                  <a:solidFill>
                    <a:srgbClr val="E7E6E6">
                      <a:lumMod val="25000"/>
                    </a:srgbClr>
                  </a:solidFill>
                </a:rPr>
                <a:t>  </a:t>
              </a:r>
            </a:p>
          </p:txBody>
        </p:sp>
        <p:sp>
          <p:nvSpPr>
            <p:cNvPr id="185" name="Shape 185"/>
            <p:cNvSpPr/>
            <p:nvPr/>
          </p:nvSpPr>
          <p:spPr>
            <a:xfrm>
              <a:off x="3594100" y="89497"/>
              <a:ext cx="1573908" cy="476400"/>
            </a:xfrm>
            <a:prstGeom prst="rect">
              <a:avLst/>
            </a:prstGeom>
            <a:solidFill>
              <a:srgbClr val="FFFFFF"/>
            </a:solidFill>
            <a:ln w="50800" cap="flat">
              <a:solidFill>
                <a:schemeClr val="accent1"/>
              </a:solidFill>
              <a:prstDash val="solid"/>
              <a:miter lim="400000"/>
            </a:ln>
            <a:effectLst>
              <a:outerShdw blurRad="38100" dist="23000" dir="5400000" rotWithShape="0">
                <a:srgbClr val="000000">
                  <a:alpha val="35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p>
              <a:pPr indent="228600" algn="ctr">
                <a:defRPr b="1">
                  <a:solidFill>
                    <a:srgbClr val="AB5A52"/>
                  </a:solidFill>
                </a:defRPr>
              </a:pPr>
              <a:r>
                <a:rPr b="1" dirty="0" err="1">
                  <a:solidFill>
                    <a:srgbClr val="E7E6E6">
                      <a:lumMod val="25000"/>
                    </a:srgbClr>
                  </a:solidFill>
                </a:rPr>
                <a:t>dpo:City</a:t>
              </a:r>
              <a:r>
                <a:rPr b="1" dirty="0">
                  <a:solidFill>
                    <a:srgbClr val="E7E6E6">
                      <a:lumMod val="25000"/>
                    </a:srgbClr>
                  </a:solidFill>
                </a:rPr>
                <a:t>  </a:t>
              </a:r>
            </a:p>
          </p:txBody>
        </p:sp>
        <p:sp>
          <p:nvSpPr>
            <p:cNvPr id="186" name="Shape 186"/>
            <p:cNvSpPr/>
            <p:nvPr/>
          </p:nvSpPr>
          <p:spPr>
            <a:xfrm>
              <a:off x="0" y="0"/>
              <a:ext cx="1810544" cy="476399"/>
            </a:xfrm>
            <a:prstGeom prst="rect">
              <a:avLst/>
            </a:prstGeom>
            <a:solidFill>
              <a:srgbClr val="FFFFFF"/>
            </a:solidFill>
            <a:ln w="50800" cap="flat">
              <a:solidFill>
                <a:schemeClr val="accent1"/>
              </a:solidFill>
              <a:prstDash val="solid"/>
              <a:miter lim="400000"/>
            </a:ln>
            <a:effectLst>
              <a:outerShdw blurRad="38100" dist="23000" dir="5400000" rotWithShape="0">
                <a:srgbClr val="000000">
                  <a:alpha val="35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p>
              <a:pPr indent="228600" algn="ctr">
                <a:defRPr b="1">
                  <a:solidFill>
                    <a:srgbClr val="AB5A52"/>
                  </a:solidFill>
                </a:defRPr>
              </a:pPr>
              <a:r>
                <a:rPr b="1" dirty="0" err="1" smtClean="0">
                  <a:solidFill>
                    <a:srgbClr val="E7E6E6">
                      <a:lumMod val="25000"/>
                    </a:srgbClr>
                  </a:solidFill>
                </a:rPr>
                <a:t>dpo:Stadi</a:t>
              </a:r>
              <a:r>
                <a:rPr lang="de-DE" b="1" dirty="0" smtClean="0">
                  <a:solidFill>
                    <a:srgbClr val="E7E6E6">
                      <a:lumMod val="25000"/>
                    </a:srgbClr>
                  </a:solidFill>
                </a:rPr>
                <a:t>u</a:t>
              </a:r>
              <a:r>
                <a:rPr b="1" dirty="0" smtClean="0">
                  <a:solidFill>
                    <a:srgbClr val="E7E6E6">
                      <a:lumMod val="25000"/>
                    </a:srgbClr>
                  </a:solidFill>
                </a:rPr>
                <a:t>m  </a:t>
              </a:r>
              <a:endParaRPr b="1" dirty="0">
                <a:solidFill>
                  <a:srgbClr val="E7E6E6">
                    <a:lumMod val="25000"/>
                  </a:srgbClr>
                </a:solidFill>
              </a:endParaRPr>
            </a:p>
          </p:txBody>
        </p:sp>
        <p:sp>
          <p:nvSpPr>
            <p:cNvPr id="187" name="Shape 187"/>
            <p:cNvSpPr/>
            <p:nvPr/>
          </p:nvSpPr>
          <p:spPr>
            <a:xfrm>
              <a:off x="5245100" y="1013087"/>
              <a:ext cx="1810544" cy="476400"/>
            </a:xfrm>
            <a:prstGeom prst="rect">
              <a:avLst/>
            </a:prstGeom>
            <a:solidFill>
              <a:srgbClr val="FFFFFF"/>
            </a:solidFill>
            <a:ln w="50800" cap="flat">
              <a:solidFill>
                <a:schemeClr val="accent1"/>
              </a:solidFill>
              <a:prstDash val="solid"/>
              <a:miter lim="400000"/>
            </a:ln>
            <a:effectLst>
              <a:outerShdw blurRad="38100" dist="23000" dir="5400000" rotWithShape="0">
                <a:srgbClr val="000000">
                  <a:alpha val="35000"/>
                </a:srgbClr>
              </a:outerShdw>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p>
              <a:pPr indent="228600" algn="ctr">
                <a:defRPr b="1">
                  <a:solidFill>
                    <a:srgbClr val="AB5A52"/>
                  </a:solidFill>
                </a:defRPr>
              </a:pPr>
              <a:r>
                <a:rPr b="1" dirty="0" err="1">
                  <a:solidFill>
                    <a:srgbClr val="E7E6E6">
                      <a:lumMod val="25000"/>
                    </a:srgbClr>
                  </a:solidFill>
                </a:rPr>
                <a:t>dpo:Country</a:t>
              </a:r>
              <a:endParaRPr b="1" dirty="0">
                <a:solidFill>
                  <a:srgbClr val="E7E6E6">
                    <a:lumMod val="25000"/>
                  </a:srgbClr>
                </a:solidFill>
              </a:endParaRPr>
            </a:p>
          </p:txBody>
        </p:sp>
        <p:sp>
          <p:nvSpPr>
            <p:cNvPr id="188" name="Shape 188"/>
            <p:cNvSpPr/>
            <p:nvPr/>
          </p:nvSpPr>
          <p:spPr>
            <a:xfrm flipV="1">
              <a:off x="870197" y="446556"/>
              <a:ext cx="1" cy="1594855"/>
            </a:xfrm>
            <a:prstGeom prst="line">
              <a:avLst/>
            </a:prstGeom>
            <a:noFill/>
            <a:ln w="38100" cap="flat">
              <a:solidFill>
                <a:schemeClr val="accent1"/>
              </a:solidFill>
              <a:prstDash val="sysDot"/>
              <a:miter lim="400000"/>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pPr defTabSz="457200">
                <a:defRPr sz="1200">
                  <a:latin typeface="+mn-lt"/>
                  <a:ea typeface="+mn-ea"/>
                  <a:cs typeface="+mn-cs"/>
                  <a:sym typeface="Helvetica"/>
                </a:defRPr>
              </a:pPr>
              <a:endParaRPr sz="1200">
                <a:solidFill>
                  <a:prstClr val="black"/>
                </a:solidFill>
                <a:sym typeface="Helvetica"/>
              </a:endParaRPr>
            </a:p>
          </p:txBody>
        </p:sp>
        <p:sp>
          <p:nvSpPr>
            <p:cNvPr id="189" name="Shape 189"/>
            <p:cNvSpPr/>
            <p:nvPr/>
          </p:nvSpPr>
          <p:spPr>
            <a:xfrm flipV="1">
              <a:off x="2679551" y="1653056"/>
              <a:ext cx="1" cy="364495"/>
            </a:xfrm>
            <a:prstGeom prst="line">
              <a:avLst/>
            </a:prstGeom>
            <a:noFill/>
            <a:ln w="38100" cap="flat">
              <a:solidFill>
                <a:schemeClr val="accent1"/>
              </a:solidFill>
              <a:prstDash val="sysDot"/>
              <a:miter lim="400000"/>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pPr defTabSz="457200">
                <a:defRPr sz="1200">
                  <a:latin typeface="+mn-lt"/>
                  <a:ea typeface="+mn-ea"/>
                  <a:cs typeface="+mn-cs"/>
                  <a:sym typeface="Helvetica"/>
                </a:defRPr>
              </a:pPr>
              <a:endParaRPr sz="1200">
                <a:solidFill>
                  <a:prstClr val="black"/>
                </a:solidFill>
                <a:sym typeface="Helvetica"/>
              </a:endParaRPr>
            </a:p>
          </p:txBody>
        </p:sp>
        <p:sp>
          <p:nvSpPr>
            <p:cNvPr id="190" name="Shape 190"/>
            <p:cNvSpPr/>
            <p:nvPr/>
          </p:nvSpPr>
          <p:spPr>
            <a:xfrm flipV="1">
              <a:off x="4381053" y="559914"/>
              <a:ext cx="1" cy="1457637"/>
            </a:xfrm>
            <a:prstGeom prst="line">
              <a:avLst/>
            </a:prstGeom>
            <a:noFill/>
            <a:ln w="38100" cap="flat">
              <a:solidFill>
                <a:schemeClr val="accent1"/>
              </a:solidFill>
              <a:prstDash val="sysDot"/>
              <a:miter lim="400000"/>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pPr defTabSz="457200">
                <a:defRPr sz="1200">
                  <a:latin typeface="+mn-lt"/>
                  <a:ea typeface="+mn-ea"/>
                  <a:cs typeface="+mn-cs"/>
                  <a:sym typeface="Helvetica"/>
                </a:defRPr>
              </a:pPr>
              <a:endParaRPr sz="1200">
                <a:solidFill>
                  <a:prstClr val="black"/>
                </a:solidFill>
                <a:sym typeface="Helvetica"/>
              </a:endParaRPr>
            </a:p>
          </p:txBody>
        </p:sp>
        <p:sp>
          <p:nvSpPr>
            <p:cNvPr id="191" name="Shape 191"/>
            <p:cNvSpPr/>
            <p:nvPr/>
          </p:nvSpPr>
          <p:spPr>
            <a:xfrm flipV="1">
              <a:off x="6150372" y="1487014"/>
              <a:ext cx="1" cy="527027"/>
            </a:xfrm>
            <a:prstGeom prst="line">
              <a:avLst/>
            </a:prstGeom>
            <a:noFill/>
            <a:ln w="38100" cap="flat">
              <a:solidFill>
                <a:schemeClr val="accent1"/>
              </a:solidFill>
              <a:prstDash val="sysDot"/>
              <a:miter lim="400000"/>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pPr defTabSz="457200">
                <a:defRPr sz="1200">
                  <a:latin typeface="+mn-lt"/>
                  <a:ea typeface="+mn-ea"/>
                  <a:cs typeface="+mn-cs"/>
                  <a:sym typeface="Helvetica"/>
                </a:defRPr>
              </a:pPr>
              <a:endParaRPr sz="1200">
                <a:solidFill>
                  <a:prstClr val="black"/>
                </a:solidFill>
                <a:sym typeface="Helvetica"/>
              </a:endParaRPr>
            </a:p>
          </p:txBody>
        </p:sp>
      </p:grpSp>
      <p:sp>
        <p:nvSpPr>
          <p:cNvPr id="2" name="Titel 1"/>
          <p:cNvSpPr>
            <a:spLocks noGrp="1"/>
          </p:cNvSpPr>
          <p:nvPr>
            <p:ph type="title"/>
          </p:nvPr>
        </p:nvSpPr>
        <p:spPr/>
        <p:txBody>
          <a:bodyPr/>
          <a:lstStyle/>
          <a:p>
            <a:r>
              <a:rPr lang="en-US" dirty="0" smtClean="0"/>
              <a:t>Example</a:t>
            </a:r>
            <a:endParaRPr lang="en-US" dirty="0"/>
          </a:p>
        </p:txBody>
      </p:sp>
      <p:sp>
        <p:nvSpPr>
          <p:cNvPr id="3" name="Foliennummernplatzhalter 2"/>
          <p:cNvSpPr>
            <a:spLocks noGrp="1"/>
          </p:cNvSpPr>
          <p:nvPr>
            <p:ph type="sldNum" sz="quarter" idx="12"/>
          </p:nvPr>
        </p:nvSpPr>
        <p:spPr/>
        <p:txBody>
          <a:bodyPr/>
          <a:lstStyle/>
          <a:p>
            <a:fld id="{558B03EE-0F65-4FB3-87AD-3AF455168DB9}" type="slidenum">
              <a:rPr lang="en-US" smtClean="0">
                <a:solidFill>
                  <a:prstClr val="black">
                    <a:tint val="75000"/>
                  </a:prstClr>
                </a:solidFill>
              </a:rPr>
              <a:pPr/>
              <a:t>39</a:t>
            </a:fld>
            <a:endParaRPr lang="en-US">
              <a:solidFill>
                <a:prstClr val="black">
                  <a:tint val="75000"/>
                </a:prstClr>
              </a:solidFill>
            </a:endParaRPr>
          </a:p>
        </p:txBody>
      </p:sp>
    </p:spTree>
    <p:extLst>
      <p:ext uri="{BB962C8B-B14F-4D97-AF65-F5344CB8AC3E}">
        <p14:creationId xmlns:p14="http://schemas.microsoft.com/office/powerpoint/2010/main" val="502600774"/>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 grpId="0" advAuto="0"/>
      <p:bldP spid="192" grpId="0"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GB" noProof="0" dirty="0" smtClean="0"/>
              <a:t>City Data Pipeline (started 2012)</a:t>
            </a:r>
            <a:endParaRPr lang="en-GB" noProof="0" dirty="0"/>
          </a:p>
        </p:txBody>
      </p:sp>
      <p:sp>
        <p:nvSpPr>
          <p:cNvPr id="3" name="Textplatzhalter 2"/>
          <p:cNvSpPr>
            <a:spLocks noGrp="1"/>
          </p:cNvSpPr>
          <p:nvPr>
            <p:ph type="body" sz="half" idx="1"/>
          </p:nvPr>
        </p:nvSpPr>
        <p:spPr>
          <a:xfrm>
            <a:off x="1763688" y="1628800"/>
            <a:ext cx="5616624" cy="4681538"/>
          </a:xfrm>
        </p:spPr>
        <p:txBody>
          <a:bodyPr/>
          <a:lstStyle/>
          <a:p>
            <a:r>
              <a:rPr lang="en-GB" noProof="0" smtClean="0">
                <a:hlinkClick r:id="rId2"/>
              </a:rPr>
              <a:t>http://citydata.wu.ac.at/</a:t>
            </a:r>
            <a:r>
              <a:rPr lang="en-GB" noProof="0" smtClean="0"/>
              <a:t> </a:t>
            </a:r>
            <a:endParaRPr lang="en-GB" noProof="0"/>
          </a:p>
        </p:txBody>
      </p:sp>
      <p:pic>
        <p:nvPicPr>
          <p:cNvPr id="5" name="Bild 4" descr="Screen Shot 2015-05-19 at 20.33.09.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924944"/>
            <a:ext cx="5100401" cy="3933056"/>
          </a:xfrm>
          <a:prstGeom prst="rect">
            <a:avLst/>
          </a:prstGeom>
        </p:spPr>
      </p:pic>
      <p:pic>
        <p:nvPicPr>
          <p:cNvPr id="6" name="Picture 5"/>
          <p:cNvPicPr>
            <a:picLocks noChangeAspect="1"/>
          </p:cNvPicPr>
          <p:nvPr/>
        </p:nvPicPr>
        <p:blipFill>
          <a:blip r:embed="rId4"/>
          <a:stretch>
            <a:fillRect/>
          </a:stretch>
        </p:blipFill>
        <p:spPr>
          <a:xfrm>
            <a:off x="5777988" y="2406449"/>
            <a:ext cx="3366012" cy="4451551"/>
          </a:xfrm>
          <a:prstGeom prst="rect">
            <a:avLst/>
          </a:prstGeom>
          <a:ln>
            <a:solidFill>
              <a:schemeClr val="bg2"/>
            </a:solidFill>
          </a:ln>
        </p:spPr>
      </p:pic>
    </p:spTree>
    <p:extLst>
      <p:ext uri="{BB962C8B-B14F-4D97-AF65-F5344CB8AC3E}">
        <p14:creationId xmlns:p14="http://schemas.microsoft.com/office/powerpoint/2010/main" val="1275846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But:</a:t>
            </a:r>
            <a:endParaRPr lang="en-US" dirty="0"/>
          </a:p>
        </p:txBody>
      </p:sp>
      <p:sp>
        <p:nvSpPr>
          <p:cNvPr id="10" name="Rechteck 9"/>
          <p:cNvSpPr/>
          <p:nvPr/>
        </p:nvSpPr>
        <p:spPr>
          <a:xfrm>
            <a:off x="482455" y="1739449"/>
            <a:ext cx="7505192" cy="3170099"/>
          </a:xfrm>
          <a:prstGeom prst="rect">
            <a:avLst/>
          </a:prstGeom>
        </p:spPr>
        <p:txBody>
          <a:bodyPr wrap="square">
            <a:spAutoFit/>
          </a:bodyPr>
          <a:lstStyle/>
          <a:p>
            <a:r>
              <a:rPr lang="en-US" sz="2800" dirty="0" smtClean="0">
                <a:solidFill>
                  <a:prstClr val="black"/>
                </a:solidFill>
              </a:rPr>
              <a:t>Web/HTML tables differ from typical Open Data tables:</a:t>
            </a:r>
          </a:p>
          <a:p>
            <a:pPr marL="800100" lvl="1" indent="-342900">
              <a:buFont typeface="Arial" panose="020B0604020202020204" pitchFamily="34" charset="0"/>
              <a:buChar char="•"/>
            </a:pPr>
            <a:r>
              <a:rPr lang="en-US" sz="2400" b="1" dirty="0" smtClean="0">
                <a:solidFill>
                  <a:prstClr val="black"/>
                </a:solidFill>
              </a:rPr>
              <a:t>Domain</a:t>
            </a:r>
            <a:r>
              <a:rPr lang="en-US" sz="2400" dirty="0" smtClean="0">
                <a:solidFill>
                  <a:prstClr val="black"/>
                </a:solidFill>
              </a:rPr>
              <a:t>: e.g., public administration data, statistical data, weather data, elections, …</a:t>
            </a:r>
          </a:p>
          <a:p>
            <a:pPr marL="800100" lvl="1" indent="-342900">
              <a:buFont typeface="Arial" panose="020B0604020202020204" pitchFamily="34" charset="0"/>
              <a:buChar char="•"/>
            </a:pPr>
            <a:endParaRPr lang="en-US" sz="2400" b="1" dirty="0">
              <a:solidFill>
                <a:prstClr val="black"/>
              </a:solidFill>
            </a:endParaRPr>
          </a:p>
          <a:p>
            <a:pPr marL="800100" lvl="1" indent="-342900">
              <a:buFont typeface="Arial" panose="020B0604020202020204" pitchFamily="34" charset="0"/>
              <a:buChar char="•"/>
            </a:pPr>
            <a:r>
              <a:rPr lang="en-US" sz="2400" b="1" dirty="0" smtClean="0">
                <a:solidFill>
                  <a:prstClr val="black"/>
                </a:solidFill>
              </a:rPr>
              <a:t>Structure</a:t>
            </a:r>
            <a:r>
              <a:rPr lang="en-US" sz="2400" dirty="0" smtClean="0">
                <a:solidFill>
                  <a:prstClr val="black"/>
                </a:solidFill>
              </a:rPr>
              <a:t>: OD tables </a:t>
            </a:r>
            <a:br>
              <a:rPr lang="en-US" sz="2400" dirty="0" smtClean="0">
                <a:solidFill>
                  <a:prstClr val="black"/>
                </a:solidFill>
              </a:rPr>
            </a:br>
            <a:r>
              <a:rPr lang="en-US" sz="2400" dirty="0" smtClean="0">
                <a:solidFill>
                  <a:prstClr val="black"/>
                </a:solidFill>
              </a:rPr>
              <a:t>contain large amount </a:t>
            </a:r>
            <a:br>
              <a:rPr lang="en-US" sz="2400" dirty="0" smtClean="0">
                <a:solidFill>
                  <a:prstClr val="black"/>
                </a:solidFill>
              </a:rPr>
            </a:br>
            <a:r>
              <a:rPr lang="en-US" sz="2400" dirty="0" smtClean="0">
                <a:solidFill>
                  <a:prstClr val="black"/>
                </a:solidFill>
              </a:rPr>
              <a:t>of numerical columns</a:t>
            </a:r>
          </a:p>
        </p:txBody>
      </p:sp>
      <p:sp>
        <p:nvSpPr>
          <p:cNvPr id="3" name="Foliennummernplatzhalter 2"/>
          <p:cNvSpPr>
            <a:spLocks noGrp="1"/>
          </p:cNvSpPr>
          <p:nvPr>
            <p:ph type="sldNum" sz="quarter" idx="12"/>
          </p:nvPr>
        </p:nvSpPr>
        <p:spPr/>
        <p:txBody>
          <a:bodyPr/>
          <a:lstStyle/>
          <a:p>
            <a:fld id="{558B03EE-0F65-4FB3-87AD-3AF455168DB9}" type="slidenum">
              <a:rPr lang="en-US" smtClean="0">
                <a:solidFill>
                  <a:prstClr val="black">
                    <a:tint val="75000"/>
                  </a:prstClr>
                </a:solidFill>
              </a:rPr>
              <a:pPr/>
              <a:t>40</a:t>
            </a:fld>
            <a:endParaRPr lang="en-US" dirty="0">
              <a:solidFill>
                <a:prstClr val="black">
                  <a:tint val="75000"/>
                </a:prstClr>
              </a:solidFill>
            </a:endParaRPr>
          </a:p>
        </p:txBody>
      </p:sp>
      <p:pic>
        <p:nvPicPr>
          <p:cNvPr id="8" name="Grafik 7"/>
          <p:cNvPicPr>
            <a:picLocks noChangeAspect="1"/>
          </p:cNvPicPr>
          <p:nvPr/>
        </p:nvPicPr>
        <p:blipFill rotWithShape="1">
          <a:blip r:embed="rId3"/>
          <a:srcRect r="25665" b="18100"/>
          <a:stretch/>
        </p:blipFill>
        <p:spPr>
          <a:xfrm>
            <a:off x="4351589" y="3514379"/>
            <a:ext cx="4698695" cy="2939188"/>
          </a:xfrm>
          <a:prstGeom prst="rect">
            <a:avLst/>
          </a:prstGeom>
        </p:spPr>
        <p:style>
          <a:lnRef idx="2">
            <a:schemeClr val="accent3"/>
          </a:lnRef>
          <a:fillRef idx="1">
            <a:schemeClr val="lt1"/>
          </a:fillRef>
          <a:effectRef idx="0">
            <a:schemeClr val="accent3"/>
          </a:effectRef>
          <a:fontRef idx="minor">
            <a:schemeClr val="dk1"/>
          </a:fontRef>
        </p:style>
      </p:pic>
    </p:spTree>
    <p:extLst>
      <p:ext uri="{BB962C8B-B14F-4D97-AF65-F5344CB8AC3E}">
        <p14:creationId xmlns:p14="http://schemas.microsoft.com/office/powerpoint/2010/main" val="28132760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7" name="Table 227"/>
          <p:cNvGraphicFramePr/>
          <p:nvPr>
            <p:extLst/>
          </p:nvPr>
        </p:nvGraphicFramePr>
        <p:xfrm>
          <a:off x="647700" y="4000500"/>
          <a:ext cx="7577731" cy="2170360"/>
        </p:xfrm>
        <a:graphic>
          <a:graphicData uri="http://schemas.openxmlformats.org/drawingml/2006/table">
            <a:tbl>
              <a:tblPr bandRow="1"/>
              <a:tblGrid>
                <a:gridCol w="2601880"/>
                <a:gridCol w="1186985"/>
                <a:gridCol w="1894433"/>
                <a:gridCol w="1894433"/>
              </a:tblGrid>
              <a:tr h="434072">
                <a:tc>
                  <a:txBody>
                    <a:bodyPr/>
                    <a:lstStyle/>
                    <a:p>
                      <a:pPr algn="ctr">
                        <a:defRPr sz="1800" b="0" i="0" cap="none"/>
                      </a:pPr>
                      <a:r>
                        <a:rPr b="1" i="1" dirty="0" smtClean="0"/>
                        <a:t>stadium</a:t>
                      </a:r>
                      <a:endParaRPr b="1" i="1" dirty="0"/>
                    </a:p>
                  </a:txBody>
                  <a:tcPr marL="63500" marR="63500" marT="63500" marB="63500" horzOverflow="overflow"/>
                </a:tc>
                <a:tc>
                  <a:txBody>
                    <a:bodyPr/>
                    <a:lstStyle/>
                    <a:p>
                      <a:pPr algn="ctr">
                        <a:defRPr sz="1800" b="0" i="0" cap="none"/>
                      </a:pPr>
                      <a:r>
                        <a:rPr b="1" i="1"/>
                        <a:t>capacity</a:t>
                      </a:r>
                    </a:p>
                  </a:txBody>
                  <a:tcPr marL="63500" marR="63500" marT="63500" marB="63500" horzOverflow="overflow"/>
                </a:tc>
                <a:tc>
                  <a:txBody>
                    <a:bodyPr/>
                    <a:lstStyle/>
                    <a:p>
                      <a:pPr algn="ctr">
                        <a:defRPr sz="1800" b="0" i="0" cap="none"/>
                      </a:pPr>
                      <a:r>
                        <a:rPr b="1" i="1"/>
                        <a:t>city</a:t>
                      </a:r>
                    </a:p>
                  </a:txBody>
                  <a:tcPr marL="63500" marR="63500" marT="63500" marB="63500" horzOverflow="overflow"/>
                </a:tc>
                <a:tc>
                  <a:txBody>
                    <a:bodyPr/>
                    <a:lstStyle/>
                    <a:p>
                      <a:pPr algn="ctr">
                        <a:defRPr sz="1800" b="0" i="0" cap="none"/>
                      </a:pPr>
                      <a:r>
                        <a:rPr b="1" i="1"/>
                        <a:t>country</a:t>
                      </a:r>
                    </a:p>
                  </a:txBody>
                  <a:tcPr marL="63500" marR="63500" marT="63500" marB="63500" horzOverflow="overflow"/>
                </a:tc>
              </a:tr>
              <a:tr h="434072">
                <a:tc>
                  <a:txBody>
                    <a:bodyPr/>
                    <a:lstStyle/>
                    <a:p>
                      <a:pPr algn="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600" dirty="0" smtClean="0"/>
                        <a:t>Emirates Stadium</a:t>
                      </a:r>
                      <a:endParaRPr sz="1600" dirty="0"/>
                    </a:p>
                  </a:txBody>
                  <a:tcPr marL="63500" marR="63500" marT="63500" marB="63500" horzOverflow="overflow"/>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600" dirty="0" smtClean="0"/>
                        <a:t>60361</a:t>
                      </a:r>
                      <a:endParaRPr sz="1600" dirty="0"/>
                    </a:p>
                  </a:txBody>
                  <a:tcPr marL="63500" marR="63500" marT="63500" marB="63500" horzOverflow="overflow"/>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600" dirty="0" smtClean="0"/>
                        <a:t>London</a:t>
                      </a:r>
                      <a:endParaRPr sz="1600" dirty="0"/>
                    </a:p>
                  </a:txBody>
                  <a:tcPr marL="63500" marR="63500" marT="63500" marB="63500" horzOverflow="overflow"/>
                </a:tc>
                <a:tc>
                  <a:txBody>
                    <a:bodyPr/>
                    <a:lstStyle/>
                    <a:p>
                      <a:pPr algn="r">
                        <a:defRPr sz="1800" b="0" i="0" cap="none"/>
                      </a:pPr>
                      <a:r>
                        <a:rPr lang="de-DE" sz="1600" dirty="0" smtClean="0"/>
                        <a:t>England</a:t>
                      </a:r>
                      <a:endParaRPr sz="1600" dirty="0"/>
                    </a:p>
                  </a:txBody>
                  <a:tcPr marL="63500" marR="63500" marT="63500" marB="63500" horzOverflow="overflow"/>
                </a:tc>
              </a:tr>
              <a:tr h="434072">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600" dirty="0" smtClean="0"/>
                        <a:t>Villa Park</a:t>
                      </a:r>
                      <a:endParaRPr sz="1600" dirty="0"/>
                    </a:p>
                  </a:txBody>
                  <a:tcPr marL="63500" marR="63500" marT="63500" marB="63500" horzOverflow="overflow"/>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600" dirty="0" smtClean="0"/>
                        <a:t>42785</a:t>
                      </a:r>
                      <a:endParaRPr sz="1600" dirty="0"/>
                    </a:p>
                  </a:txBody>
                  <a:tcPr marL="63500" marR="63500" marT="63500" marB="63500" horzOverflow="overflow"/>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600" dirty="0" smtClean="0"/>
                        <a:t>Birmingham</a:t>
                      </a:r>
                      <a:endParaRPr sz="1600" dirty="0"/>
                    </a:p>
                  </a:txBody>
                  <a:tcPr marL="63500" marR="63500" marT="63500" marB="63500" horzOverflow="overflow"/>
                </a:tc>
                <a:tc>
                  <a:txBody>
                    <a:bodyPr/>
                    <a:lstStyle/>
                    <a:p>
                      <a:pPr algn="r">
                        <a:defRPr sz="1800" b="0" i="0" cap="none"/>
                      </a:pPr>
                      <a:r>
                        <a:rPr lang="de-DE" sz="1600" dirty="0" smtClean="0"/>
                        <a:t>England</a:t>
                      </a:r>
                      <a:endParaRPr sz="1600" dirty="0"/>
                    </a:p>
                  </a:txBody>
                  <a:tcPr marL="63500" marR="63500" marT="63500" marB="63500" horzOverflow="overflow"/>
                </a:tc>
              </a:tr>
              <a:tr h="434072">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600" dirty="0" err="1" smtClean="0"/>
                        <a:t>Ewood</a:t>
                      </a:r>
                      <a:r>
                        <a:rPr lang="de-DE" sz="1600" dirty="0" smtClean="0"/>
                        <a:t> Park</a:t>
                      </a:r>
                      <a:endParaRPr sz="1600" dirty="0"/>
                    </a:p>
                  </a:txBody>
                  <a:tcPr marL="63500" marR="63500" marT="63500" marB="63500" horzOverflow="overflow"/>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600" dirty="0" smtClean="0"/>
                        <a:t>31154</a:t>
                      </a:r>
                      <a:endParaRPr sz="1600" dirty="0"/>
                    </a:p>
                  </a:txBody>
                  <a:tcPr marL="63500" marR="63500" marT="63500" marB="63500" horzOverflow="overflow"/>
                </a:tc>
                <a:tc>
                  <a:txBody>
                    <a:bodyPr/>
                    <a:lstStyle/>
                    <a:p>
                      <a:pPr algn="r">
                        <a:defRPr sz="1800" b="0" i="0" cap="none"/>
                      </a:pPr>
                      <a:r>
                        <a:rPr lang="de-DE" sz="1600" dirty="0" smtClean="0"/>
                        <a:t>Blackburn</a:t>
                      </a:r>
                      <a:endParaRPr sz="1600" dirty="0"/>
                    </a:p>
                  </a:txBody>
                  <a:tcPr marL="63500" marR="63500" marT="63500" marB="63500" horzOverflow="overflow"/>
                </a:tc>
                <a:tc>
                  <a:txBody>
                    <a:bodyPr/>
                    <a:lstStyle/>
                    <a:p>
                      <a:pPr algn="r">
                        <a:defRPr sz="1800" b="0" i="0" cap="none"/>
                      </a:pPr>
                      <a:r>
                        <a:rPr lang="de-DE" sz="1600" dirty="0" smtClean="0"/>
                        <a:t>England</a:t>
                      </a:r>
                      <a:endParaRPr sz="1600" dirty="0"/>
                    </a:p>
                  </a:txBody>
                  <a:tcPr marL="63500" marR="63500" marT="63500" marB="63500" horzOverflow="overflow"/>
                </a:tc>
              </a:tr>
              <a:tr h="434072">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sz="1600"/>
                        <a:t>…</a:t>
                      </a:r>
                    </a:p>
                  </a:txBody>
                  <a:tcPr marL="63500" marR="63500" marT="63500" marB="63500" horzOverflow="overflow"/>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sz="1600" dirty="0"/>
                        <a:t>…</a:t>
                      </a:r>
                    </a:p>
                  </a:txBody>
                  <a:tcPr marL="63500" marR="63500" marT="63500" marB="63500" horzOverflow="overflow"/>
                </a:tc>
                <a:tc>
                  <a:txBody>
                    <a:bodyPr/>
                    <a:lstStyle/>
                    <a:p>
                      <a:pPr algn="r">
                        <a:defRPr sz="1800" b="0" i="0" cap="none"/>
                      </a:pPr>
                      <a:r>
                        <a:rPr sz="1600" dirty="0"/>
                        <a:t>…</a:t>
                      </a:r>
                    </a:p>
                  </a:txBody>
                  <a:tcPr marL="63500" marR="63500" marT="63500" marB="63500" horzOverflow="overflow"/>
                </a:tc>
                <a:tc>
                  <a:txBody>
                    <a:bodyPr/>
                    <a:lstStyle/>
                    <a:p>
                      <a:pPr algn="r">
                        <a:defRPr sz="1800" b="0" i="0" cap="none"/>
                      </a:pPr>
                      <a:r>
                        <a:rPr sz="1600" dirty="0"/>
                        <a:t>…</a:t>
                      </a:r>
                    </a:p>
                  </a:txBody>
                  <a:tcPr marL="63500" marR="63500" marT="63500" marB="63500" horzOverflow="overflow"/>
                </a:tc>
              </a:tr>
            </a:tbl>
          </a:graphicData>
        </a:graphic>
      </p:graphicFrame>
      <p:sp>
        <p:nvSpPr>
          <p:cNvPr id="2" name="Titel 1"/>
          <p:cNvSpPr>
            <a:spLocks noGrp="1"/>
          </p:cNvSpPr>
          <p:nvPr>
            <p:ph type="title"/>
          </p:nvPr>
        </p:nvSpPr>
        <p:spPr/>
        <p:txBody>
          <a:bodyPr/>
          <a:lstStyle/>
          <a:p>
            <a:r>
              <a:rPr lang="en-US" dirty="0" smtClean="0"/>
              <a:t>Example (Cont’d)</a:t>
            </a:r>
            <a:endParaRPr lang="en-US" dirty="0"/>
          </a:p>
        </p:txBody>
      </p:sp>
      <p:sp>
        <p:nvSpPr>
          <p:cNvPr id="4" name="Foliennummernplatzhalter 3"/>
          <p:cNvSpPr>
            <a:spLocks noGrp="1"/>
          </p:cNvSpPr>
          <p:nvPr>
            <p:ph type="sldNum" sz="quarter" idx="12"/>
          </p:nvPr>
        </p:nvSpPr>
        <p:spPr/>
        <p:txBody>
          <a:bodyPr/>
          <a:lstStyle/>
          <a:p>
            <a:fld id="{558B03EE-0F65-4FB3-87AD-3AF455168DB9}" type="slidenum">
              <a:rPr lang="en-US" smtClean="0">
                <a:solidFill>
                  <a:prstClr val="black">
                    <a:tint val="75000"/>
                  </a:prstClr>
                </a:solidFill>
              </a:rPr>
              <a:pPr/>
              <a:t>41</a:t>
            </a:fld>
            <a:endParaRPr lang="en-US">
              <a:solidFill>
                <a:prstClr val="black">
                  <a:tint val="75000"/>
                </a:prstClr>
              </a:solidFill>
            </a:endParaRPr>
          </a:p>
        </p:txBody>
      </p:sp>
    </p:spTree>
    <p:extLst>
      <p:ext uri="{BB962C8B-B14F-4D97-AF65-F5344CB8AC3E}">
        <p14:creationId xmlns:p14="http://schemas.microsoft.com/office/powerpoint/2010/main" val="644089875"/>
      </p:ext>
    </p:extLst>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7" name="Table 227"/>
          <p:cNvGraphicFramePr/>
          <p:nvPr>
            <p:extLst/>
          </p:nvPr>
        </p:nvGraphicFramePr>
        <p:xfrm>
          <a:off x="647700" y="4000500"/>
          <a:ext cx="7577731" cy="2170360"/>
        </p:xfrm>
        <a:graphic>
          <a:graphicData uri="http://schemas.openxmlformats.org/drawingml/2006/table">
            <a:tbl>
              <a:tblPr bandRow="1"/>
              <a:tblGrid>
                <a:gridCol w="2601880"/>
                <a:gridCol w="1186985"/>
                <a:gridCol w="1894433"/>
                <a:gridCol w="1894433"/>
              </a:tblGrid>
              <a:tr h="434072">
                <a:tc>
                  <a:txBody>
                    <a:bodyPr/>
                    <a:lstStyle/>
                    <a:p>
                      <a:pPr algn="ctr">
                        <a:defRPr sz="1800" b="0" i="0" cap="none"/>
                      </a:pPr>
                      <a:endParaRPr b="1" i="1" dirty="0"/>
                    </a:p>
                  </a:txBody>
                  <a:tcPr marL="63500" marR="63500" marT="63500" marB="63500" horzOverflow="overflow"/>
                </a:tc>
                <a:tc>
                  <a:txBody>
                    <a:bodyPr/>
                    <a:lstStyle/>
                    <a:p>
                      <a:pPr algn="ctr">
                        <a:defRPr sz="1800" b="0" i="0" cap="none"/>
                      </a:pPr>
                      <a:r>
                        <a:rPr lang="de-DE" b="0" i="1" dirty="0" smtClean="0"/>
                        <a:t>TOTAL</a:t>
                      </a:r>
                      <a:endParaRPr b="0" i="1" dirty="0"/>
                    </a:p>
                  </a:txBody>
                  <a:tcPr marL="63500" marR="63500" marT="63500" marB="63500" horzOverflow="overflow"/>
                </a:tc>
                <a:tc>
                  <a:txBody>
                    <a:bodyPr/>
                    <a:lstStyle/>
                    <a:p>
                      <a:pPr algn="ctr">
                        <a:defRPr sz="1800" b="0" i="0" cap="none"/>
                      </a:pPr>
                      <a:r>
                        <a:rPr lang="de-DE" b="0" i="1" dirty="0" smtClean="0"/>
                        <a:t>DISTRICT_CODE</a:t>
                      </a:r>
                      <a:endParaRPr b="0" i="1" dirty="0"/>
                    </a:p>
                  </a:txBody>
                  <a:tcPr marL="63500" marR="63500" marT="63500" marB="63500" horzOverflow="overflow"/>
                </a:tc>
                <a:tc>
                  <a:txBody>
                    <a:bodyPr/>
                    <a:lstStyle/>
                    <a:p>
                      <a:pPr algn="ctr">
                        <a:defRPr sz="1800" b="0" i="0" cap="none"/>
                      </a:pPr>
                      <a:r>
                        <a:rPr lang="de-DE" b="0" i="1" dirty="0" smtClean="0"/>
                        <a:t>ISO_2</a:t>
                      </a:r>
                      <a:endParaRPr b="0" i="1" dirty="0"/>
                    </a:p>
                  </a:txBody>
                  <a:tcPr marL="63500" marR="63500" marT="63500" marB="63500" horzOverflow="overflow"/>
                </a:tc>
              </a:tr>
              <a:tr h="434072">
                <a:tc>
                  <a:txBody>
                    <a:bodyPr/>
                    <a:lstStyle/>
                    <a:p>
                      <a:pPr algn="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600" dirty="0" smtClean="0"/>
                        <a:t>Emirates Stadium</a:t>
                      </a:r>
                      <a:endParaRPr sz="1600" dirty="0"/>
                    </a:p>
                  </a:txBody>
                  <a:tcPr marL="63500" marR="63500" marT="63500" marB="63500" horzOverflow="overflow"/>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600" dirty="0" smtClean="0"/>
                        <a:t>60361</a:t>
                      </a:r>
                      <a:endParaRPr sz="1600" dirty="0"/>
                    </a:p>
                  </a:txBody>
                  <a:tcPr marL="63500" marR="63500" marT="63500" marB="63500" horzOverflow="overflow"/>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600" dirty="0" smtClean="0"/>
                        <a:t>SW1A 0AA</a:t>
                      </a:r>
                      <a:endParaRPr sz="1600" dirty="0"/>
                    </a:p>
                  </a:txBody>
                  <a:tcPr marL="63500" marR="63500" marT="63500" marB="63500" horzOverflow="overflow"/>
                </a:tc>
                <a:tc>
                  <a:txBody>
                    <a:bodyPr/>
                    <a:lstStyle/>
                    <a:p>
                      <a:pPr algn="r">
                        <a:defRPr sz="1800" b="0" i="0" cap="none"/>
                      </a:pPr>
                      <a:r>
                        <a:rPr lang="de-DE" sz="1600" dirty="0" smtClean="0"/>
                        <a:t>GB</a:t>
                      </a:r>
                      <a:endParaRPr sz="1600" dirty="0"/>
                    </a:p>
                  </a:txBody>
                  <a:tcPr marL="63500" marR="63500" marT="63500" marB="63500" horzOverflow="overflow"/>
                </a:tc>
              </a:tr>
              <a:tr h="434072">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600" dirty="0" smtClean="0"/>
                        <a:t>Villa Park</a:t>
                      </a:r>
                      <a:endParaRPr sz="1600" dirty="0"/>
                    </a:p>
                  </a:txBody>
                  <a:tcPr marL="63500" marR="63500" marT="63500" marB="63500" horzOverflow="overflow"/>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600" dirty="0" smtClean="0"/>
                        <a:t>42785</a:t>
                      </a:r>
                      <a:endParaRPr sz="1600" dirty="0"/>
                    </a:p>
                  </a:txBody>
                  <a:tcPr marL="63500" marR="63500" marT="63500" marB="63500" horzOverflow="overflow"/>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600" dirty="0" smtClean="0"/>
                        <a:t>B23 7QG</a:t>
                      </a:r>
                      <a:endParaRPr sz="1600" dirty="0"/>
                    </a:p>
                  </a:txBody>
                  <a:tcPr marL="63500" marR="63500" marT="63500" marB="63500" horzOverflow="overflow"/>
                </a:tc>
                <a:tc>
                  <a:txBody>
                    <a:bodyPr/>
                    <a:lstStyle/>
                    <a:p>
                      <a:pPr algn="r">
                        <a:defRPr sz="1800" b="0" i="0" cap="none"/>
                      </a:pPr>
                      <a:r>
                        <a:rPr lang="de-DE" sz="1600" dirty="0" smtClean="0"/>
                        <a:t>GB</a:t>
                      </a:r>
                      <a:endParaRPr sz="1600" dirty="0"/>
                    </a:p>
                  </a:txBody>
                  <a:tcPr marL="63500" marR="63500" marT="63500" marB="63500" horzOverflow="overflow"/>
                </a:tc>
              </a:tr>
              <a:tr h="434072">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600" dirty="0" err="1" smtClean="0"/>
                        <a:t>Ewood</a:t>
                      </a:r>
                      <a:r>
                        <a:rPr lang="de-DE" sz="1600" dirty="0" smtClean="0"/>
                        <a:t> Park</a:t>
                      </a:r>
                      <a:endParaRPr sz="1600" dirty="0"/>
                    </a:p>
                  </a:txBody>
                  <a:tcPr marL="63500" marR="63500" marT="63500" marB="63500" horzOverflow="overflow"/>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600" dirty="0" smtClean="0"/>
                        <a:t>31154</a:t>
                      </a:r>
                      <a:endParaRPr sz="1600" dirty="0"/>
                    </a:p>
                  </a:txBody>
                  <a:tcPr marL="63500" marR="63500" marT="63500" marB="63500" horzOverflow="overflow"/>
                </a:tc>
                <a:tc>
                  <a:txBody>
                    <a:bodyPr/>
                    <a:lstStyle/>
                    <a:p>
                      <a:pPr algn="r">
                        <a:defRPr sz="1800" b="0" i="0" cap="none"/>
                      </a:pPr>
                      <a:r>
                        <a:rPr lang="de-DE" sz="1600" dirty="0" smtClean="0"/>
                        <a:t>B26 6QA</a:t>
                      </a:r>
                      <a:endParaRPr sz="1600" dirty="0"/>
                    </a:p>
                  </a:txBody>
                  <a:tcPr marL="63500" marR="63500" marT="63500" marB="63500" horzOverflow="overflow"/>
                </a:tc>
                <a:tc>
                  <a:txBody>
                    <a:bodyPr/>
                    <a:lstStyle/>
                    <a:p>
                      <a:pPr algn="r">
                        <a:defRPr sz="1800" b="0" i="0" cap="none"/>
                      </a:pPr>
                      <a:r>
                        <a:rPr lang="de-DE" sz="1600" dirty="0" smtClean="0"/>
                        <a:t>GB</a:t>
                      </a:r>
                      <a:endParaRPr sz="1600" dirty="0"/>
                    </a:p>
                  </a:txBody>
                  <a:tcPr marL="63500" marR="63500" marT="63500" marB="63500" horzOverflow="overflow"/>
                </a:tc>
              </a:tr>
              <a:tr h="434072">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sz="1600" dirty="0"/>
                        <a:t>…</a:t>
                      </a:r>
                    </a:p>
                  </a:txBody>
                  <a:tcPr marL="63500" marR="63500" marT="63500" marB="63500" horzOverflow="overflow"/>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sz="1600"/>
                        <a:t>…</a:t>
                      </a:r>
                    </a:p>
                  </a:txBody>
                  <a:tcPr marL="63500" marR="63500" marT="63500" marB="63500" horzOverflow="overflow"/>
                </a:tc>
                <a:tc>
                  <a:txBody>
                    <a:bodyPr/>
                    <a:lstStyle/>
                    <a:p>
                      <a:pPr algn="r">
                        <a:defRPr sz="1800" b="0" i="0" cap="none"/>
                      </a:pPr>
                      <a:r>
                        <a:rPr sz="1600"/>
                        <a:t>…</a:t>
                      </a:r>
                    </a:p>
                  </a:txBody>
                  <a:tcPr marL="63500" marR="63500" marT="63500" marB="63500" horzOverflow="overflow"/>
                </a:tc>
                <a:tc>
                  <a:txBody>
                    <a:bodyPr/>
                    <a:lstStyle/>
                    <a:p>
                      <a:pPr algn="r">
                        <a:defRPr sz="1800" b="0" i="0" cap="none"/>
                      </a:pPr>
                      <a:r>
                        <a:rPr sz="1600" dirty="0"/>
                        <a:t>…</a:t>
                      </a:r>
                    </a:p>
                  </a:txBody>
                  <a:tcPr marL="63500" marR="63500" marT="63500" marB="63500" horzOverflow="overflow"/>
                </a:tc>
              </a:tr>
            </a:tbl>
          </a:graphicData>
        </a:graphic>
      </p:graphicFrame>
      <p:sp>
        <p:nvSpPr>
          <p:cNvPr id="2" name="Titel 1"/>
          <p:cNvSpPr>
            <a:spLocks noGrp="1"/>
          </p:cNvSpPr>
          <p:nvPr>
            <p:ph type="title"/>
          </p:nvPr>
        </p:nvSpPr>
        <p:spPr/>
        <p:txBody>
          <a:bodyPr/>
          <a:lstStyle/>
          <a:p>
            <a:r>
              <a:rPr lang="en-US" dirty="0"/>
              <a:t>Example (Cont’d)</a:t>
            </a:r>
          </a:p>
        </p:txBody>
      </p:sp>
      <p:sp>
        <p:nvSpPr>
          <p:cNvPr id="4" name="Foliennummernplatzhalter 3"/>
          <p:cNvSpPr>
            <a:spLocks noGrp="1"/>
          </p:cNvSpPr>
          <p:nvPr>
            <p:ph type="sldNum" sz="quarter" idx="12"/>
          </p:nvPr>
        </p:nvSpPr>
        <p:spPr/>
        <p:txBody>
          <a:bodyPr/>
          <a:lstStyle/>
          <a:p>
            <a:fld id="{558B03EE-0F65-4FB3-87AD-3AF455168DB9}" type="slidenum">
              <a:rPr lang="en-US" smtClean="0">
                <a:solidFill>
                  <a:prstClr val="black">
                    <a:tint val="75000"/>
                  </a:prstClr>
                </a:solidFill>
              </a:rPr>
              <a:pPr/>
              <a:t>42</a:t>
            </a:fld>
            <a:endParaRPr lang="en-US">
              <a:solidFill>
                <a:prstClr val="black">
                  <a:tint val="75000"/>
                </a:prstClr>
              </a:solidFill>
            </a:endParaRPr>
          </a:p>
        </p:txBody>
      </p:sp>
    </p:spTree>
    <p:extLst>
      <p:ext uri="{BB962C8B-B14F-4D97-AF65-F5344CB8AC3E}">
        <p14:creationId xmlns:p14="http://schemas.microsoft.com/office/powerpoint/2010/main" val="1122937296"/>
      </p:ext>
    </p:extLst>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7" name="Table 227"/>
          <p:cNvGraphicFramePr/>
          <p:nvPr>
            <p:extLst/>
          </p:nvPr>
        </p:nvGraphicFramePr>
        <p:xfrm>
          <a:off x="647700" y="4000500"/>
          <a:ext cx="7577731" cy="2170360"/>
        </p:xfrm>
        <a:graphic>
          <a:graphicData uri="http://schemas.openxmlformats.org/drawingml/2006/table">
            <a:tbl>
              <a:tblPr bandRow="1"/>
              <a:tblGrid>
                <a:gridCol w="2601880"/>
                <a:gridCol w="1186985"/>
                <a:gridCol w="1894433"/>
                <a:gridCol w="1894433"/>
              </a:tblGrid>
              <a:tr h="434072">
                <a:tc>
                  <a:txBody>
                    <a:bodyPr/>
                    <a:lstStyle/>
                    <a:p>
                      <a:pPr algn="ctr">
                        <a:defRPr sz="1800" b="0" i="0" cap="none"/>
                      </a:pPr>
                      <a:endParaRPr b="1" i="1" dirty="0"/>
                    </a:p>
                  </a:txBody>
                  <a:tcPr marL="63500" marR="63500" marT="63500" marB="63500" horzOverflow="overflow"/>
                </a:tc>
                <a:tc>
                  <a:txBody>
                    <a:bodyPr/>
                    <a:lstStyle/>
                    <a:p>
                      <a:pPr algn="ctr">
                        <a:defRPr sz="1800" b="0" i="0" cap="none"/>
                      </a:pPr>
                      <a:r>
                        <a:rPr lang="de-DE" b="0" i="1" dirty="0" smtClean="0"/>
                        <a:t>TOTAL</a:t>
                      </a:r>
                      <a:endParaRPr b="0" i="1" dirty="0"/>
                    </a:p>
                  </a:txBody>
                  <a:tcPr marL="63500" marR="63500" marT="63500" marB="63500" horzOverflow="overflow"/>
                </a:tc>
                <a:tc>
                  <a:txBody>
                    <a:bodyPr/>
                    <a:lstStyle/>
                    <a:p>
                      <a:pPr algn="ctr">
                        <a:defRPr sz="1800" b="0" i="0" cap="none"/>
                      </a:pPr>
                      <a:r>
                        <a:rPr lang="de-DE" b="0" i="1" dirty="0" smtClean="0"/>
                        <a:t>DISTRICT_CODE</a:t>
                      </a:r>
                      <a:endParaRPr b="0" i="1" dirty="0"/>
                    </a:p>
                  </a:txBody>
                  <a:tcPr marL="63500" marR="63500" marT="63500" marB="63500" horzOverflow="overflow"/>
                </a:tc>
                <a:tc>
                  <a:txBody>
                    <a:bodyPr/>
                    <a:lstStyle/>
                    <a:p>
                      <a:pPr algn="ctr">
                        <a:defRPr sz="1800" b="0" i="0" cap="none"/>
                      </a:pPr>
                      <a:r>
                        <a:rPr lang="de-DE" b="0" i="1" dirty="0" smtClean="0"/>
                        <a:t>ISO_2</a:t>
                      </a:r>
                      <a:endParaRPr b="0" i="1" dirty="0"/>
                    </a:p>
                  </a:txBody>
                  <a:tcPr marL="63500" marR="63500" marT="63500" marB="63500" horzOverflow="overflow"/>
                </a:tc>
              </a:tr>
              <a:tr h="434072">
                <a:tc>
                  <a:txBody>
                    <a:bodyPr/>
                    <a:lstStyle/>
                    <a:p>
                      <a:pPr algn="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600" dirty="0" smtClean="0"/>
                        <a:t>Emirates Stadium</a:t>
                      </a:r>
                      <a:endParaRPr sz="1600" dirty="0"/>
                    </a:p>
                  </a:txBody>
                  <a:tcPr marL="63500" marR="63500" marT="63500" marB="63500" horzOverflow="overflow"/>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600" dirty="0" smtClean="0"/>
                        <a:t>60361</a:t>
                      </a:r>
                      <a:endParaRPr sz="1600" dirty="0"/>
                    </a:p>
                  </a:txBody>
                  <a:tcPr marL="63500" marR="63500" marT="63500" marB="63500" horzOverflow="overflow"/>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600" dirty="0" smtClean="0"/>
                        <a:t>SW1A 0AA</a:t>
                      </a:r>
                      <a:endParaRPr sz="1600" dirty="0"/>
                    </a:p>
                  </a:txBody>
                  <a:tcPr marL="63500" marR="63500" marT="63500" marB="63500" horzOverflow="overflow"/>
                </a:tc>
                <a:tc>
                  <a:txBody>
                    <a:bodyPr/>
                    <a:lstStyle/>
                    <a:p>
                      <a:pPr algn="r">
                        <a:defRPr sz="1800" b="0" i="0" cap="none"/>
                      </a:pPr>
                      <a:r>
                        <a:rPr lang="de-DE" sz="1600" dirty="0" smtClean="0"/>
                        <a:t>GB</a:t>
                      </a:r>
                      <a:endParaRPr sz="1600" dirty="0"/>
                    </a:p>
                  </a:txBody>
                  <a:tcPr marL="63500" marR="63500" marT="63500" marB="63500" horzOverflow="overflow"/>
                </a:tc>
              </a:tr>
              <a:tr h="434072">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600" dirty="0" smtClean="0"/>
                        <a:t>Villa Park</a:t>
                      </a:r>
                      <a:endParaRPr sz="1600" dirty="0"/>
                    </a:p>
                  </a:txBody>
                  <a:tcPr marL="63500" marR="63500" marT="63500" marB="63500" horzOverflow="overflow"/>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600" dirty="0" smtClean="0"/>
                        <a:t>42785</a:t>
                      </a:r>
                      <a:endParaRPr sz="1600" dirty="0"/>
                    </a:p>
                  </a:txBody>
                  <a:tcPr marL="63500" marR="63500" marT="63500" marB="63500" horzOverflow="overflow"/>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600" dirty="0" smtClean="0"/>
                        <a:t>B23 7QG</a:t>
                      </a:r>
                      <a:endParaRPr sz="1600" dirty="0"/>
                    </a:p>
                  </a:txBody>
                  <a:tcPr marL="63500" marR="63500" marT="63500" marB="63500" horzOverflow="overflow"/>
                </a:tc>
                <a:tc>
                  <a:txBody>
                    <a:bodyPr/>
                    <a:lstStyle/>
                    <a:p>
                      <a:pPr algn="r">
                        <a:defRPr sz="1800" b="0" i="0" cap="none"/>
                      </a:pPr>
                      <a:r>
                        <a:rPr lang="de-DE" sz="1600" dirty="0" smtClean="0"/>
                        <a:t>GB</a:t>
                      </a:r>
                      <a:endParaRPr sz="1600" dirty="0"/>
                    </a:p>
                  </a:txBody>
                  <a:tcPr marL="63500" marR="63500" marT="63500" marB="63500" horzOverflow="overflow"/>
                </a:tc>
              </a:tr>
              <a:tr h="434072">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600" dirty="0" err="1" smtClean="0"/>
                        <a:t>Ewood</a:t>
                      </a:r>
                      <a:r>
                        <a:rPr lang="de-DE" sz="1600" dirty="0" smtClean="0"/>
                        <a:t> Park</a:t>
                      </a:r>
                      <a:endParaRPr sz="1600" dirty="0"/>
                    </a:p>
                  </a:txBody>
                  <a:tcPr marL="63500" marR="63500" marT="63500" marB="63500" horzOverflow="overflow"/>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600" dirty="0" smtClean="0"/>
                        <a:t>31154</a:t>
                      </a:r>
                      <a:endParaRPr sz="1600" dirty="0"/>
                    </a:p>
                  </a:txBody>
                  <a:tcPr marL="63500" marR="63500" marT="63500" marB="63500" horzOverflow="overflow"/>
                </a:tc>
                <a:tc>
                  <a:txBody>
                    <a:bodyPr/>
                    <a:lstStyle/>
                    <a:p>
                      <a:pPr algn="r">
                        <a:defRPr sz="1800" b="0" i="0" cap="none"/>
                      </a:pPr>
                      <a:r>
                        <a:rPr lang="de-DE" sz="1600" dirty="0" smtClean="0"/>
                        <a:t>B26 6QA</a:t>
                      </a:r>
                      <a:endParaRPr sz="1600" dirty="0"/>
                    </a:p>
                  </a:txBody>
                  <a:tcPr marL="63500" marR="63500" marT="63500" marB="63500" horzOverflow="overflow"/>
                </a:tc>
                <a:tc>
                  <a:txBody>
                    <a:bodyPr/>
                    <a:lstStyle/>
                    <a:p>
                      <a:pPr algn="r">
                        <a:defRPr sz="1800" b="0" i="0" cap="none"/>
                      </a:pPr>
                      <a:r>
                        <a:rPr lang="de-DE" sz="1600" dirty="0" smtClean="0"/>
                        <a:t>GB</a:t>
                      </a:r>
                      <a:endParaRPr sz="1600" dirty="0"/>
                    </a:p>
                  </a:txBody>
                  <a:tcPr marL="63500" marR="63500" marT="63500" marB="63500" horzOverflow="overflow"/>
                </a:tc>
              </a:tr>
              <a:tr h="434072">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sz="1600" dirty="0"/>
                        <a:t>…</a:t>
                      </a:r>
                    </a:p>
                  </a:txBody>
                  <a:tcPr marL="63500" marR="63500" marT="63500" marB="63500" horzOverflow="overflow"/>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sz="1600"/>
                        <a:t>…</a:t>
                      </a:r>
                    </a:p>
                  </a:txBody>
                  <a:tcPr marL="63500" marR="63500" marT="63500" marB="63500" horzOverflow="overflow"/>
                </a:tc>
                <a:tc>
                  <a:txBody>
                    <a:bodyPr/>
                    <a:lstStyle/>
                    <a:p>
                      <a:pPr algn="r">
                        <a:defRPr sz="1800" b="0" i="0" cap="none"/>
                      </a:pPr>
                      <a:r>
                        <a:rPr sz="1600" dirty="0"/>
                        <a:t>…</a:t>
                      </a:r>
                    </a:p>
                  </a:txBody>
                  <a:tcPr marL="63500" marR="63500" marT="63500" marB="63500" horzOverflow="overflow"/>
                </a:tc>
                <a:tc>
                  <a:txBody>
                    <a:bodyPr/>
                    <a:lstStyle/>
                    <a:p>
                      <a:pPr algn="r">
                        <a:defRPr sz="1800" b="0" i="0" cap="none"/>
                      </a:pPr>
                      <a:r>
                        <a:rPr sz="1600" dirty="0"/>
                        <a:t>…</a:t>
                      </a:r>
                    </a:p>
                  </a:txBody>
                  <a:tcPr marL="63500" marR="63500" marT="63500" marB="63500" horzOverflow="overflow"/>
                </a:tc>
              </a:tr>
            </a:tbl>
          </a:graphicData>
        </a:graphic>
      </p:graphicFrame>
      <p:sp>
        <p:nvSpPr>
          <p:cNvPr id="2" name="Titel 1"/>
          <p:cNvSpPr>
            <a:spLocks noGrp="1"/>
          </p:cNvSpPr>
          <p:nvPr>
            <p:ph type="title"/>
          </p:nvPr>
        </p:nvSpPr>
        <p:spPr/>
        <p:txBody>
          <a:bodyPr/>
          <a:lstStyle/>
          <a:p>
            <a:r>
              <a:rPr lang="en-US" dirty="0" smtClean="0"/>
              <a:t>Why not use numeric values?</a:t>
            </a:r>
            <a:endParaRPr lang="en-US" dirty="0"/>
          </a:p>
        </p:txBody>
      </p:sp>
      <p:sp>
        <p:nvSpPr>
          <p:cNvPr id="3" name="Inhaltsplatzhalter 2"/>
          <p:cNvSpPr>
            <a:spLocks noGrp="1"/>
          </p:cNvSpPr>
          <p:nvPr>
            <p:ph idx="1"/>
          </p:nvPr>
        </p:nvSpPr>
        <p:spPr>
          <a:xfrm>
            <a:off x="628650" y="1668865"/>
            <a:ext cx="7886700" cy="1287027"/>
          </a:xfrm>
        </p:spPr>
        <p:txBody>
          <a:bodyPr>
            <a:normAutofit/>
          </a:bodyPr>
          <a:lstStyle/>
          <a:p>
            <a:r>
              <a:rPr lang="en-US" sz="2400" dirty="0"/>
              <a:t>Identifying the most likely semantic label for a bag of </a:t>
            </a:r>
            <a:r>
              <a:rPr lang="en-US" sz="2400" dirty="0" smtClean="0"/>
              <a:t>numerical values</a:t>
            </a:r>
          </a:p>
          <a:p>
            <a:r>
              <a:rPr lang="en-US" sz="2400" dirty="0" smtClean="0"/>
              <a:t>Deliberately ignore surroundings</a:t>
            </a:r>
            <a:endParaRPr lang="en-US" sz="2400" dirty="0"/>
          </a:p>
          <a:p>
            <a:endParaRPr lang="en-US" sz="2400" dirty="0"/>
          </a:p>
        </p:txBody>
      </p:sp>
      <p:sp>
        <p:nvSpPr>
          <p:cNvPr id="4" name="Foliennummernplatzhalter 3"/>
          <p:cNvSpPr>
            <a:spLocks noGrp="1"/>
          </p:cNvSpPr>
          <p:nvPr>
            <p:ph type="sldNum" sz="quarter" idx="12"/>
          </p:nvPr>
        </p:nvSpPr>
        <p:spPr/>
        <p:txBody>
          <a:bodyPr/>
          <a:lstStyle/>
          <a:p>
            <a:fld id="{558B03EE-0F65-4FB3-87AD-3AF455168DB9}" type="slidenum">
              <a:rPr lang="en-US" smtClean="0">
                <a:solidFill>
                  <a:prstClr val="black">
                    <a:tint val="75000"/>
                  </a:prstClr>
                </a:solidFill>
              </a:rPr>
              <a:pPr/>
              <a:t>43</a:t>
            </a:fld>
            <a:endParaRPr lang="en-US">
              <a:solidFill>
                <a:prstClr val="black">
                  <a:tint val="75000"/>
                </a:prstClr>
              </a:solidFill>
            </a:endParaRPr>
          </a:p>
        </p:txBody>
      </p:sp>
    </p:spTree>
    <p:extLst>
      <p:ext uri="{BB962C8B-B14F-4D97-AF65-F5344CB8AC3E}">
        <p14:creationId xmlns:p14="http://schemas.microsoft.com/office/powerpoint/2010/main" val="299161568"/>
      </p:ext>
    </p:extLst>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 name="Table 235"/>
          <p:cNvGraphicFramePr/>
          <p:nvPr>
            <p:extLst/>
          </p:nvPr>
        </p:nvGraphicFramePr>
        <p:xfrm>
          <a:off x="647700" y="4434840"/>
          <a:ext cx="7577731" cy="1736288"/>
        </p:xfrm>
        <a:graphic>
          <a:graphicData uri="http://schemas.openxmlformats.org/drawingml/2006/table">
            <a:tbl>
              <a:tblPr bandRow="1"/>
              <a:tblGrid>
                <a:gridCol w="2601880"/>
                <a:gridCol w="1186985"/>
                <a:gridCol w="1894433"/>
                <a:gridCol w="1894433"/>
              </a:tblGrid>
              <a:tr h="434072">
                <a:tc>
                  <a:txBody>
                    <a:bodyPr/>
                    <a:lstStyle/>
                    <a:p>
                      <a:pPr algn="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600" dirty="0" smtClean="0"/>
                        <a:t>Emirates Stadium</a:t>
                      </a:r>
                      <a:endParaRPr sz="1600" dirty="0"/>
                    </a:p>
                  </a:txBody>
                  <a:tcPr marL="63500" marR="63500" marT="63500" marB="63500" horzOverflow="overflow"/>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600" dirty="0" smtClean="0"/>
                        <a:t>60361</a:t>
                      </a:r>
                      <a:endParaRPr sz="1600" dirty="0"/>
                    </a:p>
                  </a:txBody>
                  <a:tcPr marL="63500" marR="63500" marT="63500" marB="63500" horzOverflow="overflow"/>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600" dirty="0" smtClean="0"/>
                        <a:t>SW1A 0AA</a:t>
                      </a:r>
                      <a:endParaRPr sz="1600" dirty="0"/>
                    </a:p>
                  </a:txBody>
                  <a:tcPr marL="63500" marR="63500" marT="63500" marB="63500" horzOverflow="overflow"/>
                </a:tc>
                <a:tc>
                  <a:txBody>
                    <a:bodyPr/>
                    <a:lstStyle/>
                    <a:p>
                      <a:pPr algn="r">
                        <a:defRPr sz="1800" b="0" i="0" cap="none"/>
                      </a:pPr>
                      <a:r>
                        <a:rPr lang="de-DE" sz="1600" dirty="0" smtClean="0"/>
                        <a:t>GB</a:t>
                      </a:r>
                      <a:endParaRPr sz="1600" dirty="0"/>
                    </a:p>
                  </a:txBody>
                  <a:tcPr marL="63500" marR="63500" marT="63500" marB="63500" horzOverflow="overflow"/>
                </a:tc>
              </a:tr>
              <a:tr h="434072">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600" dirty="0" smtClean="0"/>
                        <a:t>Villa Park</a:t>
                      </a:r>
                      <a:endParaRPr sz="1600" dirty="0"/>
                    </a:p>
                  </a:txBody>
                  <a:tcPr marL="63500" marR="63500" marT="63500" marB="63500" horzOverflow="overflow"/>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600" dirty="0" smtClean="0"/>
                        <a:t>42785</a:t>
                      </a:r>
                      <a:endParaRPr sz="1600" dirty="0"/>
                    </a:p>
                  </a:txBody>
                  <a:tcPr marL="63500" marR="63500" marT="63500" marB="63500" horzOverflow="overflow"/>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600" dirty="0" smtClean="0"/>
                        <a:t>B23 7QG</a:t>
                      </a:r>
                      <a:endParaRPr sz="1600" dirty="0"/>
                    </a:p>
                  </a:txBody>
                  <a:tcPr marL="63500" marR="63500" marT="63500" marB="63500" horzOverflow="overflow"/>
                </a:tc>
                <a:tc>
                  <a:txBody>
                    <a:bodyPr/>
                    <a:lstStyle/>
                    <a:p>
                      <a:pPr algn="r">
                        <a:defRPr sz="1800" b="0" i="0" cap="none"/>
                      </a:pPr>
                      <a:r>
                        <a:rPr lang="de-DE" sz="1600" dirty="0" smtClean="0"/>
                        <a:t>GB</a:t>
                      </a:r>
                      <a:endParaRPr sz="1600" dirty="0"/>
                    </a:p>
                  </a:txBody>
                  <a:tcPr marL="63500" marR="63500" marT="63500" marB="63500" horzOverflow="overflow"/>
                </a:tc>
              </a:tr>
              <a:tr h="434072">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600" dirty="0" err="1" smtClean="0"/>
                        <a:t>Ewood</a:t>
                      </a:r>
                      <a:r>
                        <a:rPr lang="de-DE" sz="1600" dirty="0" smtClean="0"/>
                        <a:t> Park</a:t>
                      </a:r>
                      <a:endParaRPr sz="1600" dirty="0"/>
                    </a:p>
                  </a:txBody>
                  <a:tcPr marL="63500" marR="63500" marT="63500" marB="63500" horzOverflow="overflow"/>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600" dirty="0" smtClean="0"/>
                        <a:t>31154</a:t>
                      </a:r>
                      <a:endParaRPr sz="1600" dirty="0"/>
                    </a:p>
                  </a:txBody>
                  <a:tcPr marL="63500" marR="63500" marT="63500" marB="63500" horzOverflow="overflow"/>
                </a:tc>
                <a:tc>
                  <a:txBody>
                    <a:bodyPr/>
                    <a:lstStyle/>
                    <a:p>
                      <a:pPr algn="r">
                        <a:defRPr sz="1800" b="0" i="0" cap="none"/>
                      </a:pPr>
                      <a:r>
                        <a:rPr lang="de-DE" sz="1600" dirty="0" smtClean="0"/>
                        <a:t>B26 6QA</a:t>
                      </a:r>
                      <a:endParaRPr sz="1600" dirty="0"/>
                    </a:p>
                  </a:txBody>
                  <a:tcPr marL="63500" marR="63500" marT="63500" marB="63500" horzOverflow="overflow"/>
                </a:tc>
                <a:tc>
                  <a:txBody>
                    <a:bodyPr/>
                    <a:lstStyle/>
                    <a:p>
                      <a:pPr algn="r">
                        <a:defRPr sz="1800" b="0" i="0" cap="none"/>
                      </a:pPr>
                      <a:r>
                        <a:rPr lang="de-DE" sz="1600" dirty="0" smtClean="0"/>
                        <a:t>GB</a:t>
                      </a:r>
                      <a:endParaRPr sz="1600" dirty="0"/>
                    </a:p>
                  </a:txBody>
                  <a:tcPr marL="63500" marR="63500" marT="63500" marB="63500" horzOverflow="overflow"/>
                </a:tc>
              </a:tr>
              <a:tr h="434072">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sz="1600" dirty="0"/>
                        <a:t>…</a:t>
                      </a:r>
                    </a:p>
                  </a:txBody>
                  <a:tcPr marL="63500" marR="63500" marT="63500" marB="63500" horzOverflow="overflow"/>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sz="1600"/>
                        <a:t>…</a:t>
                      </a:r>
                    </a:p>
                  </a:txBody>
                  <a:tcPr marL="63500" marR="63500" marT="63500" marB="63500" horzOverflow="overflow"/>
                </a:tc>
                <a:tc>
                  <a:txBody>
                    <a:bodyPr/>
                    <a:lstStyle/>
                    <a:p>
                      <a:pPr algn="r">
                        <a:defRPr sz="1800" b="0" i="0" cap="none"/>
                      </a:pPr>
                      <a:r>
                        <a:rPr sz="1600" dirty="0"/>
                        <a:t>…</a:t>
                      </a:r>
                    </a:p>
                  </a:txBody>
                  <a:tcPr marL="63500" marR="63500" marT="63500" marB="63500" horzOverflow="overflow"/>
                </a:tc>
                <a:tc>
                  <a:txBody>
                    <a:bodyPr/>
                    <a:lstStyle/>
                    <a:p>
                      <a:pPr algn="r">
                        <a:defRPr sz="1800" b="0" i="0" cap="none"/>
                      </a:pPr>
                      <a:r>
                        <a:rPr sz="1600" dirty="0"/>
                        <a:t>…</a:t>
                      </a:r>
                    </a:p>
                  </a:txBody>
                  <a:tcPr marL="63500" marR="63500" marT="63500" marB="63500" horzOverflow="overflow"/>
                </a:tc>
              </a:tr>
            </a:tbl>
          </a:graphicData>
        </a:graphic>
      </p:graphicFrame>
      <p:sp>
        <p:nvSpPr>
          <p:cNvPr id="2" name="Titel 1"/>
          <p:cNvSpPr>
            <a:spLocks noGrp="1"/>
          </p:cNvSpPr>
          <p:nvPr>
            <p:ph type="title"/>
          </p:nvPr>
        </p:nvSpPr>
        <p:spPr/>
        <p:txBody>
          <a:bodyPr/>
          <a:lstStyle/>
          <a:p>
            <a:r>
              <a:rPr lang="en-US" dirty="0"/>
              <a:t>Why not use numeric values?</a:t>
            </a:r>
          </a:p>
        </p:txBody>
      </p:sp>
      <p:sp>
        <p:nvSpPr>
          <p:cNvPr id="4" name="Foliennummernplatzhalter 3"/>
          <p:cNvSpPr>
            <a:spLocks noGrp="1"/>
          </p:cNvSpPr>
          <p:nvPr>
            <p:ph type="sldNum" sz="quarter" idx="12"/>
          </p:nvPr>
        </p:nvSpPr>
        <p:spPr/>
        <p:txBody>
          <a:bodyPr/>
          <a:lstStyle/>
          <a:p>
            <a:fld id="{558B03EE-0F65-4FB3-87AD-3AF455168DB9}" type="slidenum">
              <a:rPr lang="en-US" smtClean="0">
                <a:solidFill>
                  <a:prstClr val="black">
                    <a:tint val="75000"/>
                  </a:prstClr>
                </a:solidFill>
              </a:rPr>
              <a:pPr/>
              <a:t>44</a:t>
            </a:fld>
            <a:endParaRPr lang="en-US">
              <a:solidFill>
                <a:prstClr val="black">
                  <a:tint val="75000"/>
                </a:prstClr>
              </a:solidFill>
            </a:endParaRPr>
          </a:p>
        </p:txBody>
      </p:sp>
      <p:sp>
        <p:nvSpPr>
          <p:cNvPr id="10" name="Inhaltsplatzhalter 2"/>
          <p:cNvSpPr txBox="1">
            <a:spLocks/>
          </p:cNvSpPr>
          <p:nvPr/>
        </p:nvSpPr>
        <p:spPr>
          <a:xfrm>
            <a:off x="628650" y="1668865"/>
            <a:ext cx="7886700" cy="12870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smtClean="0">
                <a:solidFill>
                  <a:prstClr val="black"/>
                </a:solidFill>
              </a:rPr>
              <a:t>Identifying the most likely semantic label for a bag of numerical values</a:t>
            </a:r>
          </a:p>
          <a:p>
            <a:r>
              <a:rPr lang="en-US" sz="2400" smtClean="0">
                <a:solidFill>
                  <a:prstClr val="black"/>
                </a:solidFill>
              </a:rPr>
              <a:t>Deliberately ignore surroundings</a:t>
            </a:r>
          </a:p>
          <a:p>
            <a:endParaRPr lang="en-US" sz="2400" dirty="0">
              <a:solidFill>
                <a:prstClr val="black"/>
              </a:solidFill>
            </a:endParaRPr>
          </a:p>
        </p:txBody>
      </p:sp>
    </p:spTree>
    <p:extLst>
      <p:ext uri="{BB962C8B-B14F-4D97-AF65-F5344CB8AC3E}">
        <p14:creationId xmlns:p14="http://schemas.microsoft.com/office/powerpoint/2010/main" val="2044751082"/>
      </p:ext>
    </p:extLst>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 name="Table 235"/>
          <p:cNvGraphicFramePr/>
          <p:nvPr>
            <p:extLst/>
          </p:nvPr>
        </p:nvGraphicFramePr>
        <p:xfrm>
          <a:off x="3247684" y="4434840"/>
          <a:ext cx="1186985" cy="1736288"/>
        </p:xfrm>
        <a:graphic>
          <a:graphicData uri="http://schemas.openxmlformats.org/drawingml/2006/table">
            <a:tbl>
              <a:tblPr bandRow="1"/>
              <a:tblGrid>
                <a:gridCol w="1186985"/>
              </a:tblGrid>
              <a:tr h="434072">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600" dirty="0" smtClean="0"/>
                        <a:t>60361</a:t>
                      </a:r>
                      <a:endParaRPr sz="1600" dirty="0"/>
                    </a:p>
                  </a:txBody>
                  <a:tcPr marL="63500" marR="63500" marT="63500" marB="63500" horzOverflow="overflow"/>
                </a:tc>
              </a:tr>
              <a:tr h="434072">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600" dirty="0" smtClean="0"/>
                        <a:t>42785</a:t>
                      </a:r>
                      <a:endParaRPr sz="1600" dirty="0"/>
                    </a:p>
                  </a:txBody>
                  <a:tcPr marL="63500" marR="63500" marT="63500" marB="63500" horzOverflow="overflow"/>
                </a:tc>
              </a:tr>
              <a:tr h="434072">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600" dirty="0" smtClean="0"/>
                        <a:t>31154</a:t>
                      </a:r>
                      <a:endParaRPr sz="1600" dirty="0"/>
                    </a:p>
                  </a:txBody>
                  <a:tcPr marL="63500" marR="63500" marT="63500" marB="63500" horzOverflow="overflow"/>
                </a:tc>
              </a:tr>
              <a:tr h="434072">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sz="1600" dirty="0"/>
                        <a:t>…</a:t>
                      </a:r>
                    </a:p>
                  </a:txBody>
                  <a:tcPr marL="63500" marR="63500" marT="63500" marB="63500" horzOverflow="overflow"/>
                </a:tc>
              </a:tr>
            </a:tbl>
          </a:graphicData>
        </a:graphic>
      </p:graphicFrame>
      <p:sp>
        <p:nvSpPr>
          <p:cNvPr id="2" name="Titel 1"/>
          <p:cNvSpPr>
            <a:spLocks noGrp="1"/>
          </p:cNvSpPr>
          <p:nvPr>
            <p:ph type="title"/>
          </p:nvPr>
        </p:nvSpPr>
        <p:spPr/>
        <p:txBody>
          <a:bodyPr/>
          <a:lstStyle/>
          <a:p>
            <a:r>
              <a:rPr lang="en-US" dirty="0"/>
              <a:t>Why not use numeric values?</a:t>
            </a:r>
          </a:p>
        </p:txBody>
      </p:sp>
      <p:sp>
        <p:nvSpPr>
          <p:cNvPr id="4" name="Foliennummernplatzhalter 3"/>
          <p:cNvSpPr>
            <a:spLocks noGrp="1"/>
          </p:cNvSpPr>
          <p:nvPr>
            <p:ph type="sldNum" sz="quarter" idx="12"/>
          </p:nvPr>
        </p:nvSpPr>
        <p:spPr/>
        <p:txBody>
          <a:bodyPr/>
          <a:lstStyle/>
          <a:p>
            <a:fld id="{558B03EE-0F65-4FB3-87AD-3AF455168DB9}" type="slidenum">
              <a:rPr lang="en-US" smtClean="0">
                <a:solidFill>
                  <a:prstClr val="black">
                    <a:tint val="75000"/>
                  </a:prstClr>
                </a:solidFill>
              </a:rPr>
              <a:pPr/>
              <a:t>45</a:t>
            </a:fld>
            <a:endParaRPr lang="en-US">
              <a:solidFill>
                <a:prstClr val="black">
                  <a:tint val="75000"/>
                </a:prstClr>
              </a:solidFill>
            </a:endParaRPr>
          </a:p>
        </p:txBody>
      </p:sp>
      <p:sp>
        <p:nvSpPr>
          <p:cNvPr id="10" name="Inhaltsplatzhalter 2"/>
          <p:cNvSpPr txBox="1">
            <a:spLocks/>
          </p:cNvSpPr>
          <p:nvPr/>
        </p:nvSpPr>
        <p:spPr>
          <a:xfrm>
            <a:off x="628650" y="1668865"/>
            <a:ext cx="7886700" cy="12870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smtClean="0">
                <a:solidFill>
                  <a:prstClr val="black"/>
                </a:solidFill>
              </a:rPr>
              <a:t>Identifying the most likely semantic label for a bag of numerical values</a:t>
            </a:r>
          </a:p>
          <a:p>
            <a:r>
              <a:rPr lang="en-US" sz="2400" smtClean="0">
                <a:solidFill>
                  <a:prstClr val="black"/>
                </a:solidFill>
              </a:rPr>
              <a:t>Deliberately ignore surroundings</a:t>
            </a:r>
          </a:p>
          <a:p>
            <a:endParaRPr lang="en-US" sz="2400" dirty="0">
              <a:solidFill>
                <a:prstClr val="black"/>
              </a:solidFill>
            </a:endParaRPr>
          </a:p>
        </p:txBody>
      </p:sp>
    </p:spTree>
    <p:extLst>
      <p:ext uri="{BB962C8B-B14F-4D97-AF65-F5344CB8AC3E}">
        <p14:creationId xmlns:p14="http://schemas.microsoft.com/office/powerpoint/2010/main" val="2098115880"/>
      </p:ext>
    </p:extLst>
  </p:cSld>
  <p:clrMapOvr>
    <a:masterClrMapping/>
  </p:clrMapOvr>
  <p:transition spd="slow"/>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4" name="Table 244"/>
          <p:cNvGraphicFramePr/>
          <p:nvPr>
            <p:extLst/>
          </p:nvPr>
        </p:nvGraphicFramePr>
        <p:xfrm>
          <a:off x="647700" y="4000500"/>
          <a:ext cx="7577731" cy="2170360"/>
        </p:xfrm>
        <a:graphic>
          <a:graphicData uri="http://schemas.openxmlformats.org/drawingml/2006/table">
            <a:tbl>
              <a:tblPr bandRow="1"/>
              <a:tblGrid>
                <a:gridCol w="2601880"/>
                <a:gridCol w="1186985"/>
                <a:gridCol w="1894433"/>
                <a:gridCol w="1894433"/>
              </a:tblGrid>
              <a:tr h="434072">
                <a:tc>
                  <a:txBody>
                    <a:bodyPr/>
                    <a:lstStyle/>
                    <a:p>
                      <a:pPr algn="ctr">
                        <a:defRPr sz="1800" cap="none"/>
                      </a:pPr>
                      <a:endParaRPr dirty="0"/>
                    </a:p>
                  </a:txBody>
                  <a:tcPr marL="63500" marR="63500" marT="63500" marB="63500"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defRPr sz="1800" cap="none"/>
                      </a:pPr>
                      <a:endParaRPr/>
                    </a:p>
                  </a:txBody>
                  <a:tcPr marL="63500" marR="63500" marT="63500" marB="63500" horzOverflow="overflow">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defRPr sz="1800" cap="none"/>
                      </a:pPr>
                      <a:endParaRPr/>
                    </a:p>
                  </a:txBody>
                  <a:tcPr marL="63500" marR="63500" marT="63500" marB="63500"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defRPr sz="1800" cap="none"/>
                      </a:pPr>
                      <a:endParaRPr dirty="0"/>
                    </a:p>
                  </a:txBody>
                  <a:tcPr marL="63500" marR="63500" marT="63500" marB="63500"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r>
              <a:tr h="434072">
                <a:tc>
                  <a:txBody>
                    <a:bodyPr/>
                    <a:lstStyle/>
                    <a:p>
                      <a:pPr algn="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600" b="0" i="0" cap="none"/>
                      </a:pPr>
                      <a:endParaRPr/>
                    </a:p>
                  </a:txBody>
                  <a:tcPr marL="63500" marR="63500" marT="63500" marB="63500" horzOverflow="overflow">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600" dirty="0" smtClean="0"/>
                        <a:t>60361</a:t>
                      </a:r>
                      <a:endParaRPr sz="1600" dirty="0"/>
                    </a:p>
                  </a:txBody>
                  <a:tcPr marL="63500" marR="63500" marT="63500" marB="635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600" b="0" i="0" cap="none"/>
                      </a:pPr>
                      <a:endParaRPr/>
                    </a:p>
                  </a:txBody>
                  <a:tcPr marL="63500" marR="63500" marT="63500" marB="63500" horzOverflow="overflow">
                    <a:lnL w="12700" cap="flat" cmpd="sng" algn="ctr">
                      <a:solidFill>
                        <a:schemeClr val="tx1"/>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r">
                        <a:defRPr sz="1600" b="0" i="0" cap="none"/>
                      </a:pPr>
                      <a:endParaRPr/>
                    </a:p>
                  </a:txBody>
                  <a:tcPr marL="63500" marR="63500" marT="63500" marB="63500"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r>
              <a:tr h="434072">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600" b="0" i="0" cap="none"/>
                      </a:pPr>
                      <a:endParaRPr/>
                    </a:p>
                  </a:txBody>
                  <a:tcPr marL="63500" marR="63500" marT="63500" marB="63500" horzOverflow="overflow">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600" dirty="0" smtClean="0"/>
                        <a:t>42785</a:t>
                      </a:r>
                      <a:endParaRPr sz="1600" dirty="0"/>
                    </a:p>
                  </a:txBody>
                  <a:tcPr marL="63500" marR="63500" marT="63500" marB="635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600" b="0" i="0" cap="none"/>
                      </a:pPr>
                      <a:endParaRPr/>
                    </a:p>
                  </a:txBody>
                  <a:tcPr marL="63500" marR="63500" marT="63500" marB="63500" horzOverflow="overflow">
                    <a:lnL w="12700" cap="flat" cmpd="sng" algn="ctr">
                      <a:solidFill>
                        <a:schemeClr val="tx1"/>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r">
                        <a:defRPr sz="1600" b="0" i="0" cap="none"/>
                      </a:pPr>
                      <a:endParaRPr/>
                    </a:p>
                  </a:txBody>
                  <a:tcPr marL="63500" marR="63500" marT="63500" marB="63500"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r>
              <a:tr h="434072">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600" b="0" i="0" cap="none"/>
                      </a:pPr>
                      <a:endParaRPr/>
                    </a:p>
                  </a:txBody>
                  <a:tcPr marL="63500" marR="63500" marT="63500" marB="63500" horzOverflow="overflow">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lang="de-DE" sz="1600" dirty="0" smtClean="0"/>
                        <a:t>31154</a:t>
                      </a:r>
                      <a:endParaRPr sz="1600" dirty="0"/>
                    </a:p>
                  </a:txBody>
                  <a:tcPr marL="63500" marR="63500" marT="63500" marB="635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defRPr sz="1600" b="0" i="0" cap="none"/>
                      </a:pPr>
                      <a:endParaRPr/>
                    </a:p>
                  </a:txBody>
                  <a:tcPr marL="63500" marR="63500" marT="63500" marB="63500" horzOverflow="overflow">
                    <a:lnL w="12700" cap="flat" cmpd="sng" algn="ctr">
                      <a:solidFill>
                        <a:schemeClr val="tx1"/>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r">
                        <a:defRPr sz="1600" b="0" i="0" cap="none"/>
                      </a:pPr>
                      <a:endParaRPr/>
                    </a:p>
                  </a:txBody>
                  <a:tcPr marL="63500" marR="63500" marT="63500" marB="63500"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r>
              <a:tr h="434072">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600" b="0" i="0" cap="none"/>
                      </a:pPr>
                      <a:endParaRPr dirty="0"/>
                    </a:p>
                  </a:txBody>
                  <a:tcPr marL="63500" marR="63500" marT="63500" marB="63500" horzOverflow="overflow">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cap="none"/>
                      </a:pPr>
                      <a:r>
                        <a:rPr sz="1600" dirty="0"/>
                        <a:t>…</a:t>
                      </a:r>
                    </a:p>
                  </a:txBody>
                  <a:tcPr marL="63500" marR="63500" marT="63500" marB="635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defRPr sz="1600" b="0" i="0" cap="none"/>
                      </a:pPr>
                      <a:endParaRPr dirty="0"/>
                    </a:p>
                  </a:txBody>
                  <a:tcPr marL="63500" marR="63500" marT="63500" marB="63500" horzOverflow="overflow">
                    <a:lnL w="12700" cap="flat" cmpd="sng" algn="ctr">
                      <a:solidFill>
                        <a:schemeClr val="tx1"/>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r">
                        <a:defRPr sz="1600" b="0" i="0" cap="none"/>
                      </a:pPr>
                      <a:endParaRPr dirty="0"/>
                    </a:p>
                  </a:txBody>
                  <a:tcPr marL="63500" marR="63500" marT="63500" marB="63500"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r>
            </a:tbl>
          </a:graphicData>
        </a:graphic>
      </p:graphicFrame>
      <p:sp>
        <p:nvSpPr>
          <p:cNvPr id="245" name="Shape 245"/>
          <p:cNvSpPr/>
          <p:nvPr/>
        </p:nvSpPr>
        <p:spPr>
          <a:xfrm>
            <a:off x="3200400" y="4450680"/>
            <a:ext cx="1270000" cy="1649481"/>
          </a:xfrm>
          <a:prstGeom prst="rect">
            <a:avLst/>
          </a:prstGeom>
          <a:ln w="50800">
            <a:solidFill>
              <a:schemeClr val="accent1"/>
            </a:solidFill>
            <a:miter lim="400000"/>
          </a:ln>
          <a:effectLst>
            <a:outerShdw blurRad="38100" dist="23000" dir="5400000" rotWithShape="0">
              <a:srgbClr val="000000">
                <a:alpha val="35000"/>
              </a:srgbClr>
            </a:outerShdw>
          </a:effectLst>
        </p:spPr>
        <p:txBody>
          <a:bodyPr lIns="45719" rIns="45719" anchor="ctr"/>
          <a:lstStyle/>
          <a:p>
            <a:pPr>
              <a:defRPr>
                <a:latin typeface="Avenir Next"/>
                <a:ea typeface="Avenir Next"/>
                <a:cs typeface="Avenir Next"/>
                <a:sym typeface="Avenir Next"/>
              </a:defRPr>
            </a:pPr>
            <a:endParaRPr>
              <a:solidFill>
                <a:srgbClr val="5B9BD5"/>
              </a:solidFill>
              <a:latin typeface="Avenir Next"/>
              <a:ea typeface="Avenir Next"/>
              <a:cs typeface="Avenir Next"/>
              <a:sym typeface="Avenir Next"/>
            </a:endParaRPr>
          </a:p>
        </p:txBody>
      </p:sp>
      <p:sp>
        <p:nvSpPr>
          <p:cNvPr id="248" name="Shape 248"/>
          <p:cNvSpPr/>
          <p:nvPr/>
        </p:nvSpPr>
        <p:spPr>
          <a:xfrm>
            <a:off x="3850905" y="3273499"/>
            <a:ext cx="21008" cy="115178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200" y="14400"/>
                  <a:pt x="14400" y="7200"/>
                  <a:pt x="21600" y="0"/>
                </a:cubicBezTo>
              </a:path>
            </a:pathLst>
          </a:custGeom>
          <a:ln w="25400">
            <a:solidFill>
              <a:schemeClr val="accent1"/>
            </a:solidFill>
            <a:miter lim="400000"/>
            <a:headEnd type="triangle" len="sm"/>
            <a:tailEnd type="triangle" len="sm"/>
          </a:ln>
          <a:effectLst>
            <a:outerShdw blurRad="38100" dist="20000" dir="5400000" rotWithShape="0">
              <a:srgbClr val="000000">
                <a:alpha val="38000"/>
              </a:srgbClr>
            </a:outerShdw>
          </a:effectLst>
        </p:spPr>
        <p:txBody>
          <a:bodyPr/>
          <a:lstStyle/>
          <a:p>
            <a:endParaRPr>
              <a:solidFill>
                <a:srgbClr val="5B9BD5"/>
              </a:solidFill>
            </a:endParaRPr>
          </a:p>
        </p:txBody>
      </p:sp>
      <p:sp>
        <p:nvSpPr>
          <p:cNvPr id="247" name="Shape 247"/>
          <p:cNvSpPr/>
          <p:nvPr/>
        </p:nvSpPr>
        <p:spPr>
          <a:xfrm>
            <a:off x="1177007" y="3035300"/>
            <a:ext cx="5341591" cy="476399"/>
          </a:xfrm>
          <a:prstGeom prst="rect">
            <a:avLst/>
          </a:prstGeom>
          <a:solidFill>
            <a:srgbClr val="FFFFFF"/>
          </a:solidFill>
          <a:ln w="50800">
            <a:solidFill>
              <a:schemeClr val="accent1"/>
            </a:solidFill>
            <a:miter lim="400000"/>
          </a:ln>
          <a:effectLst>
            <a:outerShdw blurRad="38100" dist="23000" dir="5400000" rotWithShape="0">
              <a:srgbClr val="000000">
                <a:alpha val="35000"/>
              </a:srgbClr>
            </a:outerShdw>
          </a:effectLst>
          <a:extLst>
            <a:ext uri="{C572A759-6A51-4108-AA02-DFA0A04FC94B}">
              <ma14:wrappingTextBoxFlag xmlns:ma14="http://schemas.microsoft.com/office/mac/drawingml/2011/main" val="1"/>
            </a:ext>
          </a:extLst>
        </p:spPr>
        <p:txBody>
          <a:bodyPr lIns="45719" rIns="45719" anchor="ctr"/>
          <a:lstStyle/>
          <a:p>
            <a:pPr lvl="1">
              <a:defRPr b="1">
                <a:solidFill>
                  <a:srgbClr val="AB5A52"/>
                </a:solidFill>
              </a:defRPr>
            </a:pPr>
            <a:r>
              <a:rPr b="1" dirty="0">
                <a:solidFill>
                  <a:srgbClr val="5B9BD5"/>
                </a:solidFill>
              </a:rPr>
              <a:t>capacity     &lt;a stadium&gt;     &lt;country </a:t>
            </a:r>
            <a:r>
              <a:rPr lang="de-DE" b="1" dirty="0" smtClean="0">
                <a:solidFill>
                  <a:srgbClr val="5B9BD5"/>
                </a:solidFill>
              </a:rPr>
              <a:t>England</a:t>
            </a:r>
            <a:r>
              <a:rPr b="1" dirty="0" smtClean="0">
                <a:solidFill>
                  <a:srgbClr val="5B9BD5"/>
                </a:solidFill>
              </a:rPr>
              <a:t>&gt;</a:t>
            </a:r>
            <a:endParaRPr b="1" dirty="0">
              <a:solidFill>
                <a:srgbClr val="5B9BD5"/>
              </a:solidFill>
            </a:endParaRPr>
          </a:p>
        </p:txBody>
      </p:sp>
      <p:sp>
        <p:nvSpPr>
          <p:cNvPr id="2" name="Titel 1"/>
          <p:cNvSpPr>
            <a:spLocks noGrp="1"/>
          </p:cNvSpPr>
          <p:nvPr>
            <p:ph type="title"/>
          </p:nvPr>
        </p:nvSpPr>
        <p:spPr/>
        <p:txBody>
          <a:bodyPr/>
          <a:lstStyle/>
          <a:p>
            <a:r>
              <a:rPr lang="en-US" dirty="0"/>
              <a:t>Why not use numeric values?</a:t>
            </a:r>
          </a:p>
        </p:txBody>
      </p:sp>
      <p:sp>
        <p:nvSpPr>
          <p:cNvPr id="4" name="Foliennummernplatzhalter 3"/>
          <p:cNvSpPr>
            <a:spLocks noGrp="1"/>
          </p:cNvSpPr>
          <p:nvPr>
            <p:ph type="sldNum" sz="quarter" idx="12"/>
          </p:nvPr>
        </p:nvSpPr>
        <p:spPr/>
        <p:txBody>
          <a:bodyPr/>
          <a:lstStyle/>
          <a:p>
            <a:fld id="{558B03EE-0F65-4FB3-87AD-3AF455168DB9}" type="slidenum">
              <a:rPr lang="en-US" smtClean="0">
                <a:solidFill>
                  <a:prstClr val="black">
                    <a:tint val="75000"/>
                  </a:prstClr>
                </a:solidFill>
              </a:rPr>
              <a:pPr/>
              <a:t>46</a:t>
            </a:fld>
            <a:endParaRPr lang="en-US">
              <a:solidFill>
                <a:prstClr val="black">
                  <a:tint val="75000"/>
                </a:prstClr>
              </a:solidFill>
            </a:endParaRPr>
          </a:p>
        </p:txBody>
      </p:sp>
      <p:sp>
        <p:nvSpPr>
          <p:cNvPr id="11" name="Inhaltsplatzhalter 2"/>
          <p:cNvSpPr>
            <a:spLocks noGrp="1"/>
          </p:cNvSpPr>
          <p:nvPr>
            <p:ph idx="1"/>
          </p:nvPr>
        </p:nvSpPr>
        <p:spPr>
          <a:xfrm>
            <a:off x="628650" y="1668865"/>
            <a:ext cx="7886700" cy="1287027"/>
          </a:xfrm>
        </p:spPr>
        <p:txBody>
          <a:bodyPr>
            <a:normAutofit/>
          </a:bodyPr>
          <a:lstStyle/>
          <a:p>
            <a:r>
              <a:rPr lang="en-US" sz="2400" dirty="0"/>
              <a:t>Identifying the most likely semantic label for a bag of </a:t>
            </a:r>
            <a:r>
              <a:rPr lang="en-US" sz="2400" dirty="0" smtClean="0"/>
              <a:t>numerical values</a:t>
            </a:r>
          </a:p>
          <a:p>
            <a:r>
              <a:rPr lang="en-US" sz="2400" dirty="0" smtClean="0"/>
              <a:t>Deliberately ignore surroundings</a:t>
            </a:r>
            <a:endParaRPr lang="en-US" sz="2400" dirty="0"/>
          </a:p>
          <a:p>
            <a:endParaRPr lang="en-US" sz="2400" dirty="0"/>
          </a:p>
        </p:txBody>
      </p:sp>
    </p:spTree>
    <p:extLst>
      <p:ext uri="{BB962C8B-B14F-4D97-AF65-F5344CB8AC3E}">
        <p14:creationId xmlns:p14="http://schemas.microsoft.com/office/powerpoint/2010/main" val="1352111420"/>
      </p:ext>
    </p:extLst>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Our Approach</a:t>
            </a:r>
            <a:endParaRPr lang="en-US" dirty="0"/>
          </a:p>
        </p:txBody>
      </p:sp>
      <p:sp>
        <p:nvSpPr>
          <p:cNvPr id="3" name="Inhaltsplatzhalter 2"/>
          <p:cNvSpPr>
            <a:spLocks noGrp="1"/>
          </p:cNvSpPr>
          <p:nvPr>
            <p:ph idx="1"/>
          </p:nvPr>
        </p:nvSpPr>
        <p:spPr>
          <a:xfrm>
            <a:off x="628650" y="1773371"/>
            <a:ext cx="7886700" cy="4351338"/>
          </a:xfrm>
        </p:spPr>
        <p:txBody>
          <a:bodyPr>
            <a:noAutofit/>
          </a:bodyPr>
          <a:lstStyle/>
          <a:p>
            <a:pPr marL="514350" indent="-514350">
              <a:buFont typeface="+mj-lt"/>
              <a:buAutoNum type="arabicPeriod"/>
            </a:pPr>
            <a:r>
              <a:rPr lang="en-US" sz="2600" b="1" dirty="0" smtClean="0"/>
              <a:t>Hierarchical </a:t>
            </a:r>
            <a:r>
              <a:rPr lang="en-US" sz="2600" b="1" dirty="0"/>
              <a:t>clustering </a:t>
            </a:r>
            <a:r>
              <a:rPr lang="en-US" sz="2600" dirty="0"/>
              <a:t>over an RDF knowledge base</a:t>
            </a:r>
            <a:r>
              <a:rPr lang="en-US" dirty="0"/>
              <a:t> </a:t>
            </a:r>
            <a:endParaRPr lang="en-US" dirty="0" smtClean="0"/>
          </a:p>
          <a:p>
            <a:pPr lvl="1"/>
            <a:r>
              <a:rPr lang="en-US" sz="2000" dirty="0" smtClean="0"/>
              <a:t>to </a:t>
            </a:r>
            <a:r>
              <a:rPr lang="en-US" sz="2000" dirty="0"/>
              <a:t>build </a:t>
            </a:r>
            <a:r>
              <a:rPr lang="en-US" sz="2000" dirty="0" smtClean="0"/>
              <a:t>background knowledge graph </a:t>
            </a:r>
            <a:r>
              <a:rPr lang="en-US" sz="2000" dirty="0"/>
              <a:t>(</a:t>
            </a:r>
            <a:r>
              <a:rPr lang="en-US" sz="2000" b="1" dirty="0" smtClean="0"/>
              <a:t>BKG</a:t>
            </a:r>
            <a:r>
              <a:rPr lang="en-US" sz="2000" dirty="0" smtClean="0"/>
              <a:t>) </a:t>
            </a:r>
          </a:p>
          <a:p>
            <a:pPr lvl="1"/>
            <a:r>
              <a:rPr lang="en-US" sz="2000" dirty="0" smtClean="0"/>
              <a:t>nodes consist of </a:t>
            </a:r>
            <a:r>
              <a:rPr lang="en-US" sz="2000" b="1" dirty="0" smtClean="0"/>
              <a:t>typical numerical values</a:t>
            </a:r>
            <a:r>
              <a:rPr lang="en-US" sz="2000" dirty="0" smtClean="0"/>
              <a:t>, </a:t>
            </a:r>
            <a:r>
              <a:rPr lang="en-US" sz="2000" dirty="0"/>
              <a:t>annotated with context </a:t>
            </a:r>
            <a:r>
              <a:rPr lang="en-US" sz="2000" dirty="0" smtClean="0"/>
              <a:t>information, i.e.:</a:t>
            </a:r>
            <a:br>
              <a:rPr lang="en-US" sz="2000" dirty="0" smtClean="0"/>
            </a:br>
            <a:r>
              <a:rPr lang="en-US" sz="2000" dirty="0" smtClean="0"/>
              <a:t>grouped </a:t>
            </a:r>
            <a:r>
              <a:rPr lang="en-US" sz="2000" dirty="0"/>
              <a:t>by </a:t>
            </a:r>
            <a:r>
              <a:rPr lang="en-US" sz="2000" b="1" dirty="0"/>
              <a:t>properties </a:t>
            </a:r>
            <a:r>
              <a:rPr lang="en-US" sz="2000" dirty="0"/>
              <a:t>and their </a:t>
            </a:r>
            <a:r>
              <a:rPr lang="en-US" sz="2000" b="1" dirty="0"/>
              <a:t>shared domain (subject) </a:t>
            </a:r>
            <a:r>
              <a:rPr lang="en-US" sz="2000" b="1" dirty="0" smtClean="0"/>
              <a:t>pairs</a:t>
            </a:r>
          </a:p>
          <a:p>
            <a:pPr marL="514350" indent="-514350">
              <a:lnSpc>
                <a:spcPct val="150000"/>
              </a:lnSpc>
              <a:buFont typeface="+mj-lt"/>
              <a:buAutoNum type="arabicPeriod"/>
            </a:pPr>
            <a:r>
              <a:rPr lang="en-US" dirty="0" smtClean="0"/>
              <a:t>k-nearest neighbors </a:t>
            </a:r>
            <a:r>
              <a:rPr lang="en-US" dirty="0"/>
              <a:t>search</a:t>
            </a:r>
            <a:endParaRPr lang="en-US" b="1" dirty="0"/>
          </a:p>
          <a:p>
            <a:pPr marL="514350" indent="-514350">
              <a:buFont typeface="+mj-lt"/>
              <a:buAutoNum type="arabicPeriod"/>
            </a:pPr>
            <a:r>
              <a:rPr lang="en-US" b="1" dirty="0" smtClean="0"/>
              <a:t>Aggregation </a:t>
            </a:r>
            <a:r>
              <a:rPr lang="en-US" b="1" dirty="0"/>
              <a:t>of the results </a:t>
            </a:r>
            <a:r>
              <a:rPr lang="en-US" dirty="0"/>
              <a:t>at different levels to find the most </a:t>
            </a:r>
            <a:r>
              <a:rPr lang="en-US" dirty="0" smtClean="0"/>
              <a:t>likely context:</a:t>
            </a:r>
            <a:endParaRPr lang="en-US" dirty="0"/>
          </a:p>
          <a:p>
            <a:pPr lvl="1"/>
            <a:r>
              <a:rPr lang="en-US" sz="2000" dirty="0"/>
              <a:t>property</a:t>
            </a:r>
          </a:p>
          <a:p>
            <a:pPr lvl="1"/>
            <a:r>
              <a:rPr lang="en-US" sz="2000" dirty="0"/>
              <a:t>type</a:t>
            </a:r>
          </a:p>
          <a:p>
            <a:pPr lvl="1"/>
            <a:r>
              <a:rPr lang="en-US" sz="2000" dirty="0" smtClean="0"/>
              <a:t>context</a:t>
            </a:r>
            <a:endParaRPr lang="en-US" sz="2000" dirty="0"/>
          </a:p>
        </p:txBody>
      </p:sp>
      <p:sp>
        <p:nvSpPr>
          <p:cNvPr id="4" name="Foliennummernplatzhalter 3"/>
          <p:cNvSpPr>
            <a:spLocks noGrp="1"/>
          </p:cNvSpPr>
          <p:nvPr>
            <p:ph type="sldNum" sz="quarter" idx="12"/>
          </p:nvPr>
        </p:nvSpPr>
        <p:spPr/>
        <p:txBody>
          <a:bodyPr/>
          <a:lstStyle/>
          <a:p>
            <a:fld id="{558B03EE-0F65-4FB3-87AD-3AF455168DB9}" type="slidenum">
              <a:rPr lang="en-US" smtClean="0">
                <a:solidFill>
                  <a:prstClr val="black">
                    <a:tint val="75000"/>
                  </a:prstClr>
                </a:solidFill>
              </a:rPr>
              <a:pPr/>
              <a:t>47</a:t>
            </a:fld>
            <a:endParaRPr lang="en-US">
              <a:solidFill>
                <a:prstClr val="black">
                  <a:tint val="75000"/>
                </a:prstClr>
              </a:solidFill>
            </a:endParaRPr>
          </a:p>
        </p:txBody>
      </p:sp>
    </p:spTree>
    <p:extLst>
      <p:ext uri="{BB962C8B-B14F-4D97-AF65-F5344CB8AC3E}">
        <p14:creationId xmlns:p14="http://schemas.microsoft.com/office/powerpoint/2010/main" val="26468338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1. Background Knowledge Graph</a:t>
            </a:r>
            <a:endParaRPr lang="en-US" dirty="0"/>
          </a:p>
        </p:txBody>
      </p:sp>
      <p:sp>
        <p:nvSpPr>
          <p:cNvPr id="4" name="Foliennummernplatzhalter 3"/>
          <p:cNvSpPr>
            <a:spLocks noGrp="1"/>
          </p:cNvSpPr>
          <p:nvPr>
            <p:ph type="sldNum" sz="quarter" idx="12"/>
          </p:nvPr>
        </p:nvSpPr>
        <p:spPr/>
        <p:txBody>
          <a:bodyPr/>
          <a:lstStyle/>
          <a:p>
            <a:fld id="{558B03EE-0F65-4FB3-87AD-3AF455168DB9}" type="slidenum">
              <a:rPr lang="en-US" smtClean="0">
                <a:solidFill>
                  <a:prstClr val="black">
                    <a:tint val="75000"/>
                  </a:prstClr>
                </a:solidFill>
              </a:rPr>
              <a:pPr/>
              <a:t>48</a:t>
            </a:fld>
            <a:endParaRPr lang="en-US">
              <a:solidFill>
                <a:prstClr val="black">
                  <a:tint val="75000"/>
                </a:prstClr>
              </a:solidFill>
            </a:endParaRPr>
          </a:p>
        </p:txBody>
      </p:sp>
      <p:pic>
        <p:nvPicPr>
          <p:cNvPr id="5" name="Grafik 4"/>
          <p:cNvPicPr>
            <a:picLocks noChangeAspect="1"/>
          </p:cNvPicPr>
          <p:nvPr/>
        </p:nvPicPr>
        <p:blipFill>
          <a:blip r:embed="rId2"/>
          <a:stretch>
            <a:fillRect/>
          </a:stretch>
        </p:blipFill>
        <p:spPr>
          <a:xfrm>
            <a:off x="4479011" y="2103053"/>
            <a:ext cx="4328318" cy="4270277"/>
          </a:xfrm>
          <a:prstGeom prst="rect">
            <a:avLst/>
          </a:prstGeom>
        </p:spPr>
      </p:pic>
      <p:cxnSp>
        <p:nvCxnSpPr>
          <p:cNvPr id="7" name="Gerader Verbinder 6"/>
          <p:cNvCxnSpPr/>
          <p:nvPr/>
        </p:nvCxnSpPr>
        <p:spPr>
          <a:xfrm flipH="1">
            <a:off x="1035587" y="4635455"/>
            <a:ext cx="7771742"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3" name="Inhaltsplatzhalter 2"/>
          <p:cNvSpPr>
            <a:spLocks noGrp="1"/>
          </p:cNvSpPr>
          <p:nvPr>
            <p:ph idx="1"/>
          </p:nvPr>
        </p:nvSpPr>
        <p:spPr>
          <a:xfrm>
            <a:off x="628650" y="1740669"/>
            <a:ext cx="4532976" cy="4469204"/>
          </a:xfrm>
        </p:spPr>
        <p:txBody>
          <a:bodyPr/>
          <a:lstStyle/>
          <a:p>
            <a:r>
              <a:rPr lang="en-US" sz="2400" dirty="0"/>
              <a:t>Find properties with </a:t>
            </a:r>
            <a:br>
              <a:rPr lang="en-US" sz="2400" dirty="0"/>
            </a:br>
            <a:r>
              <a:rPr lang="en-US" sz="2400" b="1" dirty="0"/>
              <a:t>numerical range</a:t>
            </a:r>
          </a:p>
          <a:p>
            <a:r>
              <a:rPr lang="en-US" sz="2400" dirty="0"/>
              <a:t>Hierarchical clustering approach</a:t>
            </a:r>
          </a:p>
          <a:p>
            <a:endParaRPr lang="en-US" sz="2400" dirty="0" smtClean="0"/>
          </a:p>
          <a:p>
            <a:r>
              <a:rPr lang="en-US" sz="2400" dirty="0" smtClean="0"/>
              <a:t>Two </a:t>
            </a:r>
            <a:r>
              <a:rPr lang="en-US" sz="2400" dirty="0"/>
              <a:t>hierarchical </a:t>
            </a:r>
            <a:r>
              <a:rPr lang="en-US" sz="2400" dirty="0" smtClean="0"/>
              <a:t>layers:</a:t>
            </a:r>
            <a:endParaRPr lang="en-US" sz="2400" dirty="0"/>
          </a:p>
          <a:p>
            <a:pPr lvl="1"/>
            <a:r>
              <a:rPr lang="en-US" sz="2000" b="1" dirty="0"/>
              <a:t>Type</a:t>
            </a:r>
            <a:r>
              <a:rPr lang="en-US" sz="2000" dirty="0"/>
              <a:t> hierarchy </a:t>
            </a:r>
            <a:r>
              <a:rPr lang="en-US" sz="2000" dirty="0" smtClean="0"/>
              <a:t/>
            </a:r>
            <a:br>
              <a:rPr lang="en-US" sz="2000" dirty="0" smtClean="0"/>
            </a:br>
            <a:r>
              <a:rPr lang="en-US" sz="2000" dirty="0" smtClean="0"/>
              <a:t>(</a:t>
            </a:r>
            <a:r>
              <a:rPr lang="en-US" sz="2000" dirty="0"/>
              <a:t>using OWL classes</a:t>
            </a:r>
            <a:r>
              <a:rPr lang="en-US" sz="2000" dirty="0" smtClean="0"/>
              <a:t>)</a:t>
            </a:r>
          </a:p>
          <a:p>
            <a:pPr lvl="1"/>
            <a:endParaRPr lang="en-US" sz="2000" dirty="0"/>
          </a:p>
          <a:p>
            <a:pPr lvl="1"/>
            <a:r>
              <a:rPr lang="en-US" sz="2000" b="1" dirty="0" smtClean="0"/>
              <a:t>Property-object</a:t>
            </a:r>
            <a:r>
              <a:rPr lang="en-US" sz="2000" dirty="0" smtClean="0"/>
              <a:t> </a:t>
            </a:r>
            <a:r>
              <a:rPr lang="en-US" sz="2000" dirty="0"/>
              <a:t>hierarchy </a:t>
            </a:r>
            <a:r>
              <a:rPr lang="en-US" sz="2000" dirty="0" smtClean="0"/>
              <a:t/>
            </a:r>
            <a:br>
              <a:rPr lang="en-US" sz="2000" dirty="0" smtClean="0"/>
            </a:br>
            <a:r>
              <a:rPr lang="en-US" sz="2000" dirty="0" smtClean="0"/>
              <a:t>(</a:t>
            </a:r>
            <a:r>
              <a:rPr lang="en-US" sz="2000" dirty="0"/>
              <a:t>shared property-object pairs)</a:t>
            </a:r>
          </a:p>
          <a:p>
            <a:endParaRPr lang="en-US" dirty="0"/>
          </a:p>
        </p:txBody>
      </p:sp>
    </p:spTree>
    <p:extLst>
      <p:ext uri="{BB962C8B-B14F-4D97-AF65-F5344CB8AC3E}">
        <p14:creationId xmlns:p14="http://schemas.microsoft.com/office/powerpoint/2010/main" val="109503556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p:cNvPicPr>
            <a:picLocks noChangeAspect="1"/>
          </p:cNvPicPr>
          <p:nvPr/>
        </p:nvPicPr>
        <p:blipFill>
          <a:blip r:embed="rId3"/>
          <a:stretch>
            <a:fillRect/>
          </a:stretch>
        </p:blipFill>
        <p:spPr>
          <a:xfrm>
            <a:off x="740097" y="2345174"/>
            <a:ext cx="3766499" cy="3715991"/>
          </a:xfrm>
          <a:prstGeom prst="rect">
            <a:avLst/>
          </a:prstGeom>
        </p:spPr>
      </p:pic>
      <p:pic>
        <p:nvPicPr>
          <p:cNvPr id="272" name="pasted-image.pdf"/>
          <p:cNvPicPr>
            <a:picLocks noChangeAspect="1"/>
          </p:cNvPicPr>
          <p:nvPr/>
        </p:nvPicPr>
        <p:blipFill rotWithShape="1">
          <a:blip r:embed="rId4">
            <a:extLst/>
          </a:blip>
          <a:srcRect l="52212"/>
          <a:stretch/>
        </p:blipFill>
        <p:spPr>
          <a:xfrm>
            <a:off x="4737462" y="2285578"/>
            <a:ext cx="3574687" cy="3670301"/>
          </a:xfrm>
          <a:prstGeom prst="rect">
            <a:avLst/>
          </a:prstGeom>
          <a:ln w="12700">
            <a:miter lim="400000"/>
          </a:ln>
        </p:spPr>
      </p:pic>
      <p:sp>
        <p:nvSpPr>
          <p:cNvPr id="273" name="Shape 273"/>
          <p:cNvSpPr/>
          <p:nvPr/>
        </p:nvSpPr>
        <p:spPr>
          <a:xfrm>
            <a:off x="471556" y="1864298"/>
            <a:ext cx="6678289" cy="396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r>
              <a:rPr dirty="0">
                <a:solidFill>
                  <a:prstClr val="black"/>
                </a:solidFill>
              </a:rPr>
              <a:t>Mapping bags of numerical value to vector space (feature vector)</a:t>
            </a:r>
          </a:p>
        </p:txBody>
      </p:sp>
      <p:sp>
        <p:nvSpPr>
          <p:cNvPr id="7" name="Titel 1"/>
          <p:cNvSpPr>
            <a:spLocks noGrp="1"/>
          </p:cNvSpPr>
          <p:nvPr>
            <p:ph type="title"/>
          </p:nvPr>
        </p:nvSpPr>
        <p:spPr/>
        <p:txBody>
          <a:bodyPr/>
          <a:lstStyle/>
          <a:p>
            <a:r>
              <a:rPr lang="en-US" dirty="0" smtClean="0"/>
              <a:t>2. </a:t>
            </a:r>
            <a:r>
              <a:rPr lang="en-US" i="1" dirty="0" smtClean="0"/>
              <a:t>k</a:t>
            </a:r>
            <a:r>
              <a:rPr lang="en-US" dirty="0" smtClean="0"/>
              <a:t>-Nearest neighbor search</a:t>
            </a:r>
            <a:endParaRPr lang="en-US" dirty="0"/>
          </a:p>
        </p:txBody>
      </p:sp>
      <p:sp>
        <p:nvSpPr>
          <p:cNvPr id="3" name="Rechteck 2"/>
          <p:cNvSpPr/>
          <p:nvPr/>
        </p:nvSpPr>
        <p:spPr>
          <a:xfrm>
            <a:off x="5660571" y="2285578"/>
            <a:ext cx="313509" cy="33570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prstClr val="black"/>
              </a:solidFill>
            </a:endParaRPr>
          </a:p>
        </p:txBody>
      </p:sp>
      <p:cxnSp>
        <p:nvCxnSpPr>
          <p:cNvPr id="10" name="Gerade Verbindung mit Pfeil 9"/>
          <p:cNvCxnSpPr/>
          <p:nvPr/>
        </p:nvCxnSpPr>
        <p:spPr>
          <a:xfrm flipV="1">
            <a:off x="3157538" y="2856411"/>
            <a:ext cx="2990713" cy="585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1" name="Gerade Verbindung mit Pfeil 10"/>
          <p:cNvCxnSpPr/>
          <p:nvPr/>
        </p:nvCxnSpPr>
        <p:spPr>
          <a:xfrm>
            <a:off x="3514725" y="3548063"/>
            <a:ext cx="2828925"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2" name="Gerade Verbindung mit Pfeil 11"/>
          <p:cNvCxnSpPr/>
          <p:nvPr/>
        </p:nvCxnSpPr>
        <p:spPr>
          <a:xfrm>
            <a:off x="2343150" y="3610791"/>
            <a:ext cx="3081338" cy="44767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4" name="Gerade Verbindung mit Pfeil 23"/>
          <p:cNvCxnSpPr/>
          <p:nvPr/>
        </p:nvCxnSpPr>
        <p:spPr>
          <a:xfrm>
            <a:off x="3257550" y="4333876"/>
            <a:ext cx="2890701" cy="8137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7" name="Gerade Verbindung mit Pfeil 26"/>
          <p:cNvCxnSpPr/>
          <p:nvPr/>
        </p:nvCxnSpPr>
        <p:spPr>
          <a:xfrm flipV="1">
            <a:off x="2662238" y="4768079"/>
            <a:ext cx="4814891" cy="2286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1" name="Gerade Verbindung mit Pfeil 30"/>
          <p:cNvCxnSpPr/>
          <p:nvPr/>
        </p:nvCxnSpPr>
        <p:spPr>
          <a:xfrm flipV="1">
            <a:off x="1890713" y="5462162"/>
            <a:ext cx="5176839" cy="31475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3" name="Gerade Verbindung mit Pfeil 32"/>
          <p:cNvCxnSpPr/>
          <p:nvPr/>
        </p:nvCxnSpPr>
        <p:spPr>
          <a:xfrm flipV="1">
            <a:off x="3452813" y="5605859"/>
            <a:ext cx="4305301" cy="16710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 name="Foliennummernplatzhalter 1"/>
          <p:cNvSpPr>
            <a:spLocks noGrp="1"/>
          </p:cNvSpPr>
          <p:nvPr>
            <p:ph type="sldNum" sz="quarter" idx="12"/>
          </p:nvPr>
        </p:nvSpPr>
        <p:spPr/>
        <p:txBody>
          <a:bodyPr/>
          <a:lstStyle/>
          <a:p>
            <a:fld id="{558B03EE-0F65-4FB3-87AD-3AF455168DB9}" type="slidenum">
              <a:rPr lang="en-US" smtClean="0">
                <a:solidFill>
                  <a:prstClr val="black">
                    <a:tint val="75000"/>
                  </a:prstClr>
                </a:solidFill>
              </a:rPr>
              <a:pPr/>
              <a:t>49</a:t>
            </a:fld>
            <a:endParaRPr lang="en-US">
              <a:solidFill>
                <a:prstClr val="black">
                  <a:tint val="75000"/>
                </a:prstClr>
              </a:solidFill>
            </a:endParaRPr>
          </a:p>
        </p:txBody>
      </p:sp>
    </p:spTree>
    <p:extLst>
      <p:ext uri="{BB962C8B-B14F-4D97-AF65-F5344CB8AC3E}">
        <p14:creationId xmlns:p14="http://schemas.microsoft.com/office/powerpoint/2010/main" val="327886165"/>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528" y="430318"/>
            <a:ext cx="6627108" cy="1143000"/>
          </a:xfrm>
        </p:spPr>
        <p:txBody>
          <a:bodyPr/>
          <a:lstStyle/>
          <a:p>
            <a:r>
              <a:rPr lang="en-GB" dirty="0" smtClean="0"/>
              <a:t>My background</a:t>
            </a:r>
            <a:endParaRPr lang="en-GB" noProof="0" dirty="0"/>
          </a:p>
        </p:txBody>
      </p:sp>
      <p:sp>
        <p:nvSpPr>
          <p:cNvPr id="6" name="Content Placeholder 5"/>
          <p:cNvSpPr>
            <a:spLocks noGrp="1"/>
          </p:cNvSpPr>
          <p:nvPr>
            <p:ph sz="quarter" idx="10"/>
          </p:nvPr>
        </p:nvSpPr>
        <p:spPr>
          <a:xfrm>
            <a:off x="107505" y="1857375"/>
            <a:ext cx="8845996" cy="4797425"/>
          </a:xfrm>
        </p:spPr>
        <p:txBody>
          <a:bodyPr/>
          <a:lstStyle/>
          <a:p>
            <a:endParaRPr lang="en-US" dirty="0" smtClean="0">
              <a:hlinkClick r:id="rId2"/>
            </a:endParaRPr>
          </a:p>
          <a:p>
            <a:endParaRPr lang="en-US" dirty="0">
              <a:hlinkClick r:id="rId2"/>
            </a:endParaRPr>
          </a:p>
          <a:p>
            <a:endParaRPr lang="en-US" dirty="0" smtClean="0">
              <a:hlinkClick r:id="rId2"/>
            </a:endParaRPr>
          </a:p>
          <a:p>
            <a:endParaRPr lang="en-US" dirty="0">
              <a:hlinkClick r:id="rId2"/>
            </a:endParaRPr>
          </a:p>
          <a:p>
            <a:endParaRPr lang="en-US" dirty="0" smtClean="0">
              <a:hlinkClick r:id="rId2"/>
            </a:endParaRPr>
          </a:p>
          <a:p>
            <a:endParaRPr lang="en-US" dirty="0">
              <a:hlinkClick r:id="rId2"/>
            </a:endParaRPr>
          </a:p>
          <a:p>
            <a:endParaRPr lang="en-US" dirty="0" smtClean="0">
              <a:hlinkClick r:id="rId2"/>
            </a:endParaRPr>
          </a:p>
          <a:p>
            <a:endParaRPr lang="en-US" dirty="0">
              <a:hlinkClick r:id="rId2"/>
            </a:endParaRPr>
          </a:p>
          <a:p>
            <a:endParaRPr lang="en-US" dirty="0" smtClean="0">
              <a:hlinkClick r:id="rId2"/>
            </a:endParaRPr>
          </a:p>
        </p:txBody>
      </p:sp>
      <p:pic>
        <p:nvPicPr>
          <p:cNvPr id="1026" name="Picture 2" descr="ildergebnis für Artificial Intelligence">
            <a:hlinkClick r:id="rId3" invalidUrl="https://www.google.at/imgres?imgurl=http://www.razorrobotics.com/images/what-is-artificial-intelligence.jpg&amp;imgrefurl=https://prezi.com/nlv_rvtitxdn/artificial-intelligence/&amp;docid=y0J55_3YAydNWM&amp;tbnid=2i6zjKYmaqCkJM:&amp;vet=10ahUKEwjs1aSq9bnUAhXLIMAKHajWAHcQMwikAShfMF8..i&amp;w=540&amp;h=350&amp;client=firefox-b-ab&amp;bih=1021&amp;biw=1637&amp;q=Artificial Intelligence&amp;ved=0ahUKEwjs1aSq9bnUAhXLIMAKHajWAHcQMwikAShfMF8&amp;iact=mrc&amp;uact=8"/>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16" y="4422603"/>
            <a:ext cx="2657475" cy="172402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10"/>
          <p:cNvSpPr>
            <a:spLocks noChangeArrowheads="1"/>
          </p:cNvSpPr>
          <p:nvPr/>
        </p:nvSpPr>
        <p:spPr bwMode="auto">
          <a:xfrm>
            <a:off x="-180528" y="1883106"/>
            <a:ext cx="8424862" cy="203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marL="1085850" lvl="2" indent="-171450" fontAlgn="b">
              <a:lnSpc>
                <a:spcPct val="110000"/>
              </a:lnSpc>
              <a:spcBef>
                <a:spcPct val="0"/>
              </a:spcBef>
              <a:buFont typeface="Arial" charset="0"/>
              <a:buChar char="•"/>
            </a:pPr>
            <a:r>
              <a:rPr lang="en-US" sz="2400" dirty="0">
                <a:cs typeface="Arial" charset="0"/>
              </a:rPr>
              <a:t> Logic Programming</a:t>
            </a:r>
          </a:p>
          <a:p>
            <a:pPr marL="1085850" lvl="2" indent="-171450" fontAlgn="b">
              <a:lnSpc>
                <a:spcPct val="110000"/>
              </a:lnSpc>
              <a:spcBef>
                <a:spcPct val="0"/>
              </a:spcBef>
              <a:buFont typeface="Arial" charset="0"/>
              <a:buChar char="•"/>
            </a:pPr>
            <a:r>
              <a:rPr lang="en-US" sz="2400" dirty="0" smtClean="0">
                <a:cs typeface="Arial" charset="0"/>
              </a:rPr>
              <a:t> Artificial Intelligence</a:t>
            </a:r>
            <a:endParaRPr lang="en-US" sz="1100" dirty="0">
              <a:cs typeface="Arial" charset="0"/>
            </a:endParaRPr>
          </a:p>
          <a:p>
            <a:pPr marL="1085850" lvl="2" indent="-171450" fontAlgn="b">
              <a:lnSpc>
                <a:spcPct val="110000"/>
              </a:lnSpc>
              <a:spcBef>
                <a:spcPct val="0"/>
              </a:spcBef>
              <a:buFont typeface="Arial" charset="0"/>
              <a:buChar char="•"/>
            </a:pPr>
            <a:r>
              <a:rPr lang="en-US" sz="2400" dirty="0" smtClean="0">
                <a:cs typeface="Arial" charset="0"/>
              </a:rPr>
              <a:t> Knowledge Representation</a:t>
            </a:r>
          </a:p>
          <a:p>
            <a:pPr marL="1085850" lvl="2" indent="-171450" fontAlgn="b">
              <a:lnSpc>
                <a:spcPct val="110000"/>
              </a:lnSpc>
              <a:spcBef>
                <a:spcPct val="0"/>
              </a:spcBef>
              <a:buFont typeface="Arial" charset="0"/>
              <a:buChar char="•"/>
            </a:pPr>
            <a:r>
              <a:rPr lang="en-US" sz="2400" dirty="0" smtClean="0">
                <a:cs typeface="Arial" charset="0"/>
              </a:rPr>
              <a:t> Semantic Web</a:t>
            </a:r>
          </a:p>
          <a:p>
            <a:pPr marL="1085850" lvl="2" indent="-171450" fontAlgn="b">
              <a:lnSpc>
                <a:spcPct val="110000"/>
              </a:lnSpc>
              <a:spcBef>
                <a:spcPct val="0"/>
              </a:spcBef>
              <a:buFont typeface="Arial" charset="0"/>
              <a:buChar char="•"/>
            </a:pPr>
            <a:r>
              <a:rPr lang="en-US" sz="2400" dirty="0">
                <a:cs typeface="Arial" charset="0"/>
              </a:rPr>
              <a:t> </a:t>
            </a:r>
            <a:r>
              <a:rPr lang="en-US" sz="2400" dirty="0" smtClean="0">
                <a:cs typeface="Arial" charset="0"/>
              </a:rPr>
              <a:t>Web Data Integration </a:t>
            </a:r>
            <a:endParaRPr lang="en-US" sz="2400" dirty="0">
              <a:cs typeface="Arial" charset="0"/>
            </a:endParaRPr>
          </a:p>
        </p:txBody>
      </p:sp>
    </p:spTree>
    <p:extLst>
      <p:ext uri="{BB962C8B-B14F-4D97-AF65-F5344CB8AC3E}">
        <p14:creationId xmlns:p14="http://schemas.microsoft.com/office/powerpoint/2010/main" val="3427807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512" y="332656"/>
            <a:ext cx="6270227" cy="1143000"/>
          </a:xfrm>
        </p:spPr>
        <p:txBody>
          <a:bodyPr>
            <a:normAutofit fontScale="90000"/>
          </a:bodyPr>
          <a:lstStyle/>
          <a:p>
            <a:r>
              <a:rPr lang="en-GB" noProof="0" dirty="0" smtClean="0"/>
              <a:t>Our research: </a:t>
            </a:r>
            <a:br>
              <a:rPr lang="en-GB" noProof="0" dirty="0" smtClean="0"/>
            </a:br>
            <a:r>
              <a:rPr lang="en-GB" dirty="0"/>
              <a:t>	</a:t>
            </a:r>
            <a:r>
              <a:rPr lang="en-GB" noProof="0" dirty="0" err="1" smtClean="0"/>
              <a:t>data.wu.ac.at</a:t>
            </a:r>
            <a:r>
              <a:rPr lang="en-GB" noProof="0" dirty="0" smtClean="0"/>
              <a:t/>
            </a:r>
            <a:br>
              <a:rPr lang="en-GB" noProof="0" dirty="0" smtClean="0"/>
            </a:br>
            <a:endParaRPr lang="en-GB" noProof="0" dirty="0"/>
          </a:p>
        </p:txBody>
      </p:sp>
      <p:sp>
        <p:nvSpPr>
          <p:cNvPr id="3" name="Inhaltsplatzhalter 2"/>
          <p:cNvSpPr>
            <a:spLocks noGrp="1"/>
          </p:cNvSpPr>
          <p:nvPr>
            <p:ph idx="1"/>
          </p:nvPr>
        </p:nvSpPr>
        <p:spPr>
          <a:xfrm>
            <a:off x="161752" y="1908810"/>
            <a:ext cx="8784975" cy="4758094"/>
          </a:xfrm>
        </p:spPr>
        <p:txBody>
          <a:bodyPr>
            <a:normAutofit lnSpcReduction="10000"/>
          </a:bodyPr>
          <a:lstStyle/>
          <a:p>
            <a:r>
              <a:rPr lang="en-GB" b="1" i="1" noProof="0" dirty="0" smtClean="0"/>
              <a:t>What is the status of Open Data and what are the challenges using Open Data?</a:t>
            </a:r>
          </a:p>
          <a:p>
            <a:pPr lvl="1"/>
            <a:r>
              <a:rPr lang="en-GB" noProof="0" dirty="0" err="1" smtClean="0"/>
              <a:t>OpenData</a:t>
            </a:r>
            <a:r>
              <a:rPr lang="en-GB" noProof="0" dirty="0" smtClean="0"/>
              <a:t> </a:t>
            </a:r>
            <a:r>
              <a:rPr lang="en-GB" noProof="0" dirty="0" err="1" smtClean="0"/>
              <a:t>PortalWatch</a:t>
            </a:r>
            <a:r>
              <a:rPr lang="en-GB" noProof="0" dirty="0" smtClean="0"/>
              <a:t> – a project at WU</a:t>
            </a:r>
          </a:p>
          <a:p>
            <a:pPr lvl="1"/>
            <a:r>
              <a:rPr lang="en-GB" dirty="0"/>
              <a:t>Improving Open Data Quality and Access: ADEQUATE (FFG</a:t>
            </a:r>
            <a:r>
              <a:rPr lang="en-GB" dirty="0" smtClean="0"/>
              <a:t>)</a:t>
            </a:r>
            <a:endParaRPr lang="en-GB" b="1" i="1" noProof="0" dirty="0" smtClean="0"/>
          </a:p>
          <a:p>
            <a:endParaRPr lang="en-GB" b="1" i="1" noProof="0" dirty="0" smtClean="0"/>
          </a:p>
          <a:p>
            <a:pPr marL="255588" lvl="1" indent="0">
              <a:buNone/>
            </a:pPr>
            <a:endParaRPr lang="en-GB" noProof="0" dirty="0" smtClean="0"/>
          </a:p>
          <a:p>
            <a:r>
              <a:rPr lang="en-GB" b="1" i="1" noProof="0" dirty="0" smtClean="0"/>
              <a:t>What's next?</a:t>
            </a:r>
          </a:p>
          <a:p>
            <a:pPr lvl="1"/>
            <a:r>
              <a:rPr lang="en-GB" dirty="0" smtClean="0"/>
              <a:t>Making Open Data Searchable</a:t>
            </a:r>
          </a:p>
          <a:p>
            <a:pPr lvl="1"/>
            <a:r>
              <a:rPr lang="en-GB" noProof="0" dirty="0" smtClean="0"/>
              <a:t>Building an Open Data </a:t>
            </a:r>
            <a:r>
              <a:rPr lang="en-GB" b="1" noProof="0" dirty="0" smtClean="0"/>
              <a:t>Knowledge Graph</a:t>
            </a:r>
            <a:r>
              <a:rPr lang="en-GB" noProof="0" dirty="0" smtClean="0"/>
              <a:t>!</a:t>
            </a:r>
          </a:p>
          <a:p>
            <a:pPr lvl="1"/>
            <a:endParaRPr lang="en-GB" dirty="0"/>
          </a:p>
          <a:p>
            <a:r>
              <a:rPr lang="en-GB" noProof="0" dirty="0" smtClean="0"/>
              <a:t>A striving </a:t>
            </a:r>
            <a:r>
              <a:rPr lang="en-GB" b="1" noProof="0" dirty="0" smtClean="0"/>
              <a:t>Data Economy </a:t>
            </a:r>
            <a:r>
              <a:rPr lang="en-GB" noProof="0" dirty="0" smtClean="0"/>
              <a:t>needs no silos</a:t>
            </a:r>
            <a:r>
              <a:rPr lang="is-IS" noProof="0" dirty="0" smtClean="0"/>
              <a:t>… re-democratise the Web by Congitive Intelligence based on Open Data?</a:t>
            </a:r>
            <a:endParaRPr lang="en-GB" noProof="0" dirty="0" smtClean="0"/>
          </a:p>
        </p:txBody>
      </p:sp>
      <p:pic>
        <p:nvPicPr>
          <p:cNvPr id="5122" name="Picture 2" descr="https://pbs.twimg.com/media/C5_4bCnWAAAF7LG.jpg:larg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96136" y="9721"/>
            <a:ext cx="3376157" cy="1899089"/>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139767" y="5226743"/>
            <a:ext cx="9311285" cy="163125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ysClr val="windowText" lastClr="000000"/>
              </a:solidFill>
            </a:endParaRPr>
          </a:p>
        </p:txBody>
      </p:sp>
    </p:spTree>
    <p:extLst>
      <p:ext uri="{BB962C8B-B14F-4D97-AF65-F5344CB8AC3E}">
        <p14:creationId xmlns:p14="http://schemas.microsoft.com/office/powerpoint/2010/main" val="2925593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764704"/>
            <a:ext cx="5184576" cy="566742"/>
          </a:xfrm>
        </p:spPr>
        <p:txBody>
          <a:bodyPr>
            <a:normAutofit fontScale="90000"/>
          </a:bodyPr>
          <a:lstStyle/>
          <a:p>
            <a:r>
              <a:rPr lang="en-US" dirty="0" smtClean="0"/>
              <a:t>This is the knowledge Graph that IBM Watson used:</a:t>
            </a:r>
            <a:endParaRPr lang="en-US" dirty="0"/>
          </a:p>
        </p:txBody>
      </p:sp>
      <p:sp>
        <p:nvSpPr>
          <p:cNvPr id="3" name="Content Placeholder 2"/>
          <p:cNvSpPr>
            <a:spLocks noGrp="1"/>
          </p:cNvSpPr>
          <p:nvPr>
            <p:ph sz="quarter" idx="10"/>
          </p:nvPr>
        </p:nvSpPr>
        <p:spPr>
          <a:xfrm>
            <a:off x="468313" y="5733256"/>
            <a:ext cx="8485187" cy="921544"/>
          </a:xfrm>
        </p:spPr>
        <p:txBody>
          <a:bodyPr>
            <a:noAutofit/>
          </a:bodyPr>
          <a:lstStyle/>
          <a:p>
            <a:r>
              <a:rPr lang="en-US" sz="1800" dirty="0"/>
              <a:t>Linking Open Data cloud diagram 2017, by </a:t>
            </a:r>
            <a:r>
              <a:rPr lang="en-US" sz="1800" dirty="0" err="1"/>
              <a:t>Andrejs</a:t>
            </a:r>
            <a:r>
              <a:rPr lang="en-US" sz="1800" dirty="0"/>
              <a:t> Abele, John P. McCrae, Paul </a:t>
            </a:r>
            <a:r>
              <a:rPr lang="en-US" sz="1800" dirty="0" err="1"/>
              <a:t>Buitelaar</a:t>
            </a:r>
            <a:r>
              <a:rPr lang="en-US" sz="1800" dirty="0"/>
              <a:t>, Anja </a:t>
            </a:r>
            <a:r>
              <a:rPr lang="en-US" sz="1800" dirty="0" err="1"/>
              <a:t>Jentzsch</a:t>
            </a:r>
            <a:r>
              <a:rPr lang="en-US" sz="1800" dirty="0"/>
              <a:t> and Richard </a:t>
            </a:r>
            <a:r>
              <a:rPr lang="en-US" sz="1800" dirty="0" err="1"/>
              <a:t>Cyganiak</a:t>
            </a:r>
            <a:r>
              <a:rPr lang="en-US" sz="1800" dirty="0"/>
              <a:t>. </a:t>
            </a:r>
            <a:r>
              <a:rPr lang="en-US" sz="1800" dirty="0">
                <a:hlinkClick r:id="rId2"/>
              </a:rPr>
              <a:t>http://lod-cloud.net</a:t>
            </a:r>
            <a:r>
              <a:rPr lang="en-US" sz="1800" dirty="0" smtClean="0">
                <a:hlinkClick r:id="rId2"/>
              </a:rPr>
              <a:t>/</a:t>
            </a:r>
            <a:r>
              <a:rPr lang="en-US" sz="1800" dirty="0" smtClean="0"/>
              <a:t> </a:t>
            </a:r>
            <a:endParaRPr lang="en-US" sz="1800" dirty="0"/>
          </a:p>
        </p:txBody>
      </p:sp>
      <p:pic>
        <p:nvPicPr>
          <p:cNvPr id="1026" name="Picture 2" descr="ttp://lod-cloud.net/versions/2014-08-30/lod-cloud_colored.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696147"/>
            <a:ext cx="5613009" cy="367240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rot="20389760">
            <a:off x="534663" y="2775528"/>
            <a:ext cx="3580092" cy="369332"/>
          </a:xfrm>
          <a:prstGeom prst="rect">
            <a:avLst/>
          </a:prstGeom>
          <a:solidFill>
            <a:schemeClr val="bg1"/>
          </a:solidFill>
        </p:spPr>
        <p:txBody>
          <a:bodyPr wrap="square" rtlCol="0">
            <a:spAutoFit/>
          </a:bodyPr>
          <a:lstStyle/>
          <a:p>
            <a:r>
              <a:rPr lang="en-US" b="1" i="1" dirty="0" smtClean="0"/>
              <a:t>Open Data</a:t>
            </a:r>
            <a:r>
              <a:rPr lang="en-US" i="1" dirty="0" smtClean="0"/>
              <a:t> from the Web!</a:t>
            </a:r>
            <a:endParaRPr lang="en-US" i="1" dirty="0"/>
          </a:p>
        </p:txBody>
      </p:sp>
      <p:grpSp>
        <p:nvGrpSpPr>
          <p:cNvPr id="7" name="Group 6"/>
          <p:cNvGrpSpPr/>
          <p:nvPr/>
        </p:nvGrpSpPr>
        <p:grpSpPr>
          <a:xfrm>
            <a:off x="1614865" y="103350"/>
            <a:ext cx="6069106" cy="6858000"/>
            <a:chOff x="1331640" y="0"/>
            <a:chExt cx="6069106" cy="6858000"/>
          </a:xfrm>
        </p:grpSpPr>
        <p:pic>
          <p:nvPicPr>
            <p:cNvPr id="14" name="Picture 1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31640" y="0"/>
              <a:ext cx="6069106" cy="6858000"/>
            </a:xfrm>
            <a:prstGeom prst="rect">
              <a:avLst/>
            </a:prstGeom>
          </p:spPr>
        </p:pic>
        <p:sp>
          <p:nvSpPr>
            <p:cNvPr id="5" name="TextBox 4"/>
            <p:cNvSpPr txBox="1"/>
            <p:nvPr/>
          </p:nvSpPr>
          <p:spPr>
            <a:xfrm>
              <a:off x="5652120" y="4801814"/>
              <a:ext cx="548077" cy="211362"/>
            </a:xfrm>
            <a:prstGeom prst="rect">
              <a:avLst/>
            </a:prstGeom>
            <a:solidFill>
              <a:srgbClr val="FF0000">
                <a:alpha val="17000"/>
              </a:srgbClr>
            </a:solidFill>
          </p:spPr>
          <p:txBody>
            <a:bodyPr wrap="square" rtlCol="0">
              <a:spAutoFit/>
            </a:bodyPr>
            <a:lstStyle/>
            <a:p>
              <a:endParaRPr lang="en-US"/>
            </a:p>
          </p:txBody>
        </p:sp>
        <p:sp>
          <p:nvSpPr>
            <p:cNvPr id="12" name="TextBox 11"/>
            <p:cNvSpPr txBox="1"/>
            <p:nvPr/>
          </p:nvSpPr>
          <p:spPr>
            <a:xfrm>
              <a:off x="1381589" y="4970760"/>
              <a:ext cx="4231420" cy="258440"/>
            </a:xfrm>
            <a:prstGeom prst="rect">
              <a:avLst/>
            </a:prstGeom>
            <a:solidFill>
              <a:srgbClr val="FF0000">
                <a:alpha val="17000"/>
              </a:srgbClr>
            </a:solidFill>
          </p:spPr>
          <p:txBody>
            <a:bodyPr wrap="square" rtlCol="0">
              <a:spAutoFit/>
            </a:bodyPr>
            <a:lstStyle/>
            <a:p>
              <a:endParaRPr lang="en-US"/>
            </a:p>
          </p:txBody>
        </p:sp>
      </p:grpSp>
      <p:sp>
        <p:nvSpPr>
          <p:cNvPr id="9" name="TextBox 8"/>
          <p:cNvSpPr txBox="1"/>
          <p:nvPr/>
        </p:nvSpPr>
        <p:spPr>
          <a:xfrm>
            <a:off x="4035388" y="2638147"/>
            <a:ext cx="5157139" cy="1477328"/>
          </a:xfrm>
          <a:prstGeom prst="rect">
            <a:avLst/>
          </a:prstGeom>
          <a:noFill/>
        </p:spPr>
        <p:txBody>
          <a:bodyPr wrap="square" rtlCol="0">
            <a:spAutoFit/>
          </a:bodyPr>
          <a:lstStyle/>
          <a:p>
            <a:r>
              <a:rPr lang="en-US" i="1" dirty="0" smtClean="0"/>
              <a:t>“Both our </a:t>
            </a:r>
            <a:r>
              <a:rPr lang="en-US" i="1" dirty="0" err="1" smtClean="0"/>
              <a:t>knowldege</a:t>
            </a:r>
            <a:r>
              <a:rPr lang="en-US" i="1" dirty="0" smtClean="0"/>
              <a:t> graph and </a:t>
            </a:r>
            <a:r>
              <a:rPr lang="en-US" i="1" dirty="0" err="1" smtClean="0"/>
              <a:t>google’s</a:t>
            </a:r>
            <a:r>
              <a:rPr lang="en-US" i="1" dirty="0" smtClean="0"/>
              <a:t> </a:t>
            </a:r>
            <a:r>
              <a:rPr lang="en-US" i="1" dirty="0" err="1" smtClean="0"/>
              <a:t>habe</a:t>
            </a:r>
            <a:r>
              <a:rPr lang="en-US" i="1" dirty="0" smtClean="0"/>
              <a:t> </a:t>
            </a:r>
            <a:r>
              <a:rPr lang="en-US" b="1" i="1" dirty="0" smtClean="0"/>
              <a:t>roots in Wikipedia and freebase</a:t>
            </a:r>
            <a:r>
              <a:rPr lang="en-US" i="1" dirty="0" smtClean="0"/>
              <a:t>” </a:t>
            </a:r>
            <a:r>
              <a:rPr lang="en-US" dirty="0" smtClean="0"/>
              <a:t>– but none of Google and FB make their knowledge graphs freely and openly available again as Open Data!</a:t>
            </a:r>
            <a:endParaRPr lang="en-US" dirty="0"/>
          </a:p>
        </p:txBody>
      </p:sp>
    </p:spTree>
    <p:extLst>
      <p:ext uri="{BB962C8B-B14F-4D97-AF65-F5344CB8AC3E}">
        <p14:creationId xmlns:p14="http://schemas.microsoft.com/office/powerpoint/2010/main" val="2149936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This is a fundamental threat to the Web itself:</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359397" y="2045459"/>
            <a:ext cx="4784272" cy="3471773"/>
          </a:xfrm>
        </p:spPr>
      </p:pic>
      <p:sp>
        <p:nvSpPr>
          <p:cNvPr id="5" name="Rectangle 4"/>
          <p:cNvSpPr/>
          <p:nvPr/>
        </p:nvSpPr>
        <p:spPr>
          <a:xfrm>
            <a:off x="249064" y="1737682"/>
            <a:ext cx="8715424" cy="307777"/>
          </a:xfrm>
          <a:prstGeom prst="rect">
            <a:avLst/>
          </a:prstGeom>
        </p:spPr>
        <p:txBody>
          <a:bodyPr wrap="square">
            <a:spAutoFit/>
          </a:bodyPr>
          <a:lstStyle/>
          <a:p>
            <a:r>
              <a:rPr lang="en-US" sz="1200" dirty="0">
                <a:hlinkClick r:id="rId3"/>
              </a:rPr>
              <a:t>https://</a:t>
            </a:r>
            <a:r>
              <a:rPr lang="en-US" sz="1200" dirty="0" smtClean="0">
                <a:hlinkClick r:id="rId3"/>
              </a:rPr>
              <a:t>www.theguardian.com/technology/2017/mar/11/tim-berners-lee-web-inventor-save-internet</a:t>
            </a:r>
            <a:r>
              <a:rPr lang="en-US" sz="1400" dirty="0" smtClean="0"/>
              <a:t> </a:t>
            </a:r>
            <a:endParaRPr lang="en-US" sz="1400" dirty="0"/>
          </a:p>
        </p:txBody>
      </p:sp>
      <p:sp>
        <p:nvSpPr>
          <p:cNvPr id="6" name="Rectangle 5"/>
          <p:cNvSpPr/>
          <p:nvPr/>
        </p:nvSpPr>
        <p:spPr>
          <a:xfrm>
            <a:off x="462019" y="3282368"/>
            <a:ext cx="4572000" cy="646331"/>
          </a:xfrm>
          <a:prstGeom prst="rect">
            <a:avLst/>
          </a:prstGeom>
        </p:spPr>
        <p:txBody>
          <a:bodyPr>
            <a:spAutoFit/>
          </a:bodyPr>
          <a:lstStyle/>
          <a:p>
            <a:r>
              <a:rPr lang="en-US" b="1"/>
              <a:t>1) We’ve lost control of our personal data</a:t>
            </a:r>
            <a:endParaRPr lang="en-US"/>
          </a:p>
        </p:txBody>
      </p:sp>
      <p:sp>
        <p:nvSpPr>
          <p:cNvPr id="7" name="Rectangle 6"/>
          <p:cNvSpPr/>
          <p:nvPr/>
        </p:nvSpPr>
        <p:spPr>
          <a:xfrm>
            <a:off x="462019" y="4082588"/>
            <a:ext cx="4572000" cy="923330"/>
          </a:xfrm>
          <a:prstGeom prst="rect">
            <a:avLst/>
          </a:prstGeom>
        </p:spPr>
        <p:txBody>
          <a:bodyPr>
            <a:spAutoFit/>
          </a:bodyPr>
          <a:lstStyle/>
          <a:p>
            <a:r>
              <a:rPr lang="en-US" b="1" dirty="0"/>
              <a:t>2) It’s too easy for misinformation to spread on the web</a:t>
            </a:r>
            <a:endParaRPr lang="en-US" dirty="0"/>
          </a:p>
        </p:txBody>
      </p:sp>
      <p:sp>
        <p:nvSpPr>
          <p:cNvPr id="8" name="Rectangle 7"/>
          <p:cNvSpPr/>
          <p:nvPr/>
        </p:nvSpPr>
        <p:spPr>
          <a:xfrm>
            <a:off x="462019" y="5229296"/>
            <a:ext cx="4572000" cy="923330"/>
          </a:xfrm>
          <a:prstGeom prst="rect">
            <a:avLst/>
          </a:prstGeom>
        </p:spPr>
        <p:txBody>
          <a:bodyPr>
            <a:spAutoFit/>
          </a:bodyPr>
          <a:lstStyle/>
          <a:p>
            <a:r>
              <a:rPr lang="en-US" b="1" smtClean="0"/>
              <a:t>3) </a:t>
            </a:r>
            <a:r>
              <a:rPr lang="en-US" b="1"/>
              <a:t>Political advertising online needs transparency and understanding</a:t>
            </a:r>
            <a:endParaRPr lang="en-US"/>
          </a:p>
        </p:txBody>
      </p:sp>
      <p:sp>
        <p:nvSpPr>
          <p:cNvPr id="9" name="Title 1"/>
          <p:cNvSpPr txBox="1">
            <a:spLocks/>
          </p:cNvSpPr>
          <p:nvPr/>
        </p:nvSpPr>
        <p:spPr bwMode="gray">
          <a:xfrm>
            <a:off x="2987824" y="5690961"/>
            <a:ext cx="6270227" cy="1143000"/>
          </a:xfrm>
          <a:prstGeom prst="rect">
            <a:avLst/>
          </a:prstGeom>
        </p:spPr>
        <p:txBody>
          <a:bodyPr vert="horz" lIns="0" tIns="0" rIns="0" bIns="0" rtlCol="0" anchor="ctr">
            <a:normAutofit/>
          </a:bodyPr>
          <a:lstStyle>
            <a:lvl1pPr algn="l" defTabSz="914400" rtl="0" eaLnBrk="1" latinLnBrk="0" hangingPunct="1">
              <a:lnSpc>
                <a:spcPct val="100000"/>
              </a:lnSpc>
              <a:spcBef>
                <a:spcPct val="0"/>
              </a:spcBef>
              <a:buNone/>
              <a:defRPr sz="2800" b="1" kern="1200">
                <a:solidFill>
                  <a:schemeClr val="bg1"/>
                </a:solidFill>
                <a:latin typeface="+mj-lt"/>
                <a:ea typeface="+mj-ea"/>
                <a:cs typeface="+mj-cs"/>
              </a:defRPr>
            </a:lvl1pPr>
          </a:lstStyle>
          <a:p>
            <a:r>
              <a:rPr lang="en-US" i="1" smtClean="0">
                <a:solidFill>
                  <a:srgbClr val="FF0000"/>
                </a:solidFill>
              </a:rPr>
              <a:t>Open-Data-Fueled Complexity Science to the rescue?</a:t>
            </a:r>
            <a:endParaRPr lang="en-US" i="1" dirty="0">
              <a:solidFill>
                <a:srgbClr val="FF0000"/>
              </a:solidFill>
            </a:endParaRPr>
          </a:p>
        </p:txBody>
      </p:sp>
    </p:spTree>
    <p:extLst>
      <p:ext uri="{BB962C8B-B14F-4D97-AF65-F5344CB8AC3E}">
        <p14:creationId xmlns:p14="http://schemas.microsoft.com/office/powerpoint/2010/main" val="10056419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Still Open Questions</a:t>
            </a:r>
            <a:r>
              <a:rPr lang="en-US" dirty="0">
                <a:sym typeface="Wingdings"/>
              </a:rPr>
              <a:t> </a:t>
            </a:r>
            <a:r>
              <a:rPr lang="en-US" dirty="0" smtClean="0">
                <a:sym typeface="Wingdings"/>
              </a:rPr>
              <a:t>(with some starting points presented</a:t>
            </a:r>
            <a:r>
              <a:rPr lang="mr-IN" dirty="0" smtClean="0">
                <a:sym typeface="Wingdings"/>
              </a:rPr>
              <a:t>…</a:t>
            </a:r>
            <a:r>
              <a:rPr lang="en-US" dirty="0" smtClean="0">
                <a:sym typeface="Wingdings"/>
              </a:rPr>
              <a:t>)</a:t>
            </a:r>
            <a:endParaRPr lang="en-US" dirty="0"/>
          </a:p>
        </p:txBody>
      </p:sp>
      <p:sp>
        <p:nvSpPr>
          <p:cNvPr id="3" name="Content Placeholder 2"/>
          <p:cNvSpPr>
            <a:spLocks noGrp="1"/>
          </p:cNvSpPr>
          <p:nvPr>
            <p:ph sz="quarter" idx="10"/>
          </p:nvPr>
        </p:nvSpPr>
        <p:spPr>
          <a:xfrm>
            <a:off x="468313" y="1857375"/>
            <a:ext cx="8485187" cy="5000625"/>
          </a:xfrm>
        </p:spPr>
        <p:txBody>
          <a:bodyPr>
            <a:normAutofit fontScale="85000" lnSpcReduction="10000"/>
          </a:bodyPr>
          <a:lstStyle/>
          <a:p>
            <a:pPr marL="342900" indent="-342900">
              <a:buFont typeface="Arial" charset="0"/>
              <a:buChar char="•"/>
            </a:pPr>
            <a:r>
              <a:rPr lang="en-US" dirty="0" smtClean="0"/>
              <a:t> </a:t>
            </a:r>
            <a:r>
              <a:rPr lang="en-US" dirty="0"/>
              <a:t>How can I build </a:t>
            </a:r>
            <a:r>
              <a:rPr lang="en-US" dirty="0" smtClean="0"/>
              <a:t>a scalable repository </a:t>
            </a:r>
            <a:r>
              <a:rPr lang="en-US" dirty="0"/>
              <a:t>of </a:t>
            </a:r>
            <a:r>
              <a:rPr lang="en-US" dirty="0" smtClean="0"/>
              <a:t>Open Data?</a:t>
            </a:r>
          </a:p>
          <a:p>
            <a:pPr marL="342900" indent="-342900">
              <a:buFont typeface="Arial" charset="0"/>
              <a:buChar char="•"/>
            </a:pPr>
            <a:r>
              <a:rPr lang="en-US" dirty="0" smtClean="0"/>
              <a:t> How can I automate finding relevant data?</a:t>
            </a:r>
          </a:p>
          <a:p>
            <a:pPr marL="342900" indent="-342900">
              <a:buFont typeface="Arial" charset="0"/>
              <a:buChar char="•"/>
            </a:pPr>
            <a:r>
              <a:rPr lang="en-US" dirty="0"/>
              <a:t> </a:t>
            </a:r>
            <a:r>
              <a:rPr lang="en-US" dirty="0" smtClean="0"/>
              <a:t>How can I automatize building an Open Data Knowledge graph?</a:t>
            </a:r>
          </a:p>
          <a:p>
            <a:pPr marL="342900" indent="-342900">
              <a:buFont typeface="Arial" charset="0"/>
              <a:buChar char="•"/>
            </a:pPr>
            <a:endParaRPr lang="en-US" dirty="0" smtClean="0"/>
          </a:p>
          <a:p>
            <a:pPr marL="342900" indent="-342900">
              <a:buFont typeface="Arial" charset="0"/>
              <a:buChar char="•"/>
            </a:pPr>
            <a:r>
              <a:rPr lang="en-US" dirty="0" smtClean="0"/>
              <a:t>What is the right form of </a:t>
            </a:r>
            <a:r>
              <a:rPr lang="en-US" b="1" dirty="0" smtClean="0"/>
              <a:t>Knowledge Representation </a:t>
            </a:r>
            <a:r>
              <a:rPr lang="en-US" dirty="0" smtClean="0"/>
              <a:t>for Knowledge graphs? </a:t>
            </a:r>
          </a:p>
          <a:p>
            <a:pPr marL="882650" lvl="2" indent="-342900">
              <a:buFont typeface="Arial" charset="0"/>
              <a:buChar char="•"/>
            </a:pPr>
            <a:r>
              <a:rPr lang="en-US" dirty="0" smtClean="0"/>
              <a:t>OWL, Rules, Equations, Property-domain pairs?)</a:t>
            </a:r>
            <a:endParaRPr lang="en-US" dirty="0"/>
          </a:p>
          <a:p>
            <a:pPr marL="882650" lvl="2" indent="-342900">
              <a:buFont typeface="Arial" charset="0"/>
              <a:buChar char="•"/>
            </a:pPr>
            <a:r>
              <a:rPr lang="en-US" dirty="0" smtClean="0"/>
              <a:t>How to represent models in an exchangeable manner?</a:t>
            </a:r>
          </a:p>
          <a:p>
            <a:pPr marL="342900" indent="-342900">
              <a:buFont typeface="Arial" charset="0"/>
              <a:buChar char="•"/>
            </a:pPr>
            <a:endParaRPr lang="en-US" dirty="0"/>
          </a:p>
          <a:p>
            <a:pPr marL="342900" indent="-342900">
              <a:buFont typeface="Arial" charset="0"/>
              <a:buChar char="•"/>
            </a:pPr>
            <a:r>
              <a:rPr lang="en-US" dirty="0" smtClean="0"/>
              <a:t>Eventually: How can I enable fact checking, verify information on the Web, understand cities,</a:t>
            </a:r>
            <a:r>
              <a:rPr lang="mr-IN" dirty="0" smtClean="0"/>
              <a:t>…</a:t>
            </a:r>
            <a:r>
              <a:rPr lang="en-US" dirty="0" smtClean="0"/>
              <a:t> by Open Data?</a:t>
            </a:r>
          </a:p>
          <a:p>
            <a:pPr marL="342900" indent="-342900">
              <a:buFont typeface="Arial" charset="0"/>
              <a:buChar char="•"/>
            </a:pPr>
            <a:endParaRPr lang="en-US" dirty="0" smtClean="0"/>
          </a:p>
          <a:p>
            <a:r>
              <a:rPr lang="en-US" dirty="0" smtClean="0"/>
              <a:t> </a:t>
            </a:r>
          </a:p>
          <a:p>
            <a:r>
              <a:rPr lang="en-US" dirty="0"/>
              <a:t> </a:t>
            </a:r>
            <a:r>
              <a:rPr lang="en-US" dirty="0" smtClean="0"/>
              <a:t> </a:t>
            </a:r>
            <a:endParaRPr lang="en-US" dirty="0"/>
          </a:p>
        </p:txBody>
      </p:sp>
    </p:spTree>
    <p:extLst>
      <p:ext uri="{BB962C8B-B14F-4D97-AF65-F5344CB8AC3E}">
        <p14:creationId xmlns:p14="http://schemas.microsoft.com/office/powerpoint/2010/main" val="1094534934"/>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Thanks! </a:t>
            </a:r>
            <a:r>
              <a:rPr lang="en-US" dirty="0"/>
              <a:t>T</a:t>
            </a:r>
            <a:r>
              <a:rPr lang="en-US" dirty="0" smtClean="0"/>
              <a:t>hings I did NOT have time to talk about:</a:t>
            </a:r>
            <a:endParaRPr lang="en-US" dirty="0"/>
          </a:p>
        </p:txBody>
      </p:sp>
      <p:sp>
        <p:nvSpPr>
          <p:cNvPr id="3" name="Content Placeholder 2"/>
          <p:cNvSpPr>
            <a:spLocks noGrp="1"/>
          </p:cNvSpPr>
          <p:nvPr>
            <p:ph sz="quarter" idx="10"/>
          </p:nvPr>
        </p:nvSpPr>
        <p:spPr>
          <a:xfrm>
            <a:off x="28754" y="1700808"/>
            <a:ext cx="5831879" cy="4797425"/>
          </a:xfrm>
        </p:spPr>
        <p:txBody>
          <a:bodyPr>
            <a:noAutofit/>
          </a:bodyPr>
          <a:lstStyle/>
          <a:p>
            <a:pPr marL="342900" indent="-342900">
              <a:buFont typeface="Arial" charset="0"/>
              <a:buChar char="•"/>
            </a:pPr>
            <a:r>
              <a:rPr lang="en-US" sz="1600" dirty="0" smtClean="0"/>
              <a:t>Open Data and </a:t>
            </a:r>
            <a:r>
              <a:rPr lang="en-US" sz="1600" dirty="0" err="1" smtClean="0"/>
              <a:t>licences</a:t>
            </a:r>
            <a:r>
              <a:rPr lang="en-US" sz="1600" dirty="0" smtClean="0"/>
              <a:t> </a:t>
            </a:r>
            <a:r>
              <a:rPr lang="en-US" sz="1600" dirty="0" smtClean="0">
                <a:sym typeface="Wingdings"/>
              </a:rPr>
              <a:t></a:t>
            </a:r>
            <a:r>
              <a:rPr lang="en-US" sz="1600" dirty="0">
                <a:sym typeface="Wingdings"/>
              </a:rPr>
              <a:t> </a:t>
            </a:r>
            <a:r>
              <a:rPr lang="en-US" sz="1600" dirty="0" smtClean="0">
                <a:sym typeface="Wingdings"/>
                <a:hlinkClick r:id="rId2"/>
              </a:rPr>
              <a:t>DALICC</a:t>
            </a:r>
            <a:endParaRPr lang="en-US" sz="1600" dirty="0"/>
          </a:p>
          <a:p>
            <a:pPr marL="342900" indent="-342900">
              <a:buFont typeface="Arial" charset="0"/>
              <a:buChar char="•"/>
            </a:pPr>
            <a:endParaRPr lang="en-US" sz="1200" dirty="0" smtClean="0"/>
          </a:p>
          <a:p>
            <a:pPr marL="342900" indent="-342900">
              <a:buFont typeface="Arial" charset="0"/>
              <a:buChar char="•"/>
            </a:pPr>
            <a:r>
              <a:rPr lang="en-US" sz="1600" dirty="0" smtClean="0"/>
              <a:t>Open Data Archiving </a:t>
            </a:r>
            <a:r>
              <a:rPr lang="en-US" sz="1600" dirty="0" smtClean="0">
                <a:sym typeface="Wingdings"/>
              </a:rPr>
              <a:t> Javier</a:t>
            </a:r>
            <a:endParaRPr lang="en-US" sz="1600" dirty="0" smtClean="0"/>
          </a:p>
          <a:p>
            <a:pPr marL="342900" indent="-342900">
              <a:buFont typeface="Arial" charset="0"/>
              <a:buChar char="•"/>
            </a:pPr>
            <a:endParaRPr lang="en-US" sz="1200" dirty="0" smtClean="0"/>
          </a:p>
          <a:p>
            <a:pPr marL="342900" indent="-342900">
              <a:buFont typeface="Arial" charset="0"/>
              <a:buChar char="•"/>
            </a:pPr>
            <a:r>
              <a:rPr lang="en-US" sz="1600" dirty="0" smtClean="0"/>
              <a:t>Open Data adoption barriers  </a:t>
            </a:r>
            <a:r>
              <a:rPr lang="en-US" sz="1600" dirty="0" smtClean="0">
                <a:sym typeface="Wingdings"/>
              </a:rPr>
              <a:t> see our recent paper to be presented at </a:t>
            </a:r>
            <a:r>
              <a:rPr lang="en-US" sz="1600" dirty="0" smtClean="0">
                <a:sym typeface="Wingdings"/>
                <a:hlinkClick r:id="rId3"/>
              </a:rPr>
              <a:t>CEDEM2017</a:t>
            </a:r>
            <a:endParaRPr lang="en-US" sz="1600" dirty="0" smtClean="0"/>
          </a:p>
          <a:p>
            <a:pPr marL="0" indent="0"/>
            <a:endParaRPr lang="en-US" sz="800" i="1" dirty="0" smtClean="0"/>
          </a:p>
          <a:p>
            <a:pPr marL="342900" indent="-342900">
              <a:buFont typeface="Arial" charset="0"/>
              <a:buChar char="•"/>
            </a:pPr>
            <a:r>
              <a:rPr lang="en-US" sz="1600" dirty="0" smtClean="0"/>
              <a:t>Privacy and data on the Web 			</a:t>
            </a:r>
            <a:r>
              <a:rPr lang="en-US" sz="1600" dirty="0" smtClean="0">
                <a:sym typeface="Wingdings"/>
              </a:rPr>
              <a:t> </a:t>
            </a:r>
            <a:r>
              <a:rPr lang="en-US" sz="1600" dirty="0" smtClean="0">
                <a:sym typeface="Wingdings"/>
                <a:hlinkClick r:id="rId4"/>
              </a:rPr>
              <a:t>http://privacylab.at</a:t>
            </a:r>
            <a:endParaRPr lang="en-US" sz="1600" dirty="0">
              <a:sym typeface="Wingdings"/>
            </a:endParaRPr>
          </a:p>
          <a:p>
            <a:pPr marL="0" indent="0"/>
            <a:r>
              <a:rPr lang="en-US" sz="1600" dirty="0">
                <a:sym typeface="Wingdings"/>
              </a:rPr>
              <a:t>	</a:t>
            </a:r>
            <a:r>
              <a:rPr lang="en-US" sz="1600" dirty="0" smtClean="0">
                <a:sym typeface="Wingdings"/>
              </a:rPr>
              <a:t> </a:t>
            </a:r>
            <a:r>
              <a:rPr lang="en-US" sz="1600" dirty="0" smtClean="0">
                <a:sym typeface="Wingdings"/>
                <a:hlinkClick r:id="rId5"/>
              </a:rPr>
              <a:t>http</a:t>
            </a:r>
            <a:r>
              <a:rPr lang="en-US" sz="1600" dirty="0">
                <a:sym typeface="Wingdings"/>
                <a:hlinkClick r:id="rId5"/>
              </a:rPr>
              <a:t>://specialprivacy.eu</a:t>
            </a:r>
            <a:r>
              <a:rPr lang="en-US" sz="1600" dirty="0" smtClean="0">
                <a:sym typeface="Wingdings"/>
                <a:hlinkClick r:id="rId5"/>
              </a:rPr>
              <a:t>/</a:t>
            </a:r>
            <a:r>
              <a:rPr lang="en-US" sz="1600" dirty="0" smtClean="0">
                <a:sym typeface="Wingdings"/>
              </a:rPr>
              <a:t> </a:t>
            </a:r>
          </a:p>
          <a:p>
            <a:pPr marL="342900" indent="-342900">
              <a:buFont typeface="Arial" charset="0"/>
              <a:buChar char="•"/>
            </a:pPr>
            <a:endParaRPr lang="en-US" sz="1200" dirty="0" smtClean="0">
              <a:sym typeface="Wingdings"/>
            </a:endParaRPr>
          </a:p>
          <a:p>
            <a:pPr marL="342900" indent="-342900">
              <a:buFont typeface="Arial" charset="0"/>
              <a:buChar char="•"/>
            </a:pPr>
            <a:r>
              <a:rPr lang="en-US" sz="1600" dirty="0" smtClean="0">
                <a:sym typeface="Wingdings"/>
              </a:rPr>
              <a:t>Something completely different (but maybe related to </a:t>
            </a:r>
            <a:r>
              <a:rPr lang="en-US" sz="1600" dirty="0">
                <a:sym typeface="Wingdings"/>
              </a:rPr>
              <a:t>R</a:t>
            </a:r>
            <a:r>
              <a:rPr lang="en-US" sz="1600" dirty="0" smtClean="0">
                <a:sym typeface="Wingdings"/>
              </a:rPr>
              <a:t>uggiero’s work?) </a:t>
            </a:r>
            <a:r>
              <a:rPr lang="en-US" sz="1600" dirty="0">
                <a:sym typeface="Wingdings"/>
              </a:rPr>
              <a:t>R</a:t>
            </a:r>
            <a:r>
              <a:rPr lang="en-US" sz="1600" dirty="0" smtClean="0">
                <a:sym typeface="Wingdings"/>
              </a:rPr>
              <a:t>esource allocation </a:t>
            </a:r>
            <a:r>
              <a:rPr lang="en-US" sz="1600" dirty="0">
                <a:sym typeface="Wingdings"/>
              </a:rPr>
              <a:t>in BPM </a:t>
            </a:r>
            <a:r>
              <a:rPr lang="en-US" sz="1600" dirty="0" smtClean="0">
                <a:sym typeface="Wingdings"/>
              </a:rPr>
              <a:t>					 </a:t>
            </a:r>
            <a:r>
              <a:rPr lang="en-US" sz="1600" dirty="0">
                <a:sym typeface="Wingdings"/>
                <a:hlinkClick r:id="rId6"/>
              </a:rPr>
              <a:t>https://ai.wu.ac.at/shape-project</a:t>
            </a:r>
            <a:r>
              <a:rPr lang="en-US" sz="1600" dirty="0" smtClean="0">
                <a:sym typeface="Wingdings"/>
                <a:hlinkClick r:id="rId6"/>
              </a:rPr>
              <a:t>/</a:t>
            </a:r>
            <a:r>
              <a:rPr lang="en-US" sz="1600" dirty="0" smtClean="0">
                <a:sym typeface="Wingdings"/>
              </a:rPr>
              <a:t> </a:t>
            </a:r>
          </a:p>
          <a:p>
            <a:pPr marL="342900" indent="-342900">
              <a:buFont typeface="Arial" charset="0"/>
              <a:buChar char="•"/>
            </a:pPr>
            <a:endParaRPr lang="en-US" sz="1600" dirty="0">
              <a:sym typeface="Wingdings"/>
            </a:endParaRPr>
          </a:p>
          <a:p>
            <a:pPr marL="342900" indent="-342900">
              <a:buFont typeface="Arial" charset="0"/>
              <a:buChar char="•"/>
            </a:pPr>
            <a:r>
              <a:rPr lang="en-US" sz="1600" dirty="0" smtClean="0">
                <a:sym typeface="Wingdings"/>
              </a:rPr>
              <a:t>Organizing Semantic </a:t>
            </a:r>
            <a:r>
              <a:rPr lang="en-US" sz="1600" dirty="0">
                <a:sym typeface="Wingdings"/>
              </a:rPr>
              <a:t>Web conferences: </a:t>
            </a:r>
            <a:r>
              <a:rPr lang="en-US" sz="1600" dirty="0">
                <a:sym typeface="Wingdings"/>
                <a:hlinkClick r:id="rId7"/>
              </a:rPr>
              <a:t>https://iswc2017.semanticweb.org</a:t>
            </a:r>
            <a:r>
              <a:rPr lang="en-US" sz="1600" dirty="0" smtClean="0">
                <a:sym typeface="Wingdings"/>
                <a:hlinkClick r:id="rId7"/>
              </a:rPr>
              <a:t>/</a:t>
            </a:r>
            <a:r>
              <a:rPr lang="en-US" sz="1600" dirty="0" smtClean="0">
                <a:sym typeface="Wingdings"/>
              </a:rPr>
              <a:t> </a:t>
            </a:r>
          </a:p>
          <a:p>
            <a:pPr marL="342900" indent="-342900">
              <a:buFont typeface="Arial" charset="0"/>
              <a:buChar char="•"/>
            </a:pPr>
            <a:endParaRPr lang="en-US" sz="1600" dirty="0"/>
          </a:p>
        </p:txBody>
      </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60633" y="2618248"/>
            <a:ext cx="3294305" cy="3933056"/>
          </a:xfrm>
          <a:prstGeom prst="rect">
            <a:avLst/>
          </a:prstGeom>
        </p:spPr>
      </p:pic>
      <p:sp>
        <p:nvSpPr>
          <p:cNvPr id="5" name="Rectangle 4"/>
          <p:cNvSpPr/>
          <p:nvPr/>
        </p:nvSpPr>
        <p:spPr>
          <a:xfrm>
            <a:off x="6308133" y="6464369"/>
            <a:ext cx="2846805" cy="276999"/>
          </a:xfrm>
          <a:prstGeom prst="rect">
            <a:avLst/>
          </a:prstGeom>
        </p:spPr>
        <p:txBody>
          <a:bodyPr wrap="none">
            <a:spAutoFit/>
          </a:bodyPr>
          <a:lstStyle/>
          <a:p>
            <a:r>
              <a:rPr lang="en-US" sz="1200" dirty="0">
                <a:hlinkClick r:id="rId9"/>
              </a:rPr>
              <a:t>https://www.wu.ac.at/en/infobiz</a:t>
            </a:r>
            <a:r>
              <a:rPr lang="en-US" sz="1200" dirty="0" smtClean="0">
                <a:hlinkClick r:id="rId9"/>
              </a:rPr>
              <a:t>/</a:t>
            </a:r>
            <a:r>
              <a:rPr lang="en-US" sz="1200" dirty="0" smtClean="0"/>
              <a:t> </a:t>
            </a:r>
            <a:endParaRPr lang="en-US" sz="1200" dirty="0"/>
          </a:p>
        </p:txBody>
      </p:sp>
    </p:spTree>
    <p:extLst>
      <p:ext uri="{BB962C8B-B14F-4D97-AF65-F5344CB8AC3E}">
        <p14:creationId xmlns:p14="http://schemas.microsoft.com/office/powerpoint/2010/main" val="160618416"/>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172" y="430318"/>
            <a:ext cx="6627108" cy="1143000"/>
          </a:xfrm>
        </p:spPr>
        <p:txBody>
          <a:bodyPr/>
          <a:lstStyle/>
          <a:p>
            <a:r>
              <a:rPr lang="en-US" smtClean="0"/>
              <a:t>2. </a:t>
            </a:r>
            <a:r>
              <a:rPr lang="en-US" dirty="0" smtClean="0"/>
              <a:t>What is Artificial Intelligence?</a:t>
            </a:r>
            <a:endParaRPr lang="en-US" dirty="0"/>
          </a:p>
        </p:txBody>
      </p:sp>
      <p:sp>
        <p:nvSpPr>
          <p:cNvPr id="3" name="Content Placeholder 2"/>
          <p:cNvSpPr>
            <a:spLocks noGrp="1"/>
          </p:cNvSpPr>
          <p:nvPr>
            <p:ph sz="quarter" idx="10"/>
          </p:nvPr>
        </p:nvSpPr>
        <p:spPr>
          <a:xfrm>
            <a:off x="1" y="1857375"/>
            <a:ext cx="8953500" cy="4797425"/>
          </a:xfrm>
        </p:spPr>
        <p:txBody>
          <a:bodyPr/>
          <a:lstStyle/>
          <a:p>
            <a:r>
              <a:rPr lang="en-US" sz="1800" b="1" dirty="0"/>
              <a:t>John </a:t>
            </a:r>
            <a:r>
              <a:rPr lang="en-US" sz="1800" b="1" dirty="0" err="1"/>
              <a:t>Launchbury</a:t>
            </a:r>
            <a:r>
              <a:rPr lang="en-US" sz="1800" dirty="0"/>
              <a:t>, the Director of DARPA's Information Innovation Office </a:t>
            </a:r>
            <a:endParaRPr lang="en-US" sz="1800" dirty="0" smtClean="0"/>
          </a:p>
          <a:p>
            <a:r>
              <a:rPr lang="en-US" sz="1800" dirty="0" smtClean="0"/>
              <a:t>Video, published </a:t>
            </a:r>
            <a:r>
              <a:rPr lang="en-US" sz="1800" dirty="0"/>
              <a:t>on Feb 15, </a:t>
            </a:r>
            <a:r>
              <a:rPr lang="en-US" sz="1800" dirty="0" smtClean="0"/>
              <a:t>2017</a:t>
            </a:r>
          </a:p>
          <a:p>
            <a:endParaRPr lang="en-US" sz="1800" dirty="0" smtClean="0"/>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30528" y="2649944"/>
            <a:ext cx="7092445" cy="4004856"/>
          </a:xfrm>
          <a:prstGeom prst="rect">
            <a:avLst/>
          </a:prstGeom>
        </p:spPr>
      </p:pic>
      <p:sp>
        <p:nvSpPr>
          <p:cNvPr id="5" name="TextBox 4"/>
          <p:cNvSpPr txBox="1"/>
          <p:nvPr/>
        </p:nvSpPr>
        <p:spPr>
          <a:xfrm>
            <a:off x="2438607" y="3068960"/>
            <a:ext cx="4021357" cy="369332"/>
          </a:xfrm>
          <a:prstGeom prst="rect">
            <a:avLst/>
          </a:prstGeom>
          <a:solidFill>
            <a:schemeClr val="bg1"/>
          </a:solidFill>
        </p:spPr>
        <p:txBody>
          <a:bodyPr wrap="none" rtlCol="0">
            <a:spAutoFit/>
          </a:bodyPr>
          <a:lstStyle/>
          <a:p>
            <a:r>
              <a:rPr lang="en-US" i="1" dirty="0"/>
              <a:t>“</a:t>
            </a:r>
            <a:r>
              <a:rPr lang="en-US" i="1" dirty="0" err="1"/>
              <a:t>demistify</a:t>
            </a:r>
            <a:r>
              <a:rPr lang="en-US" i="1" dirty="0"/>
              <a:t>” Artificial </a:t>
            </a:r>
            <a:r>
              <a:rPr lang="en-US" i="1" dirty="0" smtClean="0"/>
              <a:t>Intelligence</a:t>
            </a:r>
            <a:endParaRPr lang="en-US" i="1" dirty="0"/>
          </a:p>
        </p:txBody>
      </p:sp>
    </p:spTree>
    <p:extLst>
      <p:ext uri="{BB962C8B-B14F-4D97-AF65-F5344CB8AC3E}">
        <p14:creationId xmlns:p14="http://schemas.microsoft.com/office/powerpoint/2010/main" val="98172921"/>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172" y="430318"/>
            <a:ext cx="6627108" cy="1143000"/>
          </a:xfrm>
        </p:spPr>
        <p:txBody>
          <a:bodyPr/>
          <a:lstStyle/>
          <a:p>
            <a:r>
              <a:rPr lang="en-US" smtClean="0"/>
              <a:t>2. </a:t>
            </a:r>
            <a:r>
              <a:rPr lang="en-US" dirty="0" smtClean="0"/>
              <a:t>What is Artificial Intelligence?</a:t>
            </a:r>
            <a:endParaRPr lang="en-US" dirty="0"/>
          </a:p>
        </p:txBody>
      </p:sp>
      <p:sp>
        <p:nvSpPr>
          <p:cNvPr id="3" name="Content Placeholder 2"/>
          <p:cNvSpPr>
            <a:spLocks noGrp="1"/>
          </p:cNvSpPr>
          <p:nvPr>
            <p:ph sz="quarter" idx="10"/>
          </p:nvPr>
        </p:nvSpPr>
        <p:spPr>
          <a:xfrm>
            <a:off x="1" y="1857375"/>
            <a:ext cx="8953500" cy="4797425"/>
          </a:xfrm>
        </p:spPr>
        <p:txBody>
          <a:bodyPr/>
          <a:lstStyle/>
          <a:p>
            <a:r>
              <a:rPr lang="en-US" sz="1800" b="1" dirty="0"/>
              <a:t>John </a:t>
            </a:r>
            <a:r>
              <a:rPr lang="en-US" sz="1800" b="1" dirty="0" err="1"/>
              <a:t>Launchbury</a:t>
            </a:r>
            <a:r>
              <a:rPr lang="en-US" sz="1800" dirty="0"/>
              <a:t>, the Director of DARPA's Information Innovation Office </a:t>
            </a:r>
            <a:endParaRPr lang="en-US" sz="1800" dirty="0" smtClean="0"/>
          </a:p>
          <a:p>
            <a:r>
              <a:rPr lang="en-US" sz="1800" dirty="0" smtClean="0"/>
              <a:t>Video, published </a:t>
            </a:r>
            <a:r>
              <a:rPr lang="en-US" sz="1800" dirty="0"/>
              <a:t>on Feb 15, </a:t>
            </a:r>
            <a:r>
              <a:rPr lang="en-US" sz="1800" dirty="0" smtClean="0"/>
              <a:t>2017</a:t>
            </a:r>
          </a:p>
          <a:p>
            <a:endParaRPr lang="en-US" sz="1800" dirty="0" smtClean="0"/>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86015" y="2653845"/>
            <a:ext cx="7170361" cy="403490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73911" y="2653845"/>
            <a:ext cx="7182465" cy="4034904"/>
          </a:xfrm>
          <a:prstGeom prst="rect">
            <a:avLst/>
          </a:prstGeom>
        </p:spPr>
      </p:pic>
    </p:spTree>
    <p:extLst>
      <p:ext uri="{BB962C8B-B14F-4D97-AF65-F5344CB8AC3E}">
        <p14:creationId xmlns:p14="http://schemas.microsoft.com/office/powerpoint/2010/main" val="14812910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172" y="430318"/>
            <a:ext cx="6627108" cy="1143000"/>
          </a:xfrm>
        </p:spPr>
        <p:txBody>
          <a:bodyPr/>
          <a:lstStyle/>
          <a:p>
            <a:r>
              <a:rPr lang="en-US" smtClean="0"/>
              <a:t>2. </a:t>
            </a:r>
            <a:r>
              <a:rPr lang="en-US" dirty="0" smtClean="0"/>
              <a:t>What is Artificial Intelligence?</a:t>
            </a:r>
            <a:endParaRPr lang="en-US" dirty="0"/>
          </a:p>
        </p:txBody>
      </p:sp>
      <p:sp>
        <p:nvSpPr>
          <p:cNvPr id="3" name="Content Placeholder 2"/>
          <p:cNvSpPr>
            <a:spLocks noGrp="1"/>
          </p:cNvSpPr>
          <p:nvPr>
            <p:ph sz="quarter" idx="10"/>
          </p:nvPr>
        </p:nvSpPr>
        <p:spPr>
          <a:xfrm>
            <a:off x="1" y="1857375"/>
            <a:ext cx="8953500" cy="4797425"/>
          </a:xfrm>
        </p:spPr>
        <p:txBody>
          <a:bodyPr/>
          <a:lstStyle/>
          <a:p>
            <a:r>
              <a:rPr lang="en-US" sz="1800" b="1" dirty="0"/>
              <a:t>John </a:t>
            </a:r>
            <a:r>
              <a:rPr lang="en-US" sz="1800" b="1" dirty="0" err="1"/>
              <a:t>Launchbury</a:t>
            </a:r>
            <a:r>
              <a:rPr lang="en-US" sz="1800" dirty="0"/>
              <a:t>, the Director of DARPA's Information Innovation Office </a:t>
            </a:r>
            <a:endParaRPr lang="en-US" sz="1800" dirty="0" smtClean="0"/>
          </a:p>
          <a:p>
            <a:r>
              <a:rPr lang="en-US" sz="1800" dirty="0" smtClean="0"/>
              <a:t>Video, published </a:t>
            </a:r>
            <a:r>
              <a:rPr lang="en-US" sz="1800" dirty="0"/>
              <a:t>on Feb 15, </a:t>
            </a:r>
            <a:r>
              <a:rPr lang="en-US" sz="1800" dirty="0" smtClean="0"/>
              <a:t>2017</a:t>
            </a:r>
          </a:p>
          <a:p>
            <a:endParaRPr lang="en-US" sz="1800" dirty="0" smtClean="0"/>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43608" y="2708920"/>
            <a:ext cx="6948264" cy="391348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31937" y="2676525"/>
            <a:ext cx="6967988" cy="392919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71416" y="2708920"/>
            <a:ext cx="6920456" cy="3896799"/>
          </a:xfrm>
          <a:prstGeom prst="rect">
            <a:avLst/>
          </a:prstGeom>
        </p:spPr>
      </p:pic>
      <p:sp>
        <p:nvSpPr>
          <p:cNvPr id="9" name="TextBox 8"/>
          <p:cNvSpPr txBox="1"/>
          <p:nvPr/>
        </p:nvSpPr>
        <p:spPr>
          <a:xfrm>
            <a:off x="2699792" y="5805264"/>
            <a:ext cx="3580092" cy="646331"/>
          </a:xfrm>
          <a:prstGeom prst="rect">
            <a:avLst/>
          </a:prstGeom>
          <a:solidFill>
            <a:schemeClr val="bg1"/>
          </a:solidFill>
        </p:spPr>
        <p:txBody>
          <a:bodyPr wrap="square" rtlCol="0">
            <a:spAutoFit/>
          </a:bodyPr>
          <a:lstStyle/>
          <a:p>
            <a:r>
              <a:rPr lang="en-US" i="1" dirty="0" smtClean="0"/>
              <a:t>“learn from </a:t>
            </a:r>
            <a:r>
              <a:rPr lang="en-US" b="1" i="1" dirty="0" smtClean="0"/>
              <a:t>data</a:t>
            </a:r>
            <a:r>
              <a:rPr lang="en-US" i="1" dirty="0" smtClean="0"/>
              <a:t>, like spreadsheets on steroids”</a:t>
            </a:r>
            <a:endParaRPr lang="en-US" i="1" dirty="0"/>
          </a:p>
        </p:txBody>
      </p:sp>
    </p:spTree>
    <p:extLst>
      <p:ext uri="{BB962C8B-B14F-4D97-AF65-F5344CB8AC3E}">
        <p14:creationId xmlns:p14="http://schemas.microsoft.com/office/powerpoint/2010/main" val="3250456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2"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2"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172" y="430318"/>
            <a:ext cx="6627108" cy="1143000"/>
          </a:xfrm>
        </p:spPr>
        <p:txBody>
          <a:bodyPr/>
          <a:lstStyle/>
          <a:p>
            <a:r>
              <a:rPr lang="en-US" smtClean="0"/>
              <a:t>2. </a:t>
            </a:r>
            <a:r>
              <a:rPr lang="en-US" dirty="0" smtClean="0"/>
              <a:t>What is Artificial Intelligence?</a:t>
            </a:r>
            <a:endParaRPr lang="en-US" dirty="0"/>
          </a:p>
        </p:txBody>
      </p:sp>
      <p:sp>
        <p:nvSpPr>
          <p:cNvPr id="3" name="Content Placeholder 2"/>
          <p:cNvSpPr>
            <a:spLocks noGrp="1"/>
          </p:cNvSpPr>
          <p:nvPr>
            <p:ph sz="quarter" idx="10"/>
          </p:nvPr>
        </p:nvSpPr>
        <p:spPr>
          <a:xfrm>
            <a:off x="1" y="1857375"/>
            <a:ext cx="8953500" cy="4797425"/>
          </a:xfrm>
        </p:spPr>
        <p:txBody>
          <a:bodyPr/>
          <a:lstStyle/>
          <a:p>
            <a:r>
              <a:rPr lang="en-US" sz="1800" b="1" dirty="0"/>
              <a:t>John </a:t>
            </a:r>
            <a:r>
              <a:rPr lang="en-US" sz="1800" b="1" dirty="0" err="1"/>
              <a:t>Launchbury</a:t>
            </a:r>
            <a:r>
              <a:rPr lang="en-US" sz="1800" dirty="0"/>
              <a:t>, the Director of DARPA's Information Innovation Office </a:t>
            </a:r>
            <a:endParaRPr lang="en-US" sz="1800" dirty="0" smtClean="0"/>
          </a:p>
          <a:p>
            <a:r>
              <a:rPr lang="en-US" sz="1800" dirty="0" smtClean="0"/>
              <a:t>Video, published </a:t>
            </a:r>
            <a:r>
              <a:rPr lang="en-US" sz="1800" dirty="0"/>
              <a:t>on Feb 15, </a:t>
            </a:r>
            <a:r>
              <a:rPr lang="en-US" sz="1800" dirty="0" smtClean="0"/>
              <a:t>2017</a:t>
            </a:r>
          </a:p>
          <a:p>
            <a:endParaRPr lang="en-US" sz="1800" dirty="0" smtClean="0"/>
          </a:p>
        </p:txBody>
      </p:sp>
      <p:pic>
        <p:nvPicPr>
          <p:cNvPr id="10" name="Picture 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43608" y="2698118"/>
            <a:ext cx="6983760" cy="3924286"/>
          </a:xfrm>
          <a:prstGeom prst="rect">
            <a:avLst/>
          </a:prstGeom>
        </p:spPr>
      </p:pic>
      <p:sp>
        <p:nvSpPr>
          <p:cNvPr id="11" name="TextBox 10"/>
          <p:cNvSpPr txBox="1"/>
          <p:nvPr/>
        </p:nvSpPr>
        <p:spPr>
          <a:xfrm>
            <a:off x="1443179" y="2924944"/>
            <a:ext cx="6067143" cy="923330"/>
          </a:xfrm>
          <a:prstGeom prst="rect">
            <a:avLst/>
          </a:prstGeom>
          <a:solidFill>
            <a:schemeClr val="bg1"/>
          </a:solidFill>
        </p:spPr>
        <p:txBody>
          <a:bodyPr wrap="square" rtlCol="0">
            <a:spAutoFit/>
          </a:bodyPr>
          <a:lstStyle/>
          <a:p>
            <a:r>
              <a:rPr lang="en-US" i="1" smtClean="0"/>
              <a:t>Recall: “</a:t>
            </a:r>
            <a:r>
              <a:rPr lang="en-US" smtClean="0"/>
              <a:t>Machine</a:t>
            </a:r>
            <a:r>
              <a:rPr lang="en-US" dirty="0" smtClean="0"/>
              <a:t> intelligence is not human intelligence, the difference lies in the errors it </a:t>
            </a:r>
            <a:r>
              <a:rPr lang="en-US" smtClean="0"/>
              <a:t>makes.</a:t>
            </a:r>
            <a:r>
              <a:rPr lang="en-US" i="1" smtClean="0"/>
              <a:t>” is it?</a:t>
            </a:r>
            <a:endParaRPr lang="en-US" i="1" dirty="0"/>
          </a:p>
        </p:txBody>
      </p:sp>
      <p:pic>
        <p:nvPicPr>
          <p:cNvPr id="12" name="Picture 1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68760" y="2715556"/>
            <a:ext cx="6987925" cy="3923046"/>
          </a:xfrm>
          <a:prstGeom prst="rect">
            <a:avLst/>
          </a:prstGeom>
        </p:spPr>
      </p:pic>
    </p:spTree>
    <p:extLst>
      <p:ext uri="{BB962C8B-B14F-4D97-AF65-F5344CB8AC3E}">
        <p14:creationId xmlns:p14="http://schemas.microsoft.com/office/powerpoint/2010/main" val="15805201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heme/theme1.xml><?xml version="1.0" encoding="utf-8"?>
<a:theme xmlns:a="http://schemas.openxmlformats.org/drawingml/2006/main" name="WU Designvorlage neu">
  <a:themeElements>
    <a:clrScheme name="WU Farbschema neu">
      <a:dk1>
        <a:srgbClr val="000000"/>
      </a:dk1>
      <a:lt1>
        <a:sysClr val="window" lastClr="FFFFFF"/>
      </a:lt1>
      <a:dk2>
        <a:srgbClr val="002E60"/>
      </a:dk2>
      <a:lt2>
        <a:srgbClr val="E5F5FA"/>
      </a:lt2>
      <a:accent1>
        <a:srgbClr val="0096D3"/>
      </a:accent1>
      <a:accent2>
        <a:srgbClr val="002E60"/>
      </a:accent2>
      <a:accent3>
        <a:srgbClr val="532481"/>
      </a:accent3>
      <a:accent4>
        <a:srgbClr val="457AA0"/>
      </a:accent4>
      <a:accent5>
        <a:srgbClr val="A991C0"/>
      </a:accent5>
      <a:accent6>
        <a:srgbClr val="7FCAE9"/>
      </a:accent6>
      <a:hlink>
        <a:srgbClr val="406288"/>
      </a:hlink>
      <a:folHlink>
        <a:srgbClr val="008FAA"/>
      </a:folHlink>
    </a:clrScheme>
    <a:fontScheme name="Ganymed">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U Farbschema neu">
        <a:dk1>
          <a:srgbClr val="000000"/>
        </a:dk1>
        <a:lt1>
          <a:sysClr val="window" lastClr="FFFFFF"/>
        </a:lt1>
        <a:dk2>
          <a:srgbClr val="002E60"/>
        </a:dk2>
        <a:lt2>
          <a:srgbClr val="E5F5FA"/>
        </a:lt2>
        <a:accent1>
          <a:srgbClr val="0096D3"/>
        </a:accent1>
        <a:accent2>
          <a:srgbClr val="002E60"/>
        </a:accent2>
        <a:accent3>
          <a:srgbClr val="532481"/>
        </a:accent3>
        <a:accent4>
          <a:srgbClr val="457AA0"/>
        </a:accent4>
        <a:accent5>
          <a:srgbClr val="A991C0"/>
        </a:accent5>
        <a:accent6>
          <a:srgbClr val="7FCAE9"/>
        </a:accent6>
        <a:hlink>
          <a:srgbClr val="406288"/>
        </a:hlink>
        <a:folHlink>
          <a:srgbClr val="008FA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WU Designvorlage neu</Template>
  <TotalTime>639</TotalTime>
  <Words>2594</Words>
  <Application>Microsoft Macintosh PowerPoint</Application>
  <PresentationFormat>On-screen Show (4:3)</PresentationFormat>
  <Paragraphs>558</Paragraphs>
  <Slides>54</Slides>
  <Notes>13</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54</vt:i4>
      </vt:variant>
    </vt:vector>
  </HeadingPairs>
  <TitlesOfParts>
    <vt:vector size="68" baseType="lpstr">
      <vt:lpstr>Apple Chancery</vt:lpstr>
      <vt:lpstr>Avenir Next</vt:lpstr>
      <vt:lpstr>Calibri</vt:lpstr>
      <vt:lpstr>Calibri Light</vt:lpstr>
      <vt:lpstr>cmss8</vt:lpstr>
      <vt:lpstr>Helvetica</vt:lpstr>
      <vt:lpstr>Mangal</vt:lpstr>
      <vt:lpstr>ＭＳ Ｐゴシック</vt:lpstr>
      <vt:lpstr>Siemens Sans</vt:lpstr>
      <vt:lpstr>Verdana</vt:lpstr>
      <vt:lpstr>Wingdings</vt:lpstr>
      <vt:lpstr>Arial</vt:lpstr>
      <vt:lpstr>WU Designvorlage neu</vt:lpstr>
      <vt:lpstr>Office Theme</vt:lpstr>
      <vt:lpstr>Open Data as the fuel for complexity science? </vt:lpstr>
      <vt:lpstr>Geoffrey West (former director of the Santa Fe Institute) 2011</vt:lpstr>
      <vt:lpstr>Back at that time…  City Data  – Important for Infrastructure Providers &amp; for City Decision Makers</vt:lpstr>
      <vt:lpstr>City Data Pipeline (started 2012)</vt:lpstr>
      <vt:lpstr>My background</vt:lpstr>
      <vt:lpstr>2. What is Artificial Intelligence?</vt:lpstr>
      <vt:lpstr>2. What is Artificial Intelligence?</vt:lpstr>
      <vt:lpstr>2. What is Artificial Intelligence?</vt:lpstr>
      <vt:lpstr>2. What is Artificial Intelligence?</vt:lpstr>
      <vt:lpstr>2. What is Artificial Intelligence?</vt:lpstr>
      <vt:lpstr>Which “AI” solutions exist now (on the Web)?</vt:lpstr>
      <vt:lpstr>Which “AI” solutions exist now (on the Web)?</vt:lpstr>
      <vt:lpstr>Which “AI” solutions exist now (on the Web)?</vt:lpstr>
      <vt:lpstr>This is the knowledge Graph that IBM Watson used:</vt:lpstr>
      <vt:lpstr>Open Data  is a global trend (also apart from Linked Data):</vt:lpstr>
      <vt:lpstr>Ok, now… how can I use it?</vt:lpstr>
      <vt:lpstr>A concrete use case: The "City Data Pipeline"</vt:lpstr>
      <vt:lpstr>A concrete use case: The "City Data Pipeline"</vt:lpstr>
      <vt:lpstr>A concrete use case: The "City Data Pipeline"</vt:lpstr>
      <vt:lpstr>A concrete use case: The "City Data Pipeline"</vt:lpstr>
      <vt:lpstr>Can equational knowledge co-exist with OWL?</vt:lpstr>
      <vt:lpstr>Can equational knowledge co-exist with OWL?</vt:lpstr>
      <vt:lpstr>PowerPoint Presentation</vt:lpstr>
      <vt:lpstr>PowerPoint Presentation</vt:lpstr>
      <vt:lpstr>PowerPoint Presentation</vt:lpstr>
      <vt:lpstr>PowerPoint Presentation</vt:lpstr>
      <vt:lpstr>More Details:</vt:lpstr>
      <vt:lpstr>City Data Pipeline</vt:lpstr>
      <vt:lpstr>However:</vt:lpstr>
      <vt:lpstr>Open Data Portals</vt:lpstr>
      <vt:lpstr>Our ongoing research:   data.wu.ac.at </vt:lpstr>
      <vt:lpstr>Ongoing Projects (data.wu.ac.at)</vt:lpstr>
      <vt:lpstr>OPEN DATA PORTAL WATCH</vt:lpstr>
      <vt:lpstr>Portalwatch Example:</vt:lpstr>
      <vt:lpstr>Our research:   data.wu.ac.at </vt:lpstr>
      <vt:lpstr>Why is Search in Open Data a problem?</vt:lpstr>
      <vt:lpstr>Some starting points:</vt:lpstr>
      <vt:lpstr>Towards linking Open Data to a Knowledge Graph</vt:lpstr>
      <vt:lpstr>Example</vt:lpstr>
      <vt:lpstr>But:</vt:lpstr>
      <vt:lpstr>Example (Cont’d)</vt:lpstr>
      <vt:lpstr>Example (Cont’d)</vt:lpstr>
      <vt:lpstr>Why not use numeric values?</vt:lpstr>
      <vt:lpstr>Why not use numeric values?</vt:lpstr>
      <vt:lpstr>Why not use numeric values?</vt:lpstr>
      <vt:lpstr>Why not use numeric values?</vt:lpstr>
      <vt:lpstr>Our Approach</vt:lpstr>
      <vt:lpstr>1. Background Knowledge Graph</vt:lpstr>
      <vt:lpstr>2. k-Nearest neighbor search</vt:lpstr>
      <vt:lpstr>Our research:   data.wu.ac.at </vt:lpstr>
      <vt:lpstr>This is the knowledge Graph that IBM Watson used:</vt:lpstr>
      <vt:lpstr>This is a fundamental threat to the Web itself:</vt:lpstr>
      <vt:lpstr>Still Open Questions (with some starting points presented…)</vt:lpstr>
      <vt:lpstr>Thanks! Things I did NOT have time to talk about:</vt:lpstr>
    </vt:vector>
  </TitlesOfParts>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BIS2</dc:title>
  <dc:creator>Niki</dc:creator>
  <cp:lastModifiedBy>Microsoft Office User</cp:lastModifiedBy>
  <cp:revision>683</cp:revision>
  <cp:lastPrinted>2017-06-13T11:55:20Z</cp:lastPrinted>
  <dcterms:created xsi:type="dcterms:W3CDTF">2010-04-12T15:33:34Z</dcterms:created>
  <dcterms:modified xsi:type="dcterms:W3CDTF">2017-06-13T11:55:45Z</dcterms:modified>
</cp:coreProperties>
</file>