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18"/>
  </p:notesMasterIdLst>
  <p:sldIdLst>
    <p:sldId id="256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8" r:id="rId12"/>
    <p:sldId id="309" r:id="rId13"/>
    <p:sldId id="310" r:id="rId14"/>
    <p:sldId id="311" r:id="rId15"/>
    <p:sldId id="312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os Milosevic" initials="U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2E1"/>
    <a:srgbClr val="803A9E"/>
    <a:srgbClr val="DF265E"/>
    <a:srgbClr val="FFFFFF"/>
    <a:srgbClr val="0D3451"/>
    <a:srgbClr val="2990CA"/>
    <a:srgbClr val="F7CA3C"/>
    <a:srgbClr val="69C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4" autoAdjust="0"/>
    <p:restoredTop sz="78248" autoAdjust="0"/>
  </p:normalViewPr>
  <p:slideViewPr>
    <p:cSldViewPr snapToGrid="0">
      <p:cViewPr>
        <p:scale>
          <a:sx n="80" d="100"/>
          <a:sy n="80" d="100"/>
        </p:scale>
        <p:origin x="280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55676-D4C1-4EE8-AD25-6DE468C103C8}" type="datetimeFigureOut">
              <a:rPr lang="en-US" smtClean="0"/>
              <a:t>8/30/17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C3859-8688-4A89-898A-1BD9B8E6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6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3859-8688-4A89-898A-1BD9B8E64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3859-8688-4A89-898A-1BD9B8E64B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9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3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79791" y="5276850"/>
            <a:ext cx="1262542" cy="1262542"/>
            <a:chOff x="1180315" y="3497580"/>
            <a:chExt cx="1262542" cy="1262542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14"/>
            <a:stretch/>
          </p:blipFill>
          <p:spPr>
            <a:xfrm>
              <a:off x="1180315" y="3497580"/>
              <a:ext cx="1262542" cy="10439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685"/>
            <a:stretch/>
          </p:blipFill>
          <p:spPr>
            <a:xfrm>
              <a:off x="1180315" y="4541520"/>
              <a:ext cx="1262542" cy="21860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" r="46317" b="22524"/>
          <a:stretch/>
        </p:blipFill>
        <p:spPr>
          <a:xfrm>
            <a:off x="7097487" y="0"/>
            <a:ext cx="50945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62" y="5798820"/>
            <a:ext cx="3366226" cy="5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3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B2E1"/>
                </a:solidFill>
                <a:latin typeface="Myriad Pro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0BEC-5F83-41C5-BD3F-FEAFE884811D}" type="datetime1">
              <a:rPr lang="en-US" smtClean="0"/>
              <a:t>8/30/17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954E-8314-49BC-A49B-DC3EB065E6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865188" y="1982549"/>
            <a:ext cx="5230812" cy="428807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829679" y="2694648"/>
            <a:ext cx="4532060" cy="291240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0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026" y="430318"/>
            <a:ext cx="8360303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6025" y="1839258"/>
            <a:ext cx="10320792" cy="4387988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9620274" y="6348414"/>
            <a:ext cx="1316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83563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616542" y="3654044"/>
            <a:ext cx="9431276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16542" y="4804610"/>
            <a:ext cx="9431276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620730" y="3661602"/>
            <a:ext cx="10946855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20730" y="4517126"/>
            <a:ext cx="10946855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026" y="430318"/>
            <a:ext cx="8360303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6025" y="1839258"/>
            <a:ext cx="10320792" cy="4387988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9620274" y="6348414"/>
            <a:ext cx="1316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0230" y="430318"/>
            <a:ext cx="8373553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624418" y="1857376"/>
            <a:ext cx="11313583" cy="47974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6542" y="2009384"/>
            <a:ext cx="9431276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616542" y="3161536"/>
            <a:ext cx="9431276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6543" y="1956234"/>
            <a:ext cx="10951043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16543" y="2786058"/>
            <a:ext cx="10951043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542" y="430318"/>
            <a:ext cx="837511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6540" y="1846262"/>
            <a:ext cx="528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7584" y="1846262"/>
            <a:ext cx="528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/ name of department</a:t>
            </a: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9620274" y="6348414"/>
            <a:ext cx="1316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542" y="430318"/>
            <a:ext cx="837511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6540" y="2571745"/>
            <a:ext cx="528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7584" y="2571745"/>
            <a:ext cx="528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/ name of department</a:t>
            </a: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24418" y="1844675"/>
            <a:ext cx="528108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83045" y="1844675"/>
            <a:ext cx="528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9620274" y="6348414"/>
            <a:ext cx="1316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B2E1"/>
                </a:solidFill>
                <a:latin typeface="Myriad Pro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4029-AA3D-4EE0-91D7-720D96C9FE0B}" type="datetime1">
              <a:rPr lang="en-US" smtClean="0"/>
              <a:t>8/30/17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954E-8314-49BC-A49B-DC3EB065E6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41572" y="1917700"/>
            <a:ext cx="10512228" cy="428148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00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624416" y="2357431"/>
            <a:ext cx="6805093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800">
              <a:solidFill>
                <a:srgbClr val="000000"/>
              </a:solidFill>
            </a:endParaRPr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301" y="2552695"/>
            <a:ext cx="65104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71757" y="3071812"/>
            <a:ext cx="4347096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6542" y="430318"/>
            <a:ext cx="837511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06076" y="6341556"/>
            <a:ext cx="3860800" cy="365125"/>
          </a:xfrm>
        </p:spPr>
        <p:txBody>
          <a:bodyPr/>
          <a:lstStyle/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/ name of department</a:t>
            </a: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16543" y="6341556"/>
            <a:ext cx="1189533" cy="365125"/>
          </a:xfrm>
        </p:spPr>
        <p:txBody>
          <a:bodyPr/>
          <a:lstStyle/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9620274" y="6348414"/>
            <a:ext cx="1316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640" y="273629"/>
            <a:ext cx="10967040" cy="11420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608641" y="6247377"/>
            <a:ext cx="2835840" cy="469489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4170241" y="6247377"/>
            <a:ext cx="3861120" cy="469489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8739840" y="6247377"/>
            <a:ext cx="2835840" cy="469489"/>
          </a:xfrm>
        </p:spPr>
        <p:txBody>
          <a:bodyPr/>
          <a:lstStyle>
            <a:lvl1pPr>
              <a:defRPr/>
            </a:lvl1pPr>
          </a:lstStyle>
          <a:p>
            <a:fld id="{17FE3015-6286-477A-8EEF-868DCC0FB169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solidFill>
                  <a:srgbClr val="20B2E1"/>
                </a:solidFill>
                <a:latin typeface="Myriad Pro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857757" y="1885952"/>
            <a:ext cx="10496044" cy="47339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B2E1"/>
                </a:solidFill>
                <a:latin typeface="Myriad Pro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857756" y="1885950"/>
            <a:ext cx="10496044" cy="47339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8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rgbClr val="20B2E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2601-22F7-4E3E-B587-AC5D20DCCE89}" type="datetime1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954E-8314-49BC-A49B-DC3EB065E6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0B2E1"/>
                </a:solidFill>
                <a:latin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FA43-292E-475F-B4D3-FFB2D158BD38}" type="datetime1">
              <a:rPr lang="en-US" smtClean="0"/>
              <a:t>8/30/17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954E-8314-49BC-A49B-DC3EB065E62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0B2E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B55BA-D5B4-4656-9F32-D8DAD1F95E01}" type="datetime1">
              <a:rPr lang="en-US" smtClean="0"/>
              <a:t>8/30/17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954E-8314-49BC-A49B-DC3EB065E6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B2E1"/>
                </a:solidFill>
                <a:latin typeface="Myriad Pro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4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B2E1"/>
                </a:solidFill>
                <a:latin typeface="Myriad Pro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E72F-2EF1-4657-B816-A93FA759833B}" type="datetime1">
              <a:rPr lang="en-US" smtClean="0"/>
              <a:t>8/30/17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A14E-9AB0-49E2-AFCC-AA487373B576}" type="slidenum">
              <a:rPr lang="en-GB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5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C4B2-1C06-4F04-B50F-3CC44859FDA1}" type="datetime1">
              <a:rPr lang="en-US" smtClean="0"/>
              <a:t>8/30/17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954E-8314-49BC-A49B-DC3EB065E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7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60BEC-5F83-41C5-BD3F-FEAFE884811D}" type="datetime1">
              <a:rPr lang="en-US" smtClean="0"/>
              <a:t>8/30/17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4954E-8314-49BC-A49B-DC3EB065E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7" r:id="rId6"/>
    <p:sldLayoutId id="2147483651" r:id="rId7"/>
    <p:sldLayoutId id="2147483661" r:id="rId8"/>
    <p:sldLayoutId id="2147483655" r:id="rId9"/>
    <p:sldLayoutId id="2147483662" r:id="rId10"/>
    <p:sldLayoutId id="214748367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6542" y="1857365"/>
            <a:ext cx="10320276" cy="4378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6075" y="6341556"/>
            <a:ext cx="4289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>
                <a:solidFill>
                  <a:srgbClr val="000000">
                    <a:tint val="75000"/>
                  </a:srgbClr>
                </a:solidFill>
              </a:rPr>
              <a:t>/ name of department</a:t>
            </a:r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16543" y="6341556"/>
            <a:ext cx="1189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>
                <a:solidFill>
                  <a:srgbClr val="000000">
                    <a:tint val="75000"/>
                  </a:srgbClr>
                </a:solidFill>
              </a:rPr>
              <a:t>Seite </a:t>
            </a:r>
            <a:fld id="{680737D9-CC42-4855-ABAC-B759A1A9D624}" type="slidenum">
              <a:rPr lang="de-AT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616542" y="432000"/>
            <a:ext cx="8373553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9620274" y="6348414"/>
            <a:ext cx="1316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2017.eswc-conference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t.cnr.it/telerise2017/" TargetMode="External"/><Relationship Id="rId4" Type="http://schemas.openxmlformats.org/officeDocument/2006/relationships/hyperlink" Target="https://www.big-data-europe.eu/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2017.eswc-conferences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it.cnr.it/telerise2017/" TargetMode="External"/><Relationship Id="rId3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t.cnr.it/telerise2017/" TargetMode="External"/><Relationship Id="rId4" Type="http://schemas.openxmlformats.org/officeDocument/2006/relationships/hyperlink" Target="https://www.big-data-europe.eu/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2017.eswc-conferences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g-data-europe.eu/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privacylab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5.pn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privacylab.at/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50" Type="http://schemas.openxmlformats.org/officeDocument/2006/relationships/image" Target="../media/image18.png"/><Relationship Id="rId51" Type="http://schemas.openxmlformats.org/officeDocument/2006/relationships/image" Target="../media/image19.jpg"/><Relationship Id="rId52" Type="http://schemas.openxmlformats.org/officeDocument/2006/relationships/image" Target="../media/image20.png"/><Relationship Id="rId53" Type="http://schemas.openxmlformats.org/officeDocument/2006/relationships/image" Target="../media/image21.jpg"/><Relationship Id="rId54" Type="http://schemas.openxmlformats.org/officeDocument/2006/relationships/image" Target="../media/image22.jpeg"/><Relationship Id="rId55" Type="http://schemas.openxmlformats.org/officeDocument/2006/relationships/image" Target="../media/image23.png"/><Relationship Id="rId56" Type="http://schemas.openxmlformats.org/officeDocument/2006/relationships/image" Target="../media/image24.png"/><Relationship Id="rId57" Type="http://schemas.openxmlformats.org/officeDocument/2006/relationships/image" Target="../media/image25.jpeg"/><Relationship Id="rId58" Type="http://schemas.openxmlformats.org/officeDocument/2006/relationships/image" Target="../media/image26.png"/><Relationship Id="rId59" Type="http://schemas.openxmlformats.org/officeDocument/2006/relationships/image" Target="../media/image27.emf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slideLayout" Target="../slideLayouts/slideLayout11.xml"/><Relationship Id="rId48" Type="http://schemas.openxmlformats.org/officeDocument/2006/relationships/image" Target="../media/image16.tiff"/><Relationship Id="rId49" Type="http://schemas.openxmlformats.org/officeDocument/2006/relationships/image" Target="../media/image17.jp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60" Type="http://schemas.openxmlformats.org/officeDocument/2006/relationships/image" Target="../media/image28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31.jpeg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30.emf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t.cnr.it/telerise2017/" TargetMode="External"/><Relationship Id="rId4" Type="http://schemas.openxmlformats.org/officeDocument/2006/relationships/hyperlink" Target="https://www.big-data-europe.eu/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2017.eswc-conferenc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61975" y="14136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  <a:t>SPECIAL </a:t>
            </a:r>
            <a:r>
              <a:rPr lang="en-US" sz="6000" dirty="0" smtClean="0">
                <a:solidFill>
                  <a:srgbClr val="20B2E1"/>
                </a:solidFill>
                <a:latin typeface="Myriad Pro" panose="020B0503030403020204" pitchFamily="34" charset="0"/>
              </a:rPr>
              <a:t>(a Scalable</a:t>
            </a:r>
            <a: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  <a:t> Policy-</a:t>
            </a:r>
            <a:r>
              <a:rPr lang="en-US" sz="6000" dirty="0" err="1">
                <a:solidFill>
                  <a:srgbClr val="20B2E1"/>
                </a:solidFill>
                <a:latin typeface="Myriad Pro" panose="020B0503030403020204" pitchFamily="34" charset="0"/>
              </a:rPr>
              <a:t>awarE</a:t>
            </a:r>
            <a: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  <a:t> linked data </a:t>
            </a:r>
            <a:r>
              <a:rPr lang="en-US" sz="6000" dirty="0" err="1">
                <a:solidFill>
                  <a:srgbClr val="20B2E1"/>
                </a:solidFill>
                <a:latin typeface="Myriad Pro" panose="020B0503030403020204" pitchFamily="34" charset="0"/>
              </a:rPr>
              <a:t>arChitecture</a:t>
            </a:r>
            <a: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  <a:t> for </a:t>
            </a:r>
            <a:r>
              <a:rPr lang="en-US" sz="6000" dirty="0" err="1">
                <a:solidFill>
                  <a:srgbClr val="20B2E1"/>
                </a:solidFill>
                <a:latin typeface="Myriad Pro" panose="020B0503030403020204" pitchFamily="34" charset="0"/>
              </a:rPr>
              <a:t>prIvacy</a:t>
            </a:r>
            <a: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  <a:t>, </a:t>
            </a:r>
            <a:r>
              <a:rPr lang="en-US" sz="6000" dirty="0" err="1">
                <a:solidFill>
                  <a:srgbClr val="20B2E1"/>
                </a:solidFill>
                <a:latin typeface="Myriad Pro" panose="020B0503030403020204" pitchFamily="34" charset="0"/>
              </a:rPr>
              <a:t>trAnsparency</a:t>
            </a:r>
            <a: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  <a:t> and </a:t>
            </a:r>
            <a:r>
              <a:rPr lang="en-US" sz="6000" dirty="0" err="1">
                <a:solidFill>
                  <a:srgbClr val="20B2E1"/>
                </a:solidFill>
                <a:latin typeface="Myriad Pro" panose="020B0503030403020204" pitchFamily="34" charset="0"/>
              </a:rPr>
              <a:t>compLiance</a:t>
            </a:r>
            <a: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1974" y="4186238"/>
            <a:ext cx="6423025" cy="4365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Axel </a:t>
            </a:r>
            <a:r>
              <a:rPr lang="de-DE" sz="16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Polleres</a:t>
            </a:r>
            <a:r>
              <a:rPr lang="de-DE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Vienna University </a:t>
            </a:r>
            <a:r>
              <a:rPr lang="de-DE" sz="16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of</a:t>
            </a:r>
            <a:r>
              <a:rPr lang="de-DE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Economics </a:t>
            </a:r>
            <a:r>
              <a:rPr lang="de-DE" sz="16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and</a:t>
            </a:r>
            <a:r>
              <a:rPr lang="de-DE" sz="1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Business  (WU Wien)</a:t>
            </a:r>
            <a:endParaRPr lang="en-US" sz="1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61975" y="4622800"/>
            <a:ext cx="3162299" cy="478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err="1" smtClean="0">
                <a:solidFill>
                  <a:srgbClr val="2990CA"/>
                </a:solidFill>
                <a:latin typeface="Myriad Pro" panose="020B0503030403020204" pitchFamily="34" charset="0"/>
              </a:rPr>
              <a:t>MyData</a:t>
            </a:r>
            <a:r>
              <a:rPr lang="en-US" sz="1400" dirty="0" smtClean="0">
                <a:solidFill>
                  <a:srgbClr val="2990CA"/>
                </a:solidFill>
                <a:latin typeface="Myriad Pro" panose="020B0503030403020204" pitchFamily="34" charset="0"/>
              </a:rPr>
              <a:t> 2017, Tallinn/Helsinki</a:t>
            </a:r>
            <a:endParaRPr lang="en-US" sz="1400" dirty="0">
              <a:solidFill>
                <a:srgbClr val="2990CA"/>
              </a:solidFill>
              <a:latin typeface="Myriad Pro" panose="020B0503030403020204" pitchFamily="34" charset="0"/>
            </a:endParaRPr>
          </a:p>
          <a:p>
            <a:pPr algn="l"/>
            <a:r>
              <a:rPr lang="en-US" sz="1400" dirty="0" smtClean="0">
                <a:solidFill>
                  <a:srgbClr val="2990CA"/>
                </a:solidFill>
                <a:latin typeface="Myriad Pro" panose="020B0503030403020204" pitchFamily="34" charset="0"/>
              </a:rPr>
              <a:t>30/08/2017</a:t>
            </a:r>
            <a:endParaRPr lang="en-US" sz="1400" dirty="0">
              <a:solidFill>
                <a:srgbClr val="2990CA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white">
          <a:xfrm>
            <a:off x="708764" y="373440"/>
            <a:ext cx="7848872" cy="575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Project Launch: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9555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24763" y="1318437"/>
            <a:ext cx="7963786" cy="51162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pPr lvl="2"/>
            <a:r>
              <a:rPr lang="en-US" sz="1400" b="1" dirty="0" smtClean="0"/>
              <a:t>Self-Enforcing </a:t>
            </a:r>
            <a:r>
              <a:rPr lang="en-US" sz="1400" b="1" dirty="0"/>
              <a:t>Access Control for Encrypted Linked Data.</a:t>
            </a:r>
            <a:r>
              <a:rPr lang="en-US" sz="1400" dirty="0"/>
              <a:t> Javier D. </a:t>
            </a:r>
            <a:r>
              <a:rPr lang="en-US" sz="1400" dirty="0" err="1"/>
              <a:t>Fernández</a:t>
            </a:r>
            <a:r>
              <a:rPr lang="en-US" sz="1400" dirty="0"/>
              <a:t>, Sabrina </a:t>
            </a:r>
            <a:r>
              <a:rPr lang="en-US" sz="1400" dirty="0" err="1"/>
              <a:t>Kirrane</a:t>
            </a:r>
            <a:r>
              <a:rPr lang="en-US" sz="1400" dirty="0"/>
              <a:t>, Axel </a:t>
            </a:r>
            <a:r>
              <a:rPr lang="en-US" sz="1400" dirty="0" err="1"/>
              <a:t>Polleres</a:t>
            </a:r>
            <a:r>
              <a:rPr lang="en-US" sz="1400" dirty="0"/>
              <a:t>, and Simon </a:t>
            </a:r>
            <a:r>
              <a:rPr lang="en-US" sz="1400" dirty="0" err="1"/>
              <a:t>Steyskal</a:t>
            </a:r>
            <a:r>
              <a:rPr lang="en-US" sz="1400" dirty="0"/>
              <a:t>. </a:t>
            </a:r>
            <a:r>
              <a:rPr lang="en-US" sz="1400" dirty="0" smtClean="0">
                <a:hlinkClick r:id="rId2"/>
              </a:rPr>
              <a:t>Extended </a:t>
            </a:r>
            <a:r>
              <a:rPr lang="en-US" sz="1400" dirty="0">
                <a:hlinkClick r:id="rId2"/>
              </a:rPr>
              <a:t>Semantic Web Conference (ESWC 2017).</a:t>
            </a:r>
            <a:r>
              <a:rPr lang="en-US" sz="1400" dirty="0"/>
              <a:t> May 2017</a:t>
            </a:r>
            <a:endParaRPr lang="en-US" sz="1400" b="1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tx1"/>
                </a:solidFill>
                <a:latin typeface="+mj-lt"/>
              </a:rPr>
              <a:t>SPECIAL Results so far:</a:t>
            </a:r>
          </a:p>
        </p:txBody>
      </p:sp>
      <p:pic>
        <p:nvPicPr>
          <p:cNvPr id="1026" name="Picture 2" descr="https://upload.wikimedia.org/wikipedia/commons/thumb/f/f7/Semantic_web_stack.svg/405px-Semantic_web_sta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58" y="3278969"/>
            <a:ext cx="3017542" cy="30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4461" r="39464"/>
          <a:stretch/>
        </p:blipFill>
        <p:spPr>
          <a:xfrm>
            <a:off x="6096000" y="3696512"/>
            <a:ext cx="1300308" cy="24011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02818" y="5092997"/>
            <a:ext cx="402985" cy="308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99833" y="4280623"/>
            <a:ext cx="402985" cy="308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99832" y="5244568"/>
            <a:ext cx="402985" cy="308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4454759" y="2692015"/>
            <a:ext cx="2291395" cy="919593"/>
          </a:xfrm>
          <a:prstGeom prst="wedgeEllipseCallout">
            <a:avLst>
              <a:gd name="adj1" fmla="val -23378"/>
              <a:gd name="adj2" fmla="val 208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Security and </a:t>
            </a:r>
            <a:r>
              <a:rPr lang="en-US" sz="1200" b="1" dirty="0" err="1" smtClean="0"/>
              <a:t>encrytion</a:t>
            </a:r>
            <a:r>
              <a:rPr lang="en-US" sz="1200" b="1" dirty="0" smtClean="0"/>
              <a:t> still missing in the Linked Data standards</a:t>
            </a:r>
            <a:endParaRPr lang="en-US" sz="1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396308" y="2920600"/>
            <a:ext cx="3957492" cy="3734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Storing consent, transparency records in RDF requires</a:t>
            </a:r>
            <a:r>
              <a:rPr lang="en-US" sz="1800" dirty="0"/>
              <a:t> </a:t>
            </a:r>
            <a:r>
              <a:rPr lang="en-US" sz="1800" dirty="0" smtClean="0"/>
              <a:t>technology to harness RDF with:</a:t>
            </a:r>
          </a:p>
          <a:p>
            <a:r>
              <a:rPr lang="en-US" sz="1800" dirty="0" err="1" smtClean="0"/>
              <a:t>Queryable</a:t>
            </a:r>
            <a:r>
              <a:rPr lang="en-US" sz="1800" dirty="0" smtClean="0"/>
              <a:t> encryption</a:t>
            </a:r>
          </a:p>
          <a:p>
            <a:r>
              <a:rPr lang="en-US" sz="1800" dirty="0" err="1" smtClean="0"/>
              <a:t>Acces</a:t>
            </a:r>
            <a:r>
              <a:rPr lang="en-US" sz="1800" dirty="0" smtClean="0"/>
              <a:t> control</a:t>
            </a:r>
          </a:p>
          <a:p>
            <a:r>
              <a:rPr lang="en-US" sz="1800" dirty="0" smtClean="0"/>
              <a:t>Compression (build on top of HDT)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 </a:t>
            </a:r>
          </a:p>
          <a:p>
            <a:pPr lvl="2"/>
            <a:endParaRPr lang="en-US" sz="1400" b="1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60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24763" y="1318437"/>
            <a:ext cx="7963786" cy="5116297"/>
          </a:xfrm>
        </p:spPr>
        <p:txBody>
          <a:bodyPr>
            <a:noAutofit/>
          </a:bodyPr>
          <a:lstStyle/>
          <a:p>
            <a:r>
              <a:rPr lang="en-US" sz="1800" dirty="0"/>
              <a:t>6 months into the project:</a:t>
            </a:r>
          </a:p>
          <a:p>
            <a:r>
              <a:rPr lang="en-US" sz="1800" dirty="0" smtClean="0"/>
              <a:t>Recent Publications</a:t>
            </a:r>
            <a:r>
              <a:rPr lang="en-US" sz="1800" dirty="0"/>
              <a:t>:</a:t>
            </a:r>
          </a:p>
          <a:p>
            <a:pPr lvl="2"/>
            <a:r>
              <a:rPr lang="en-US" sz="1400" b="1" dirty="0"/>
              <a:t>Self-Enforcing Access Control for Encrypted Linked Data.</a:t>
            </a:r>
            <a:r>
              <a:rPr lang="en-US" sz="1400" dirty="0"/>
              <a:t> Javier D. </a:t>
            </a:r>
            <a:r>
              <a:rPr lang="en-US" sz="1400" dirty="0" err="1"/>
              <a:t>Fernández</a:t>
            </a:r>
            <a:r>
              <a:rPr lang="en-US" sz="1400" dirty="0"/>
              <a:t>, Sabrina </a:t>
            </a:r>
            <a:r>
              <a:rPr lang="en-US" sz="1400" dirty="0" err="1"/>
              <a:t>Kirrane</a:t>
            </a:r>
            <a:r>
              <a:rPr lang="en-US" sz="1400" dirty="0"/>
              <a:t>, Axel </a:t>
            </a:r>
            <a:r>
              <a:rPr lang="en-US" sz="1400" dirty="0" err="1"/>
              <a:t>Polleres</a:t>
            </a:r>
            <a:r>
              <a:rPr lang="en-US" sz="1400" dirty="0"/>
              <a:t>, and Simon </a:t>
            </a:r>
            <a:r>
              <a:rPr lang="en-US" sz="1400" dirty="0" err="1"/>
              <a:t>Steyskal</a:t>
            </a:r>
            <a:r>
              <a:rPr lang="en-US" sz="1400" dirty="0"/>
              <a:t>. </a:t>
            </a:r>
            <a:r>
              <a:rPr lang="en-US" sz="1400" dirty="0" smtClean="0">
                <a:hlinkClick r:id="rId2"/>
              </a:rPr>
              <a:t>Extended </a:t>
            </a:r>
            <a:r>
              <a:rPr lang="en-US" sz="1400" dirty="0">
                <a:hlinkClick r:id="rId2"/>
              </a:rPr>
              <a:t>Semantic Web Conference (ESWC 2017).</a:t>
            </a:r>
            <a:r>
              <a:rPr lang="en-US" sz="1400" dirty="0"/>
              <a:t> May 2017</a:t>
            </a:r>
            <a:endParaRPr lang="en-US" sz="1400" b="1" dirty="0"/>
          </a:p>
          <a:p>
            <a:pPr lvl="2"/>
            <a:r>
              <a:rPr lang="en-US" sz="1400" b="1" dirty="0"/>
              <a:t>Transparent Personal Data Processing: The Road Ahead.</a:t>
            </a:r>
            <a:r>
              <a:rPr lang="en-US" sz="1400" dirty="0"/>
              <a:t> </a:t>
            </a:r>
            <a:r>
              <a:rPr lang="en-US" sz="1400" dirty="0" err="1"/>
              <a:t>Piero</a:t>
            </a:r>
            <a:r>
              <a:rPr lang="en-US" sz="1400" dirty="0"/>
              <a:t> Bonatti, Sabrina </a:t>
            </a:r>
            <a:r>
              <a:rPr lang="en-US" sz="1400" dirty="0" err="1"/>
              <a:t>Kirrane</a:t>
            </a:r>
            <a:r>
              <a:rPr lang="en-US" sz="1400" dirty="0"/>
              <a:t>, Axel </a:t>
            </a:r>
            <a:r>
              <a:rPr lang="en-US" sz="1400" dirty="0" err="1"/>
              <a:t>Polleres</a:t>
            </a:r>
            <a:r>
              <a:rPr lang="en-US" sz="1400" dirty="0"/>
              <a:t>, and </a:t>
            </a:r>
            <a:r>
              <a:rPr lang="en-US" sz="1400" dirty="0" err="1"/>
              <a:t>Rigo</a:t>
            </a:r>
            <a:r>
              <a:rPr lang="en-US" sz="1400" dirty="0"/>
              <a:t> </a:t>
            </a:r>
            <a:r>
              <a:rPr lang="en-US" sz="1400" dirty="0" err="1"/>
              <a:t>Wenning</a:t>
            </a:r>
            <a:r>
              <a:rPr lang="en-US" sz="1400" dirty="0"/>
              <a:t>. </a:t>
            </a:r>
            <a:r>
              <a:rPr lang="en-US" sz="1400" dirty="0" smtClean="0">
                <a:hlinkClick r:id="rId3"/>
              </a:rPr>
              <a:t>TELERISE</a:t>
            </a:r>
            <a:r>
              <a:rPr lang="en-US" sz="1400" dirty="0">
                <a:hlinkClick r:id="rId3"/>
              </a:rPr>
              <a:t>: 3rd International Workshop on TEchnical and LEgal aspects of data pRIvacy and Security.</a:t>
            </a:r>
            <a:r>
              <a:rPr lang="en-US" sz="1400" dirty="0"/>
              <a:t> Sep 2017</a:t>
            </a:r>
          </a:p>
          <a:p>
            <a:r>
              <a:rPr lang="en-US" sz="1800" dirty="0"/>
              <a:t>Next deliverables forthcoming:</a:t>
            </a:r>
          </a:p>
          <a:p>
            <a:pPr lvl="1"/>
            <a:r>
              <a:rPr lang="en-US" sz="1600" b="1" dirty="0"/>
              <a:t>D1.3 </a:t>
            </a:r>
            <a:r>
              <a:rPr lang="en-US" sz="1600" b="1" i="1" dirty="0"/>
              <a:t>Policy, transparency and compliance guidelines</a:t>
            </a:r>
            <a:r>
              <a:rPr lang="en-US" sz="1600" i="1" dirty="0"/>
              <a:t>: </a:t>
            </a:r>
            <a:r>
              <a:rPr lang="en-US" sz="1600" dirty="0"/>
              <a:t>Requirements for an Ontology and Policy Language for formalizing and reasoning about Policies and Consent</a:t>
            </a:r>
          </a:p>
          <a:p>
            <a:pPr lvl="1"/>
            <a:r>
              <a:rPr lang="en-US" sz="1600" b="1" dirty="0"/>
              <a:t>D1.4 </a:t>
            </a:r>
            <a:r>
              <a:rPr lang="en-US" sz="1600" b="1" i="1" dirty="0"/>
              <a:t>Technical requirements:</a:t>
            </a:r>
            <a:r>
              <a:rPr lang="en-US" sz="1600" i="1" dirty="0"/>
              <a:t> First architecture blueprint, based on the </a:t>
            </a:r>
            <a:r>
              <a:rPr lang="en-US" sz="1600" i="1" dirty="0" err="1"/>
              <a:t>BigData</a:t>
            </a:r>
            <a:r>
              <a:rPr lang="en-US" sz="1600" i="1" dirty="0"/>
              <a:t>-Europe architecture </a:t>
            </a:r>
            <a:r>
              <a:rPr lang="en-US" sz="1400" i="1" dirty="0"/>
              <a:t>(</a:t>
            </a:r>
            <a:r>
              <a:rPr lang="en-US" sz="1400" i="1" dirty="0">
                <a:hlinkClick r:id="rId4"/>
              </a:rPr>
              <a:t>https://www.big-data-europe.eu/</a:t>
            </a:r>
            <a:r>
              <a:rPr lang="en-US" sz="1400" i="1" dirty="0"/>
              <a:t>) </a:t>
            </a:r>
            <a:endParaRPr lang="en-US" sz="1400" dirty="0"/>
          </a:p>
          <a:p>
            <a:r>
              <a:rPr lang="en-US" sz="1800" dirty="0"/>
              <a:t>Community building, common Standards and Best Practices: </a:t>
            </a:r>
            <a:r>
              <a:rPr lang="en-US" sz="1600" dirty="0"/>
              <a:t>Planned W3C workshop and Community group on </a:t>
            </a:r>
            <a:r>
              <a:rPr lang="en-US" sz="1600" b="1" dirty="0"/>
              <a:t>Linked data Vocabularies for Transparency and Privacy controls (planned for early of 2018) </a:t>
            </a:r>
            <a:r>
              <a:rPr lang="mr-IN" sz="1600" b="1" dirty="0"/>
              <a:t>–</a:t>
            </a:r>
            <a:r>
              <a:rPr lang="en-US" sz="1600" b="1" dirty="0"/>
              <a:t> Please join us!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tx1"/>
                </a:solidFill>
                <a:latin typeface="+mj-lt"/>
              </a:rPr>
              <a:t>SPECIAL Results so far: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7"/>
          <a:stretch/>
        </p:blipFill>
        <p:spPr>
          <a:xfrm>
            <a:off x="3716727" y="5773356"/>
            <a:ext cx="4644008" cy="935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997543">
            <a:off x="5967301" y="6227018"/>
            <a:ext cx="205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We need your help!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807535" y="2551814"/>
            <a:ext cx="7697972" cy="861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24763" y="1318437"/>
            <a:ext cx="7963786" cy="5116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lvl="2"/>
            <a:r>
              <a:rPr lang="en-US" sz="1400" b="1" dirty="0" smtClean="0"/>
              <a:t>Transparent </a:t>
            </a:r>
            <a:r>
              <a:rPr lang="en-US" sz="1400" b="1" dirty="0"/>
              <a:t>Personal Data Processing: The Road Ahead.</a:t>
            </a:r>
            <a:r>
              <a:rPr lang="en-US" sz="1400" dirty="0"/>
              <a:t> </a:t>
            </a:r>
            <a:r>
              <a:rPr lang="en-US" sz="1400" dirty="0" err="1"/>
              <a:t>Piero</a:t>
            </a:r>
            <a:r>
              <a:rPr lang="en-US" sz="1400" dirty="0"/>
              <a:t> Bonatti, Sabrina </a:t>
            </a:r>
            <a:r>
              <a:rPr lang="en-US" sz="1400" dirty="0" err="1"/>
              <a:t>Kirrane</a:t>
            </a:r>
            <a:r>
              <a:rPr lang="en-US" sz="1400" dirty="0"/>
              <a:t>, Axel </a:t>
            </a:r>
            <a:r>
              <a:rPr lang="en-US" sz="1400" dirty="0" err="1"/>
              <a:t>Polleres</a:t>
            </a:r>
            <a:r>
              <a:rPr lang="en-US" sz="1400" dirty="0"/>
              <a:t>, and </a:t>
            </a:r>
            <a:r>
              <a:rPr lang="en-US" sz="1400" dirty="0" err="1"/>
              <a:t>Rigo</a:t>
            </a:r>
            <a:r>
              <a:rPr lang="en-US" sz="1400" dirty="0"/>
              <a:t> </a:t>
            </a:r>
            <a:r>
              <a:rPr lang="en-US" sz="1400" dirty="0" err="1"/>
              <a:t>Wenning</a:t>
            </a:r>
            <a:r>
              <a:rPr lang="en-US" sz="1400" dirty="0"/>
              <a:t>. </a:t>
            </a:r>
            <a:r>
              <a:rPr lang="en-US" sz="1400" dirty="0" smtClean="0">
                <a:hlinkClick r:id="rId2"/>
              </a:rPr>
              <a:t>TELERISE</a:t>
            </a:r>
            <a:r>
              <a:rPr lang="en-US" sz="1400" dirty="0">
                <a:hlinkClick r:id="rId2"/>
              </a:rPr>
              <a:t>: 3rd International Workshop on TEchnical and LEgal aspects of data pRIvacy and Security.</a:t>
            </a:r>
            <a:r>
              <a:rPr lang="en-US" sz="1400" dirty="0"/>
              <a:t> Sep </a:t>
            </a:r>
            <a:r>
              <a:rPr lang="en-US" sz="1400" dirty="0" smtClean="0"/>
              <a:t>2017</a:t>
            </a:r>
            <a:endParaRPr lang="en-US" sz="1400" dirty="0"/>
          </a:p>
        </p:txBody>
      </p:sp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tx1"/>
                </a:solidFill>
                <a:latin typeface="+mj-lt"/>
              </a:rPr>
              <a:t>SPECIAL Results so far: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8" y="2644000"/>
            <a:ext cx="5239581" cy="3936766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33917" y="2808973"/>
            <a:ext cx="2673202" cy="1943779"/>
          </a:xfrm>
          <a:prstGeom prst="wedgeEllipseCallout">
            <a:avLst>
              <a:gd name="adj1" fmla="val 63858"/>
              <a:gd name="adj2" fmla="val 72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Bottomline</a:t>
            </a:r>
            <a:r>
              <a:rPr lang="en-US" sz="1400" b="1" dirty="0" smtClean="0"/>
              <a:t>: </a:t>
            </a:r>
          </a:p>
          <a:p>
            <a:pPr algn="ctr"/>
            <a:r>
              <a:rPr lang="en-US" sz="1400" b="1" dirty="0" err="1" smtClean="0"/>
              <a:t>Blockchain</a:t>
            </a:r>
            <a:r>
              <a:rPr lang="en-US" sz="1400" b="1" dirty="0" smtClean="0"/>
              <a:t> is ONE possible implementation of an immutable  transparency layer, but not the only option!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24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24763" y="1318437"/>
            <a:ext cx="7963786" cy="5116297"/>
          </a:xfrm>
        </p:spPr>
        <p:txBody>
          <a:bodyPr>
            <a:noAutofit/>
          </a:bodyPr>
          <a:lstStyle/>
          <a:p>
            <a:r>
              <a:rPr lang="en-US" sz="1800" dirty="0"/>
              <a:t>6 months into the project:</a:t>
            </a:r>
          </a:p>
          <a:p>
            <a:r>
              <a:rPr lang="en-US" sz="1800" dirty="0" smtClean="0"/>
              <a:t>Recent Publications</a:t>
            </a:r>
            <a:r>
              <a:rPr lang="en-US" sz="1800" dirty="0"/>
              <a:t>:</a:t>
            </a:r>
          </a:p>
          <a:p>
            <a:pPr lvl="2"/>
            <a:r>
              <a:rPr lang="en-US" sz="1400" b="1" dirty="0"/>
              <a:t>Self-Enforcing Access Control for Encrypted Linked Data.</a:t>
            </a:r>
            <a:r>
              <a:rPr lang="en-US" sz="1400" dirty="0"/>
              <a:t> Javier D. </a:t>
            </a:r>
            <a:r>
              <a:rPr lang="en-US" sz="1400" dirty="0" err="1"/>
              <a:t>Fernández</a:t>
            </a:r>
            <a:r>
              <a:rPr lang="en-US" sz="1400" dirty="0"/>
              <a:t>, Sabrina </a:t>
            </a:r>
            <a:r>
              <a:rPr lang="en-US" sz="1400" dirty="0" err="1"/>
              <a:t>Kirrane</a:t>
            </a:r>
            <a:r>
              <a:rPr lang="en-US" sz="1400" dirty="0"/>
              <a:t>, Axel </a:t>
            </a:r>
            <a:r>
              <a:rPr lang="en-US" sz="1400" dirty="0" err="1"/>
              <a:t>Polleres</a:t>
            </a:r>
            <a:r>
              <a:rPr lang="en-US" sz="1400" dirty="0"/>
              <a:t>, and Simon </a:t>
            </a:r>
            <a:r>
              <a:rPr lang="en-US" sz="1400" dirty="0" err="1"/>
              <a:t>Steyskal</a:t>
            </a:r>
            <a:r>
              <a:rPr lang="en-US" sz="1400" dirty="0"/>
              <a:t>. </a:t>
            </a:r>
            <a:r>
              <a:rPr lang="en-US" sz="1400" dirty="0" smtClean="0">
                <a:hlinkClick r:id="rId2"/>
              </a:rPr>
              <a:t>Extended </a:t>
            </a:r>
            <a:r>
              <a:rPr lang="en-US" sz="1400" dirty="0">
                <a:hlinkClick r:id="rId2"/>
              </a:rPr>
              <a:t>Semantic Web Conference (ESWC 2017).</a:t>
            </a:r>
            <a:r>
              <a:rPr lang="en-US" sz="1400" dirty="0"/>
              <a:t> May 2017</a:t>
            </a:r>
            <a:endParaRPr lang="en-US" sz="1400" b="1" dirty="0"/>
          </a:p>
          <a:p>
            <a:pPr lvl="2"/>
            <a:r>
              <a:rPr lang="en-US" sz="1400" b="1" dirty="0"/>
              <a:t>Transparent Personal Data Processing: The Road Ahead.</a:t>
            </a:r>
            <a:r>
              <a:rPr lang="en-US" sz="1400" dirty="0"/>
              <a:t> </a:t>
            </a:r>
            <a:r>
              <a:rPr lang="en-US" sz="1400" dirty="0" err="1"/>
              <a:t>Piero</a:t>
            </a:r>
            <a:r>
              <a:rPr lang="en-US" sz="1400" dirty="0"/>
              <a:t> Bonatti, Sabrina </a:t>
            </a:r>
            <a:r>
              <a:rPr lang="en-US" sz="1400" dirty="0" err="1"/>
              <a:t>Kirrane</a:t>
            </a:r>
            <a:r>
              <a:rPr lang="en-US" sz="1400" dirty="0"/>
              <a:t>, Axel </a:t>
            </a:r>
            <a:r>
              <a:rPr lang="en-US" sz="1400" dirty="0" err="1"/>
              <a:t>Polleres</a:t>
            </a:r>
            <a:r>
              <a:rPr lang="en-US" sz="1400" dirty="0"/>
              <a:t>, and </a:t>
            </a:r>
            <a:r>
              <a:rPr lang="en-US" sz="1400" dirty="0" err="1"/>
              <a:t>Rigo</a:t>
            </a:r>
            <a:r>
              <a:rPr lang="en-US" sz="1400" dirty="0"/>
              <a:t> </a:t>
            </a:r>
            <a:r>
              <a:rPr lang="en-US" sz="1400" dirty="0" err="1"/>
              <a:t>Wenning</a:t>
            </a:r>
            <a:r>
              <a:rPr lang="en-US" sz="1400" dirty="0"/>
              <a:t>. </a:t>
            </a:r>
            <a:r>
              <a:rPr lang="en-US" sz="1400" dirty="0" smtClean="0">
                <a:hlinkClick r:id="rId3"/>
              </a:rPr>
              <a:t>TELERISE</a:t>
            </a:r>
            <a:r>
              <a:rPr lang="en-US" sz="1400" dirty="0">
                <a:hlinkClick r:id="rId3"/>
              </a:rPr>
              <a:t>: 3rd International Workshop on TEchnical and LEgal aspects of data pRIvacy and Security.</a:t>
            </a:r>
            <a:r>
              <a:rPr lang="en-US" sz="1400" dirty="0"/>
              <a:t> Sep 2017</a:t>
            </a:r>
          </a:p>
          <a:p>
            <a:r>
              <a:rPr lang="en-US" sz="1800" dirty="0"/>
              <a:t>Next deliverables forthcoming:</a:t>
            </a:r>
          </a:p>
          <a:p>
            <a:pPr lvl="1"/>
            <a:r>
              <a:rPr lang="en-US" sz="1600" b="1" dirty="0"/>
              <a:t>D1.3 </a:t>
            </a:r>
            <a:r>
              <a:rPr lang="en-US" sz="1600" b="1" i="1" dirty="0"/>
              <a:t>Policy, transparency and compliance guidelines</a:t>
            </a:r>
            <a:r>
              <a:rPr lang="en-US" sz="1600" i="1" dirty="0"/>
              <a:t>: </a:t>
            </a:r>
            <a:r>
              <a:rPr lang="en-US" sz="1600" dirty="0"/>
              <a:t>Requirements for an Ontology and Policy Language for formalizing and reasoning about Policies and Consent</a:t>
            </a:r>
          </a:p>
          <a:p>
            <a:pPr lvl="1"/>
            <a:r>
              <a:rPr lang="en-US" sz="1600" b="1" dirty="0"/>
              <a:t>D1.4 </a:t>
            </a:r>
            <a:r>
              <a:rPr lang="en-US" sz="1600" b="1" i="1" dirty="0"/>
              <a:t>Technical requirements:</a:t>
            </a:r>
            <a:r>
              <a:rPr lang="en-US" sz="1600" i="1" dirty="0"/>
              <a:t> First architecture blueprint, based on the </a:t>
            </a:r>
            <a:r>
              <a:rPr lang="en-US" sz="1600" i="1" dirty="0" err="1"/>
              <a:t>BigData</a:t>
            </a:r>
            <a:r>
              <a:rPr lang="en-US" sz="1600" i="1" dirty="0"/>
              <a:t>-Europe architecture </a:t>
            </a:r>
            <a:r>
              <a:rPr lang="en-US" sz="1400" i="1" dirty="0"/>
              <a:t>(</a:t>
            </a:r>
            <a:r>
              <a:rPr lang="en-US" sz="1400" i="1" dirty="0">
                <a:hlinkClick r:id="rId4"/>
              </a:rPr>
              <a:t>https://www.big-data-europe.eu/</a:t>
            </a:r>
            <a:r>
              <a:rPr lang="en-US" sz="1400" i="1" dirty="0"/>
              <a:t>) </a:t>
            </a:r>
            <a:endParaRPr lang="en-US" sz="1400" dirty="0"/>
          </a:p>
          <a:p>
            <a:r>
              <a:rPr lang="en-US" sz="1800" dirty="0"/>
              <a:t>Community building, common Standards and Best Practices: </a:t>
            </a:r>
            <a:r>
              <a:rPr lang="en-US" sz="1600" dirty="0"/>
              <a:t>Planned W3C workshop and Community group on </a:t>
            </a:r>
            <a:r>
              <a:rPr lang="en-US" sz="1600" b="1" dirty="0"/>
              <a:t>Linked data Vocabularies for Transparency and Privacy controls (planned for early of 2018) </a:t>
            </a:r>
            <a:r>
              <a:rPr lang="mr-IN" sz="1600" b="1" dirty="0"/>
              <a:t>–</a:t>
            </a:r>
            <a:r>
              <a:rPr lang="en-US" sz="1600" b="1" dirty="0"/>
              <a:t> Please join us!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tx1"/>
                </a:solidFill>
                <a:latin typeface="+mj-lt"/>
              </a:rPr>
              <a:t>SPECIAL Results so far: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7"/>
          <a:stretch/>
        </p:blipFill>
        <p:spPr>
          <a:xfrm>
            <a:off x="3716727" y="5773356"/>
            <a:ext cx="4644008" cy="935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997543">
            <a:off x="5967301" y="6227018"/>
            <a:ext cx="205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We need your help!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3530010"/>
            <a:ext cx="11440633" cy="2243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341"/>
            <a:ext cx="3681839" cy="33784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23731" y="1415341"/>
            <a:ext cx="7963786" cy="5116297"/>
          </a:xfrm>
        </p:spPr>
        <p:txBody>
          <a:bodyPr>
            <a:noAutofit/>
          </a:bodyPr>
          <a:lstStyle/>
          <a:p>
            <a:r>
              <a:rPr lang="en-US" sz="1800" dirty="0" smtClean="0"/>
              <a:t>Next deliverables forthcoming:</a:t>
            </a:r>
          </a:p>
          <a:p>
            <a:pPr lvl="1"/>
            <a:r>
              <a:rPr lang="en-US" sz="1600" b="1" dirty="0" smtClean="0"/>
              <a:t>D1.3 </a:t>
            </a:r>
            <a:r>
              <a:rPr lang="en-US" sz="1600" b="1" i="1" dirty="0"/>
              <a:t>Policy, transparency and compliance guidelines</a:t>
            </a:r>
            <a:r>
              <a:rPr lang="en-US" sz="1600" i="1" dirty="0"/>
              <a:t>: </a:t>
            </a:r>
            <a:r>
              <a:rPr lang="en-US" sz="1600" dirty="0"/>
              <a:t>Requirements for an Ontology and Policy Language for formalizing and reasoning about Policies and Consent</a:t>
            </a:r>
          </a:p>
          <a:p>
            <a:pPr lvl="1"/>
            <a:r>
              <a:rPr lang="en-US" sz="1600" b="1" dirty="0"/>
              <a:t>D1.4 </a:t>
            </a:r>
            <a:r>
              <a:rPr lang="en-US" sz="1600" b="1" i="1" dirty="0"/>
              <a:t>Technical requirements:</a:t>
            </a:r>
            <a:r>
              <a:rPr lang="en-US" sz="1600" i="1" dirty="0"/>
              <a:t> First architecture blueprint, based on the </a:t>
            </a:r>
            <a:r>
              <a:rPr lang="en-US" sz="1600" i="1" dirty="0" err="1"/>
              <a:t>BigData</a:t>
            </a:r>
            <a:r>
              <a:rPr lang="en-US" sz="1600" i="1" dirty="0"/>
              <a:t>-Europe architecture </a:t>
            </a:r>
            <a:r>
              <a:rPr lang="en-US" sz="1400" i="1" dirty="0"/>
              <a:t>(</a:t>
            </a:r>
            <a:r>
              <a:rPr lang="en-US" sz="1400" i="1" dirty="0">
                <a:hlinkClick r:id="rId3"/>
              </a:rPr>
              <a:t>https://www.big-data-europe.eu/</a:t>
            </a:r>
            <a:r>
              <a:rPr lang="en-US" sz="1400" i="1" dirty="0"/>
              <a:t>) </a:t>
            </a:r>
            <a:endParaRPr lang="en-US" sz="14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Community </a:t>
            </a:r>
            <a:r>
              <a:rPr lang="en-US" sz="1800" dirty="0"/>
              <a:t>building, </a:t>
            </a:r>
            <a:r>
              <a:rPr lang="en-US" sz="1800" b="1" dirty="0"/>
              <a:t>common Standards and Best Practices</a:t>
            </a:r>
            <a:r>
              <a:rPr lang="en-US" sz="1800" dirty="0"/>
              <a:t>: </a:t>
            </a:r>
            <a:r>
              <a:rPr lang="en-US" sz="1600" dirty="0"/>
              <a:t>Planned W3C workshop and Community group on </a:t>
            </a:r>
            <a:r>
              <a:rPr lang="en-US" sz="1600" b="1" dirty="0"/>
              <a:t>Linked data Vocabularies for Transparency and Privacy controls (planned for early of 2018) </a:t>
            </a:r>
            <a:r>
              <a:rPr lang="mr-IN" sz="1600" b="1" dirty="0"/>
              <a:t>–</a:t>
            </a:r>
            <a:r>
              <a:rPr lang="en-US" sz="1600" b="1" dirty="0"/>
              <a:t> Please join us!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tx1"/>
                </a:solidFill>
                <a:latin typeface="+mj-lt"/>
              </a:rPr>
              <a:t>SPECIAL Results so far: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16727" y="5773356"/>
            <a:ext cx="4644008" cy="935788"/>
            <a:chOff x="3716727" y="5773356"/>
            <a:chExt cx="4644008" cy="9357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17"/>
            <a:stretch/>
          </p:blipFill>
          <p:spPr>
            <a:xfrm>
              <a:off x="3716727" y="5773356"/>
              <a:ext cx="4644008" cy="93578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20997543">
              <a:off x="5967301" y="6227018"/>
              <a:ext cx="20529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We need your help!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80278" y="3374139"/>
            <a:ext cx="400494" cy="603506"/>
            <a:chOff x="4072270" y="3636335"/>
            <a:chExt cx="400494" cy="603506"/>
          </a:xfrm>
        </p:grpSpPr>
        <p:grpSp>
          <p:nvGrpSpPr>
            <p:cNvPr id="15" name="Group 14"/>
            <p:cNvGrpSpPr/>
            <p:nvPr/>
          </p:nvGrpSpPr>
          <p:grpSpPr>
            <a:xfrm>
              <a:off x="4072270" y="3636335"/>
              <a:ext cx="226828" cy="310867"/>
              <a:chOff x="4072270" y="3636335"/>
              <a:chExt cx="226828" cy="31086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072270" y="3636335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224670" y="3788735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87456" y="3651530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154101" y="3862142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079673" y="3816070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129863" y="3731010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245936" y="3714304"/>
              <a:ext cx="226828" cy="310867"/>
              <a:chOff x="4072270" y="3636335"/>
              <a:chExt cx="226828" cy="310867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072270" y="3636335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224670" y="3788735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187456" y="3651530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154101" y="3862142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079673" y="3816070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29863" y="3731010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100626" y="3928974"/>
              <a:ext cx="226828" cy="310867"/>
              <a:chOff x="4072270" y="3636335"/>
              <a:chExt cx="226828" cy="310867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072270" y="3636335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24670" y="3788735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87456" y="3651530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154101" y="3862142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079673" y="3816070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129863" y="3731010"/>
                <a:ext cx="74428" cy="850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3932658" y="2678535"/>
            <a:ext cx="6415052" cy="1922487"/>
            <a:chOff x="2532843" y="2690488"/>
            <a:chExt cx="6415052" cy="192248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710" y="2690488"/>
              <a:ext cx="3329185" cy="1922487"/>
            </a:xfrm>
            <a:prstGeom prst="rect">
              <a:avLst/>
            </a:prstGeom>
          </p:spPr>
        </p:pic>
        <p:cxnSp>
          <p:nvCxnSpPr>
            <p:cNvPr id="32" name="Straight Connector 31"/>
            <p:cNvCxnSpPr>
              <a:stCxn id="19" idx="7"/>
            </p:cNvCxnSpPr>
            <p:nvPr/>
          </p:nvCxnSpPr>
          <p:spPr>
            <a:xfrm flipV="1">
              <a:off x="2532843" y="2799814"/>
              <a:ext cx="4460957" cy="691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532843" y="3581022"/>
              <a:ext cx="4750459" cy="1031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824562" y="3750518"/>
            <a:ext cx="3081062" cy="988009"/>
            <a:chOff x="3824562" y="3750518"/>
            <a:chExt cx="3081062" cy="988009"/>
          </a:xfrm>
        </p:grpSpPr>
        <p:cxnSp>
          <p:nvCxnSpPr>
            <p:cNvPr id="46" name="Straight Connector 45"/>
            <p:cNvCxnSpPr>
              <a:stCxn id="20" idx="5"/>
            </p:cNvCxnSpPr>
            <p:nvPr/>
          </p:nvCxnSpPr>
          <p:spPr>
            <a:xfrm>
              <a:off x="3899303" y="3750518"/>
              <a:ext cx="765995" cy="6682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569728" y="3981353"/>
              <a:ext cx="2335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e.g.</a:t>
              </a:r>
            </a:p>
            <a:p>
              <a:r>
                <a:rPr lang="en-US" dirty="0" smtClean="0"/>
                <a:t>W3C ODRL/POE (2017)</a:t>
              </a:r>
              <a:endParaRPr lang="en-US" dirty="0"/>
            </a:p>
          </p:txBody>
        </p:sp>
        <p:cxnSp>
          <p:nvCxnSpPr>
            <p:cNvPr id="51" name="Straight Connector 50"/>
            <p:cNvCxnSpPr>
              <a:stCxn id="25" idx="5"/>
            </p:cNvCxnSpPr>
            <p:nvPr/>
          </p:nvCxnSpPr>
          <p:spPr>
            <a:xfrm>
              <a:off x="3824562" y="3891781"/>
              <a:ext cx="777208" cy="846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569728" y="4537634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W3C PROV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954E-8314-49BC-A49B-DC3EB065E627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72" y="5755079"/>
            <a:ext cx="1665196" cy="11029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5230" y="5755079"/>
            <a:ext cx="3729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Web: </a:t>
            </a:r>
            <a:r>
              <a:rPr lang="en-US" dirty="0" smtClean="0">
                <a:solidFill>
                  <a:schemeClr val="tx2"/>
                </a:solidFill>
              </a:rPr>
              <a:t>https</a:t>
            </a:r>
            <a:r>
              <a:rPr lang="en-US" dirty="0">
                <a:solidFill>
                  <a:schemeClr val="tx2"/>
                </a:solidFill>
              </a:rPr>
              <a:t>://</a:t>
            </a:r>
            <a:r>
              <a:rPr lang="en-US" dirty="0" err="1">
                <a:solidFill>
                  <a:schemeClr val="tx2"/>
                </a:solidFill>
              </a:rPr>
              <a:t>www.specialprivacy.eu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Twitter: @</a:t>
            </a:r>
            <a:r>
              <a:rPr lang="en-US" dirty="0" err="1" smtClean="0"/>
              <a:t>specialprivacy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3444" y="2490484"/>
            <a:ext cx="3333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Privacy/Data Protection Community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78830" y="2541863"/>
            <a:ext cx="3546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(Semantic) Web/ Linked Data Community</a:t>
            </a:r>
            <a:endParaRPr lang="en-US" sz="2800" dirty="0"/>
          </a:p>
        </p:txBody>
      </p:sp>
      <p:sp>
        <p:nvSpPr>
          <p:cNvPr id="4" name="Left-Right Arrow 3"/>
          <p:cNvSpPr/>
          <p:nvPr/>
        </p:nvSpPr>
        <p:spPr>
          <a:xfrm>
            <a:off x="5693272" y="2883079"/>
            <a:ext cx="1250065" cy="4282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2463" y="1214342"/>
            <a:ext cx="12045792" cy="3598421"/>
            <a:chOff x="282463" y="1214342"/>
            <a:chExt cx="12045792" cy="35984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013" y="1903652"/>
              <a:ext cx="4511146" cy="28030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50" y="1903652"/>
              <a:ext cx="5027539" cy="290911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82463" y="1214342"/>
              <a:ext cx="563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Looking </a:t>
              </a:r>
              <a:r>
                <a:rPr lang="en-US" dirty="0" err="1" smtClean="0"/>
                <a:t>fwd</a:t>
              </a:r>
              <a:r>
                <a:rPr lang="en-US" dirty="0" smtClean="0"/>
                <a:t> to interesting 3 days here in Tallinn/Helsinki</a:t>
              </a:r>
              <a:r>
                <a:rPr lang="mr-IN" dirty="0" smtClean="0"/>
                <a:t>…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2658" y="1227253"/>
              <a:ext cx="59255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dirty="0" smtClean="0"/>
                <a:t>…</a:t>
              </a:r>
              <a:r>
                <a:rPr lang="en-US" dirty="0" smtClean="0"/>
                <a:t>and hope to see many of you in Vienna (</a:t>
              </a:r>
              <a:r>
                <a:rPr lang="en-US" b="1" dirty="0" smtClean="0"/>
                <a:t>21-25 October</a:t>
              </a:r>
              <a:r>
                <a:rPr lang="en-US" dirty="0" smtClean="0"/>
                <a:t>) for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  </a:t>
              </a:r>
              <a:r>
                <a:rPr lang="en-US" dirty="0" smtClean="0">
                  <a:solidFill>
                    <a:schemeClr val="tx2"/>
                  </a:solidFill>
                </a:rPr>
                <a:t>http://iswc2017.semanticweb.org/</a:t>
              </a:r>
              <a:r>
                <a:rPr lang="en-US" dirty="0" smtClean="0"/>
                <a:t> </a:t>
              </a:r>
            </a:p>
            <a:p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2463" y="465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itel 3"/>
          <p:cNvSpPr txBox="1">
            <a:spLocks/>
          </p:cNvSpPr>
          <p:nvPr/>
        </p:nvSpPr>
        <p:spPr>
          <a:xfrm>
            <a:off x="282463" y="75431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3200" b="1" dirty="0" smtClean="0">
                <a:solidFill>
                  <a:schemeClr val="tx1"/>
                </a:solidFill>
                <a:latin typeface="+mj-lt"/>
              </a:rPr>
              <a:t>Last</a:t>
            </a:r>
            <a:r>
              <a:rPr lang="en-IE" sz="3200" b="1" smtClean="0">
                <a:solidFill>
                  <a:schemeClr val="tx1"/>
                </a:solidFill>
                <a:latin typeface="+mj-lt"/>
              </a:rPr>
              <a:t>, but not least:</a:t>
            </a:r>
            <a:endParaRPr lang="en-IE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70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 am coming from, collaborators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1505" y="1700808"/>
            <a:ext cx="8784975" cy="4387988"/>
          </a:xfrm>
        </p:spPr>
        <p:txBody>
          <a:bodyPr>
            <a:normAutofit/>
          </a:bodyPr>
          <a:lstStyle/>
          <a:p>
            <a:r>
              <a:rPr lang="en-US" sz="1600" b="1" dirty="0"/>
              <a:t>Privacy &amp; Sustainable Computing Lab</a:t>
            </a:r>
            <a:endParaRPr lang="en-US" sz="1600" dirty="0"/>
          </a:p>
          <a:p>
            <a:r>
              <a:rPr lang="en-US" sz="1600" dirty="0">
                <a:hlinkClick r:id="rId2"/>
              </a:rPr>
              <a:t>http://www.privacylab.at/</a:t>
            </a:r>
            <a:r>
              <a:rPr lang="en-US" sz="1600" dirty="0"/>
              <a:t>	</a:t>
            </a:r>
          </a:p>
          <a:p>
            <a:r>
              <a:rPr lang="en-US" sz="1600" dirty="0"/>
              <a:t>Launched September 2016, launch event with various important stakeholders: technologists, standardization, activists</a:t>
            </a:r>
            <a:r>
              <a:rPr lang="mr-IN" sz="1600" dirty="0"/>
              <a:t>…</a:t>
            </a:r>
            <a:endParaRPr lang="en-US" sz="1600" dirty="0"/>
          </a:p>
          <a:p>
            <a:r>
              <a:rPr lang="en-US" sz="1600" dirty="0"/>
              <a:t>Goal: setting new standards in research, education and practice to address ethical issues in computing.</a:t>
            </a:r>
          </a:p>
        </p:txBody>
      </p:sp>
      <p:pic>
        <p:nvPicPr>
          <p:cNvPr id="1026" name="Picture 2" descr="http://www.privacylab.at/wp-content/uploads/2016/08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04" y="3429000"/>
            <a:ext cx="976287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ivacylab.at/wp-content/uploads/2016/08/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215" y="3429673"/>
            <a:ext cx="969293" cy="13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ivacylab.at/wp-content/uploads/2016/08/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20" y="3463723"/>
            <a:ext cx="944500" cy="1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19240" y="4725818"/>
            <a:ext cx="149340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Prof. Sarah </a:t>
            </a:r>
            <a:r>
              <a:rPr lang="en-US" sz="1050" b="1" dirty="0" err="1">
                <a:solidFill>
                  <a:srgbClr val="000000"/>
                </a:solidFill>
              </a:rPr>
              <a:t>Spiekermann</a:t>
            </a:r>
            <a:r>
              <a:rPr lang="en-US" sz="1050" b="1" dirty="0">
                <a:solidFill>
                  <a:srgbClr val="000000"/>
                </a:solidFill>
              </a:rPr>
              <a:t> (co-founder)</a:t>
            </a:r>
          </a:p>
        </p:txBody>
      </p:sp>
      <p:sp>
        <p:nvSpPr>
          <p:cNvPr id="9" name="Rectangle 8"/>
          <p:cNvSpPr/>
          <p:nvPr/>
        </p:nvSpPr>
        <p:spPr>
          <a:xfrm>
            <a:off x="9480999" y="4710955"/>
            <a:ext cx="13213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Prof. Axel</a:t>
            </a:r>
          </a:p>
          <a:p>
            <a:pPr algn="ctr"/>
            <a:r>
              <a:rPr lang="en-US" sz="1050" b="1" dirty="0" err="1">
                <a:solidFill>
                  <a:srgbClr val="000000"/>
                </a:solidFill>
              </a:rPr>
              <a:t>Polleres</a:t>
            </a:r>
            <a:r>
              <a:rPr lang="en-US" sz="105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</a:rPr>
              <a:t>(co-founder)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1045" y="4725818"/>
            <a:ext cx="12634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Dr. Sabrina </a:t>
            </a:r>
            <a:r>
              <a:rPr lang="en-US" sz="1050" b="1" dirty="0" err="1">
                <a:solidFill>
                  <a:srgbClr val="000000"/>
                </a:solidFill>
              </a:rPr>
              <a:t>Kirrane</a:t>
            </a:r>
            <a:r>
              <a:rPr lang="en-US" sz="105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</a:rPr>
              <a:t>(Lab </a:t>
            </a:r>
            <a:r>
              <a:rPr lang="en-US" sz="1050" b="1" dirty="0" smtClean="0">
                <a:solidFill>
                  <a:srgbClr val="000000"/>
                </a:solidFill>
              </a:rPr>
              <a:t>co-Director</a:t>
            </a:r>
            <a:r>
              <a:rPr lang="en-US" sz="1050" b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63" y="3521204"/>
            <a:ext cx="4686046" cy="33367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7363040" y="4719822"/>
            <a:ext cx="13213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0000"/>
                </a:solidFill>
              </a:rPr>
              <a:t>Dr. Benjamin Wagner </a:t>
            </a:r>
          </a:p>
          <a:p>
            <a:pPr algn="ctr"/>
            <a:r>
              <a:rPr lang="en-US" sz="1050" b="1" dirty="0" smtClean="0">
                <a:solidFill>
                  <a:srgbClr val="000000"/>
                </a:solidFill>
              </a:rPr>
              <a:t>(Lab co-Director)</a:t>
            </a:r>
          </a:p>
        </p:txBody>
      </p:sp>
      <p:pic>
        <p:nvPicPr>
          <p:cNvPr id="3" name="Picture 2" descr="http://www.privacylab.at/wp-content/uploads/2016/05/Wagner_Ben_we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2"/>
          <a:stretch/>
        </p:blipFill>
        <p:spPr bwMode="auto">
          <a:xfrm>
            <a:off x="7581368" y="3443776"/>
            <a:ext cx="918338" cy="13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60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 am coming from, collaborators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1505" y="1700808"/>
            <a:ext cx="8784975" cy="4387988"/>
          </a:xfrm>
        </p:spPr>
        <p:txBody>
          <a:bodyPr>
            <a:normAutofit/>
          </a:bodyPr>
          <a:lstStyle/>
          <a:p>
            <a:r>
              <a:rPr lang="en-US" sz="1600" b="1" dirty="0"/>
              <a:t>Privacy &amp; Sustainable Computing Lab</a:t>
            </a:r>
            <a:endParaRPr lang="en-US" sz="1600" dirty="0"/>
          </a:p>
          <a:p>
            <a:r>
              <a:rPr lang="en-US" sz="1600" dirty="0">
                <a:hlinkClick r:id="rId2"/>
              </a:rPr>
              <a:t>http://www.privacylab.at/</a:t>
            </a:r>
            <a:r>
              <a:rPr lang="en-US" sz="1600" dirty="0"/>
              <a:t>	</a:t>
            </a:r>
          </a:p>
          <a:p>
            <a:r>
              <a:rPr lang="en-US" sz="1600" dirty="0"/>
              <a:t>Launched September 2016, launch event with various important stakeholders: technologists, standardization, activists</a:t>
            </a:r>
            <a:r>
              <a:rPr lang="mr-IN" sz="1600" dirty="0"/>
              <a:t>…</a:t>
            </a:r>
            <a:endParaRPr lang="en-US" sz="1600" dirty="0"/>
          </a:p>
          <a:p>
            <a:r>
              <a:rPr lang="en-US" sz="1600" dirty="0"/>
              <a:t>Goal: setting new standards in research, education and practice to address ethical issues in computing.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What can we bring in here:</a:t>
            </a:r>
          </a:p>
          <a:p>
            <a:pPr lvl="1"/>
            <a:r>
              <a:rPr lang="en-US" sz="1200" dirty="0"/>
              <a:t>Web Standards</a:t>
            </a:r>
          </a:p>
          <a:p>
            <a:pPr lvl="1"/>
            <a:r>
              <a:rPr lang="en-US" sz="1200" dirty="0"/>
              <a:t>Linked Data</a:t>
            </a:r>
          </a:p>
          <a:p>
            <a:pPr lvl="1"/>
            <a:r>
              <a:rPr lang="en-US" sz="1200" dirty="0"/>
              <a:t>Ontologies</a:t>
            </a:r>
          </a:p>
          <a:p>
            <a:pPr lvl="1"/>
            <a:r>
              <a:rPr lang="en-US" sz="1200" dirty="0"/>
              <a:t>Scalable Data Processing and Querying</a:t>
            </a:r>
          </a:p>
        </p:txBody>
      </p:sp>
      <p:pic>
        <p:nvPicPr>
          <p:cNvPr id="1026" name="Picture 2" descr="http://www.privacylab.at/wp-content/uploads/2016/08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90" y="3429000"/>
            <a:ext cx="976287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ivacylab.at/wp-content/uploads/2016/08/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86" y="3429673"/>
            <a:ext cx="969293" cy="13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12910" y="4725818"/>
            <a:ext cx="149340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Prof. Sarah </a:t>
            </a:r>
            <a:r>
              <a:rPr lang="en-US" sz="1050" b="1" dirty="0" err="1"/>
              <a:t>Spiekermann</a:t>
            </a:r>
            <a:r>
              <a:rPr lang="en-US" sz="1050" b="1" dirty="0"/>
              <a:t> (co-founder)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6031" y="4725818"/>
            <a:ext cx="126347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Dr. Sabrina </a:t>
            </a:r>
            <a:r>
              <a:rPr lang="en-US" sz="1050" b="1" dirty="0" err="1"/>
              <a:t>Kirrane</a:t>
            </a:r>
            <a:r>
              <a:rPr lang="en-US" sz="1050" b="1" dirty="0"/>
              <a:t> </a:t>
            </a:r>
          </a:p>
          <a:p>
            <a:pPr algn="ctr"/>
            <a:r>
              <a:rPr lang="en-US" sz="1050" b="1" dirty="0"/>
              <a:t>(Lab Director)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407285"/>
            <a:ext cx="3564710" cy="3271009"/>
          </a:xfrm>
          <a:prstGeom prst="rect">
            <a:avLst/>
          </a:prstGeom>
        </p:spPr>
      </p:pic>
      <p:pic>
        <p:nvPicPr>
          <p:cNvPr id="11" name="Picture 6" descr="http://www.privacylab.at/wp-content/uploads/2016/08/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20" y="3463723"/>
            <a:ext cx="944500" cy="1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480999" y="4710955"/>
            <a:ext cx="13213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000000"/>
                </a:solidFill>
              </a:rPr>
              <a:t>Prof. Axel</a:t>
            </a:r>
          </a:p>
          <a:p>
            <a:pPr algn="ctr"/>
            <a:r>
              <a:rPr lang="en-US" sz="1050" b="1" dirty="0" err="1">
                <a:solidFill>
                  <a:srgbClr val="000000"/>
                </a:solidFill>
              </a:rPr>
              <a:t>Polleres</a:t>
            </a:r>
            <a:r>
              <a:rPr lang="en-US" sz="105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</a:rPr>
              <a:t>(co-founder)</a:t>
            </a:r>
          </a:p>
        </p:txBody>
      </p:sp>
    </p:spTree>
    <p:extLst>
      <p:ext uri="{BB962C8B-B14F-4D97-AF65-F5344CB8AC3E}">
        <p14:creationId xmlns:p14="http://schemas.microsoft.com/office/powerpoint/2010/main" val="1321654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717" y="455952"/>
            <a:ext cx="7943226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Privacy in the EU: all about the upcoming GDPR, </a:t>
            </a:r>
            <a:br>
              <a:rPr lang="en-US" sz="2400" b="1" dirty="0"/>
            </a:br>
            <a:r>
              <a:rPr lang="en-US" sz="2400" b="1" dirty="0"/>
              <a:t>How can we support it technically?</a:t>
            </a:r>
            <a:r>
              <a:rPr lang="mr-IN" sz="2400" b="1" dirty="0"/>
              <a:t>…</a:t>
            </a:r>
            <a:endParaRPr lang="en-US" sz="2400" b="1" dirty="0"/>
          </a:p>
        </p:txBody>
      </p:sp>
      <p:cxnSp>
        <p:nvCxnSpPr>
          <p:cNvPr id="69" name="OTLSHAPE_M_f907cf2cd13744bf813189fde4894f68_Connector1"/>
          <p:cNvCxnSpPr/>
          <p:nvPr>
            <p:custDataLst>
              <p:tags r:id="rId1"/>
            </p:custDataLst>
          </p:nvPr>
        </p:nvCxnSpPr>
        <p:spPr>
          <a:xfrm>
            <a:off x="9668180" y="2261766"/>
            <a:ext cx="0" cy="397955"/>
          </a:xfrm>
          <a:prstGeom prst="line">
            <a:avLst/>
          </a:prstGeom>
          <a:ln w="7620" cap="flat" cmpd="sng" algn="ctr">
            <a:solidFill>
              <a:schemeClr val="accent6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OTLSHAPE_M_fea5be7a98fe4c9b954a53dd7a4098e6_Connector1"/>
          <p:cNvCxnSpPr/>
          <p:nvPr>
            <p:custDataLst>
              <p:tags r:id="rId2"/>
            </p:custDataLst>
          </p:nvPr>
        </p:nvCxnSpPr>
        <p:spPr>
          <a:xfrm>
            <a:off x="6470051" y="2261766"/>
            <a:ext cx="0" cy="397955"/>
          </a:xfrm>
          <a:prstGeom prst="line">
            <a:avLst/>
          </a:prstGeom>
          <a:ln w="7620" cap="flat" cmpd="sng" algn="ctr">
            <a:solidFill>
              <a:schemeClr val="accent5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M_8bbfd835d03a4af0949ddac4dafb17ac_Connector2"/>
          <p:cNvCxnSpPr/>
          <p:nvPr>
            <p:custDataLst>
              <p:tags r:id="rId3"/>
            </p:custDataLst>
          </p:nvPr>
        </p:nvCxnSpPr>
        <p:spPr>
          <a:xfrm>
            <a:off x="5830426" y="2314458"/>
            <a:ext cx="0" cy="345263"/>
          </a:xfrm>
          <a:prstGeom prst="line">
            <a:avLst/>
          </a:prstGeom>
          <a:ln w="7620" cap="flat" cmpd="sng" algn="ctr">
            <a:solidFill>
              <a:schemeClr val="accent4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OTLSHAPE_M_8bbfd835d03a4af0949ddac4dafb17ac_Connector1"/>
          <p:cNvCxnSpPr/>
          <p:nvPr>
            <p:custDataLst>
              <p:tags r:id="rId4"/>
            </p:custDataLst>
          </p:nvPr>
        </p:nvCxnSpPr>
        <p:spPr>
          <a:xfrm>
            <a:off x="5830426" y="1585275"/>
            <a:ext cx="0" cy="713804"/>
          </a:xfrm>
          <a:prstGeom prst="line">
            <a:avLst/>
          </a:prstGeom>
          <a:ln w="7620" cap="flat" cmpd="sng" algn="ctr">
            <a:solidFill>
              <a:schemeClr val="accent4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OTLSHAPE_M_ccedd71866fa493194ea05aad4453c14_Connector2"/>
          <p:cNvCxnSpPr/>
          <p:nvPr>
            <p:custDataLst>
              <p:tags r:id="rId5"/>
            </p:custDataLst>
          </p:nvPr>
        </p:nvCxnSpPr>
        <p:spPr>
          <a:xfrm>
            <a:off x="5986698" y="2314458"/>
            <a:ext cx="0" cy="345263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OTLSHAPE_M_ccedd71866fa493194ea05aad4453c14_Connector1"/>
          <p:cNvCxnSpPr/>
          <p:nvPr>
            <p:custDataLst>
              <p:tags r:id="rId6"/>
            </p:custDataLst>
          </p:nvPr>
        </p:nvCxnSpPr>
        <p:spPr>
          <a:xfrm>
            <a:off x="5986698" y="1854477"/>
            <a:ext cx="0" cy="306515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OTLSHAPE_M_3837a32be05d497583db127d20af757b_Connector1"/>
          <p:cNvCxnSpPr/>
          <p:nvPr>
            <p:custDataLst>
              <p:tags r:id="rId7"/>
            </p:custDataLst>
          </p:nvPr>
        </p:nvCxnSpPr>
        <p:spPr>
          <a:xfrm>
            <a:off x="4373096" y="2261766"/>
            <a:ext cx="0" cy="397955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OTLSHAPE_M_f38571eff4b64248be093c5e9f7b24b4_Connector1"/>
          <p:cNvCxnSpPr/>
          <p:nvPr>
            <p:custDataLst>
              <p:tags r:id="rId8"/>
            </p:custDataLst>
          </p:nvPr>
        </p:nvCxnSpPr>
        <p:spPr>
          <a:xfrm>
            <a:off x="2799473" y="2261766"/>
            <a:ext cx="0" cy="397955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OTLSHAPE_M_59bb1b30ddc540efb635d6bf0b07891d_Connector1"/>
          <p:cNvCxnSpPr/>
          <p:nvPr>
            <p:custDataLst>
              <p:tags r:id="rId9"/>
            </p:custDataLst>
          </p:nvPr>
        </p:nvCxnSpPr>
        <p:spPr>
          <a:xfrm>
            <a:off x="1952695" y="1854476"/>
            <a:ext cx="0" cy="805244"/>
          </a:xfrm>
          <a:prstGeom prst="line">
            <a:avLst/>
          </a:prstGeom>
          <a:ln w="7620" cap="flat" cmpd="sng" algn="ctr">
            <a:solidFill>
              <a:srgbClr val="0072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TLSHAPE_TB_00000000000000000000000000000000_ScaleContainer"/>
          <p:cNvSpPr/>
          <p:nvPr>
            <p:custDataLst>
              <p:tags r:id="rId10"/>
            </p:custDataLst>
          </p:nvPr>
        </p:nvSpPr>
        <p:spPr>
          <a:xfrm>
            <a:off x="1524001" y="2659719"/>
            <a:ext cx="8985614" cy="380476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79" name="OTLSHAPE_TB_00000000000000000000000000000000_ElapsedTime"/>
          <p:cNvSpPr/>
          <p:nvPr>
            <p:custDataLst>
              <p:tags r:id="rId11"/>
            </p:custDataLst>
          </p:nvPr>
        </p:nvSpPr>
        <p:spPr>
          <a:xfrm>
            <a:off x="1524001" y="2950664"/>
            <a:ext cx="7118180" cy="45719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80" name="OTLSHAPE_TB_00000000000000000000000000000000_TodayMarkerShape"/>
          <p:cNvSpPr/>
          <p:nvPr>
            <p:custDataLst>
              <p:tags r:id="rId12"/>
            </p:custDataLst>
          </p:nvPr>
        </p:nvSpPr>
        <p:spPr>
          <a:xfrm>
            <a:off x="8544272" y="3070771"/>
            <a:ext cx="102870" cy="1143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cxnSp>
        <p:nvCxnSpPr>
          <p:cNvPr id="82" name="OTLSHAPE_TB_00000000000000000000000000000000_Separator1"/>
          <p:cNvCxnSpPr/>
          <p:nvPr>
            <p:custDataLst>
              <p:tags r:id="rId13"/>
            </p:custDataLst>
          </p:nvPr>
        </p:nvCxnSpPr>
        <p:spPr>
          <a:xfrm>
            <a:off x="2535727" y="2739729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TLSHAPE_TB_00000000000000000000000000000000_TimescaleInterval2"/>
          <p:cNvSpPr txBox="1"/>
          <p:nvPr>
            <p:custDataLst>
              <p:tags r:id="rId14"/>
            </p:custDataLst>
          </p:nvPr>
        </p:nvSpPr>
        <p:spPr>
          <a:xfrm>
            <a:off x="2592877" y="2747445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2013</a:t>
            </a:r>
          </a:p>
        </p:txBody>
      </p:sp>
      <p:cxnSp>
        <p:nvCxnSpPr>
          <p:cNvPr id="84" name="OTLSHAPE_TB_00000000000000000000000000000000_Separator2"/>
          <p:cNvCxnSpPr/>
          <p:nvPr>
            <p:custDataLst>
              <p:tags r:id="rId15"/>
            </p:custDataLst>
          </p:nvPr>
        </p:nvCxnSpPr>
        <p:spPr>
          <a:xfrm>
            <a:off x="3862223" y="2739729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TLSHAPE_TB_00000000000000000000000000000000_TimescaleInterval3"/>
          <p:cNvSpPr txBox="1"/>
          <p:nvPr>
            <p:custDataLst>
              <p:tags r:id="rId16"/>
            </p:custDataLst>
          </p:nvPr>
        </p:nvSpPr>
        <p:spPr>
          <a:xfrm>
            <a:off x="3919373" y="2747445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</a:p>
        </p:txBody>
      </p:sp>
      <p:cxnSp>
        <p:nvCxnSpPr>
          <p:cNvPr id="86" name="OTLSHAPE_TB_00000000000000000000000000000000_Separator3"/>
          <p:cNvCxnSpPr/>
          <p:nvPr>
            <p:custDataLst>
              <p:tags r:id="rId17"/>
            </p:custDataLst>
          </p:nvPr>
        </p:nvCxnSpPr>
        <p:spPr>
          <a:xfrm>
            <a:off x="5188720" y="2739729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TLSHAPE_TB_00000000000000000000000000000000_TimescaleInterval4"/>
          <p:cNvSpPr txBox="1"/>
          <p:nvPr>
            <p:custDataLst>
              <p:tags r:id="rId18"/>
            </p:custDataLst>
          </p:nvPr>
        </p:nvSpPr>
        <p:spPr>
          <a:xfrm>
            <a:off x="5245870" y="2747445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</a:p>
        </p:txBody>
      </p:sp>
      <p:cxnSp>
        <p:nvCxnSpPr>
          <p:cNvPr id="88" name="OTLSHAPE_TB_00000000000000000000000000000000_Separator4"/>
          <p:cNvCxnSpPr/>
          <p:nvPr>
            <p:custDataLst>
              <p:tags r:id="rId19"/>
            </p:custDataLst>
          </p:nvPr>
        </p:nvCxnSpPr>
        <p:spPr>
          <a:xfrm>
            <a:off x="6515216" y="2739729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TLSHAPE_TB_00000000000000000000000000000000_TimescaleInterval5"/>
          <p:cNvSpPr txBox="1"/>
          <p:nvPr>
            <p:custDataLst>
              <p:tags r:id="rId20"/>
            </p:custDataLst>
          </p:nvPr>
        </p:nvSpPr>
        <p:spPr>
          <a:xfrm>
            <a:off x="6572366" y="2747445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</a:p>
        </p:txBody>
      </p:sp>
      <p:cxnSp>
        <p:nvCxnSpPr>
          <p:cNvPr id="90" name="OTLSHAPE_TB_00000000000000000000000000000000_Separator5"/>
          <p:cNvCxnSpPr/>
          <p:nvPr>
            <p:custDataLst>
              <p:tags r:id="rId21"/>
            </p:custDataLst>
          </p:nvPr>
        </p:nvCxnSpPr>
        <p:spPr>
          <a:xfrm>
            <a:off x="7845346" y="2739729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TLSHAPE_TB_00000000000000000000000000000000_TimescaleInterval6"/>
          <p:cNvSpPr txBox="1"/>
          <p:nvPr>
            <p:custDataLst>
              <p:tags r:id="rId22"/>
            </p:custDataLst>
          </p:nvPr>
        </p:nvSpPr>
        <p:spPr>
          <a:xfrm>
            <a:off x="7902497" y="2747445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</a:p>
        </p:txBody>
      </p:sp>
      <p:cxnSp>
        <p:nvCxnSpPr>
          <p:cNvPr id="92" name="OTLSHAPE_TB_00000000000000000000000000000000_Separator6"/>
          <p:cNvCxnSpPr/>
          <p:nvPr>
            <p:custDataLst>
              <p:tags r:id="rId23"/>
            </p:custDataLst>
          </p:nvPr>
        </p:nvCxnSpPr>
        <p:spPr>
          <a:xfrm>
            <a:off x="9171842" y="2739729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TLSHAPE_TB_00000000000000000000000000000000_TimescaleInterval7"/>
          <p:cNvSpPr txBox="1"/>
          <p:nvPr>
            <p:custDataLst>
              <p:tags r:id="rId24"/>
            </p:custDataLst>
          </p:nvPr>
        </p:nvSpPr>
        <p:spPr>
          <a:xfrm>
            <a:off x="9228993" y="2747445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94" name="OTLSHAPE_M_59bb1b30ddc540efb635d6bf0b07891d_Title"/>
          <p:cNvSpPr txBox="1"/>
          <p:nvPr>
            <p:custDataLst>
              <p:tags r:id="rId25"/>
            </p:custDataLst>
          </p:nvPr>
        </p:nvSpPr>
        <p:spPr>
          <a:xfrm>
            <a:off x="2152720" y="1747337"/>
            <a:ext cx="1349698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5" dirty="0">
                <a:solidFill>
                  <a:schemeClr val="dk1"/>
                </a:solidFill>
                <a:latin typeface="Calibri" panose="020F0502020204030204" pitchFamily="34" charset="0"/>
              </a:rPr>
              <a:t>Draft of the regulation</a:t>
            </a:r>
          </a:p>
        </p:txBody>
      </p:sp>
      <p:sp>
        <p:nvSpPr>
          <p:cNvPr id="95" name="OTLSHAPE_M_59bb1b30ddc540efb635d6bf0b07891d_Date"/>
          <p:cNvSpPr txBox="1"/>
          <p:nvPr>
            <p:custDataLst>
              <p:tags r:id="rId26"/>
            </p:custDataLst>
          </p:nvPr>
        </p:nvSpPr>
        <p:spPr>
          <a:xfrm>
            <a:off x="2152720" y="1919111"/>
            <a:ext cx="50292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7/22/2012</a:t>
            </a:r>
          </a:p>
        </p:txBody>
      </p:sp>
      <p:sp>
        <p:nvSpPr>
          <p:cNvPr id="96" name="OTLSHAPE_M_59bb1b30ddc540efb635d6bf0b07891d_Shape"/>
          <p:cNvSpPr/>
          <p:nvPr>
            <p:custDataLst>
              <p:tags r:id="rId27"/>
            </p:custDataLst>
          </p:nvPr>
        </p:nvSpPr>
        <p:spPr>
          <a:xfrm rot="16200000">
            <a:off x="1975555" y="1854476"/>
            <a:ext cx="148590" cy="148590"/>
          </a:xfrm>
          <a:prstGeom prst="flowChartMerge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97" name="OTLSHAPE_M_f38571eff4b64248be093c5e9f7b24b4_Title"/>
          <p:cNvSpPr txBox="1"/>
          <p:nvPr>
            <p:custDataLst>
              <p:tags r:id="rId28"/>
            </p:custDataLst>
          </p:nvPr>
        </p:nvSpPr>
        <p:spPr>
          <a:xfrm>
            <a:off x="2999497" y="2154626"/>
            <a:ext cx="1270304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Revisions in the draft</a:t>
            </a:r>
          </a:p>
        </p:txBody>
      </p:sp>
      <p:sp>
        <p:nvSpPr>
          <p:cNvPr id="98" name="OTLSHAPE_M_f38571eff4b64248be093c5e9f7b24b4_Date"/>
          <p:cNvSpPr txBox="1"/>
          <p:nvPr>
            <p:custDataLst>
              <p:tags r:id="rId29"/>
            </p:custDataLst>
          </p:nvPr>
        </p:nvSpPr>
        <p:spPr>
          <a:xfrm>
            <a:off x="2999498" y="2326399"/>
            <a:ext cx="50292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 dirty="0">
                <a:solidFill>
                  <a:srgbClr val="1F497E"/>
                </a:solidFill>
                <a:latin typeface="Calibri" panose="020F0502020204030204" pitchFamily="34" charset="0"/>
              </a:rPr>
              <a:t>3/12/2013</a:t>
            </a:r>
          </a:p>
        </p:txBody>
      </p:sp>
      <p:sp>
        <p:nvSpPr>
          <p:cNvPr id="99" name="OTLSHAPE_M_f38571eff4b64248be093c5e9f7b24b4_Shape"/>
          <p:cNvSpPr/>
          <p:nvPr>
            <p:custDataLst>
              <p:tags r:id="rId30"/>
            </p:custDataLst>
          </p:nvPr>
        </p:nvSpPr>
        <p:spPr>
          <a:xfrm rot="16200000">
            <a:off x="2822333" y="2261765"/>
            <a:ext cx="148590" cy="14859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00" name="OTLSHAPE_M_3837a32be05d497583db127d20af757b_Title"/>
          <p:cNvSpPr txBox="1"/>
          <p:nvPr>
            <p:custDataLst>
              <p:tags r:id="rId31"/>
            </p:custDataLst>
          </p:nvPr>
        </p:nvSpPr>
        <p:spPr>
          <a:xfrm>
            <a:off x="4573122" y="2154626"/>
            <a:ext cx="1759900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80" b="1" spc="-2" dirty="0">
                <a:solidFill>
                  <a:schemeClr val="dk1"/>
                </a:solidFill>
                <a:latin typeface="Calibri" panose="020F0502020204030204" pitchFamily="34" charset="0"/>
              </a:rPr>
              <a:t>Discussions in the EU Council</a:t>
            </a:r>
            <a:endParaRPr lang="en-GB" sz="1080" b="1" spc="-2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OTLSHAPE_M_3837a32be05d497583db127d20af757b_Date"/>
          <p:cNvSpPr txBox="1"/>
          <p:nvPr>
            <p:custDataLst>
              <p:tags r:id="rId32"/>
            </p:custDataLst>
          </p:nvPr>
        </p:nvSpPr>
        <p:spPr>
          <a:xfrm>
            <a:off x="4573121" y="2326399"/>
            <a:ext cx="50292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5/19/2014</a:t>
            </a:r>
          </a:p>
        </p:txBody>
      </p:sp>
      <p:sp>
        <p:nvSpPr>
          <p:cNvPr id="102" name="OTLSHAPE_M_3837a32be05d497583db127d20af757b_Shape"/>
          <p:cNvSpPr/>
          <p:nvPr>
            <p:custDataLst>
              <p:tags r:id="rId33"/>
            </p:custDataLst>
          </p:nvPr>
        </p:nvSpPr>
        <p:spPr>
          <a:xfrm rot="16200000">
            <a:off x="4395956" y="2261765"/>
            <a:ext cx="148590" cy="148590"/>
          </a:xfrm>
          <a:prstGeom prst="flowChartMerg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03" name="OTLSHAPE_M_ccedd71866fa493194ea05aad4453c14_Title"/>
          <p:cNvSpPr txBox="1"/>
          <p:nvPr>
            <p:custDataLst>
              <p:tags r:id="rId34"/>
            </p:custDataLst>
          </p:nvPr>
        </p:nvSpPr>
        <p:spPr>
          <a:xfrm>
            <a:off x="6186724" y="1747337"/>
            <a:ext cx="1958385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4">
                <a:solidFill>
                  <a:schemeClr val="dk1"/>
                </a:solidFill>
                <a:latin typeface="Calibri" panose="020F0502020204030204" pitchFamily="34" charset="0"/>
              </a:rPr>
              <a:t>EU Council finalises the chapters</a:t>
            </a:r>
          </a:p>
        </p:txBody>
      </p:sp>
      <p:sp>
        <p:nvSpPr>
          <p:cNvPr id="104" name="OTLSHAPE_M_ccedd71866fa493194ea05aad4453c14_Date"/>
          <p:cNvSpPr txBox="1"/>
          <p:nvPr>
            <p:custDataLst>
              <p:tags r:id="rId35"/>
            </p:custDataLst>
          </p:nvPr>
        </p:nvSpPr>
        <p:spPr>
          <a:xfrm>
            <a:off x="6186723" y="1919111"/>
            <a:ext cx="44577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8/6/2015</a:t>
            </a:r>
          </a:p>
        </p:txBody>
      </p:sp>
      <p:sp>
        <p:nvSpPr>
          <p:cNvPr id="105" name="OTLSHAPE_M_ccedd71866fa493194ea05aad4453c14_Shape"/>
          <p:cNvSpPr/>
          <p:nvPr>
            <p:custDataLst>
              <p:tags r:id="rId36"/>
            </p:custDataLst>
          </p:nvPr>
        </p:nvSpPr>
        <p:spPr>
          <a:xfrm rot="16200000">
            <a:off x="6009558" y="1854476"/>
            <a:ext cx="148590" cy="148590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06" name="OTLSHAPE_M_8bbfd835d03a4af0949ddac4dafb17ac_Title"/>
          <p:cNvSpPr txBox="1"/>
          <p:nvPr>
            <p:custDataLst>
              <p:tags r:id="rId37"/>
            </p:custDataLst>
          </p:nvPr>
        </p:nvSpPr>
        <p:spPr>
          <a:xfrm>
            <a:off x="6030451" y="1412801"/>
            <a:ext cx="860102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9" dirty="0" err="1">
                <a:solidFill>
                  <a:schemeClr val="dk1"/>
                </a:solidFill>
                <a:latin typeface="Calibri" panose="020F0502020204030204" pitchFamily="34" charset="0"/>
              </a:rPr>
              <a:t>Trilogue</a:t>
            </a:r>
            <a:r>
              <a:rPr lang="en-GB" sz="1080" b="1" spc="-9" dirty="0">
                <a:solidFill>
                  <a:schemeClr val="dk1"/>
                </a:solidFill>
                <a:latin typeface="Calibri" panose="020F0502020204030204" pitchFamily="34" charset="0"/>
              </a:rPr>
              <a:t> starts</a:t>
            </a:r>
          </a:p>
        </p:txBody>
      </p:sp>
      <p:sp>
        <p:nvSpPr>
          <p:cNvPr id="107" name="OTLSHAPE_M_8bbfd835d03a4af0949ddac4dafb17ac_Date"/>
          <p:cNvSpPr txBox="1"/>
          <p:nvPr>
            <p:custDataLst>
              <p:tags r:id="rId38"/>
            </p:custDataLst>
          </p:nvPr>
        </p:nvSpPr>
        <p:spPr>
          <a:xfrm>
            <a:off x="6030451" y="1579000"/>
            <a:ext cx="50292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6/24/2015</a:t>
            </a:r>
          </a:p>
        </p:txBody>
      </p:sp>
      <p:sp>
        <p:nvSpPr>
          <p:cNvPr id="108" name="OTLSHAPE_M_8bbfd835d03a4af0949ddac4dafb17ac_Shape"/>
          <p:cNvSpPr/>
          <p:nvPr>
            <p:custDataLst>
              <p:tags r:id="rId39"/>
            </p:custDataLst>
          </p:nvPr>
        </p:nvSpPr>
        <p:spPr>
          <a:xfrm rot="16200000">
            <a:off x="5853286" y="1574425"/>
            <a:ext cx="148590" cy="148590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09" name="OTLSHAPE_M_fea5be7a98fe4c9b954a53dd7a4098e6_Title"/>
          <p:cNvSpPr txBox="1"/>
          <p:nvPr>
            <p:custDataLst>
              <p:tags r:id="rId40"/>
            </p:custDataLst>
          </p:nvPr>
        </p:nvSpPr>
        <p:spPr>
          <a:xfrm>
            <a:off x="6670078" y="2154626"/>
            <a:ext cx="926263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8">
                <a:solidFill>
                  <a:schemeClr val="dk1"/>
                </a:solidFill>
                <a:latin typeface="Calibri" panose="020F0502020204030204" pitchFamily="34" charset="0"/>
              </a:rPr>
              <a:t>Trilogue agrees</a:t>
            </a:r>
          </a:p>
        </p:txBody>
      </p:sp>
      <p:sp>
        <p:nvSpPr>
          <p:cNvPr id="110" name="OTLSHAPE_M_fea5be7a98fe4c9b954a53dd7a4098e6_Date"/>
          <p:cNvSpPr txBox="1"/>
          <p:nvPr>
            <p:custDataLst>
              <p:tags r:id="rId41"/>
            </p:custDataLst>
          </p:nvPr>
        </p:nvSpPr>
        <p:spPr>
          <a:xfrm>
            <a:off x="6670076" y="2326399"/>
            <a:ext cx="56007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12/17/2015</a:t>
            </a:r>
          </a:p>
        </p:txBody>
      </p:sp>
      <p:sp>
        <p:nvSpPr>
          <p:cNvPr id="111" name="OTLSHAPE_M_fea5be7a98fe4c9b954a53dd7a4098e6_Shape"/>
          <p:cNvSpPr/>
          <p:nvPr>
            <p:custDataLst>
              <p:tags r:id="rId42"/>
            </p:custDataLst>
          </p:nvPr>
        </p:nvSpPr>
        <p:spPr>
          <a:xfrm rot="16200000">
            <a:off x="6492911" y="2261765"/>
            <a:ext cx="148590" cy="148590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12" name="OTLSHAPE_M_f907cf2cd13744bf813189fde4894f68_Title"/>
          <p:cNvSpPr txBox="1"/>
          <p:nvPr>
            <p:custDataLst>
              <p:tags r:id="rId43"/>
            </p:custDataLst>
          </p:nvPr>
        </p:nvSpPr>
        <p:spPr>
          <a:xfrm>
            <a:off x="9122466" y="1854476"/>
            <a:ext cx="1018889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Comes into force</a:t>
            </a:r>
          </a:p>
        </p:txBody>
      </p:sp>
      <p:sp>
        <p:nvSpPr>
          <p:cNvPr id="113" name="OTLSHAPE_M_f907cf2cd13744bf813189fde4894f68_Date"/>
          <p:cNvSpPr txBox="1"/>
          <p:nvPr>
            <p:custDataLst>
              <p:tags r:id="rId44"/>
            </p:custDataLst>
          </p:nvPr>
        </p:nvSpPr>
        <p:spPr>
          <a:xfrm>
            <a:off x="9122465" y="2026249"/>
            <a:ext cx="50292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5/15/2018</a:t>
            </a:r>
          </a:p>
        </p:txBody>
      </p:sp>
      <p:sp>
        <p:nvSpPr>
          <p:cNvPr id="114" name="OTLSHAPE_M_f907cf2cd13744bf813189fde4894f68_Shape"/>
          <p:cNvSpPr/>
          <p:nvPr>
            <p:custDataLst>
              <p:tags r:id="rId45"/>
            </p:custDataLst>
          </p:nvPr>
        </p:nvSpPr>
        <p:spPr>
          <a:xfrm rot="16200000">
            <a:off x="9691040" y="2261765"/>
            <a:ext cx="148590" cy="148590"/>
          </a:xfrm>
          <a:prstGeom prst="flowChartMerg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15" name="Rectangle 2"/>
          <p:cNvSpPr>
            <a:spLocks noChangeArrowheads="1"/>
          </p:cNvSpPr>
          <p:nvPr/>
        </p:nvSpPr>
        <p:spPr bwMode="auto">
          <a:xfrm>
            <a:off x="2648289" y="39971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499101" y="3126560"/>
            <a:ext cx="4548851" cy="1009131"/>
          </a:xfrm>
          <a:prstGeom prst="rect">
            <a:avLst/>
          </a:prstGeom>
        </p:spPr>
      </p:pic>
      <p:pic>
        <p:nvPicPr>
          <p:cNvPr id="121" name="image12.jpg"/>
          <p:cNvPicPr/>
          <p:nvPr/>
        </p:nvPicPr>
        <p:blipFill>
          <a:blip r:embed="rId49"/>
          <a:srcRect/>
          <a:stretch>
            <a:fillRect/>
          </a:stretch>
        </p:blipFill>
        <p:spPr>
          <a:xfrm>
            <a:off x="1599218" y="4279285"/>
            <a:ext cx="1200150" cy="685800"/>
          </a:xfrm>
          <a:prstGeom prst="rect">
            <a:avLst/>
          </a:prstGeom>
          <a:ln/>
        </p:spPr>
      </p:pic>
      <p:pic>
        <p:nvPicPr>
          <p:cNvPr id="122" name="image15.png" descr="Logo-cerict.png"/>
          <p:cNvPicPr/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7571" y="5044281"/>
            <a:ext cx="755804" cy="643889"/>
          </a:xfrm>
          <a:prstGeom prst="rect">
            <a:avLst/>
          </a:prstGeom>
          <a:ln/>
        </p:spPr>
      </p:pic>
      <p:pic>
        <p:nvPicPr>
          <p:cNvPr id="123" name="image13.jpg" descr="TU_Logo_lang_RGB_rot.jpg"/>
          <p:cNvPicPr/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6797" y="5913876"/>
            <a:ext cx="1028908" cy="545800"/>
          </a:xfrm>
          <a:prstGeom prst="rect">
            <a:avLst/>
          </a:prstGeom>
          <a:ln/>
        </p:spPr>
      </p:pic>
      <p:pic>
        <p:nvPicPr>
          <p:cNvPr id="124" name="image11.png"/>
          <p:cNvPicPr/>
          <p:nvPr/>
        </p:nvPicPr>
        <p:blipFill>
          <a:blip r:embed="rId52"/>
          <a:srcRect/>
          <a:stretch>
            <a:fillRect/>
          </a:stretch>
        </p:blipFill>
        <p:spPr>
          <a:xfrm>
            <a:off x="1769929" y="5044281"/>
            <a:ext cx="685800" cy="600075"/>
          </a:xfrm>
          <a:prstGeom prst="rect">
            <a:avLst/>
          </a:prstGeom>
          <a:ln/>
        </p:spPr>
      </p:pic>
      <p:pic>
        <p:nvPicPr>
          <p:cNvPr id="125" name="image14.jpg" descr="ercim-head.jpg"/>
          <p:cNvPicPr/>
          <p:nvPr/>
        </p:nvPicPr>
        <p:blipFill>
          <a:blip r:embed="rId53"/>
          <a:srcRect/>
          <a:stretch>
            <a:fillRect/>
          </a:stretch>
        </p:blipFill>
        <p:spPr>
          <a:xfrm>
            <a:off x="1638839" y="5753063"/>
            <a:ext cx="857250" cy="588169"/>
          </a:xfrm>
          <a:prstGeom prst="rect">
            <a:avLst/>
          </a:prstGeom>
          <a:ln/>
        </p:spPr>
      </p:pic>
      <p:pic>
        <p:nvPicPr>
          <p:cNvPr id="126" name="Picture 125" descr="http://www.tenforce.com/wp-content/themes/twentyfifteen-child/img/fullPage.jpg"/>
          <p:cNvPicPr/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63" y="4424136"/>
            <a:ext cx="1457325" cy="36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image06.png"/>
          <p:cNvPicPr/>
          <p:nvPr/>
        </p:nvPicPr>
        <p:blipFill>
          <a:blip r:embed="rId55"/>
          <a:srcRect/>
          <a:stretch>
            <a:fillRect/>
          </a:stretch>
        </p:blipFill>
        <p:spPr>
          <a:xfrm>
            <a:off x="2999498" y="4402000"/>
            <a:ext cx="1036865" cy="369007"/>
          </a:xfrm>
          <a:prstGeom prst="rect">
            <a:avLst/>
          </a:prstGeom>
          <a:ln/>
        </p:spPr>
      </p:pic>
      <p:pic>
        <p:nvPicPr>
          <p:cNvPr id="128" name="image01.png"/>
          <p:cNvPicPr/>
          <p:nvPr/>
        </p:nvPicPr>
        <p:blipFill>
          <a:blip r:embed="rId56"/>
          <a:srcRect/>
          <a:stretch>
            <a:fillRect/>
          </a:stretch>
        </p:blipFill>
        <p:spPr>
          <a:xfrm>
            <a:off x="4037474" y="5563518"/>
            <a:ext cx="1628775" cy="514350"/>
          </a:xfrm>
          <a:prstGeom prst="rect">
            <a:avLst/>
          </a:prstGeom>
          <a:ln/>
        </p:spPr>
      </p:pic>
      <p:pic>
        <p:nvPicPr>
          <p:cNvPr id="129" name="Picture 128" descr="http://www.asianlegalonline.com/sites/default/files//tr_the%20answer%20company.jpg"/>
          <p:cNvPicPr/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46" y="4899150"/>
            <a:ext cx="1875955" cy="74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Picture 129" descr="ttp://www.proximus.be/resources/cdn/brand/logos/proximus.png"/>
          <p:cNvPicPr/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49" y="6135642"/>
            <a:ext cx="1384571" cy="2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OTLSHAPE_TB_00000000000000000000000000000000_ElapsedTime"/>
          <p:cNvSpPr/>
          <p:nvPr>
            <p:custDataLst>
              <p:tags r:id="rId46"/>
            </p:custDataLst>
          </p:nvPr>
        </p:nvSpPr>
        <p:spPr>
          <a:xfrm>
            <a:off x="7845345" y="3183517"/>
            <a:ext cx="2664270" cy="76542"/>
          </a:xfrm>
          <a:prstGeom prst="rect">
            <a:avLst/>
          </a:prstGeom>
          <a:solidFill>
            <a:srgbClr val="00B050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6561840" y="3272561"/>
            <a:ext cx="4112717" cy="243668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66" y="5661312"/>
            <a:ext cx="1665196" cy="1102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8089" y="5709250"/>
            <a:ext cx="241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2017-2019 </a:t>
            </a:r>
          </a:p>
          <a:p>
            <a:r>
              <a:rPr lang="en-US" sz="1600" dirty="0"/>
              <a:t>(3 years)</a:t>
            </a:r>
          </a:p>
        </p:txBody>
      </p:sp>
    </p:spTree>
    <p:extLst>
      <p:ext uri="{BB962C8B-B14F-4D97-AF65-F5344CB8AC3E}">
        <p14:creationId xmlns:p14="http://schemas.microsoft.com/office/powerpoint/2010/main" val="405211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528" y="476673"/>
            <a:ext cx="6768752" cy="103909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The SPECIAL project</a:t>
            </a:r>
            <a:r>
              <a:rPr lang="en-US" sz="3200" b="1">
                <a:solidFill>
                  <a:schemeClr val="tx1"/>
                </a:solidFill>
                <a:latin typeface="+mj-lt"/>
                <a:ea typeface="Arial Hebrew" charset="-79"/>
                <a:cs typeface="Arial Hebrew" charset="-79"/>
              </a:rPr>
              <a:t>: Objectives</a:t>
            </a:r>
            <a:endParaRPr lang="en-US" sz="3200" b="1" dirty="0">
              <a:solidFill>
                <a:schemeClr val="tx1"/>
              </a:solidFill>
              <a:latin typeface="+mj-lt"/>
              <a:ea typeface="Arial Hebrew" charset="-79"/>
              <a:cs typeface="Arial Hebrew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91545" y="1850611"/>
            <a:ext cx="8248143" cy="4281488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51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Policy management framework</a:t>
            </a:r>
            <a:endParaRPr lang="en-IE" b="1" dirty="0"/>
          </a:p>
          <a:p>
            <a:pPr lvl="1"/>
            <a:r>
              <a:rPr lang="en-IE" dirty="0"/>
              <a:t>Give </a:t>
            </a:r>
            <a:r>
              <a:rPr lang="en-IE" b="1" dirty="0">
                <a:solidFill>
                  <a:srgbClr val="803A9E"/>
                </a:solidFill>
              </a:rPr>
              <a:t>users control </a:t>
            </a:r>
            <a:r>
              <a:rPr lang="en-IE" dirty="0"/>
              <a:t>of their personal data </a:t>
            </a:r>
          </a:p>
          <a:p>
            <a:pPr lvl="1"/>
            <a:r>
              <a:rPr lang="en-IE" dirty="0"/>
              <a:t>Represent </a:t>
            </a:r>
            <a:r>
              <a:rPr lang="en-IE" b="1" dirty="0">
                <a:solidFill>
                  <a:srgbClr val="803A9E"/>
                </a:solidFill>
              </a:rPr>
              <a:t>access/usage policies </a:t>
            </a:r>
            <a:r>
              <a:rPr lang="en-IE" dirty="0"/>
              <a:t>and </a:t>
            </a:r>
            <a:r>
              <a:rPr lang="en-IE" b="1" dirty="0">
                <a:solidFill>
                  <a:srgbClr val="803A9E"/>
                </a:solidFill>
              </a:rPr>
              <a:t>legislative requirements </a:t>
            </a:r>
            <a:r>
              <a:rPr lang="en-IE" dirty="0"/>
              <a:t>in </a:t>
            </a:r>
            <a:r>
              <a:rPr lang="en-IE" dirty="0">
                <a:solidFill>
                  <a:srgbClr val="803A9E"/>
                </a:solidFill>
              </a:rPr>
              <a:t>a </a:t>
            </a:r>
            <a:r>
              <a:rPr lang="en-IE" b="1" dirty="0">
                <a:solidFill>
                  <a:srgbClr val="803A9E"/>
                </a:solidFill>
              </a:rPr>
              <a:t>machine readable format</a:t>
            </a:r>
          </a:p>
          <a:p>
            <a:r>
              <a:rPr lang="en-IE" dirty="0"/>
              <a:t>Transparency and compliance framework</a:t>
            </a:r>
          </a:p>
          <a:p>
            <a:pPr lvl="2"/>
            <a:r>
              <a:rPr lang="en-IE" dirty="0"/>
              <a:t>Provide information on how data is </a:t>
            </a:r>
            <a:r>
              <a:rPr lang="en-IE" b="1" dirty="0">
                <a:solidFill>
                  <a:srgbClr val="803A9E"/>
                </a:solidFill>
              </a:rPr>
              <a:t>processed </a:t>
            </a:r>
            <a:r>
              <a:rPr lang="en-IE" dirty="0"/>
              <a:t>and</a:t>
            </a:r>
            <a:r>
              <a:rPr lang="en-IE" b="1" dirty="0"/>
              <a:t> </a:t>
            </a:r>
            <a:r>
              <a:rPr lang="en-IE" dirty="0"/>
              <a:t>with whom it is </a:t>
            </a:r>
            <a:r>
              <a:rPr lang="en-IE" b="1" dirty="0">
                <a:solidFill>
                  <a:srgbClr val="803A9E"/>
                </a:solidFill>
              </a:rPr>
              <a:t>shared </a:t>
            </a:r>
            <a:r>
              <a:rPr lang="en-IE" dirty="0"/>
              <a:t>in a common format (RDF) via standard interfaces</a:t>
            </a:r>
          </a:p>
          <a:p>
            <a:pPr lvl="2"/>
            <a:r>
              <a:rPr lang="en-IE" dirty="0"/>
              <a:t>Allows data subjects as well as regulators to check  </a:t>
            </a:r>
            <a:r>
              <a:rPr lang="en-IE" b="1" dirty="0">
                <a:solidFill>
                  <a:srgbClr val="803A9E"/>
                </a:solidFill>
              </a:rPr>
              <a:t>compliance </a:t>
            </a:r>
            <a:r>
              <a:rPr lang="en-IE" dirty="0"/>
              <a:t>(via automated reasoning)</a:t>
            </a:r>
          </a:p>
          <a:p>
            <a:r>
              <a:rPr lang="en-IE" dirty="0"/>
              <a:t>Scalable policy-aware Linked Data architecture</a:t>
            </a:r>
          </a:p>
          <a:p>
            <a:pPr lvl="2"/>
            <a:r>
              <a:rPr lang="en-IE" dirty="0"/>
              <a:t>Build on top of the</a:t>
            </a:r>
            <a:r>
              <a:rPr lang="en-IE" i="1" dirty="0"/>
              <a:t> </a:t>
            </a:r>
            <a:r>
              <a:rPr lang="en-IE" dirty="0"/>
              <a:t>Big Data Europe (BDE) platform </a:t>
            </a:r>
            <a:r>
              <a:rPr lang="en-IE" b="1" dirty="0">
                <a:solidFill>
                  <a:srgbClr val="803A9E"/>
                </a:solidFill>
              </a:rPr>
              <a:t>scalability and elasticity mechanisms</a:t>
            </a:r>
            <a:r>
              <a:rPr lang="en-IE" dirty="0">
                <a:solidFill>
                  <a:srgbClr val="803A9E"/>
                </a:solidFill>
              </a:rPr>
              <a:t> </a:t>
            </a:r>
            <a:endParaRPr lang="en-IE" i="1" dirty="0">
              <a:solidFill>
                <a:srgbClr val="803A9E"/>
              </a:solidFill>
            </a:endParaRPr>
          </a:p>
          <a:p>
            <a:pPr lvl="2"/>
            <a:r>
              <a:rPr lang="en-IE" dirty="0"/>
              <a:t>Extended BDE with </a:t>
            </a:r>
            <a:r>
              <a:rPr lang="en-IE" b="1" dirty="0">
                <a:solidFill>
                  <a:srgbClr val="803A9E"/>
                </a:solidFill>
              </a:rPr>
              <a:t>robust policy, transparency </a:t>
            </a:r>
            <a:r>
              <a:rPr lang="en-IE" dirty="0"/>
              <a:t>and</a:t>
            </a:r>
            <a:r>
              <a:rPr lang="en-IE" b="1" dirty="0">
                <a:solidFill>
                  <a:srgbClr val="003252"/>
                </a:solidFill>
              </a:rPr>
              <a:t> </a:t>
            </a:r>
            <a:r>
              <a:rPr lang="en-IE" b="1" dirty="0">
                <a:solidFill>
                  <a:srgbClr val="803A9E"/>
                </a:solidFill>
              </a:rPr>
              <a:t>compliance protocols</a:t>
            </a:r>
          </a:p>
        </p:txBody>
      </p:sp>
      <p:sp>
        <p:nvSpPr>
          <p:cNvPr id="15" name="Titel 3"/>
          <p:cNvSpPr txBox="1">
            <a:spLocks/>
          </p:cNvSpPr>
          <p:nvPr/>
        </p:nvSpPr>
        <p:spPr>
          <a:xfrm>
            <a:off x="1847528" y="135611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en-IE" sz="2400" b="1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31294" y="4586437"/>
            <a:ext cx="5129846" cy="14233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IE" sz="1800" b="1" dirty="0">
                <a:solidFill>
                  <a:srgbClr val="803A9E"/>
                </a:solidFill>
              </a:rPr>
              <a:t>Big Data Europe </a:t>
            </a:r>
            <a:r>
              <a:rPr lang="en-IE" sz="1800" dirty="0"/>
              <a:t>scalability and elasticity</a:t>
            </a:r>
          </a:p>
          <a:p>
            <a:pPr>
              <a:buClr>
                <a:schemeClr val="tx1"/>
              </a:buClr>
            </a:pPr>
            <a:r>
              <a:rPr lang="en-IE" sz="1800" b="1" dirty="0" err="1">
                <a:solidFill>
                  <a:srgbClr val="803A9E"/>
                </a:solidFill>
              </a:rPr>
              <a:t>PrimeLife</a:t>
            </a:r>
            <a:r>
              <a:rPr lang="en-IE" sz="1800" dirty="0">
                <a:solidFill>
                  <a:srgbClr val="803A9E"/>
                </a:solidFill>
              </a:rPr>
              <a:t> </a:t>
            </a:r>
            <a:r>
              <a:rPr lang="en-IE" sz="1800" dirty="0"/>
              <a:t>policy languages, access control policies, release policies and data handling policies</a:t>
            </a:r>
          </a:p>
        </p:txBody>
      </p:sp>
      <p:pic>
        <p:nvPicPr>
          <p:cNvPr id="7" name="image2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49451" y="4624438"/>
            <a:ext cx="1480339" cy="604763"/>
          </a:xfrm>
          <a:prstGeom prst="rect">
            <a:avLst/>
          </a:prstGeom>
          <a:ln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48" y="1994878"/>
            <a:ext cx="8088603" cy="2401100"/>
          </a:xfrm>
          <a:prstGeom prst="rect">
            <a:avLst/>
          </a:prstGeom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1749451" y="56569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tx1"/>
                </a:solidFill>
                <a:latin typeface="+mj-lt"/>
              </a:rPr>
              <a:t>SPECIAL Technical </a:t>
            </a:r>
            <a:r>
              <a:rPr lang="en-IE" sz="3200" b="1" dirty="0" smtClean="0">
                <a:solidFill>
                  <a:schemeClr val="tx1"/>
                </a:solidFill>
                <a:latin typeface="+mj-lt"/>
              </a:rPr>
              <a:t>Components</a:t>
            </a:r>
            <a:r>
              <a:rPr lang="en-IE" sz="3200" b="1" dirty="0">
                <a:solidFill>
                  <a:schemeClr val="tx1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106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/>
          <p:cNvSpPr txBox="1">
            <a:spLocks/>
          </p:cNvSpPr>
          <p:nvPr/>
        </p:nvSpPr>
        <p:spPr>
          <a:xfrm>
            <a:off x="1557340" y="81024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tx1"/>
                </a:solidFill>
                <a:latin typeface="+mj-lt"/>
              </a:rPr>
              <a:t>SPECIAL Use </a:t>
            </a:r>
            <a:r>
              <a:rPr lang="en-IE" sz="3200" b="1" dirty="0" smtClean="0">
                <a:solidFill>
                  <a:schemeClr val="tx1"/>
                </a:solidFill>
                <a:latin typeface="+mj-lt"/>
              </a:rPr>
              <a:t>Cases:</a:t>
            </a:r>
            <a:endParaRPr lang="en-IE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age0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262407" y="1033296"/>
            <a:ext cx="1628775" cy="514350"/>
          </a:xfrm>
          <a:prstGeom prst="rect">
            <a:avLst/>
          </a:prstGeom>
          <a:ln/>
        </p:spPr>
      </p:pic>
      <p:pic>
        <p:nvPicPr>
          <p:cNvPr id="10" name="Picture 9" descr="http://www.asianlegalonline.com/sites/default/files//tr_the%20answer%20company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17" y="883262"/>
            <a:ext cx="1875955" cy="74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tp://www.proximus.be/resources/cdn/brand/logos/proximu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64" y="1161569"/>
            <a:ext cx="1384571" cy="2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96779" y="2509408"/>
            <a:ext cx="2413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 example scenario:</a:t>
            </a:r>
          </a:p>
        </p:txBody>
      </p:sp>
      <p:pic>
        <p:nvPicPr>
          <p:cNvPr id="1026" name="Picture 2" descr="https://upload.wikimedia.org/wikipedia/commons/thumb/9/92/Apple_Watch-.jpg/1920px-Apple_Watch-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857162"/>
            <a:ext cx="3067094" cy="20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483675" y="3901890"/>
            <a:ext cx="4147213" cy="2695462"/>
            <a:chOff x="1959674" y="3901890"/>
            <a:chExt cx="4147213" cy="26954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9674" y="3901890"/>
              <a:ext cx="4147213" cy="245712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436096" y="5877272"/>
              <a:ext cx="2825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275856" y="4581128"/>
              <a:ext cx="1368152" cy="1656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3491880" y="4437112"/>
              <a:ext cx="1008112" cy="3312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34530" y="5948191"/>
            <a:ext cx="2275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BeFit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ActivityTracking</a:t>
            </a:r>
            <a:r>
              <a:rPr lang="en-US" dirty="0"/>
              <a:t> &amp; Advertisement)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4309" y="5948190"/>
            <a:ext cx="262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Sue</a:t>
            </a:r>
          </a:p>
          <a:p>
            <a:pPr algn="r"/>
            <a:r>
              <a:rPr lang="en-US" dirty="0"/>
              <a:t>uses activity tracking and consents to Ads</a:t>
            </a:r>
          </a:p>
        </p:txBody>
      </p:sp>
    </p:spTree>
    <p:extLst>
      <p:ext uri="{BB962C8B-B14F-4D97-AF65-F5344CB8AC3E}">
        <p14:creationId xmlns:p14="http://schemas.microsoft.com/office/powerpoint/2010/main" val="17118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2/Apple_Watch-.jpg/1920px-Apple_Watch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857162"/>
            <a:ext cx="3067094" cy="20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483675" y="3901890"/>
            <a:ext cx="4147213" cy="2695462"/>
            <a:chOff x="1959674" y="3901890"/>
            <a:chExt cx="4147213" cy="26954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674" y="3901890"/>
              <a:ext cx="4147213" cy="245712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436096" y="5877272"/>
              <a:ext cx="2825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275856" y="4581128"/>
              <a:ext cx="1368152" cy="1656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3491880" y="4437112"/>
              <a:ext cx="1008112" cy="3312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64308" y="5948190"/>
            <a:ext cx="2791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Sue’s</a:t>
            </a:r>
          </a:p>
          <a:p>
            <a:pPr algn="r"/>
            <a:r>
              <a:rPr lang="en-US" dirty="0"/>
              <a:t>activity tracker is malfunctioning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4529" y="6254054"/>
            <a:ext cx="339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sends unwanted </a:t>
            </a:r>
            <a:r>
              <a:rPr lang="en-US" dirty="0" smtClean="0"/>
              <a:t>ad </a:t>
            </a:r>
          </a:p>
          <a:p>
            <a:r>
              <a:rPr lang="en-US" dirty="0" smtClean="0"/>
              <a:t>by </a:t>
            </a:r>
            <a:r>
              <a:rPr lang="en-US" dirty="0"/>
              <a:t>a local Gym to Sue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44461" r="39464"/>
          <a:stretch/>
        </p:blipFill>
        <p:spPr>
          <a:xfrm>
            <a:off x="4867701" y="4520003"/>
            <a:ext cx="1300308" cy="24011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261996" y="3902442"/>
            <a:ext cx="2201177" cy="1108622"/>
          </a:xfrm>
          <a:prstGeom prst="wedgeEllipseCallout">
            <a:avLst>
              <a:gd name="adj1" fmla="val -107249"/>
              <a:gd name="adj2" fmla="val 119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Transparency ledger</a:t>
            </a:r>
            <a:r>
              <a:rPr lang="en-US" sz="1200" dirty="0"/>
              <a:t> reveals that the ad was sent according to Sue’s consent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1864308" y="4004663"/>
            <a:ext cx="2291395" cy="919593"/>
          </a:xfrm>
          <a:prstGeom prst="wedgeEllipseCallout">
            <a:avLst>
              <a:gd name="adj1" fmla="val 88451"/>
              <a:gd name="adj2" fmla="val 120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Policy layer</a:t>
            </a:r>
            <a:r>
              <a:rPr lang="en-US" sz="1200" dirty="0"/>
              <a:t> allows Sue to revoke her consent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5919" y="5468457"/>
            <a:ext cx="412009" cy="435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Callout 22"/>
          <p:cNvSpPr/>
          <p:nvPr/>
        </p:nvSpPr>
        <p:spPr>
          <a:xfrm>
            <a:off x="1524000" y="4976998"/>
            <a:ext cx="2166742" cy="1188307"/>
          </a:xfrm>
          <a:prstGeom prst="wedgeEllipseCallout">
            <a:avLst>
              <a:gd name="adj1" fmla="val 133423"/>
              <a:gd name="adj2" fmla="val -2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All her data gets </a:t>
            </a:r>
            <a:r>
              <a:rPr lang="en-US" sz="1200" b="1" dirty="0"/>
              <a:t>automatically</a:t>
            </a:r>
            <a:r>
              <a:rPr lang="en-US" sz="1200" dirty="0"/>
              <a:t> deleted from the Gym’s and the </a:t>
            </a:r>
            <a:r>
              <a:rPr lang="en-US" sz="1200" dirty="0" err="1"/>
              <a:t>BeFit’s</a:t>
            </a:r>
            <a:r>
              <a:rPr lang="en-US" sz="1200" dirty="0"/>
              <a:t> database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50417" y="4859834"/>
            <a:ext cx="361367" cy="39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16145" y="5309154"/>
            <a:ext cx="395639" cy="381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Callout 25"/>
          <p:cNvSpPr/>
          <p:nvPr/>
        </p:nvSpPr>
        <p:spPr>
          <a:xfrm>
            <a:off x="8491477" y="4839016"/>
            <a:ext cx="2166742" cy="1478506"/>
          </a:xfrm>
          <a:prstGeom prst="wedgeEllipseCallout">
            <a:avLst>
              <a:gd name="adj1" fmla="val -188950"/>
              <a:gd name="adj2" fmla="val 53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Scalable due to a distributed architecture based on encrypted, compressed Linked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4530" y="5948190"/>
            <a:ext cx="22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BeFit</a:t>
            </a:r>
            <a:endParaRPr lang="en-US" dirty="0"/>
          </a:p>
        </p:txBody>
      </p:sp>
      <p:pic>
        <p:nvPicPr>
          <p:cNvPr id="27" name="image01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262407" y="1033296"/>
            <a:ext cx="1628775" cy="514350"/>
          </a:xfrm>
          <a:prstGeom prst="rect">
            <a:avLst/>
          </a:prstGeom>
          <a:ln/>
        </p:spPr>
      </p:pic>
      <p:pic>
        <p:nvPicPr>
          <p:cNvPr id="28" name="Picture 27" descr="http://www.asianlegalonline.com/sites/default/files//tr_the%20answer%20company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17" y="883262"/>
            <a:ext cx="1875955" cy="74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ttp://www.proximus.be/resources/cdn/brand/logos/proximus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64" y="1161569"/>
            <a:ext cx="1384571" cy="2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96779" y="2509408"/>
            <a:ext cx="2413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 example scenario:</a:t>
            </a:r>
          </a:p>
        </p:txBody>
      </p:sp>
      <p:sp>
        <p:nvSpPr>
          <p:cNvPr id="32" name="Titel 3"/>
          <p:cNvSpPr txBox="1">
            <a:spLocks/>
          </p:cNvSpPr>
          <p:nvPr/>
        </p:nvSpPr>
        <p:spPr>
          <a:xfrm>
            <a:off x="1557340" y="81024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tx1"/>
                </a:solidFill>
                <a:latin typeface="+mj-lt"/>
              </a:rPr>
              <a:t>SPECIAL Use </a:t>
            </a:r>
            <a:r>
              <a:rPr lang="en-IE" sz="3200" b="1" dirty="0" smtClean="0">
                <a:solidFill>
                  <a:schemeClr val="tx1"/>
                </a:solidFill>
                <a:latin typeface="+mj-lt"/>
              </a:rPr>
              <a:t>Cases:</a:t>
            </a:r>
            <a:endParaRPr lang="en-IE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16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22" grpId="0" animBg="1"/>
      <p:bldP spid="7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424763" y="1318437"/>
            <a:ext cx="7963786" cy="5116297"/>
          </a:xfrm>
        </p:spPr>
        <p:txBody>
          <a:bodyPr>
            <a:noAutofit/>
          </a:bodyPr>
          <a:lstStyle/>
          <a:p>
            <a:r>
              <a:rPr lang="en-US" sz="1800" dirty="0"/>
              <a:t>6 months into the project:</a:t>
            </a:r>
          </a:p>
          <a:p>
            <a:r>
              <a:rPr lang="en-US" sz="1800" dirty="0" smtClean="0"/>
              <a:t>Recent Publications</a:t>
            </a:r>
            <a:r>
              <a:rPr lang="en-US" sz="1800" dirty="0"/>
              <a:t>:</a:t>
            </a:r>
          </a:p>
          <a:p>
            <a:pPr lvl="2"/>
            <a:r>
              <a:rPr lang="en-US" sz="1400" b="1" dirty="0"/>
              <a:t>Self-Enforcing Access Control for Encrypted Linked Data.</a:t>
            </a:r>
            <a:r>
              <a:rPr lang="en-US" sz="1400" dirty="0"/>
              <a:t> Javier D. </a:t>
            </a:r>
            <a:r>
              <a:rPr lang="en-US" sz="1400" dirty="0" err="1"/>
              <a:t>Fernández</a:t>
            </a:r>
            <a:r>
              <a:rPr lang="en-US" sz="1400" dirty="0"/>
              <a:t>, Sabrina </a:t>
            </a:r>
            <a:r>
              <a:rPr lang="en-US" sz="1400" dirty="0" err="1"/>
              <a:t>Kirrane</a:t>
            </a:r>
            <a:r>
              <a:rPr lang="en-US" sz="1400" dirty="0"/>
              <a:t>, Axel </a:t>
            </a:r>
            <a:r>
              <a:rPr lang="en-US" sz="1400" dirty="0" err="1"/>
              <a:t>Polleres</a:t>
            </a:r>
            <a:r>
              <a:rPr lang="en-US" sz="1400" dirty="0"/>
              <a:t>, and Simon </a:t>
            </a:r>
            <a:r>
              <a:rPr lang="en-US" sz="1400" dirty="0" err="1"/>
              <a:t>Steyskal</a:t>
            </a:r>
            <a:r>
              <a:rPr lang="en-US" sz="1400" dirty="0"/>
              <a:t>. </a:t>
            </a:r>
            <a:r>
              <a:rPr lang="en-US" sz="1400" dirty="0" smtClean="0">
                <a:hlinkClick r:id="rId2"/>
              </a:rPr>
              <a:t>Extended </a:t>
            </a:r>
            <a:r>
              <a:rPr lang="en-US" sz="1400" dirty="0">
                <a:hlinkClick r:id="rId2"/>
              </a:rPr>
              <a:t>Semantic Web Conference (ESWC 2017).</a:t>
            </a:r>
            <a:r>
              <a:rPr lang="en-US" sz="1400" dirty="0"/>
              <a:t> May 2017</a:t>
            </a:r>
            <a:endParaRPr lang="en-US" sz="1400" b="1" dirty="0"/>
          </a:p>
          <a:p>
            <a:pPr lvl="2"/>
            <a:r>
              <a:rPr lang="en-US" sz="1400" b="1" dirty="0"/>
              <a:t>Transparent Personal Data Processing: The Road Ahead.</a:t>
            </a:r>
            <a:r>
              <a:rPr lang="en-US" sz="1400" dirty="0"/>
              <a:t> </a:t>
            </a:r>
            <a:r>
              <a:rPr lang="en-US" sz="1400" dirty="0" err="1"/>
              <a:t>Piero</a:t>
            </a:r>
            <a:r>
              <a:rPr lang="en-US" sz="1400" dirty="0"/>
              <a:t> Bonatti, Sabrina </a:t>
            </a:r>
            <a:r>
              <a:rPr lang="en-US" sz="1400" dirty="0" err="1"/>
              <a:t>Kirrane</a:t>
            </a:r>
            <a:r>
              <a:rPr lang="en-US" sz="1400" dirty="0"/>
              <a:t>, Axel </a:t>
            </a:r>
            <a:r>
              <a:rPr lang="en-US" sz="1400" dirty="0" err="1"/>
              <a:t>Polleres</a:t>
            </a:r>
            <a:r>
              <a:rPr lang="en-US" sz="1400" dirty="0"/>
              <a:t>, and </a:t>
            </a:r>
            <a:r>
              <a:rPr lang="en-US" sz="1400" dirty="0" err="1"/>
              <a:t>Rigo</a:t>
            </a:r>
            <a:r>
              <a:rPr lang="en-US" sz="1400" dirty="0"/>
              <a:t> </a:t>
            </a:r>
            <a:r>
              <a:rPr lang="en-US" sz="1400" dirty="0" err="1"/>
              <a:t>Wenning</a:t>
            </a:r>
            <a:r>
              <a:rPr lang="en-US" sz="1400" dirty="0"/>
              <a:t>. </a:t>
            </a:r>
            <a:r>
              <a:rPr lang="en-US" sz="1400" dirty="0" smtClean="0">
                <a:hlinkClick r:id="rId3"/>
              </a:rPr>
              <a:t>TELERISE</a:t>
            </a:r>
            <a:r>
              <a:rPr lang="en-US" sz="1400" dirty="0">
                <a:hlinkClick r:id="rId3"/>
              </a:rPr>
              <a:t>: 3rd International Workshop on TEchnical and LEgal aspects of data pRIvacy and Security.</a:t>
            </a:r>
            <a:r>
              <a:rPr lang="en-US" sz="1400" dirty="0"/>
              <a:t> Sep 2017</a:t>
            </a:r>
          </a:p>
          <a:p>
            <a:r>
              <a:rPr lang="en-US" sz="1800" dirty="0"/>
              <a:t>Next deliverables forthcoming:</a:t>
            </a:r>
          </a:p>
          <a:p>
            <a:pPr lvl="1"/>
            <a:r>
              <a:rPr lang="en-US" sz="1600" b="1" dirty="0"/>
              <a:t>D1.3 </a:t>
            </a:r>
            <a:r>
              <a:rPr lang="en-US" sz="1600" b="1" i="1" dirty="0"/>
              <a:t>Policy, transparency and compliance guidelines</a:t>
            </a:r>
            <a:r>
              <a:rPr lang="en-US" sz="1600" i="1" dirty="0"/>
              <a:t>: </a:t>
            </a:r>
            <a:r>
              <a:rPr lang="en-US" sz="1600" dirty="0"/>
              <a:t>Requirements for an Ontology and Policy Language for formalizing and reasoning about Policies and Consent</a:t>
            </a:r>
          </a:p>
          <a:p>
            <a:pPr lvl="1"/>
            <a:r>
              <a:rPr lang="en-US" sz="1600" b="1" dirty="0"/>
              <a:t>D1.4 </a:t>
            </a:r>
            <a:r>
              <a:rPr lang="en-US" sz="1600" b="1" i="1" dirty="0"/>
              <a:t>Technical requirements:</a:t>
            </a:r>
            <a:r>
              <a:rPr lang="en-US" sz="1600" i="1" dirty="0"/>
              <a:t> First architecture blueprint, based on the </a:t>
            </a:r>
            <a:r>
              <a:rPr lang="en-US" sz="1600" i="1" dirty="0" err="1"/>
              <a:t>BigData</a:t>
            </a:r>
            <a:r>
              <a:rPr lang="en-US" sz="1600" i="1" dirty="0"/>
              <a:t>-Europe architecture </a:t>
            </a:r>
            <a:r>
              <a:rPr lang="en-US" sz="1400" i="1" dirty="0"/>
              <a:t>(</a:t>
            </a:r>
            <a:r>
              <a:rPr lang="en-US" sz="1400" i="1" dirty="0">
                <a:hlinkClick r:id="rId4"/>
              </a:rPr>
              <a:t>https://www.big-data-europe.eu/</a:t>
            </a:r>
            <a:r>
              <a:rPr lang="en-US" sz="1400" i="1" dirty="0"/>
              <a:t>) </a:t>
            </a:r>
            <a:endParaRPr lang="en-US" sz="1400" dirty="0"/>
          </a:p>
          <a:p>
            <a:r>
              <a:rPr lang="en-US" sz="1800" dirty="0"/>
              <a:t>Community building, common Standards and Best Practices: </a:t>
            </a:r>
            <a:r>
              <a:rPr lang="en-US" sz="1600" dirty="0"/>
              <a:t>Planned W3C workshop and Community group on </a:t>
            </a:r>
            <a:r>
              <a:rPr lang="en-US" sz="1600" b="1" dirty="0"/>
              <a:t>Linked data Vocabularies for Transparency and Privacy controls (planned for early of 2018) </a:t>
            </a:r>
            <a:r>
              <a:rPr lang="mr-IN" sz="1600" b="1" dirty="0"/>
              <a:t>–</a:t>
            </a:r>
            <a:r>
              <a:rPr lang="en-US" sz="1600" b="1" dirty="0"/>
              <a:t> Please join us!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3200" b="1" dirty="0">
                <a:solidFill>
                  <a:schemeClr val="tx1"/>
                </a:solidFill>
                <a:latin typeface="+mj-lt"/>
              </a:rPr>
              <a:t>SPECIAL Results so far: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7"/>
          <a:stretch/>
        </p:blipFill>
        <p:spPr>
          <a:xfrm>
            <a:off x="3716727" y="5773356"/>
            <a:ext cx="4644008" cy="935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997543">
            <a:off x="5967301" y="6227018"/>
            <a:ext cx="205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We need your help!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45758" y="1881963"/>
            <a:ext cx="7697972" cy="861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Benutzerdefiniert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9CC3E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U Designvorlage neu">
  <a:themeElements>
    <a:clrScheme name="WU Farbschema neu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819</Words>
  <Application>Microsoft Macintosh PowerPoint</Application>
  <PresentationFormat>Widescreen</PresentationFormat>
  <Paragraphs>170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Hebrew</vt:lpstr>
      <vt:lpstr>Calibri</vt:lpstr>
      <vt:lpstr>Calibri Light</vt:lpstr>
      <vt:lpstr>Mangal</vt:lpstr>
      <vt:lpstr>Myriad Pro</vt:lpstr>
      <vt:lpstr>Verdana</vt:lpstr>
      <vt:lpstr>Wingdings</vt:lpstr>
      <vt:lpstr>Arial</vt:lpstr>
      <vt:lpstr>Office Theme</vt:lpstr>
      <vt:lpstr>WU Designvorlage neu</vt:lpstr>
      <vt:lpstr>SPECIAL (a Scalable Policy-awarE linked data arChitecture for prIvacy, trAnsparency and compLiance)</vt:lpstr>
      <vt:lpstr>Where I am coming from, collaborators…</vt:lpstr>
      <vt:lpstr>Where I am coming from, collaborators…</vt:lpstr>
      <vt:lpstr>Privacy in the EU: all about the upcoming GDPR,  How can we support it technically?…</vt:lpstr>
      <vt:lpstr>The SPECIAL project: Objectives</vt:lpstr>
      <vt:lpstr>PowerPoint Presentation</vt:lpstr>
      <vt:lpstr>PowerPoint Presentation</vt:lpstr>
      <vt:lpstr>PowerPoint Presentation</vt:lpstr>
      <vt:lpstr>SPECIAL Results so far:</vt:lpstr>
      <vt:lpstr>SPECIAL Results so far:</vt:lpstr>
      <vt:lpstr>SPECIAL Results so far:</vt:lpstr>
      <vt:lpstr>SPECIAL Results so far:</vt:lpstr>
      <vt:lpstr>SPECIAL Results so far:</vt:lpstr>
      <vt:lpstr>SPECIAL Results so far: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WP3: Big Data Policy Engine</dc:title>
  <dc:creator>Uros Milosevic</dc:creator>
  <cp:lastModifiedBy>Microsoft Office User</cp:lastModifiedBy>
  <cp:revision>118</cp:revision>
  <cp:lastPrinted>2017-08-30T07:33:56Z</cp:lastPrinted>
  <dcterms:created xsi:type="dcterms:W3CDTF">2016-12-26T12:46:20Z</dcterms:created>
  <dcterms:modified xsi:type="dcterms:W3CDTF">2017-08-30T07:34:19Z</dcterms:modified>
</cp:coreProperties>
</file>