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59"/>
  </p:notesMasterIdLst>
  <p:handoutMasterIdLst>
    <p:handoutMasterId r:id="rId60"/>
  </p:handoutMasterIdLst>
  <p:sldIdLst>
    <p:sldId id="256" r:id="rId3"/>
    <p:sldId id="570" r:id="rId4"/>
    <p:sldId id="568" r:id="rId5"/>
    <p:sldId id="601" r:id="rId6"/>
    <p:sldId id="602" r:id="rId7"/>
    <p:sldId id="631" r:id="rId8"/>
    <p:sldId id="581" r:id="rId9"/>
    <p:sldId id="512" r:id="rId10"/>
    <p:sldId id="604" r:id="rId11"/>
    <p:sldId id="605" r:id="rId12"/>
    <p:sldId id="606" r:id="rId13"/>
    <p:sldId id="607" r:id="rId14"/>
    <p:sldId id="608" r:id="rId15"/>
    <p:sldId id="610" r:id="rId16"/>
    <p:sldId id="633" r:id="rId17"/>
    <p:sldId id="634" r:id="rId18"/>
    <p:sldId id="612" r:id="rId19"/>
    <p:sldId id="611" r:id="rId20"/>
    <p:sldId id="613" r:id="rId21"/>
    <p:sldId id="614" r:id="rId22"/>
    <p:sldId id="639" r:id="rId23"/>
    <p:sldId id="635" r:id="rId24"/>
    <p:sldId id="636" r:id="rId25"/>
    <p:sldId id="637" r:id="rId26"/>
    <p:sldId id="638" r:id="rId27"/>
    <p:sldId id="615" r:id="rId28"/>
    <p:sldId id="642" r:id="rId29"/>
    <p:sldId id="588" r:id="rId30"/>
    <p:sldId id="616" r:id="rId31"/>
    <p:sldId id="514" r:id="rId32"/>
    <p:sldId id="546" r:id="rId33"/>
    <p:sldId id="550" r:id="rId34"/>
    <p:sldId id="547" r:id="rId35"/>
    <p:sldId id="643" r:id="rId36"/>
    <p:sldId id="644" r:id="rId37"/>
    <p:sldId id="582" r:id="rId38"/>
    <p:sldId id="645" r:id="rId39"/>
    <p:sldId id="591" r:id="rId40"/>
    <p:sldId id="590" r:id="rId41"/>
    <p:sldId id="618" r:id="rId42"/>
    <p:sldId id="619" r:id="rId43"/>
    <p:sldId id="620" r:id="rId44"/>
    <p:sldId id="621" r:id="rId45"/>
    <p:sldId id="622" r:id="rId46"/>
    <p:sldId id="623" r:id="rId47"/>
    <p:sldId id="624" r:id="rId48"/>
    <p:sldId id="625" r:id="rId49"/>
    <p:sldId id="626" r:id="rId50"/>
    <p:sldId id="627" r:id="rId51"/>
    <p:sldId id="628" r:id="rId52"/>
    <p:sldId id="629" r:id="rId53"/>
    <p:sldId id="640" r:id="rId54"/>
    <p:sldId id="641" r:id="rId55"/>
    <p:sldId id="603" r:id="rId56"/>
    <p:sldId id="632" r:id="rId57"/>
    <p:sldId id="600" r:id="rId58"/>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B050"/>
    <a:srgbClr val="CC0099"/>
    <a:srgbClr val="FF0066"/>
    <a:srgbClr val="99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024" autoAdjust="0"/>
    <p:restoredTop sz="91843" autoAdjust="0"/>
  </p:normalViewPr>
  <p:slideViewPr>
    <p:cSldViewPr>
      <p:cViewPr varScale="1">
        <p:scale>
          <a:sx n="88" d="100"/>
          <a:sy n="88" d="100"/>
        </p:scale>
        <p:origin x="864" y="176"/>
      </p:cViewPr>
      <p:guideLst>
        <p:guide orient="horz" pos="2160"/>
        <p:guide pos="2880"/>
      </p:guideLst>
    </p:cSldViewPr>
  </p:slideViewPr>
  <p:outlineViewPr>
    <p:cViewPr>
      <p:scale>
        <a:sx n="33" d="100"/>
        <a:sy n="33" d="100"/>
      </p:scale>
      <p:origin x="8" y="98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7D0F951-13DB-4C5A-85D6-12D1C2F8F5B0}" type="datetimeFigureOut">
              <a:rPr lang="de-AT" smtClean="0"/>
              <a:pPr/>
              <a:t>02.02.18</a:t>
            </a:fld>
            <a:endParaRPr lang="de-AT"/>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854F9C7-0FFE-4E72-AF6A-1657BD8F0EAC}" type="slidenum">
              <a:rPr lang="de-AT" smtClean="0"/>
              <a:pPr/>
              <a:t>‹#›</a:t>
            </a:fld>
            <a:endParaRPr lang="de-AT"/>
          </a:p>
        </p:txBody>
      </p:sp>
    </p:spTree>
    <p:extLst>
      <p:ext uri="{BB962C8B-B14F-4D97-AF65-F5344CB8AC3E}">
        <p14:creationId xmlns:p14="http://schemas.microsoft.com/office/powerpoint/2010/main" val="1383477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D00C6-9325-456A-9050-A3DFBE2350C6}" type="datetimeFigureOut">
              <a:rPr lang="de-AT" smtClean="0"/>
              <a:pPr/>
              <a:t>02.02.18</a:t>
            </a:fld>
            <a:endParaRPr lang="de-AT"/>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B4AA2B0-3FF2-4AD7-B641-4608F5682954}" type="slidenum">
              <a:rPr lang="de-AT" smtClean="0"/>
              <a:pPr/>
              <a:t>‹#›</a:t>
            </a:fld>
            <a:endParaRPr lang="de-AT"/>
          </a:p>
        </p:txBody>
      </p:sp>
    </p:spTree>
    <p:extLst>
      <p:ext uri="{BB962C8B-B14F-4D97-AF65-F5344CB8AC3E}">
        <p14:creationId xmlns:p14="http://schemas.microsoft.com/office/powerpoint/2010/main" val="65467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Danke</a:t>
            </a:r>
            <a:r>
              <a:rPr lang="en-US" dirty="0"/>
              <a:t> </a:t>
            </a:r>
            <a:r>
              <a:rPr lang="en-US" dirty="0" err="1"/>
              <a:t>für</a:t>
            </a:r>
            <a:r>
              <a:rPr lang="en-US" dirty="0"/>
              <a:t> Die </a:t>
            </a:r>
            <a:r>
              <a:rPr lang="en-US" dirty="0" err="1"/>
              <a:t>Einladung</a:t>
            </a:r>
            <a:r>
              <a:rPr lang="en-US" dirty="0"/>
              <a:t>!</a:t>
            </a:r>
          </a:p>
          <a:p>
            <a:endParaRPr lang="en-US" dirty="0"/>
          </a:p>
          <a:p>
            <a:r>
              <a:rPr lang="en-US" dirty="0"/>
              <a:t>Lassen </a:t>
            </a:r>
            <a:r>
              <a:rPr lang="en-US" dirty="0" err="1"/>
              <a:t>Sie</a:t>
            </a:r>
            <a:r>
              <a:rPr lang="en-US" dirty="0"/>
              <a:t> </a:t>
            </a:r>
            <a:r>
              <a:rPr lang="en-US" dirty="0" err="1"/>
              <a:t>mich</a:t>
            </a:r>
            <a:r>
              <a:rPr lang="en-US" dirty="0"/>
              <a:t> </a:t>
            </a:r>
            <a:r>
              <a:rPr lang="en-US" dirty="0" err="1"/>
              <a:t>beginnen</a:t>
            </a:r>
            <a:r>
              <a:rPr lang="en-US" dirty="0"/>
              <a:t> </a:t>
            </a:r>
            <a:r>
              <a:rPr lang="en-US" dirty="0" err="1"/>
              <a:t>mit</a:t>
            </a:r>
            <a:r>
              <a:rPr lang="en-US" dirty="0"/>
              <a:t> der </a:t>
            </a:r>
            <a:r>
              <a:rPr lang="en-US" dirty="0" err="1"/>
              <a:t>Ankündigung</a:t>
            </a:r>
            <a:r>
              <a:rPr lang="en-US" dirty="0"/>
              <a:t> </a:t>
            </a:r>
            <a:r>
              <a:rPr lang="en-US" dirty="0" err="1"/>
              <a:t>zum</a:t>
            </a:r>
            <a:r>
              <a:rPr lang="en-US" dirty="0"/>
              <a:t> </a:t>
            </a:r>
            <a:r>
              <a:rPr lang="en-US" dirty="0" err="1"/>
              <a:t>heutigen</a:t>
            </a:r>
            <a:r>
              <a:rPr lang="en-US" dirty="0"/>
              <a:t> event</a:t>
            </a:r>
            <a:r>
              <a:rPr lang="is-IS" dirty="0"/>
              <a:t>…. </a:t>
            </a:r>
            <a:r>
              <a:rPr lang="en-US" dirty="0"/>
              <a:t>H</a:t>
            </a:r>
            <a:r>
              <a:rPr lang="is-IS" dirty="0"/>
              <a:t>ier stechen einige Begriffe ins Auge:</a:t>
            </a:r>
          </a:p>
          <a:p>
            <a:r>
              <a:rPr lang="is-IS" dirty="0"/>
              <a:t>Es geht um “Cognitive Computing” ...</a:t>
            </a:r>
            <a:r>
              <a:rPr lang="is-IS" baseline="0" dirty="0"/>
              <a:t> Was ist das überhaupt?</a:t>
            </a:r>
          </a:p>
          <a:p>
            <a:endParaRPr lang="is-IS" dirty="0"/>
          </a:p>
          <a:p>
            <a:r>
              <a:rPr lang="is-IS" dirty="0"/>
              <a:t>Es hat offensichtlich etwas mit künstlicher Intelligenz zu tun... Was ist das überhaupt? Wie wir feststellen ist Artificial Intelligence im Rahmen</a:t>
            </a:r>
            <a:r>
              <a:rPr lang="is-IS" baseline="0" dirty="0"/>
              <a:t> der “:Digitalen Transformation“ selbst im Wandel und hat in den letzen J</a:t>
            </a:r>
            <a:r>
              <a:rPr lang="en-US" baseline="0" dirty="0"/>
              <a:t>a</a:t>
            </a:r>
            <a:r>
              <a:rPr lang="is-IS" baseline="0" dirty="0"/>
              <a:t>hren einige Veränderungen durchlebt...</a:t>
            </a:r>
          </a:p>
          <a:p>
            <a:endParaRPr lang="is-IS" baseline="0" dirty="0"/>
          </a:p>
          <a:p>
            <a:r>
              <a:rPr lang="is-IS" baseline="0" dirty="0"/>
              <a:t>Eine Frage die gestellt wird ist die welche Lösungen bereits im Einsatz sind worauf ich versuchen werde zumindest aus meiner Forschungsperspektive – der Erforschung von Daten am und aus dem Web – ein paar Antworten zu geben...</a:t>
            </a:r>
          </a:p>
          <a:p>
            <a:endParaRPr lang="is-IS" baseline="0" dirty="0"/>
          </a:p>
          <a:p>
            <a:r>
              <a:rPr lang="is-IS" baseline="0" dirty="0"/>
              <a:t>Last, but not least, ist eine Frage in der Ankündigung, mit welchen T</a:t>
            </a:r>
            <a:r>
              <a:rPr lang="en-US" baseline="0" dirty="0"/>
              <a:t>h</a:t>
            </a:r>
            <a:r>
              <a:rPr lang="is-IS" baseline="0" dirty="0"/>
              <a:t>emen wir uns befassen sollten, und ich werde versuchen, Sie bis zum Ende dieses Vortrages davon zu überzeugen, dass Open Data, also offene Daten ein solches Thema sind!</a:t>
            </a:r>
          </a:p>
          <a:p>
            <a:endParaRPr lang="is-IS" baseline="0" dirty="0"/>
          </a:p>
          <a:p>
            <a:endParaRPr lang="is-IS" baseline="0" dirty="0"/>
          </a:p>
          <a:p>
            <a:endParaRPr lang="is-IS" baseline="0" dirty="0"/>
          </a:p>
          <a:p>
            <a:endParaRPr lang="is-IS" dirty="0"/>
          </a:p>
          <a:p>
            <a:endParaRPr lang="is-IS" dirty="0"/>
          </a:p>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3</a:t>
            </a:fld>
            <a:endParaRPr lang="de-AT"/>
          </a:p>
        </p:txBody>
      </p:sp>
    </p:spTree>
    <p:extLst>
      <p:ext uri="{BB962C8B-B14F-4D97-AF65-F5344CB8AC3E}">
        <p14:creationId xmlns:p14="http://schemas.microsoft.com/office/powerpoint/2010/main" val="124293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160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Realistic</a:t>
            </a:r>
            <a:r>
              <a:rPr lang="en-US" baseline="0" dirty="0"/>
              <a:t> open data csv would look more like this</a:t>
            </a:r>
          </a:p>
          <a:p>
            <a:r>
              <a:rPr lang="en-US" baseline="0" dirty="0"/>
              <a:t>Which makes the previous showed job much more harder</a:t>
            </a:r>
            <a:endParaRPr lang="en-US" dirty="0"/>
          </a:p>
          <a:p>
            <a:endParaRPr lang="en-US" dirty="0"/>
          </a:p>
        </p:txBody>
      </p:sp>
    </p:spTree>
    <p:extLst>
      <p:ext uri="{BB962C8B-B14F-4D97-AF65-F5344CB8AC3E}">
        <p14:creationId xmlns:p14="http://schemas.microsoft.com/office/powerpoint/2010/main" val="190094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Realistic</a:t>
            </a:r>
            <a:r>
              <a:rPr lang="en-US" baseline="0" dirty="0"/>
              <a:t> open data csv would look more like this</a:t>
            </a:r>
          </a:p>
          <a:p>
            <a:r>
              <a:rPr lang="en-US" baseline="0" dirty="0"/>
              <a:t>Which makes the previous showed job much more harder</a:t>
            </a:r>
            <a:endParaRPr lang="en-US" dirty="0"/>
          </a:p>
        </p:txBody>
      </p:sp>
    </p:spTree>
    <p:extLst>
      <p:ext uri="{BB962C8B-B14F-4D97-AF65-F5344CB8AC3E}">
        <p14:creationId xmlns:p14="http://schemas.microsoft.com/office/powerpoint/2010/main" val="112084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925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73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FD6E0E31-702E-DE42-9B0E-38503C1CABBF}" type="slidenum">
              <a:rPr lang="de-DE">
                <a:latin typeface="Siemens Sans" charset="0"/>
              </a:rPr>
              <a:pPr eaLnBrk="1" hangingPunct="1"/>
              <a:t>4</a:t>
            </a:fld>
            <a:endParaRPr lang="de-DE">
              <a:latin typeface="Siemens Sans" charset="0"/>
            </a:endParaRPr>
          </a:p>
        </p:txBody>
      </p:sp>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37" tIns="46769" rIns="93537" bIns="46769"/>
          <a:lstStyle/>
          <a:p>
            <a:pPr eaLnBrk="1" hangingPunct="1">
              <a:spcBef>
                <a:spcPct val="0"/>
              </a:spcBef>
            </a:pPr>
            <a:endParaRPr lang="en-US">
              <a:latin typeface="Siemens Sans" charset="0"/>
            </a:endParaRPr>
          </a:p>
        </p:txBody>
      </p:sp>
      <p:sp>
        <p:nvSpPr>
          <p:cNvPr id="24580"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37" tIns="46769" rIns="93537" bIns="46769" anchor="b"/>
          <a:lstStyle>
            <a:lvl1pPr defTabSz="912813" eaLnBrk="0" hangingPunct="0">
              <a:defRPr sz="1200">
                <a:solidFill>
                  <a:schemeClr val="tx1"/>
                </a:solidFill>
                <a:latin typeface="Arial" charset="0"/>
                <a:ea typeface="ＭＳ Ｐゴシック" charset="0"/>
                <a:cs typeface="ＭＳ Ｐゴシック" charset="0"/>
              </a:defRPr>
            </a:lvl1pPr>
            <a:lvl2pPr marL="742950" indent="-285750" defTabSz="912813" eaLnBrk="0" hangingPunct="0">
              <a:defRPr sz="1200">
                <a:solidFill>
                  <a:schemeClr val="tx1"/>
                </a:solidFill>
                <a:latin typeface="Arial" charset="0"/>
                <a:ea typeface="ＭＳ Ｐゴシック" charset="0"/>
              </a:defRPr>
            </a:lvl2pPr>
            <a:lvl3pPr marL="1143000" indent="-228600" defTabSz="912813" eaLnBrk="0" hangingPunct="0">
              <a:defRPr sz="1200">
                <a:solidFill>
                  <a:schemeClr val="tx1"/>
                </a:solidFill>
                <a:latin typeface="Arial" charset="0"/>
                <a:ea typeface="ＭＳ Ｐゴシック" charset="0"/>
              </a:defRPr>
            </a:lvl3pPr>
            <a:lvl4pPr marL="1600200" indent="-228600" defTabSz="912813" eaLnBrk="0" hangingPunct="0">
              <a:defRPr sz="1200">
                <a:solidFill>
                  <a:schemeClr val="tx1"/>
                </a:solidFill>
                <a:latin typeface="Arial" charset="0"/>
                <a:ea typeface="ＭＳ Ｐゴシック" charset="0"/>
              </a:defRPr>
            </a:lvl4pPr>
            <a:lvl5pPr marL="2057400" indent="-228600" defTabSz="912813" eaLnBrk="0" hangingPunct="0">
              <a:defRPr sz="1200">
                <a:solidFill>
                  <a:schemeClr val="tx1"/>
                </a:solidFill>
                <a:latin typeface="Arial" charset="0"/>
                <a:ea typeface="ＭＳ Ｐゴシック" charset="0"/>
              </a:defRPr>
            </a:lvl5pPr>
            <a:lvl6pPr marL="2514600" indent="-228600" defTabSz="912813"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12813"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12813"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12813"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4CD56BA9-5AD6-C844-92B9-633F8C1109D2}" type="slidenum">
              <a:rPr lang="en-US">
                <a:latin typeface="Calibri" charset="0"/>
              </a:rPr>
              <a:pPr algn="r" eaLnBrk="1" hangingPunct="1">
                <a:spcBef>
                  <a:spcPct val="0"/>
                </a:spcBef>
              </a:pPr>
              <a:t>4</a:t>
            </a:fld>
            <a:endParaRPr lang="en-US">
              <a:latin typeface="Calibri" charset="0"/>
            </a:endParaRPr>
          </a:p>
        </p:txBody>
      </p:sp>
    </p:spTree>
    <p:extLst>
      <p:ext uri="{BB962C8B-B14F-4D97-AF65-F5344CB8AC3E}">
        <p14:creationId xmlns:p14="http://schemas.microsoft.com/office/powerpoint/2010/main" val="49558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E545575E-9C37-D542-BDE9-B7F3AB4A06DB}" type="slidenum">
              <a:rPr lang="en-US">
                <a:latin typeface="Siemens Sans" charset="0"/>
              </a:rPr>
              <a:pPr eaLnBrk="1" hangingPunct="1"/>
              <a:t>8</a:t>
            </a:fld>
            <a:endParaRPr lang="en-US">
              <a:latin typeface="Siemens Sans" charset="0"/>
            </a:endParaRPr>
          </a:p>
        </p:txBody>
      </p:sp>
      <p:sp>
        <p:nvSpPr>
          <p:cNvPr id="26626" name="Slide Image Placeholder 1"/>
          <p:cNvSpPr>
            <a:spLocks noGrp="1" noRot="1" noChangeAspect="1" noTextEdit="1"/>
          </p:cNvSpPr>
          <p:nvPr>
            <p:ph type="sldImg"/>
          </p:nvPr>
        </p:nvSpPr>
        <p:spPr>
          <a:xfrm>
            <a:off x="917575" y="744538"/>
            <a:ext cx="4962525" cy="3721100"/>
          </a:xfrm>
          <a:ln/>
        </p:spPr>
      </p:sp>
      <p:sp>
        <p:nvSpPr>
          <p:cNvPr id="26627"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0" tIns="46770" rIns="93540" bIns="46770"/>
          <a:lstStyle/>
          <a:p>
            <a:pPr eaLnBrk="1" hangingPunct="1">
              <a:spcBef>
                <a:spcPct val="0"/>
              </a:spcBef>
            </a:pPr>
            <a:endParaRPr lang="en-US">
              <a:latin typeface="Siemens Sans" charset="0"/>
            </a:endParaRPr>
          </a:p>
        </p:txBody>
      </p:sp>
      <p:sp>
        <p:nvSpPr>
          <p:cNvPr id="2662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0" tIns="46770" rIns="93540" bIns="4677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13191D74-57C7-C24B-B5C4-0E60AEA2DBEC}" type="slidenum">
              <a:rPr lang="en-US">
                <a:latin typeface="Calibri" charset="0"/>
              </a:rPr>
              <a:pPr algn="r" eaLnBrk="1" hangingPunct="1">
                <a:spcBef>
                  <a:spcPct val="0"/>
                </a:spcBef>
              </a:pPr>
              <a:t>8</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so far we have considered the whole thing as an integrated single dataset.</a:t>
            </a:r>
          </a:p>
          <a:p>
            <a:pPr eaLnBrk="1" hangingPunct="1">
              <a:spcBef>
                <a:spcPct val="0"/>
              </a:spcBef>
            </a:pPr>
            <a:r>
              <a:rPr lang="en-US" altLang="en-US"/>
              <a:t>Now lets focus on these white spots specifially </a:t>
            </a:r>
          </a:p>
          <a:p>
            <a:pPr eaLnBrk="1" hangingPunct="1">
              <a:spcBef>
                <a:spcPct val="0"/>
              </a:spcBef>
            </a:pPr>
            <a:r>
              <a:rPr lang="en-US" altLang="en-US"/>
              <a:t>The question is: can we predict the indicators of eurostat for cities that are not in europoe, the green arrow, or the un indicators for cities which are only in eurostat the blue arrow</a:t>
            </a:r>
          </a:p>
          <a:p>
            <a:pPr eaLnBrk="1" hangingPunct="1">
              <a:spcBef>
                <a:spcPct val="0"/>
              </a:spcBef>
            </a:pPr>
            <a:endParaRPr lang="en-US" altLang="en-US"/>
          </a:p>
          <a:p>
            <a:pPr eaLnBrk="1" hangingPunct="1">
              <a:spcBef>
                <a:spcPct val="0"/>
              </a:spcBef>
            </a:pPr>
            <a:r>
              <a:rPr lang="en-US" altLang="en-US"/>
              <a:t>We again used aproach 2 to fill in the missing values of a single dataset and use that as training set for the indicatosr of the other dataset. </a:t>
            </a:r>
          </a:p>
          <a:p>
            <a:pPr eaLnBrk="1" hangingPunct="1">
              <a:spcBef>
                <a:spcPct val="0"/>
              </a:spcBef>
            </a:pPr>
            <a:endParaRPr lang="en-US" altLang="en-US"/>
          </a:p>
        </p:txBody>
      </p:sp>
      <p:sp>
        <p:nvSpPr>
          <p:cNvPr id="40964"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8425874-65E8-3B47-8910-607032F1F4EB}" type="slidenum">
              <a:rPr lang="de-AT" altLang="en-US">
                <a:latin typeface="Calibri" charset="0"/>
              </a:rPr>
              <a:pPr eaLnBrk="1" hangingPunct="1"/>
              <a:t>17</a:t>
            </a:fld>
            <a:endParaRPr lang="de-AT" altLang="en-US">
              <a:latin typeface="Calibri" charset="0"/>
            </a:endParaRPr>
          </a:p>
        </p:txBody>
      </p:sp>
    </p:spTree>
    <p:extLst>
      <p:ext uri="{BB962C8B-B14F-4D97-AF65-F5344CB8AC3E}">
        <p14:creationId xmlns:p14="http://schemas.microsoft.com/office/powerpoint/2010/main" val="157120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18</a:t>
            </a:fld>
            <a:endParaRPr lang="de-AT"/>
          </a:p>
        </p:txBody>
      </p:sp>
    </p:spTree>
    <p:extLst>
      <p:ext uri="{BB962C8B-B14F-4D97-AF65-F5344CB8AC3E}">
        <p14:creationId xmlns:p14="http://schemas.microsoft.com/office/powerpoint/2010/main" val="3251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Eurostat example</a:t>
            </a:r>
          </a:p>
          <a:p>
            <a:r>
              <a:rPr lang="en-US" dirty="0"/>
              <a:t>Data</a:t>
            </a:r>
            <a:r>
              <a:rPr lang="en-US" baseline="0" dirty="0"/>
              <a:t> from some sources like </a:t>
            </a:r>
            <a:r>
              <a:rPr lang="en-US" baseline="0" dirty="0" err="1"/>
              <a:t>eurostat</a:t>
            </a:r>
            <a:r>
              <a:rPr lang="en-US" baseline="0" dirty="0"/>
              <a:t> come as multidimensional data</a:t>
            </a:r>
          </a:p>
          <a:p>
            <a:r>
              <a:rPr lang="en-US" baseline="0" dirty="0"/>
              <a:t>RDF Attribute Equations are not applicable</a:t>
            </a:r>
            <a:endParaRPr lang="en-GB" dirty="0"/>
          </a:p>
        </p:txBody>
      </p:sp>
      <p:sp>
        <p:nvSpPr>
          <p:cNvPr id="4" name="Slide Number Placeholder 3"/>
          <p:cNvSpPr>
            <a:spLocks noGrp="1"/>
          </p:cNvSpPr>
          <p:nvPr>
            <p:ph type="sldNum" sz="quarter" idx="10"/>
          </p:nvPr>
        </p:nvSpPr>
        <p:spPr/>
        <p:txBody>
          <a:bodyPr/>
          <a:lstStyle/>
          <a:p>
            <a:fld id="{3674C423-8444-486C-8270-97EF855154A1}" type="slidenum">
              <a:rPr lang="de-AT" smtClean="0"/>
              <a:pPr/>
              <a:t>23</a:t>
            </a:fld>
            <a:endParaRPr lang="de-AT"/>
          </a:p>
        </p:txBody>
      </p:sp>
    </p:spTree>
    <p:extLst>
      <p:ext uri="{BB962C8B-B14F-4D97-AF65-F5344CB8AC3E}">
        <p14:creationId xmlns:p14="http://schemas.microsoft.com/office/powerpoint/2010/main" val="15512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change over 1 year not</a:t>
            </a:r>
            <a:r>
              <a:rPr lang="en-US" baseline="0" dirty="0"/>
              <a:t> directly expressible</a:t>
            </a:r>
          </a:p>
          <a:p>
            <a:r>
              <a:rPr lang="en-US" dirty="0"/>
              <a:t>Precision = </a:t>
            </a:r>
            <a:r>
              <a:rPr lang="en-US" dirty="0" err="1"/>
              <a:t>tp</a:t>
            </a:r>
            <a:r>
              <a:rPr lang="en-US" dirty="0"/>
              <a:t> / (</a:t>
            </a:r>
            <a:r>
              <a:rPr lang="en-US" dirty="0" err="1"/>
              <a:t>tp</a:t>
            </a:r>
            <a:r>
              <a:rPr lang="en-US" dirty="0"/>
              <a:t> + </a:t>
            </a:r>
            <a:r>
              <a:rPr lang="en-US" dirty="0" err="1"/>
              <a:t>fp</a:t>
            </a:r>
            <a:r>
              <a:rPr lang="en-US" dirty="0"/>
              <a:t>)</a:t>
            </a:r>
          </a:p>
          <a:p>
            <a:r>
              <a:rPr lang="en-US" dirty="0"/>
              <a:t>Accuracy = (</a:t>
            </a:r>
            <a:r>
              <a:rPr lang="en-US" dirty="0" err="1"/>
              <a:t>tp</a:t>
            </a:r>
            <a:r>
              <a:rPr lang="en-US" dirty="0"/>
              <a:t> + </a:t>
            </a:r>
            <a:r>
              <a:rPr lang="en-US" dirty="0" err="1"/>
              <a:t>tn</a:t>
            </a:r>
            <a:r>
              <a:rPr lang="en-US" dirty="0"/>
              <a:t>) /(</a:t>
            </a:r>
            <a:r>
              <a:rPr lang="en-US" dirty="0" err="1"/>
              <a:t>tp</a:t>
            </a:r>
            <a:r>
              <a:rPr lang="en-US" dirty="0"/>
              <a:t> + </a:t>
            </a:r>
            <a:r>
              <a:rPr lang="en-US" dirty="0" err="1"/>
              <a:t>tn</a:t>
            </a:r>
            <a:r>
              <a:rPr lang="en-US" dirty="0"/>
              <a:t> + </a:t>
            </a:r>
            <a:r>
              <a:rPr lang="en-US" dirty="0" err="1"/>
              <a:t>fp</a:t>
            </a:r>
            <a:r>
              <a:rPr lang="en-US" dirty="0"/>
              <a:t> + </a:t>
            </a:r>
            <a:r>
              <a:rPr lang="en-US" dirty="0" err="1"/>
              <a:t>fn</a:t>
            </a:r>
            <a:r>
              <a:rPr lang="en-US" dirty="0"/>
              <a:t>)</a:t>
            </a:r>
          </a:p>
          <a:p>
            <a:endParaRPr lang="en-US" dirty="0"/>
          </a:p>
          <a:p>
            <a:r>
              <a:rPr lang="en-US" dirty="0"/>
              <a:t>Evaluation on Real world data</a:t>
            </a:r>
          </a:p>
          <a:p>
            <a:r>
              <a:rPr lang="en-US" dirty="0"/>
              <a:t>Statistics on the data</a:t>
            </a:r>
            <a:r>
              <a:rPr lang="en-US" baseline="0" dirty="0"/>
              <a:t> and workflow</a:t>
            </a:r>
            <a:endParaRPr lang="en-GB" dirty="0"/>
          </a:p>
        </p:txBody>
      </p:sp>
      <p:sp>
        <p:nvSpPr>
          <p:cNvPr id="4" name="Slide Number Placeholder 3"/>
          <p:cNvSpPr>
            <a:spLocks noGrp="1"/>
          </p:cNvSpPr>
          <p:nvPr>
            <p:ph type="sldNum" sz="quarter" idx="10"/>
          </p:nvPr>
        </p:nvSpPr>
        <p:spPr/>
        <p:txBody>
          <a:bodyPr/>
          <a:lstStyle/>
          <a:p>
            <a:fld id="{3674C423-8444-486C-8270-97EF855154A1}" type="slidenum">
              <a:rPr lang="de-AT" smtClean="0"/>
              <a:pPr/>
              <a:t>27</a:t>
            </a:fld>
            <a:endParaRPr lang="de-AT"/>
          </a:p>
        </p:txBody>
      </p:sp>
    </p:spTree>
    <p:extLst>
      <p:ext uri="{BB962C8B-B14F-4D97-AF65-F5344CB8AC3E}">
        <p14:creationId xmlns:p14="http://schemas.microsoft.com/office/powerpoint/2010/main" val="111217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36</a:t>
            </a:fld>
            <a:endParaRPr lang="de-AT"/>
          </a:p>
        </p:txBody>
      </p:sp>
    </p:spTree>
    <p:extLst>
      <p:ext uri="{BB962C8B-B14F-4D97-AF65-F5344CB8AC3E}">
        <p14:creationId xmlns:p14="http://schemas.microsoft.com/office/powerpoint/2010/main" val="119780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Of course we are not the first ones who work</a:t>
            </a:r>
            <a:r>
              <a:rPr lang="en-US" baseline="0" dirty="0"/>
              <a:t> with tabular data</a:t>
            </a:r>
            <a:endParaRPr lang="en-US" dirty="0"/>
          </a:p>
        </p:txBody>
      </p:sp>
    </p:spTree>
    <p:extLst>
      <p:ext uri="{BB962C8B-B14F-4D97-AF65-F5344CB8AC3E}">
        <p14:creationId xmlns:p14="http://schemas.microsoft.com/office/powerpoint/2010/main" val="1158024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Hier Untertitel der Präsentation eingeben</a:t>
            </a:r>
            <a:endParaRPr lang="de-AT"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a:t>/ name of department</a:t>
            </a:r>
          </a:p>
        </p:txBody>
      </p:sp>
      <p:sp>
        <p:nvSpPr>
          <p:cNvPr id="9" name="Foliennummernplatzhalter 6"/>
          <p:cNvSpPr>
            <a:spLocks noGrp="1"/>
          </p:cNvSpPr>
          <p:nvPr>
            <p:ph type="sldNum" sz="quarter" idx="12"/>
          </p:nvPr>
        </p:nvSpPr>
        <p:spPr>
          <a:xfrm>
            <a:off x="462407" y="6341555"/>
            <a:ext cx="892150" cy="365125"/>
          </a:xfrm>
        </p:spPr>
        <p:txBody>
          <a:bodyPr/>
          <a:lstStyle/>
          <a:p>
            <a:r>
              <a:rPr lang="de-AT" dirty="0"/>
              <a:t>Seite </a:t>
            </a:r>
            <a:fld id="{680737D9-CC42-4855-ABAC-B759A1A9D624}" type="slidenum">
              <a:rPr lang="de-AT" smtClean="0"/>
              <a:pPr/>
              <a:t>‹#›</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a:t>Click to edit Master title style</a:t>
            </a:r>
          </a:p>
        </p:txBody>
      </p:sp>
      <p:sp>
        <p:nvSpPr>
          <p:cNvPr id="3" name="Text Placeholder 2"/>
          <p:cNvSpPr>
            <a:spLocks noGrp="1"/>
          </p:cNvSpPr>
          <p:nvPr>
            <p:ph type="body" sz="half" idx="1"/>
          </p:nvPr>
        </p:nvSpPr>
        <p:spPr>
          <a:xfrm>
            <a:off x="539750" y="1590675"/>
            <a:ext cx="4027488"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9638" y="1590675"/>
            <a:ext cx="4029075"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6686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US" noProof="0" dirty="0"/>
          </a:p>
        </p:txBody>
      </p:sp>
      <p:sp>
        <p:nvSpPr>
          <p:cNvPr id="4" name="Textplatzhalter 3"/>
          <p:cNvSpPr>
            <a:spLocks noGrp="1"/>
          </p:cNvSpPr>
          <p:nvPr>
            <p:ph type="body" sz="quarter" idx="11"/>
          </p:nvPr>
        </p:nvSpPr>
        <p:spPr>
          <a:xfrm>
            <a:off x="541338" y="1412875"/>
            <a:ext cx="8207375" cy="215444"/>
          </a:xfrm>
        </p:spPr>
        <p:txBody>
          <a:bodyPr/>
          <a:lstStyle>
            <a:lvl1pPr>
              <a:defRPr/>
            </a:lvl1pPr>
          </a:lstStyle>
          <a:p>
            <a:pPr lvl="0"/>
            <a:r>
              <a:rPr lang="de-DE" noProof="0"/>
              <a:t>Textmasterformate durch Klicken bearbeiten</a:t>
            </a:r>
          </a:p>
        </p:txBody>
      </p:sp>
    </p:spTree>
    <p:extLst>
      <p:ext uri="{BB962C8B-B14F-4D97-AF65-F5344CB8AC3E}">
        <p14:creationId xmlns:p14="http://schemas.microsoft.com/office/powerpoint/2010/main" val="176003613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47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25E80023-2CD6-4376-AA77-4237093685EF}"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E31039-9D10-48A4-AF27-02225D98CF87}"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A1C75B65-A596-4A84-8609-49EA144A6783}"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27DA458-B8EA-4327-B3A6-CC2E5E75EE6C}" type="datetime1">
              <a:rPr lang="en-US" smtClean="0">
                <a:solidFill>
                  <a:prstClr val="black">
                    <a:tint val="75000"/>
                  </a:prstClr>
                </a:solidFill>
              </a:rPr>
              <a:pPr/>
              <a:t>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6F66DF-2653-4CE5-B3EA-3EC8B6BAD671}" type="datetime1">
              <a:rPr lang="en-US" smtClean="0">
                <a:solidFill>
                  <a:prstClr val="black">
                    <a:tint val="75000"/>
                  </a:prstClr>
                </a:solidFill>
              </a:rPr>
              <a:pPr/>
              <a:t>2/2/18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B0AB0749-E614-4DE9-829A-1851509FB8D5}" type="datetime1">
              <a:rPr lang="en-US" smtClean="0">
                <a:solidFill>
                  <a:prstClr val="black">
                    <a:tint val="75000"/>
                  </a:prstClr>
                </a:solidFill>
              </a:rPr>
              <a:pPr/>
              <a:t>2/2/18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Untertitel</a:t>
            </a:r>
            <a:endParaRPr lang="de-AT"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264E-F924-4C96-86B8-D7D8A2F255F2}" type="datetime1">
              <a:rPr lang="en-US" smtClean="0">
                <a:solidFill>
                  <a:prstClr val="black">
                    <a:tint val="75000"/>
                  </a:prstClr>
                </a:solidFill>
              </a:rPr>
              <a:pPr/>
              <a:t>2/2/18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FEA5A774-492C-4D3D-9A19-74F4D5FA4F81}" type="datetime1">
              <a:rPr lang="en-US" smtClean="0">
                <a:solidFill>
                  <a:prstClr val="black">
                    <a:tint val="75000"/>
                  </a:prstClr>
                </a:solidFill>
              </a:rPr>
              <a:pPr/>
              <a:t>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C21B3D53-C921-4E9F-8674-F06BB01FD335}" type="datetime1">
              <a:rPr lang="en-US" smtClean="0">
                <a:solidFill>
                  <a:prstClr val="black">
                    <a:tint val="75000"/>
                  </a:prstClr>
                </a:solidFill>
              </a:rPr>
              <a:pPr/>
              <a:t>2/2/18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405879-A771-4CA0-9683-49C2237E6D60}"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2DFAFDC-A8D1-405D-A263-2CDE2C285ECD}"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oliennummernplatzhalter 5"/>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a:t>Platzhalter für Objekte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Hier optional Untertitel für Kapitel eingeben </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Untertitel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ußzeilenplatzhalter 5"/>
          <p:cNvSpPr>
            <a:spLocks noGrp="1"/>
          </p:cNvSpPr>
          <p:nvPr>
            <p:ph type="ftr" sz="quarter" idx="11"/>
          </p:nvPr>
        </p:nvSpPr>
        <p:spPr/>
        <p:txBody>
          <a:bodyPr/>
          <a:lstStyle/>
          <a:p>
            <a:r>
              <a:rPr lang="de-AT"/>
              <a:t>/ name of department</a:t>
            </a:r>
          </a:p>
        </p:txBody>
      </p:sp>
      <p:sp>
        <p:nvSpPr>
          <p:cNvPr id="7" name="Foliennummernplatzhalter 6"/>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ußzeilenplatzhalter 5"/>
          <p:cNvSpPr>
            <a:spLocks noGrp="1"/>
          </p:cNvSpPr>
          <p:nvPr>
            <p:ph type="ftr" sz="quarter" idx="11"/>
          </p:nvPr>
        </p:nvSpPr>
        <p:spPr/>
        <p:txBody>
          <a:bodyPr/>
          <a:lstStyle/>
          <a:p>
            <a:r>
              <a:rPr lang="de-AT"/>
              <a:t>/ name of department</a:t>
            </a:r>
          </a:p>
        </p:txBody>
      </p:sp>
      <p:sp>
        <p:nvSpPr>
          <p:cNvPr id="7" name="Foliennummernplatzhalter 6"/>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a:t>Seite </a:t>
            </a:r>
            <a:fld id="{680737D9-CC42-4855-ABAC-B759A1A9D624}" type="slidenum">
              <a:rPr lang="de-AT" smtClean="0"/>
              <a:pPr/>
              <a:t>‹#›</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62" r:id="rId5"/>
    <p:sldLayoutId id="2147483651" r:id="rId6"/>
    <p:sldLayoutId id="2147483652" r:id="rId7"/>
    <p:sldLayoutId id="2147483664" r:id="rId8"/>
    <p:sldLayoutId id="2147483665" r:id="rId9"/>
    <p:sldLayoutId id="2147483663" r:id="rId10"/>
    <p:sldLayoutId id="2147483666" r:id="rId11"/>
    <p:sldLayoutId id="2147483668" r:id="rId12"/>
    <p:sldLayoutId id="2147483669" r:id="rId13"/>
  </p:sldLayoutIdLst>
  <p:transition>
    <p:fade/>
  </p:transition>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C6E88-17EF-4D2E-82A9-89D5331ABF77}" type="datetime1">
              <a:rPr lang="en-US" smtClean="0">
                <a:solidFill>
                  <a:prstClr val="black">
                    <a:tint val="75000"/>
                  </a:prstClr>
                </a:solidFill>
              </a:rPr>
              <a:pPr/>
              <a:t>2/2/18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58230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8.jpeg"/><Relationship Id="rId12" Type="http://schemas.microsoft.com/office/2007/relationships/hdphoto" Target="../media/hdphoto5.wdp"/><Relationship Id="rId2" Type="http://schemas.openxmlformats.org/officeDocument/2006/relationships/hyperlink" Target="https://www.wu.ac.at/wutv/show/clip/20141024-welty/" TargetMode="Externa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0.jpeg"/><Relationship Id="rId5" Type="http://schemas.openxmlformats.org/officeDocument/2006/relationships/image" Target="../media/image7.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epub.wu.ac.at/5438/"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1.bin"/><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44.wmf"/><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www.stefanbischof.at/slides/Rigorosum_Bischof.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citydata.wu.ac.at/" TargetMode="Externa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wu.ac.at/wutv/show/clip/20141024-welt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www.ted.com/talks/geoffrey_west_the_surprising_math_of_cities_and_corporation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atahub.io/" TargetMode="External"/><Relationship Id="rId2" Type="http://schemas.openxmlformats.org/officeDocument/2006/relationships/hyperlink" Target="http://ckan.org/" TargetMode="Externa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hyperlink" Target="http://data.gv.a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data.wu.ac.at/portalwatch/"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data.wu.ac.at/portalwatch/portal/open_whitehouse_gov/1804/"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data.wu.ac.at/portalwatch/portal/open_whitehouse_gov/1804/"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kCAymmbYIvc" TargetMode="Externa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hyperlink" Target="http://communidata.at/" TargetMode="External"/><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citydata.wu.ac.at/" TargetMode="Externa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hyperlink" Target="http://communidata.at/" TargetMode="External"/><Relationship Id="rId2" Type="http://schemas.openxmlformats.org/officeDocument/2006/relationships/image" Target="../media/image65.png"/><Relationship Id="rId1" Type="http://schemas.openxmlformats.org/officeDocument/2006/relationships/slideLayout" Target="../slideLayouts/slideLayout15.xml"/><Relationship Id="rId5" Type="http://schemas.openxmlformats.org/officeDocument/2006/relationships/hyperlink" Target="http://data.wu.ac.at/odgraph/" TargetMode="Externa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hyperlink" Target="http://specialprivacy.eu/" TargetMode="External"/><Relationship Id="rId2" Type="http://schemas.openxmlformats.org/officeDocument/2006/relationships/hyperlink" Target="http://privacylab.at/" TargetMode="External"/><Relationship Id="rId1" Type="http://schemas.openxmlformats.org/officeDocument/2006/relationships/slideLayout" Target="../slideLayouts/slideLayout4.xml"/><Relationship Id="rId6" Type="http://schemas.openxmlformats.org/officeDocument/2006/relationships/hyperlink" Target="https://www.wu.ac.at/en/infobiz/" TargetMode="External"/><Relationship Id="rId5" Type="http://schemas.openxmlformats.org/officeDocument/2006/relationships/image" Target="../media/image83.png"/><Relationship Id="rId4" Type="http://schemas.openxmlformats.org/officeDocument/2006/relationships/hyperlink" Target="https://dalicc.n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789" y="3861048"/>
            <a:ext cx="8568952" cy="783068"/>
          </a:xfrm>
        </p:spPr>
        <p:txBody>
          <a:bodyPr/>
          <a:lstStyle/>
          <a:p>
            <a:r>
              <a:rPr lang="en-US" sz="2000" dirty="0"/>
              <a:t>Data Integration for (Linked?) Open Data on the Web</a:t>
            </a:r>
            <a:br>
              <a:rPr lang="en-US" sz="2000" dirty="0"/>
            </a:br>
            <a:endParaRPr lang="en-GB" sz="2000" i="1" noProof="0" dirty="0"/>
          </a:p>
        </p:txBody>
      </p:sp>
      <p:sp>
        <p:nvSpPr>
          <p:cNvPr id="3" name="Untertitel 2"/>
          <p:cNvSpPr>
            <a:spLocks noGrp="1"/>
          </p:cNvSpPr>
          <p:nvPr>
            <p:ph type="subTitle" idx="1"/>
          </p:nvPr>
        </p:nvSpPr>
        <p:spPr>
          <a:xfrm>
            <a:off x="206789" y="5517232"/>
            <a:ext cx="8502082" cy="1141200"/>
          </a:xfrm>
        </p:spPr>
        <p:txBody>
          <a:bodyPr/>
          <a:lstStyle/>
          <a:p>
            <a:r>
              <a:rPr lang="en-GB" sz="1800" noProof="0" dirty="0"/>
              <a:t>Axel Polleres		twitter: @</a:t>
            </a:r>
            <a:r>
              <a:rPr lang="en-GB" sz="1800" noProof="0" dirty="0" err="1"/>
              <a:t>AxelPolleres</a:t>
            </a:r>
            <a:r>
              <a:rPr lang="en-GB" sz="1800" noProof="0" dirty="0"/>
              <a:t>		web: </a:t>
            </a:r>
            <a:r>
              <a:rPr lang="en-GB" sz="1800" noProof="0" dirty="0" err="1"/>
              <a:t>polleres.net</a:t>
            </a:r>
            <a:endParaRPr lang="en-GB" sz="1800" noProof="0" dirty="0"/>
          </a:p>
          <a:p>
            <a:endParaRPr lang="en-GB" sz="1800" noProof="0" dirty="0"/>
          </a:p>
          <a:p>
            <a:endParaRPr lang="en-GB" sz="2400" noProof="0" dirty="0"/>
          </a:p>
          <a:p>
            <a:r>
              <a:rPr lang="en-GB" sz="1400" b="1" noProof="0" dirty="0"/>
              <a:t>web: http://</a:t>
            </a:r>
            <a:r>
              <a:rPr lang="en-GB" sz="1400" b="1" noProof="0" dirty="0" err="1"/>
              <a:t>polleres.net</a:t>
            </a:r>
            <a:r>
              <a:rPr lang="en-GB" sz="1400" b="1" noProof="0" dirty="0"/>
              <a:t>    				twitter: @</a:t>
            </a:r>
            <a:r>
              <a:rPr lang="en-GB" sz="1400" b="1" noProof="0" dirty="0" err="1"/>
              <a:t>AxelPolleres</a:t>
            </a:r>
            <a:endParaRPr lang="en-GB" sz="1400" b="1" noProof="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Screen Shot 2015-06-05 at 13.47.17.png"/>
          <p:cNvPicPr>
            <a:picLocks noGrp="1" noChangeAspect="1"/>
          </p:cNvPicPr>
          <p:nvPr>
            <p:ph idx="1"/>
          </p:nvPr>
        </p:nvPicPr>
        <p:blipFill>
          <a:blip r:embed="rId2">
            <a:extLst>
              <a:ext uri="{28A0092B-C50C-407E-A947-70E740481C1C}">
                <a14:useLocalDpi xmlns:a14="http://schemas.microsoft.com/office/drawing/2010/main" val="0"/>
              </a:ext>
            </a:extLst>
          </a:blip>
          <a:srcRect t="13625" b="13625"/>
          <a:stretch>
            <a:fillRect/>
          </a:stretch>
        </p:blipFill>
        <p:spPr>
          <a:xfrm>
            <a:off x="1444598" y="2024844"/>
            <a:ext cx="6351256" cy="3600400"/>
          </a:xfrm>
        </p:spPr>
      </p:pic>
      <p:pic>
        <p:nvPicPr>
          <p:cNvPr id="5" name="Bild 4"/>
          <p:cNvPicPr>
            <a:picLocks noChangeAspect="1"/>
          </p:cNvPicPr>
          <p:nvPr/>
        </p:nvPicPr>
        <p:blipFill>
          <a:blip r:embed="rId3"/>
          <a:stretch>
            <a:fillRect/>
          </a:stretch>
        </p:blipFill>
        <p:spPr>
          <a:xfrm>
            <a:off x="23333" y="5202648"/>
            <a:ext cx="1308307" cy="1635384"/>
          </a:xfrm>
          <a:prstGeom prst="rect">
            <a:avLst/>
          </a:prstGeom>
        </p:spPr>
      </p:pic>
      <p:pic>
        <p:nvPicPr>
          <p:cNvPr id="6" name="Bild 5"/>
          <p:cNvPicPr>
            <a:picLocks noChangeAspect="1"/>
          </p:cNvPicPr>
          <p:nvPr/>
        </p:nvPicPr>
        <p:blipFill>
          <a:blip r:embed="rId4"/>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sp>
        <p:nvSpPr>
          <p:cNvPr id="8" name="Abgerundete rechteckige Legende 7"/>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That's</a:t>
            </a:r>
            <a:r>
              <a:rPr lang="de-DE" dirty="0"/>
              <a:t> a </a:t>
            </a:r>
            <a:r>
              <a:rPr lang="de-DE" dirty="0" err="1"/>
              <a:t>standard</a:t>
            </a:r>
            <a:r>
              <a:rPr lang="de-DE" dirty="0"/>
              <a:t> ETL </a:t>
            </a:r>
            <a:r>
              <a:rPr lang="de-DE" dirty="0" err="1"/>
              <a:t>pipeline</a:t>
            </a:r>
            <a:r>
              <a:rPr lang="de-DE" dirty="0"/>
              <a:t>, </a:t>
            </a:r>
            <a:r>
              <a:rPr lang="de-DE" dirty="0" err="1"/>
              <a:t>isn't</a:t>
            </a:r>
            <a:r>
              <a:rPr lang="de-DE" dirty="0"/>
              <a:t> </a:t>
            </a:r>
            <a:r>
              <a:rPr lang="de-DE" dirty="0" err="1"/>
              <a:t>it</a:t>
            </a:r>
            <a:r>
              <a:rPr lang="de-DE" dirty="0"/>
              <a:t>?</a:t>
            </a:r>
          </a:p>
        </p:txBody>
      </p:sp>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b="15588"/>
          <a:stretch>
            <a:fillRect/>
          </a:stretch>
        </p:blipFill>
        <p:spPr bwMode="auto">
          <a:xfrm>
            <a:off x="2540496" y="1653825"/>
            <a:ext cx="1182688"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d 3" descr="Screen Shot 2015-05-19 at 13.06.06.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83968" y="1608909"/>
            <a:ext cx="3816424" cy="548822"/>
          </a:xfrm>
          <a:prstGeom prst="rect">
            <a:avLst/>
          </a:prstGeom>
        </p:spPr>
      </p:pic>
    </p:spTree>
    <p:extLst>
      <p:ext uri="{BB962C8B-B14F-4D97-AF65-F5344CB8AC3E}">
        <p14:creationId xmlns:p14="http://schemas.microsoft.com/office/powerpoint/2010/main" val="1364892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a:t>City Data Model: extensible </a:t>
            </a:r>
            <a:r>
              <a:rPr lang="de-DE" dirty="0">
                <a:latin typeface="Apple Chancery"/>
                <a:cs typeface="Apple Chancery"/>
              </a:rPr>
              <a:t>ALH</a:t>
            </a:r>
            <a:r>
              <a:rPr lang="de-DE" dirty="0"/>
              <a:t>(</a:t>
            </a:r>
            <a:r>
              <a:rPr lang="de-DE" b="1" dirty="0"/>
              <a:t>D</a:t>
            </a:r>
            <a:r>
              <a:rPr lang="de-DE" dirty="0"/>
              <a:t>) </a:t>
            </a:r>
            <a:r>
              <a:rPr lang="de-DE" dirty="0" err="1"/>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rPr>
              <a:t>Provenance</a:t>
            </a: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a:solidFill>
                  <a:srgbClr val="FF0000"/>
                </a:solidFill>
              </a:rPr>
              <a:t>Temporal </a:t>
            </a:r>
            <a:r>
              <a:rPr lang="de-DE" dirty="0" err="1">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err="1">
                <a:solidFill>
                  <a:srgbClr val="FF0000"/>
                </a:solidFill>
              </a:rPr>
              <a:t>Spatial</a:t>
            </a:r>
            <a:r>
              <a:rPr lang="de-DE" dirty="0">
                <a:solidFill>
                  <a:srgbClr val="FF0000"/>
                </a:solidFill>
              </a:rPr>
              <a:t> </a:t>
            </a:r>
            <a:r>
              <a:rPr lang="de-DE" dirty="0" err="1">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a:solidFill>
                  <a:srgbClr val="FF0000"/>
                </a:solidFill>
              </a:rPr>
              <a:t>capita</a:t>
            </a:r>
            <a:endParaRPr lang="de-DE" sz="1100" dirty="0">
              <a:solidFill>
                <a:srgbClr val="FF0000"/>
              </a:solidFill>
            </a:endParaRPr>
          </a:p>
          <a:p>
            <a:pPr lvl="0"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8" name="Abgerundete rechteckige Legende 7"/>
          <p:cNvSpPr/>
          <p:nvPr/>
        </p:nvSpPr>
        <p:spPr>
          <a:xfrm>
            <a:off x="5796136" y="2852936"/>
            <a:ext cx="2880320" cy="1656184"/>
          </a:xfrm>
          <a:prstGeom prst="wedgeRoundRectCallout">
            <a:avLst>
              <a:gd name="adj1" fmla="val 37348"/>
              <a:gd name="adj2" fmla="val 10339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But </a:t>
            </a:r>
            <a:r>
              <a:rPr lang="de-DE" dirty="0" err="1"/>
              <a:t>we</a:t>
            </a:r>
            <a:r>
              <a:rPr lang="de-DE" dirty="0"/>
              <a:t> </a:t>
            </a:r>
            <a:r>
              <a:rPr lang="de-DE" dirty="0" err="1"/>
              <a:t>use</a:t>
            </a:r>
            <a:r>
              <a:rPr lang="de-DE" dirty="0"/>
              <a:t> </a:t>
            </a:r>
            <a:r>
              <a:rPr lang="de-DE" dirty="0" err="1"/>
              <a:t>and</a:t>
            </a:r>
            <a:r>
              <a:rPr lang="de-DE" dirty="0"/>
              <a:t> flexible </a:t>
            </a:r>
            <a:r>
              <a:rPr lang="de-DE" dirty="0" err="1"/>
              <a:t>Semantic</a:t>
            </a:r>
            <a:r>
              <a:rPr lang="de-DE" dirty="0"/>
              <a:t> </a:t>
            </a:r>
            <a:r>
              <a:rPr lang="de-DE" dirty="0" err="1"/>
              <a:t>integration</a:t>
            </a:r>
            <a:r>
              <a:rPr lang="de-DE" dirty="0"/>
              <a:t> </a:t>
            </a:r>
            <a:r>
              <a:rPr lang="de-DE" dirty="0" err="1"/>
              <a:t>using</a:t>
            </a:r>
            <a:r>
              <a:rPr lang="de-DE" dirty="0"/>
              <a:t> </a:t>
            </a:r>
            <a:r>
              <a:rPr lang="de-DE" b="1" dirty="0" err="1"/>
              <a:t>ontologies</a:t>
            </a:r>
            <a:r>
              <a:rPr lang="de-DE" dirty="0"/>
              <a:t> </a:t>
            </a:r>
            <a:r>
              <a:rPr lang="de-DE" dirty="0" err="1"/>
              <a:t>and</a:t>
            </a:r>
            <a:r>
              <a:rPr lang="de-DE" dirty="0"/>
              <a:t> </a:t>
            </a:r>
            <a:r>
              <a:rPr lang="de-DE" b="1" dirty="0" err="1"/>
              <a:t>reasoning</a:t>
            </a:r>
            <a:r>
              <a:rPr lang="de-DE" dirty="0"/>
              <a:t>!</a:t>
            </a:r>
          </a:p>
        </p:txBody>
      </p:sp>
    </p:spTree>
    <p:extLst>
      <p:ext uri="{BB962C8B-B14F-4D97-AF65-F5344CB8AC3E}">
        <p14:creationId xmlns:p14="http://schemas.microsoft.com/office/powerpoint/2010/main" val="3292579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9"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a:t>City Data Model: extensible </a:t>
            </a:r>
            <a:r>
              <a:rPr lang="de-DE" dirty="0">
                <a:latin typeface="Apple Chancery"/>
                <a:cs typeface="Apple Chancery"/>
              </a:rPr>
              <a:t>AL</a:t>
            </a:r>
            <a:r>
              <a:rPr lang="de-DE" dirty="0">
                <a:solidFill>
                  <a:srgbClr val="FF0000"/>
                </a:solidFill>
                <a:latin typeface="Apple Chancery"/>
                <a:cs typeface="Apple Chancery"/>
              </a:rPr>
              <a:t>H</a:t>
            </a:r>
            <a:r>
              <a:rPr lang="de-DE" dirty="0"/>
              <a:t>(</a:t>
            </a:r>
            <a:r>
              <a:rPr lang="de-DE" b="1" dirty="0"/>
              <a:t>D</a:t>
            </a:r>
            <a:r>
              <a:rPr lang="de-DE" dirty="0"/>
              <a:t>) </a:t>
            </a:r>
            <a:r>
              <a:rPr lang="de-DE" dirty="0" err="1"/>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rPr>
              <a:t>Provenance</a:t>
            </a: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a:solidFill>
                  <a:srgbClr val="FF0000"/>
                </a:solidFill>
              </a:rPr>
              <a:t>Temporal </a:t>
            </a:r>
            <a:r>
              <a:rPr lang="de-DE" dirty="0" err="1">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err="1">
                <a:solidFill>
                  <a:srgbClr val="FF0000"/>
                </a:solidFill>
              </a:rPr>
              <a:t>Spatial</a:t>
            </a:r>
            <a:r>
              <a:rPr lang="de-DE" dirty="0">
                <a:solidFill>
                  <a:srgbClr val="FF0000"/>
                </a:solidFill>
              </a:rPr>
              <a:t> </a:t>
            </a:r>
            <a:r>
              <a:rPr lang="de-DE" dirty="0" err="1">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a:solidFill>
                  <a:srgbClr val="FF0000"/>
                </a:solidFill>
              </a:rPr>
              <a:t>capita</a:t>
            </a:r>
            <a:endParaRPr lang="de-DE" sz="1100" dirty="0">
              <a:solidFill>
                <a:srgbClr val="FF0000"/>
              </a:solidFill>
            </a:endParaRPr>
          </a:p>
          <a:p>
            <a:pPr lvl="0"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6" name="Abgerundete rechteckige Legende 15"/>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Ok, </a:t>
            </a:r>
            <a:r>
              <a:rPr lang="de-DE" dirty="0" err="1"/>
              <a:t>we</a:t>
            </a:r>
            <a:r>
              <a:rPr lang="de-DE" dirty="0"/>
              <a:t> </a:t>
            </a:r>
            <a:r>
              <a:rPr lang="de-DE" dirty="0" err="1"/>
              <a:t>only</a:t>
            </a:r>
            <a:r>
              <a:rPr lang="de-DE" dirty="0"/>
              <a:t> </a:t>
            </a:r>
            <a:r>
              <a:rPr lang="de-DE" dirty="0" err="1"/>
              <a:t>need</a:t>
            </a:r>
            <a:r>
              <a:rPr lang="de-DE" dirty="0"/>
              <a:t> </a:t>
            </a:r>
            <a:r>
              <a:rPr lang="de-DE" dirty="0" err="1"/>
              <a:t>role</a:t>
            </a:r>
            <a:r>
              <a:rPr lang="de-DE" dirty="0"/>
              <a:t> </a:t>
            </a:r>
            <a:r>
              <a:rPr lang="de-DE" dirty="0" err="1"/>
              <a:t>hierarchies</a:t>
            </a:r>
            <a:r>
              <a:rPr lang="de-DE" dirty="0"/>
              <a:t> </a:t>
            </a:r>
            <a:r>
              <a:rPr lang="de-DE" dirty="0" err="1"/>
              <a:t>here</a:t>
            </a:r>
            <a:r>
              <a:rPr lang="de-DE" dirty="0"/>
              <a:t>? Are </a:t>
            </a:r>
            <a:r>
              <a:rPr lang="de-DE" dirty="0" err="1"/>
              <a:t>we</a:t>
            </a:r>
            <a:r>
              <a:rPr lang="de-DE" dirty="0"/>
              <a:t> </a:t>
            </a:r>
            <a:r>
              <a:rPr lang="de-DE" dirty="0" err="1"/>
              <a:t>done</a:t>
            </a:r>
            <a:r>
              <a:rPr lang="de-DE" dirty="0"/>
              <a:t>?</a:t>
            </a:r>
          </a:p>
        </p:txBody>
      </p:sp>
      <p:grpSp>
        <p:nvGrpSpPr>
          <p:cNvPr id="10" name="Gruppierung 9"/>
          <p:cNvGrpSpPr/>
          <p:nvPr/>
        </p:nvGrpSpPr>
        <p:grpSpPr>
          <a:xfrm>
            <a:off x="5766771" y="1700808"/>
            <a:ext cx="3107030" cy="369332"/>
            <a:chOff x="5724128" y="3491716"/>
            <a:chExt cx="3107030" cy="369332"/>
          </a:xfrm>
        </p:grpSpPr>
        <p:sp>
          <p:nvSpPr>
            <p:cNvPr id="2" name="Textfeld 1"/>
            <p:cNvSpPr txBox="1"/>
            <p:nvPr/>
          </p:nvSpPr>
          <p:spPr>
            <a:xfrm>
              <a:off x="5724128" y="3491716"/>
              <a:ext cx="2078664" cy="369332"/>
            </a:xfrm>
            <a:prstGeom prst="rect">
              <a:avLst/>
            </a:prstGeom>
            <a:noFill/>
          </p:spPr>
          <p:txBody>
            <a:bodyPr wrap="none" rtlCol="0">
              <a:spAutoFit/>
            </a:bodyPr>
            <a:lstStyle/>
            <a:p>
              <a:r>
                <a:rPr lang="de-DE" dirty="0" err="1"/>
                <a:t>dbpedia:areakm</a:t>
              </a:r>
              <a:r>
                <a:rPr lang="de-DE" dirty="0"/>
                <a:t> </a:t>
              </a:r>
            </a:p>
          </p:txBody>
        </p:sp>
        <p:pic>
          <p:nvPicPr>
            <p:cNvPr id="4" name="Bild 3"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17" name="Textfeld 16"/>
            <p:cNvSpPr txBox="1"/>
            <p:nvPr/>
          </p:nvSpPr>
          <p:spPr>
            <a:xfrm>
              <a:off x="8028384" y="3491716"/>
              <a:ext cx="802774" cy="369332"/>
            </a:xfrm>
            <a:prstGeom prst="rect">
              <a:avLst/>
            </a:prstGeom>
            <a:noFill/>
          </p:spPr>
          <p:txBody>
            <a:bodyPr wrap="none" rtlCol="0">
              <a:spAutoFit/>
            </a:bodyPr>
            <a:lstStyle/>
            <a:p>
              <a:r>
                <a:rPr lang="de-DE" dirty="0"/>
                <a:t>:</a:t>
              </a:r>
              <a:r>
                <a:rPr lang="de-DE" dirty="0" err="1"/>
                <a:t>area</a:t>
              </a:r>
              <a:endParaRPr lang="de-DE" dirty="0"/>
            </a:p>
          </p:txBody>
        </p:sp>
      </p:grpSp>
      <p:grpSp>
        <p:nvGrpSpPr>
          <p:cNvPr id="9" name="Gruppierung 8"/>
          <p:cNvGrpSpPr/>
          <p:nvPr/>
        </p:nvGrpSpPr>
        <p:grpSpPr>
          <a:xfrm>
            <a:off x="5929870" y="2204864"/>
            <a:ext cx="2963014" cy="369332"/>
            <a:chOff x="5868144" y="4077072"/>
            <a:chExt cx="2963014" cy="369332"/>
          </a:xfrm>
        </p:grpSpPr>
        <p:sp>
          <p:nvSpPr>
            <p:cNvPr id="19" name="Textfeld 18"/>
            <p:cNvSpPr txBox="1"/>
            <p:nvPr/>
          </p:nvSpPr>
          <p:spPr>
            <a:xfrm>
              <a:off x="5868144" y="4077072"/>
              <a:ext cx="1765778" cy="369332"/>
            </a:xfrm>
            <a:prstGeom prst="rect">
              <a:avLst/>
            </a:prstGeom>
            <a:noFill/>
          </p:spPr>
          <p:txBody>
            <a:bodyPr wrap="none" rtlCol="0">
              <a:spAutoFit/>
            </a:bodyPr>
            <a:lstStyle/>
            <a:p>
              <a:r>
                <a:rPr lang="de-DE" dirty="0" err="1"/>
                <a:t>eurostat:area</a:t>
              </a:r>
              <a:r>
                <a:rPr lang="de-DE" dirty="0"/>
                <a:t> </a:t>
              </a:r>
            </a:p>
          </p:txBody>
        </p:sp>
        <p:pic>
          <p:nvPicPr>
            <p:cNvPr id="20" name="Bild 1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21" name="Textfeld 20"/>
            <p:cNvSpPr txBox="1"/>
            <p:nvPr/>
          </p:nvSpPr>
          <p:spPr>
            <a:xfrm>
              <a:off x="8028384" y="4077072"/>
              <a:ext cx="802774" cy="369332"/>
            </a:xfrm>
            <a:prstGeom prst="rect">
              <a:avLst/>
            </a:prstGeom>
            <a:noFill/>
          </p:spPr>
          <p:txBody>
            <a:bodyPr wrap="none" rtlCol="0">
              <a:spAutoFit/>
            </a:bodyPr>
            <a:lstStyle/>
            <a:p>
              <a:r>
                <a:rPr lang="de-DE" dirty="0"/>
                <a:t>:</a:t>
              </a:r>
              <a:r>
                <a:rPr lang="de-DE" dirty="0" err="1"/>
                <a:t>area</a:t>
              </a:r>
              <a:endParaRPr lang="de-DE" dirty="0"/>
            </a:p>
          </p:txBody>
        </p:sp>
      </p:grpSp>
    </p:spTree>
    <p:extLst>
      <p:ext uri="{BB962C8B-B14F-4D97-AF65-F5344CB8AC3E}">
        <p14:creationId xmlns:p14="http://schemas.microsoft.com/office/powerpoint/2010/main" val="1921314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9"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a:t>City Data Model: extensible </a:t>
            </a:r>
            <a:r>
              <a:rPr lang="de-DE" dirty="0">
                <a:latin typeface="Apple Chancery"/>
                <a:cs typeface="Apple Chancery"/>
              </a:rPr>
              <a:t>AL</a:t>
            </a:r>
            <a:r>
              <a:rPr lang="de-DE" dirty="0">
                <a:solidFill>
                  <a:srgbClr val="FF0000"/>
                </a:solidFill>
                <a:latin typeface="Apple Chancery"/>
                <a:cs typeface="Apple Chancery"/>
              </a:rPr>
              <a:t>H</a:t>
            </a:r>
            <a:r>
              <a:rPr lang="de-DE" dirty="0"/>
              <a:t>(</a:t>
            </a:r>
            <a:r>
              <a:rPr lang="de-DE" b="1" dirty="0"/>
              <a:t>D</a:t>
            </a:r>
            <a:r>
              <a:rPr lang="de-DE" dirty="0"/>
              <a:t>) </a:t>
            </a:r>
            <a:r>
              <a:rPr lang="de-DE" dirty="0" err="1"/>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rPr>
              <a:t>Provenance</a:t>
            </a: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a:solidFill>
                  <a:srgbClr val="FF0000"/>
                </a:solidFill>
              </a:rPr>
              <a:t>Temporal </a:t>
            </a:r>
            <a:r>
              <a:rPr lang="de-DE" dirty="0" err="1">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r>
              <a:rPr lang="de-DE" dirty="0" err="1">
                <a:solidFill>
                  <a:srgbClr val="FF0000"/>
                </a:solidFill>
              </a:rPr>
              <a:t>Spatial</a:t>
            </a:r>
            <a:r>
              <a:rPr lang="de-DE" dirty="0">
                <a:solidFill>
                  <a:srgbClr val="FF0000"/>
                </a:solidFill>
              </a:rPr>
              <a:t> </a:t>
            </a:r>
            <a:r>
              <a:rPr lang="de-DE" dirty="0" err="1">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a:solidFill>
                  <a:srgbClr val="FF0000"/>
                </a:solidFill>
              </a:rPr>
              <a:t>capita</a:t>
            </a:r>
            <a:endParaRPr lang="de-DE" sz="1100" dirty="0">
              <a:solidFill>
                <a:srgbClr val="FF0000"/>
              </a:solidFill>
            </a:endParaRPr>
          </a:p>
          <a:p>
            <a:pPr lvl="0"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6" name="Abgerundete rechteckige Legende 15"/>
          <p:cNvSpPr/>
          <p:nvPr/>
        </p:nvSpPr>
        <p:spPr>
          <a:xfrm>
            <a:off x="5004048" y="4869160"/>
            <a:ext cx="2448272" cy="1656184"/>
          </a:xfrm>
          <a:prstGeom prst="wedgeRoundRectCallout">
            <a:avLst>
              <a:gd name="adj1" fmla="val 69855"/>
              <a:gd name="adj2" fmla="val 113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Hmmm</a:t>
            </a:r>
            <a:r>
              <a:rPr lang="de-DE" dirty="0"/>
              <a:t>, not </a:t>
            </a:r>
            <a:r>
              <a:rPr lang="de-DE" dirty="0" err="1"/>
              <a:t>quite</a:t>
            </a:r>
            <a:r>
              <a:rPr lang="de-DE" dirty="0"/>
              <a:t>... </a:t>
            </a:r>
            <a:r>
              <a:rPr lang="de-DE" dirty="0" err="1"/>
              <a:t>Let</a:t>
            </a:r>
            <a:r>
              <a:rPr lang="de-DE" dirty="0"/>
              <a:t> </a:t>
            </a:r>
            <a:r>
              <a:rPr lang="de-DE" dirty="0" err="1"/>
              <a:t>me</a:t>
            </a:r>
            <a:r>
              <a:rPr lang="de-DE" dirty="0"/>
              <a:t> </a:t>
            </a:r>
            <a:r>
              <a:rPr lang="de-DE" dirty="0" err="1"/>
              <a:t>come</a:t>
            </a:r>
            <a:r>
              <a:rPr lang="de-DE" dirty="0"/>
              <a:t> </a:t>
            </a:r>
            <a:r>
              <a:rPr lang="de-DE" dirty="0" err="1"/>
              <a:t>up</a:t>
            </a:r>
            <a:r>
              <a:rPr lang="de-DE" dirty="0"/>
              <a:t> </a:t>
            </a:r>
            <a:r>
              <a:rPr lang="de-DE" dirty="0" err="1"/>
              <a:t>with</a:t>
            </a:r>
            <a:r>
              <a:rPr lang="de-DE" dirty="0"/>
              <a:t> a </a:t>
            </a:r>
            <a:r>
              <a:rPr lang="de-DE" dirty="0" err="1"/>
              <a:t>solution</a:t>
            </a:r>
            <a:r>
              <a:rPr lang="de-DE" dirty="0"/>
              <a:t>...</a:t>
            </a:r>
          </a:p>
        </p:txBody>
      </p:sp>
      <p:grpSp>
        <p:nvGrpSpPr>
          <p:cNvPr id="24" name="Gruppierung 23"/>
          <p:cNvGrpSpPr/>
          <p:nvPr/>
        </p:nvGrpSpPr>
        <p:grpSpPr>
          <a:xfrm>
            <a:off x="5724128" y="1700808"/>
            <a:ext cx="3256773" cy="369332"/>
            <a:chOff x="5574385" y="3491716"/>
            <a:chExt cx="3256773" cy="369332"/>
          </a:xfrm>
        </p:grpSpPr>
        <p:sp>
          <p:nvSpPr>
            <p:cNvPr id="25" name="Textfeld 24"/>
            <p:cNvSpPr txBox="1"/>
            <p:nvPr/>
          </p:nvSpPr>
          <p:spPr>
            <a:xfrm>
              <a:off x="5574385" y="3491716"/>
              <a:ext cx="2307042" cy="369332"/>
            </a:xfrm>
            <a:prstGeom prst="rect">
              <a:avLst/>
            </a:prstGeom>
            <a:noFill/>
          </p:spPr>
          <p:txBody>
            <a:bodyPr wrap="none" rtlCol="0">
              <a:spAutoFit/>
            </a:bodyPr>
            <a:lstStyle/>
            <a:p>
              <a:r>
                <a:rPr lang="de-DE" dirty="0"/>
                <a:t>dbpedia:areakm2 </a:t>
              </a:r>
            </a:p>
          </p:txBody>
        </p:sp>
        <p:pic>
          <p:nvPicPr>
            <p:cNvPr id="26" name="Bild 25"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02774" cy="369332"/>
            </a:xfrm>
            <a:prstGeom prst="rect">
              <a:avLst/>
            </a:prstGeom>
            <a:noFill/>
          </p:spPr>
          <p:txBody>
            <a:bodyPr wrap="none" rtlCol="0">
              <a:spAutoFit/>
            </a:bodyPr>
            <a:lstStyle/>
            <a:p>
              <a:r>
                <a:rPr lang="de-DE" dirty="0"/>
                <a:t>:</a:t>
              </a:r>
              <a:r>
                <a:rPr lang="de-DE" dirty="0" err="1"/>
                <a:t>area</a:t>
              </a:r>
              <a:endParaRPr lang="de-DE" dirty="0"/>
            </a:p>
          </p:txBody>
        </p:sp>
      </p:grpSp>
      <p:grpSp>
        <p:nvGrpSpPr>
          <p:cNvPr id="28" name="Gruppierung 27"/>
          <p:cNvGrpSpPr/>
          <p:nvPr/>
        </p:nvGrpSpPr>
        <p:grpSpPr>
          <a:xfrm>
            <a:off x="6036970" y="2204864"/>
            <a:ext cx="2963014" cy="369332"/>
            <a:chOff x="5868144" y="4077072"/>
            <a:chExt cx="2963014" cy="369332"/>
          </a:xfrm>
        </p:grpSpPr>
        <p:sp>
          <p:nvSpPr>
            <p:cNvPr id="29" name="Textfeld 28"/>
            <p:cNvSpPr txBox="1"/>
            <p:nvPr/>
          </p:nvSpPr>
          <p:spPr>
            <a:xfrm>
              <a:off x="5868144" y="4077072"/>
              <a:ext cx="1765778" cy="369332"/>
            </a:xfrm>
            <a:prstGeom prst="rect">
              <a:avLst/>
            </a:prstGeom>
            <a:noFill/>
          </p:spPr>
          <p:txBody>
            <a:bodyPr wrap="none" rtlCol="0">
              <a:spAutoFit/>
            </a:bodyPr>
            <a:lstStyle/>
            <a:p>
              <a:r>
                <a:rPr lang="de-DE" dirty="0" err="1"/>
                <a:t>eurostat:area</a:t>
              </a:r>
              <a:r>
                <a:rPr lang="de-DE" dirty="0"/>
                <a:t> </a:t>
              </a:r>
            </a:p>
          </p:txBody>
        </p:sp>
        <p:pic>
          <p:nvPicPr>
            <p:cNvPr id="30" name="Bild 2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02774" cy="369332"/>
            </a:xfrm>
            <a:prstGeom prst="rect">
              <a:avLst/>
            </a:prstGeom>
            <a:noFill/>
          </p:spPr>
          <p:txBody>
            <a:bodyPr wrap="none" rtlCol="0">
              <a:spAutoFit/>
            </a:bodyPr>
            <a:lstStyle/>
            <a:p>
              <a:r>
                <a:rPr lang="de-DE" dirty="0"/>
                <a:t>:</a:t>
              </a:r>
              <a:r>
                <a:rPr lang="de-DE" dirty="0" err="1"/>
                <a:t>area</a:t>
              </a:r>
              <a:endParaRPr lang="de-DE" dirty="0"/>
            </a:p>
          </p:txBody>
        </p:sp>
      </p:grpSp>
      <p:grpSp>
        <p:nvGrpSpPr>
          <p:cNvPr id="11" name="Gruppierung 10"/>
          <p:cNvGrpSpPr/>
          <p:nvPr/>
        </p:nvGrpSpPr>
        <p:grpSpPr>
          <a:xfrm>
            <a:off x="3923928" y="3429000"/>
            <a:ext cx="5276516" cy="1008112"/>
            <a:chOff x="3923928" y="3429000"/>
            <a:chExt cx="5276516"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de-DE" sz="4400" b="1" dirty="0">
                  <a:solidFill>
                    <a:srgbClr val="FF0000"/>
                  </a:solidFill>
                </a:rPr>
                <a:t>?</a:t>
              </a:r>
            </a:p>
          </p:txBody>
        </p:sp>
        <p:sp>
          <p:nvSpPr>
            <p:cNvPr id="9" name="Textfeld 8"/>
            <p:cNvSpPr txBox="1"/>
            <p:nvPr/>
          </p:nvSpPr>
          <p:spPr>
            <a:xfrm>
              <a:off x="4427984" y="3573016"/>
              <a:ext cx="4772460" cy="369332"/>
            </a:xfrm>
            <a:prstGeom prst="rect">
              <a:avLst/>
            </a:prstGeom>
            <a:noFill/>
          </p:spPr>
          <p:txBody>
            <a:bodyPr wrap="none" rtlCol="0">
              <a:spAutoFit/>
            </a:bodyPr>
            <a:lstStyle/>
            <a:p>
              <a:r>
                <a:rPr lang="de-DE" dirty="0"/>
                <a:t>:</a:t>
              </a:r>
              <a:r>
                <a:rPr lang="de-DE" dirty="0" err="1"/>
                <a:t>populationDensity</a:t>
              </a:r>
              <a:r>
                <a:rPr lang="de-DE" dirty="0"/>
                <a:t> = :</a:t>
              </a:r>
              <a:r>
                <a:rPr lang="de-DE" dirty="0" err="1"/>
                <a:t>population</a:t>
              </a:r>
              <a:r>
                <a:rPr lang="de-DE" dirty="0"/>
                <a:t>/:</a:t>
              </a:r>
              <a:r>
                <a:rPr lang="de-DE" dirty="0" err="1"/>
                <a:t>area</a:t>
              </a:r>
              <a:endParaRPr lang="de-DE" dirty="0"/>
            </a:p>
          </p:txBody>
        </p:sp>
        <p:sp>
          <p:nvSpPr>
            <p:cNvPr id="32" name="Textfeld 31"/>
            <p:cNvSpPr txBox="1"/>
            <p:nvPr/>
          </p:nvSpPr>
          <p:spPr>
            <a:xfrm>
              <a:off x="4449995" y="3861048"/>
              <a:ext cx="4648365" cy="369332"/>
            </a:xfrm>
            <a:prstGeom prst="rect">
              <a:avLst/>
            </a:prstGeom>
            <a:noFill/>
          </p:spPr>
          <p:txBody>
            <a:bodyPr wrap="none" rtlCol="0">
              <a:spAutoFit/>
            </a:bodyPr>
            <a:lstStyle/>
            <a:p>
              <a:r>
                <a:rPr lang="de-DE" dirty="0"/>
                <a:t>:</a:t>
              </a:r>
              <a:r>
                <a:rPr lang="de-DE" dirty="0" err="1"/>
                <a:t>area</a:t>
              </a:r>
              <a:r>
                <a:rPr lang="de-DE" dirty="0"/>
                <a:t> = 0,386102 * dbpedia:areaMi2</a:t>
              </a:r>
            </a:p>
          </p:txBody>
        </p:sp>
      </p:grpSp>
    </p:spTree>
    <p:extLst>
      <p:ext uri="{BB962C8B-B14F-4D97-AF65-F5344CB8AC3E}">
        <p14:creationId xmlns:p14="http://schemas.microsoft.com/office/powerpoint/2010/main" val="19690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i="1" dirty="0"/>
              <a:t>Can </a:t>
            </a:r>
            <a:r>
              <a:rPr lang="en-US" sz="2800" i="1" dirty="0" err="1"/>
              <a:t>equational</a:t>
            </a:r>
            <a:r>
              <a:rPr lang="en-US" sz="2800" i="1" dirty="0"/>
              <a:t> knowledge co-exist with OWL?</a:t>
            </a:r>
            <a:endParaRPr lang="en-US" sz="2800" dirty="0"/>
          </a:p>
        </p:txBody>
      </p:sp>
      <p:sp>
        <p:nvSpPr>
          <p:cNvPr id="3" name="Content Placeholder 2"/>
          <p:cNvSpPr>
            <a:spLocks noGrp="1"/>
          </p:cNvSpPr>
          <p:nvPr>
            <p:ph idx="1"/>
          </p:nvPr>
        </p:nvSpPr>
        <p:spPr/>
        <p:txBody>
          <a:bodyPr>
            <a:normAutofit fontScale="85000" lnSpcReduction="20000"/>
          </a:bodyPr>
          <a:lstStyle/>
          <a:p>
            <a:pPr lvl="0"/>
            <a:r>
              <a:rPr lang="en-US" i="1" dirty="0">
                <a:solidFill>
                  <a:prstClr val="black"/>
                </a:solidFill>
              </a:rPr>
              <a:t>Can </a:t>
            </a:r>
            <a:r>
              <a:rPr lang="en-US" i="1" dirty="0" err="1">
                <a:solidFill>
                  <a:prstClr val="black"/>
                </a:solidFill>
              </a:rPr>
              <a:t>equational</a:t>
            </a:r>
            <a:r>
              <a:rPr lang="en-US" i="1" dirty="0">
                <a:solidFill>
                  <a:prstClr val="black"/>
                </a:solidFill>
              </a:rPr>
              <a:t> knowledge co-exist with OWL?</a:t>
            </a:r>
          </a:p>
          <a:p>
            <a:pPr lvl="1"/>
            <a:r>
              <a:rPr lang="en-US" i="1" dirty="0">
                <a:solidFill>
                  <a:prstClr val="black"/>
                </a:solidFill>
              </a:rPr>
              <a:t>We need a syntax &amp; define a formal semantics</a:t>
            </a:r>
          </a:p>
          <a:p>
            <a:pPr lvl="1"/>
            <a:endParaRPr lang="en-US" i="1" dirty="0">
              <a:solidFill>
                <a:prstClr val="black"/>
              </a:solidFill>
            </a:endParaRPr>
          </a:p>
          <a:p>
            <a:r>
              <a:rPr lang="en-US" i="1" dirty="0">
                <a:solidFill>
                  <a:prstClr val="black"/>
                </a:solidFill>
              </a:rPr>
              <a:t>Syntax:</a:t>
            </a:r>
          </a:p>
          <a:p>
            <a:endParaRPr lang="en-US" dirty="0"/>
          </a:p>
          <a:p>
            <a:endParaRPr lang="en-US" dirty="0"/>
          </a:p>
          <a:p>
            <a:endParaRPr lang="en-US" dirty="0"/>
          </a:p>
          <a:p>
            <a:endParaRPr lang="en-US" dirty="0"/>
          </a:p>
          <a:p>
            <a:endParaRPr lang="en-US" dirty="0"/>
          </a:p>
          <a:p>
            <a:r>
              <a:rPr lang="en-US" dirty="0"/>
              <a:t>Semantics:</a:t>
            </a:r>
          </a:p>
          <a:p>
            <a:pPr lvl="1"/>
            <a:r>
              <a:rPr lang="en-US" dirty="0"/>
              <a:t>Requirements:</a:t>
            </a:r>
          </a:p>
          <a:p>
            <a:pPr lvl="2"/>
            <a:r>
              <a:rPr lang="en-US" dirty="0"/>
              <a:t>“Fit” with common model-theoretic semantics for OWL and RDFS</a:t>
            </a:r>
          </a:p>
          <a:p>
            <a:pPr lvl="2"/>
            <a:r>
              <a:rPr lang="en-US" dirty="0"/>
              <a:t>Treat equivalent equations equivalently, combine with </a:t>
            </a:r>
            <a:r>
              <a:rPr lang="en-US" b="1" dirty="0"/>
              <a:t>query rewriting</a:t>
            </a:r>
            <a:r>
              <a:rPr lang="en-US" dirty="0"/>
              <a:t> and </a:t>
            </a:r>
            <a:r>
              <a:rPr lang="en-US" b="1" dirty="0"/>
              <a:t>rule-based reasoning </a:t>
            </a:r>
            <a:r>
              <a:rPr lang="en-US" dirty="0"/>
              <a:t>techniques:</a:t>
            </a:r>
          </a:p>
          <a:p>
            <a:pPr lvl="2"/>
            <a:endParaRPr lang="en-US" dirty="0"/>
          </a:p>
        </p:txBody>
      </p:sp>
      <p:sp>
        <p:nvSpPr>
          <p:cNvPr id="11" name="Textfeld 10"/>
          <p:cNvSpPr txBox="1"/>
          <p:nvPr/>
        </p:nvSpPr>
        <p:spPr>
          <a:xfrm>
            <a:off x="2051726" y="2686828"/>
            <a:ext cx="4772460" cy="369332"/>
          </a:xfrm>
          <a:prstGeom prst="rect">
            <a:avLst/>
          </a:prstGeom>
          <a:noFill/>
        </p:spPr>
        <p:txBody>
          <a:bodyPr wrap="none" rtlCol="0">
            <a:spAutoFit/>
          </a:bodyPr>
          <a:lstStyle/>
          <a:p>
            <a:r>
              <a:rPr lang="de-DE" dirty="0"/>
              <a:t>:</a:t>
            </a:r>
            <a:r>
              <a:rPr lang="de-DE" dirty="0" err="1"/>
              <a:t>populationDensity</a:t>
            </a:r>
            <a:r>
              <a:rPr lang="de-DE" dirty="0"/>
              <a:t> = :</a:t>
            </a:r>
            <a:r>
              <a:rPr lang="de-DE" dirty="0" err="1"/>
              <a:t>population</a:t>
            </a:r>
            <a:r>
              <a:rPr lang="de-DE" dirty="0"/>
              <a:t>/:</a:t>
            </a:r>
            <a:r>
              <a:rPr lang="de-DE" dirty="0" err="1"/>
              <a:t>area</a:t>
            </a:r>
            <a:endParaRPr lang="de-DE" dirty="0"/>
          </a:p>
        </p:txBody>
      </p:sp>
      <p:sp>
        <p:nvSpPr>
          <p:cNvPr id="12" name="Textfeld 11"/>
          <p:cNvSpPr txBox="1"/>
          <p:nvPr/>
        </p:nvSpPr>
        <p:spPr>
          <a:xfrm>
            <a:off x="2073737" y="2974860"/>
            <a:ext cx="4658509" cy="369332"/>
          </a:xfrm>
          <a:prstGeom prst="rect">
            <a:avLst/>
          </a:prstGeom>
          <a:noFill/>
        </p:spPr>
        <p:txBody>
          <a:bodyPr wrap="none" rtlCol="0">
            <a:spAutoFit/>
          </a:bodyPr>
          <a:lstStyle/>
          <a:p>
            <a:r>
              <a:rPr lang="de-DE" dirty="0"/>
              <a:t>:</a:t>
            </a:r>
            <a:r>
              <a:rPr lang="de-DE" dirty="0" err="1"/>
              <a:t>area</a:t>
            </a:r>
            <a:r>
              <a:rPr lang="de-DE" dirty="0"/>
              <a:t> = 0,386102 * dbpedia:areaMi2</a:t>
            </a:r>
          </a:p>
        </p:txBody>
      </p:sp>
      <p:sp>
        <p:nvSpPr>
          <p:cNvPr id="13" name="Textfeld 12"/>
          <p:cNvSpPr txBox="1"/>
          <p:nvPr/>
        </p:nvSpPr>
        <p:spPr>
          <a:xfrm>
            <a:off x="2003061" y="6001930"/>
            <a:ext cx="4658509" cy="369332"/>
          </a:xfrm>
          <a:prstGeom prst="rect">
            <a:avLst/>
          </a:prstGeom>
          <a:noFill/>
        </p:spPr>
        <p:txBody>
          <a:bodyPr wrap="none" rtlCol="0">
            <a:spAutoFit/>
          </a:bodyPr>
          <a:lstStyle/>
          <a:p>
            <a:r>
              <a:rPr lang="de-DE" dirty="0"/>
              <a:t>:</a:t>
            </a:r>
            <a:r>
              <a:rPr lang="de-DE" dirty="0" err="1"/>
              <a:t>area</a:t>
            </a:r>
            <a:r>
              <a:rPr lang="de-DE" dirty="0"/>
              <a:t> = 0,386102 * dbpedia:areaMi2</a:t>
            </a:r>
          </a:p>
        </p:txBody>
      </p:sp>
      <p:sp>
        <p:nvSpPr>
          <p:cNvPr id="14" name="Textfeld 13"/>
          <p:cNvSpPr txBox="1"/>
          <p:nvPr/>
        </p:nvSpPr>
        <p:spPr>
          <a:xfrm>
            <a:off x="2051726" y="6417307"/>
            <a:ext cx="3052826" cy="369332"/>
          </a:xfrm>
          <a:prstGeom prst="rect">
            <a:avLst/>
          </a:prstGeom>
          <a:noFill/>
        </p:spPr>
        <p:txBody>
          <a:bodyPr wrap="none" rtlCol="0">
            <a:spAutoFit/>
          </a:bodyPr>
          <a:lstStyle/>
          <a:p>
            <a:r>
              <a:rPr lang="de-DE" dirty="0"/>
              <a:t>:areaMi2 = 2,589988 * :</a:t>
            </a:r>
            <a:r>
              <a:rPr lang="de-DE" dirty="0" err="1"/>
              <a:t>area</a:t>
            </a:r>
            <a:endParaRPr lang="de-DE" dirty="0"/>
          </a:p>
        </p:txBody>
      </p:sp>
      <p:sp>
        <p:nvSpPr>
          <p:cNvPr id="17" name="Rounded Rectangle 16">
            <a:extLst>
              <a:ext uri="{FF2B5EF4-FFF2-40B4-BE49-F238E27FC236}">
                <a16:creationId xmlns:a16="http://schemas.microsoft.com/office/drawing/2014/main" id="{C4B55D14-4AEF-F44B-BCB7-D9699D282CAB}"/>
              </a:ext>
            </a:extLst>
          </p:cNvPr>
          <p:cNvSpPr/>
          <p:nvPr/>
        </p:nvSpPr>
        <p:spPr>
          <a:xfrm>
            <a:off x="611560" y="3430887"/>
            <a:ext cx="8077200" cy="1066800"/>
          </a:xfrm>
          <a:prstGeom prst="roundRect">
            <a:avLst/>
          </a:prstGeom>
          <a:solidFill>
            <a:schemeClr val="accent1">
              <a:alpha val="2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a:t>
            </a:r>
            <a:r>
              <a:rPr lang="en-US" sz="1600" dirty="0" err="1">
                <a:solidFill>
                  <a:prstClr val="black"/>
                </a:solidFill>
                <a:latin typeface="cmss8"/>
                <a:cs typeface="cmss8"/>
              </a:rPr>
              <a:t>populationDensity</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defineByEquation</a:t>
            </a:r>
            <a:r>
              <a:rPr lang="en-US" sz="1600" b="1" dirty="0">
                <a:solidFill>
                  <a:prstClr val="black"/>
                </a:solidFill>
                <a:latin typeface="cmss8"/>
                <a:cs typeface="cmss8"/>
              </a:rPr>
              <a:t> </a:t>
            </a:r>
            <a:r>
              <a:rPr lang="en-US" sz="1600" dirty="0">
                <a:solidFill>
                  <a:prstClr val="black"/>
                </a:solidFill>
                <a:latin typeface="cmss8"/>
                <a:cs typeface="cmss8"/>
              </a:rPr>
              <a:t>“population/:area” . </a:t>
            </a:r>
          </a:p>
          <a:p>
            <a:pPr fontAlgn="base">
              <a:spcBef>
                <a:spcPct val="0"/>
              </a:spcBef>
              <a:spcAft>
                <a:spcPct val="0"/>
              </a:spcAft>
            </a:pPr>
            <a:r>
              <a:rPr lang="en-US" sz="1600" dirty="0">
                <a:solidFill>
                  <a:prstClr val="black"/>
                </a:solidFill>
                <a:latin typeface="cmss8"/>
                <a:cs typeface="cmss8"/>
              </a:rPr>
              <a:t>:area  </a:t>
            </a:r>
            <a:r>
              <a:rPr lang="en-US" sz="1600" b="1" dirty="0">
                <a:solidFill>
                  <a:prstClr val="black"/>
                </a:solidFill>
                <a:latin typeface="cmss8"/>
                <a:cs typeface="cmss8"/>
              </a:rPr>
              <a:t>:</a:t>
            </a:r>
            <a:r>
              <a:rPr lang="en-US" sz="1600" b="1" dirty="0" err="1">
                <a:solidFill>
                  <a:prstClr val="black"/>
                </a:solidFill>
                <a:latin typeface="cmss8"/>
                <a:cs typeface="cmss8"/>
              </a:rPr>
              <a:t>defineByEquation</a:t>
            </a:r>
            <a:r>
              <a:rPr lang="en-US" sz="1600" b="1" dirty="0">
                <a:solidFill>
                  <a:prstClr val="black"/>
                </a:solidFill>
                <a:latin typeface="cmss8"/>
                <a:cs typeface="cmss8"/>
              </a:rPr>
              <a:t> </a:t>
            </a:r>
            <a:r>
              <a:rPr lang="en-US" sz="1600" dirty="0">
                <a:solidFill>
                  <a:prstClr val="black"/>
                </a:solidFill>
                <a:latin typeface="cmss8"/>
                <a:cs typeface="cmss8"/>
              </a:rPr>
              <a:t>“areaMi2 * 0,386102 ” .</a:t>
            </a:r>
          </a:p>
          <a:p>
            <a:pPr fontAlgn="base">
              <a:spcBef>
                <a:spcPct val="0"/>
              </a:spcBef>
              <a:spcAft>
                <a:spcPct val="0"/>
              </a:spcAft>
            </a:pPr>
            <a:r>
              <a:rPr lang="en-US" sz="1600" dirty="0" err="1">
                <a:solidFill>
                  <a:prstClr val="black"/>
                </a:solidFill>
                <a:latin typeface="cmss8"/>
                <a:cs typeface="cmss8"/>
              </a:rPr>
              <a:t>dbPedia:populationTotal</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rdfs:subPropertyOf</a:t>
            </a:r>
            <a:r>
              <a:rPr lang="en-US" sz="1600" b="1" dirty="0">
                <a:solidFill>
                  <a:prstClr val="black"/>
                </a:solidFill>
                <a:latin typeface="cmss8"/>
                <a:cs typeface="cmss8"/>
              </a:rPr>
              <a:t> </a:t>
            </a:r>
            <a:r>
              <a:rPr lang="en-US" sz="1600" dirty="0">
                <a:solidFill>
                  <a:prstClr val="black"/>
                </a:solidFill>
                <a:latin typeface="cmss8"/>
                <a:cs typeface="cmss8"/>
              </a:rPr>
              <a:t>:population.</a:t>
            </a:r>
          </a:p>
        </p:txBody>
      </p:sp>
    </p:spTree>
    <p:extLst>
      <p:ext uri="{BB962C8B-B14F-4D97-AF65-F5344CB8AC3E}">
        <p14:creationId xmlns:p14="http://schemas.microsoft.com/office/powerpoint/2010/main" val="85541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i="1" dirty="0"/>
              <a:t>Can </a:t>
            </a:r>
            <a:r>
              <a:rPr lang="en-US" sz="2800" i="1" dirty="0" err="1"/>
              <a:t>equational</a:t>
            </a:r>
            <a:r>
              <a:rPr lang="en-US" sz="2800" i="1" dirty="0"/>
              <a:t> knowledge co-exist with OWL?</a:t>
            </a:r>
            <a:endParaRPr lang="en-US" sz="2800" dirty="0"/>
          </a:p>
        </p:txBody>
      </p:sp>
      <p:sp>
        <p:nvSpPr>
          <p:cNvPr id="3" name="Content Placeholder 2"/>
          <p:cNvSpPr>
            <a:spLocks noGrp="1"/>
          </p:cNvSpPr>
          <p:nvPr>
            <p:ph idx="1"/>
          </p:nvPr>
        </p:nvSpPr>
        <p:spPr/>
        <p:txBody>
          <a:bodyPr>
            <a:normAutofit fontScale="85000" lnSpcReduction="10000"/>
          </a:bodyPr>
          <a:lstStyle/>
          <a:p>
            <a:pPr lvl="0"/>
            <a:endParaRPr lang="en-US" i="1" dirty="0">
              <a:solidFill>
                <a:prstClr val="black"/>
              </a:solidFill>
            </a:endParaRPr>
          </a:p>
          <a:p>
            <a:endParaRPr lang="en-US" dirty="0"/>
          </a:p>
          <a:p>
            <a:endParaRPr lang="en-US" dirty="0"/>
          </a:p>
          <a:p>
            <a:endParaRPr lang="en-US" dirty="0"/>
          </a:p>
          <a:p>
            <a:endParaRPr lang="en-US" dirty="0"/>
          </a:p>
          <a:p>
            <a:endParaRPr lang="en-US" dirty="0"/>
          </a:p>
          <a:p>
            <a:endParaRPr lang="en-US" dirty="0"/>
          </a:p>
          <a:p>
            <a:endParaRPr lang="en-US" dirty="0"/>
          </a:p>
          <a:p>
            <a:r>
              <a:rPr lang="en-US" dirty="0"/>
              <a:t>Semantics:</a:t>
            </a:r>
          </a:p>
          <a:p>
            <a:pPr lvl="1"/>
            <a:r>
              <a:rPr lang="en-US" dirty="0"/>
              <a:t>Requirements:</a:t>
            </a:r>
          </a:p>
          <a:p>
            <a:pPr lvl="2"/>
            <a:r>
              <a:rPr lang="en-US" dirty="0"/>
              <a:t>“Fit” with common model-theoretic semantics for OWL and RDFS</a:t>
            </a:r>
          </a:p>
          <a:p>
            <a:pPr lvl="2"/>
            <a:r>
              <a:rPr lang="en-US" dirty="0"/>
              <a:t>Treat equivalent equations equivalently, combine with </a:t>
            </a:r>
            <a:r>
              <a:rPr lang="en-US" b="1" dirty="0"/>
              <a:t>query rewriting</a:t>
            </a:r>
            <a:r>
              <a:rPr lang="en-US" dirty="0"/>
              <a:t> and </a:t>
            </a:r>
            <a:r>
              <a:rPr lang="en-US" b="1" dirty="0"/>
              <a:t>rule-based reasoning </a:t>
            </a:r>
            <a:r>
              <a:rPr lang="en-US" dirty="0"/>
              <a:t>techniques:</a:t>
            </a:r>
          </a:p>
          <a:p>
            <a:pPr lvl="2"/>
            <a:endParaRPr lang="en-US" dirty="0"/>
          </a:p>
        </p:txBody>
      </p:sp>
      <p:sp>
        <p:nvSpPr>
          <p:cNvPr id="8" name="Rounded Rectangle 7"/>
          <p:cNvSpPr/>
          <p:nvPr/>
        </p:nvSpPr>
        <p:spPr>
          <a:xfrm>
            <a:off x="899592" y="3233467"/>
            <a:ext cx="8077200" cy="1066800"/>
          </a:xfrm>
          <a:prstGeom prst="roundRect">
            <a:avLst/>
          </a:prstGeom>
          <a:solidFill>
            <a:schemeClr val="accent1">
              <a:alpha val="2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a:t>
            </a:r>
            <a:r>
              <a:rPr lang="en-US" sz="1600" dirty="0" err="1">
                <a:solidFill>
                  <a:prstClr val="black"/>
                </a:solidFill>
                <a:latin typeface="cmss8"/>
                <a:cs typeface="cmss8"/>
              </a:rPr>
              <a:t>populationDensity</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defineByEquation</a:t>
            </a:r>
            <a:r>
              <a:rPr lang="en-US" sz="1600" b="1" dirty="0">
                <a:solidFill>
                  <a:prstClr val="black"/>
                </a:solidFill>
                <a:latin typeface="cmss8"/>
                <a:cs typeface="cmss8"/>
              </a:rPr>
              <a:t> </a:t>
            </a:r>
            <a:r>
              <a:rPr lang="en-US" sz="1600" dirty="0">
                <a:solidFill>
                  <a:prstClr val="black"/>
                </a:solidFill>
                <a:latin typeface="cmss8"/>
                <a:cs typeface="cmss8"/>
              </a:rPr>
              <a:t>“population/:area” . </a:t>
            </a:r>
          </a:p>
          <a:p>
            <a:pPr fontAlgn="base">
              <a:spcBef>
                <a:spcPct val="0"/>
              </a:spcBef>
              <a:spcAft>
                <a:spcPct val="0"/>
              </a:spcAft>
            </a:pPr>
            <a:r>
              <a:rPr lang="en-US" sz="1600" dirty="0">
                <a:solidFill>
                  <a:prstClr val="black"/>
                </a:solidFill>
                <a:latin typeface="cmss8"/>
                <a:cs typeface="cmss8"/>
              </a:rPr>
              <a:t>:area  </a:t>
            </a:r>
            <a:r>
              <a:rPr lang="en-US" sz="1600" b="1" dirty="0">
                <a:solidFill>
                  <a:prstClr val="black"/>
                </a:solidFill>
                <a:latin typeface="cmss8"/>
                <a:cs typeface="cmss8"/>
              </a:rPr>
              <a:t>:</a:t>
            </a:r>
            <a:r>
              <a:rPr lang="en-US" sz="1600" b="1" dirty="0" err="1">
                <a:solidFill>
                  <a:prstClr val="black"/>
                </a:solidFill>
                <a:latin typeface="cmss8"/>
                <a:cs typeface="cmss8"/>
              </a:rPr>
              <a:t>defineByEquation</a:t>
            </a:r>
            <a:r>
              <a:rPr lang="en-US" sz="1600" b="1" dirty="0">
                <a:solidFill>
                  <a:prstClr val="black"/>
                </a:solidFill>
                <a:latin typeface="cmss8"/>
                <a:cs typeface="cmss8"/>
              </a:rPr>
              <a:t> </a:t>
            </a:r>
            <a:r>
              <a:rPr lang="en-US" sz="1600" dirty="0">
                <a:solidFill>
                  <a:prstClr val="black"/>
                </a:solidFill>
                <a:latin typeface="cmss8"/>
                <a:cs typeface="cmss8"/>
              </a:rPr>
              <a:t>“areaMi2 * 0,386102 ” .</a:t>
            </a:r>
          </a:p>
          <a:p>
            <a:pPr fontAlgn="base">
              <a:spcBef>
                <a:spcPct val="0"/>
              </a:spcBef>
              <a:spcAft>
                <a:spcPct val="0"/>
              </a:spcAft>
            </a:pPr>
            <a:r>
              <a:rPr lang="en-US" sz="1600" dirty="0" err="1">
                <a:solidFill>
                  <a:prstClr val="black"/>
                </a:solidFill>
                <a:latin typeface="cmss8"/>
                <a:cs typeface="cmss8"/>
              </a:rPr>
              <a:t>dbPedia:populationTotal</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rdfs:subPropertyOf</a:t>
            </a:r>
            <a:r>
              <a:rPr lang="en-US" sz="1600" b="1" dirty="0">
                <a:solidFill>
                  <a:prstClr val="black"/>
                </a:solidFill>
                <a:latin typeface="cmss8"/>
                <a:cs typeface="cmss8"/>
              </a:rPr>
              <a:t> </a:t>
            </a:r>
            <a:r>
              <a:rPr lang="en-US" sz="1600" dirty="0">
                <a:solidFill>
                  <a:prstClr val="black"/>
                </a:solidFill>
                <a:latin typeface="cmss8"/>
                <a:cs typeface="cmss8"/>
              </a:rPr>
              <a:t>:population.</a:t>
            </a:r>
          </a:p>
        </p:txBody>
      </p:sp>
      <p:sp>
        <p:nvSpPr>
          <p:cNvPr id="13" name="Textfeld 12"/>
          <p:cNvSpPr txBox="1"/>
          <p:nvPr/>
        </p:nvSpPr>
        <p:spPr>
          <a:xfrm>
            <a:off x="2003061" y="6001930"/>
            <a:ext cx="4658509" cy="369332"/>
          </a:xfrm>
          <a:prstGeom prst="rect">
            <a:avLst/>
          </a:prstGeom>
          <a:noFill/>
        </p:spPr>
        <p:txBody>
          <a:bodyPr wrap="none" rtlCol="0">
            <a:spAutoFit/>
          </a:bodyPr>
          <a:lstStyle/>
          <a:p>
            <a:r>
              <a:rPr lang="de-DE" dirty="0"/>
              <a:t>:</a:t>
            </a:r>
            <a:r>
              <a:rPr lang="de-DE" dirty="0" err="1"/>
              <a:t>area</a:t>
            </a:r>
            <a:r>
              <a:rPr lang="de-DE" dirty="0"/>
              <a:t> = 0,386102 * dbpedia:areaMi2</a:t>
            </a:r>
          </a:p>
        </p:txBody>
      </p:sp>
      <p:sp>
        <p:nvSpPr>
          <p:cNvPr id="14" name="Textfeld 13"/>
          <p:cNvSpPr txBox="1"/>
          <p:nvPr/>
        </p:nvSpPr>
        <p:spPr>
          <a:xfrm>
            <a:off x="2051726" y="6417307"/>
            <a:ext cx="3052826" cy="369332"/>
          </a:xfrm>
          <a:prstGeom prst="rect">
            <a:avLst/>
          </a:prstGeom>
          <a:noFill/>
        </p:spPr>
        <p:txBody>
          <a:bodyPr wrap="none" rtlCol="0">
            <a:spAutoFit/>
          </a:bodyPr>
          <a:lstStyle/>
          <a:p>
            <a:r>
              <a:rPr lang="de-DE" dirty="0"/>
              <a:t>:areaMi2 = 2,589988 * :</a:t>
            </a:r>
            <a:r>
              <a:rPr lang="de-DE" dirty="0" err="1"/>
              <a:t>area</a:t>
            </a:r>
            <a:endParaRPr lang="de-DE" dirty="0"/>
          </a:p>
        </p:txBody>
      </p:sp>
      <p:sp>
        <p:nvSpPr>
          <p:cNvPr id="9" name="Rounded Rectangle 8">
            <a:extLst>
              <a:ext uri="{FF2B5EF4-FFF2-40B4-BE49-F238E27FC236}">
                <a16:creationId xmlns:a16="http://schemas.microsoft.com/office/drawing/2014/main" id="{8B903919-C80E-6A4A-B873-27704DE98897}"/>
              </a:ext>
            </a:extLst>
          </p:cNvPr>
          <p:cNvSpPr/>
          <p:nvPr/>
        </p:nvSpPr>
        <p:spPr>
          <a:xfrm>
            <a:off x="678043" y="2379897"/>
            <a:ext cx="2175806" cy="347448"/>
          </a:xfrm>
          <a:prstGeom prst="roundRect">
            <a:avLst/>
          </a:prstGeom>
          <a:solidFill>
            <a:schemeClr val="accent5">
              <a:lumMod val="60000"/>
              <a:lumOff val="4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:Vienna :area 414.65.</a:t>
            </a:r>
          </a:p>
        </p:txBody>
      </p:sp>
      <p:sp>
        <p:nvSpPr>
          <p:cNvPr id="10" name="Rounded Rectangle 9">
            <a:extLst>
              <a:ext uri="{FF2B5EF4-FFF2-40B4-BE49-F238E27FC236}">
                <a16:creationId xmlns:a16="http://schemas.microsoft.com/office/drawing/2014/main" id="{6756D216-A8E1-CD40-9576-51C62E4C83A4}"/>
              </a:ext>
            </a:extLst>
          </p:cNvPr>
          <p:cNvSpPr/>
          <p:nvPr/>
        </p:nvSpPr>
        <p:spPr>
          <a:xfrm>
            <a:off x="3608464" y="1988307"/>
            <a:ext cx="3987872" cy="325013"/>
          </a:xfrm>
          <a:prstGeom prst="roundRect">
            <a:avLst/>
          </a:prstGeom>
          <a:solidFill>
            <a:schemeClr val="accent5">
              <a:lumMod val="60000"/>
              <a:lumOff val="4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:Vienna </a:t>
            </a:r>
            <a:r>
              <a:rPr lang="en-US" sz="1600" dirty="0" err="1">
                <a:solidFill>
                  <a:prstClr val="black"/>
                </a:solidFill>
                <a:latin typeface="cmss8"/>
                <a:cs typeface="cmss8"/>
              </a:rPr>
              <a:t>dbPedia:populationTotal</a:t>
            </a:r>
            <a:r>
              <a:rPr lang="en-US" sz="1600" dirty="0">
                <a:solidFill>
                  <a:prstClr val="black"/>
                </a:solidFill>
                <a:latin typeface="cmss8"/>
                <a:cs typeface="cmss8"/>
              </a:rPr>
              <a:t> 1852997.</a:t>
            </a:r>
          </a:p>
        </p:txBody>
      </p:sp>
      <p:sp>
        <p:nvSpPr>
          <p:cNvPr id="15" name="Rounded Rectangle 14">
            <a:extLst>
              <a:ext uri="{FF2B5EF4-FFF2-40B4-BE49-F238E27FC236}">
                <a16:creationId xmlns:a16="http://schemas.microsoft.com/office/drawing/2014/main" id="{E92BD320-6234-1E46-966C-D9B857AEA499}"/>
              </a:ext>
            </a:extLst>
          </p:cNvPr>
          <p:cNvSpPr/>
          <p:nvPr/>
        </p:nvSpPr>
        <p:spPr>
          <a:xfrm>
            <a:off x="3347864" y="2583133"/>
            <a:ext cx="5248771" cy="341811"/>
          </a:xfrm>
          <a:prstGeom prst="roundRect">
            <a:avLst/>
          </a:prstGeom>
          <a:solidFill>
            <a:schemeClr val="accent5">
              <a:lumMod val="60000"/>
              <a:lumOff val="4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err="1">
                <a:solidFill>
                  <a:prstClr val="black"/>
                </a:solidFill>
                <a:latin typeface="cmss8"/>
                <a:cs typeface="cmss8"/>
              </a:rPr>
              <a:t>dbPedia:populationTotal</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rdfs:subPropertyOf</a:t>
            </a:r>
            <a:r>
              <a:rPr lang="en-US" sz="1600" b="1" dirty="0">
                <a:solidFill>
                  <a:prstClr val="black"/>
                </a:solidFill>
                <a:latin typeface="cmss8"/>
                <a:cs typeface="cmss8"/>
              </a:rPr>
              <a:t> </a:t>
            </a:r>
            <a:r>
              <a:rPr lang="en-US" sz="1600" dirty="0">
                <a:solidFill>
                  <a:prstClr val="black"/>
                </a:solidFill>
                <a:latin typeface="cmss8"/>
                <a:cs typeface="cmss8"/>
              </a:rPr>
              <a:t>:population.</a:t>
            </a:r>
          </a:p>
        </p:txBody>
      </p:sp>
      <p:sp>
        <p:nvSpPr>
          <p:cNvPr id="16" name="Rounded Rectangle 15">
            <a:extLst>
              <a:ext uri="{FF2B5EF4-FFF2-40B4-BE49-F238E27FC236}">
                <a16:creationId xmlns:a16="http://schemas.microsoft.com/office/drawing/2014/main" id="{5953B8D4-DE03-0A45-BE2C-DA6A78C931CB}"/>
              </a:ext>
            </a:extLst>
          </p:cNvPr>
          <p:cNvSpPr/>
          <p:nvPr/>
        </p:nvSpPr>
        <p:spPr>
          <a:xfrm>
            <a:off x="3131840" y="4629634"/>
            <a:ext cx="3117574" cy="373996"/>
          </a:xfrm>
          <a:prstGeom prst="roundRect">
            <a:avLst/>
          </a:prstGeom>
          <a:solidFill>
            <a:schemeClr val="accent5">
              <a:lumMod val="60000"/>
              <a:lumOff val="4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:Vienna :</a:t>
            </a:r>
            <a:r>
              <a:rPr lang="en-US" sz="1600" dirty="0" err="1">
                <a:solidFill>
                  <a:prstClr val="black"/>
                </a:solidFill>
                <a:latin typeface="cmss8"/>
                <a:cs typeface="cmss8"/>
              </a:rPr>
              <a:t>populationDensity</a:t>
            </a:r>
            <a:r>
              <a:rPr lang="en-US" sz="1600" dirty="0">
                <a:solidFill>
                  <a:prstClr val="black"/>
                </a:solidFill>
                <a:latin typeface="cmss8"/>
                <a:cs typeface="cmss8"/>
              </a:rPr>
              <a:t> 4 467.</a:t>
            </a:r>
          </a:p>
        </p:txBody>
      </p:sp>
    </p:spTree>
    <p:extLst>
      <p:ext uri="{BB962C8B-B14F-4D97-AF65-F5344CB8AC3E}">
        <p14:creationId xmlns:p14="http://schemas.microsoft.com/office/powerpoint/2010/main" val="53790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i="1" dirty="0"/>
              <a:t>Can </a:t>
            </a:r>
            <a:r>
              <a:rPr lang="en-US" sz="2800" i="1" dirty="0" err="1"/>
              <a:t>equational</a:t>
            </a:r>
            <a:r>
              <a:rPr lang="en-US" sz="2800" i="1" dirty="0"/>
              <a:t> knowledge co-exist with OWL?</a:t>
            </a:r>
            <a:endParaRPr lang="en-US" sz="2800" dirty="0"/>
          </a:p>
        </p:txBody>
      </p:sp>
      <p:pic>
        <p:nvPicPr>
          <p:cNvPr id="11" name="Picture 3" descr="Screen Shot 2013-07-29 at 17.29.59.png"/>
          <p:cNvPicPr>
            <a:picLocks noChangeAspect="1"/>
          </p:cNvPicPr>
          <p:nvPr/>
        </p:nvPicPr>
        <p:blipFill>
          <a:blip r:embed="rId2"/>
          <a:srcRect b="12408"/>
          <a:stretch>
            <a:fillRect/>
          </a:stretch>
        </p:blipFill>
        <p:spPr>
          <a:xfrm>
            <a:off x="1835696" y="1556792"/>
            <a:ext cx="5482665" cy="4545843"/>
          </a:xfrm>
          <a:prstGeom prst="rect">
            <a:avLst/>
          </a:prstGeom>
        </p:spPr>
      </p:pic>
      <p:sp>
        <p:nvSpPr>
          <p:cNvPr id="12" name="Rectangle 4"/>
          <p:cNvSpPr/>
          <p:nvPr/>
        </p:nvSpPr>
        <p:spPr>
          <a:xfrm>
            <a:off x="2079848" y="6145559"/>
            <a:ext cx="4724400" cy="307777"/>
          </a:xfrm>
          <a:prstGeom prst="rect">
            <a:avLst/>
          </a:prstGeom>
          <a:solidFill>
            <a:schemeClr val="bg1">
              <a:alpha val="60000"/>
            </a:schemeClr>
          </a:solidFill>
          <a:ln>
            <a:solidFill>
              <a:schemeClr val="tx1"/>
            </a:solidFill>
          </a:ln>
        </p:spPr>
        <p:txBody>
          <a:bodyPr wrap="square">
            <a:spAutoFit/>
          </a:bodyPr>
          <a:lstStyle/>
          <a:p>
            <a:r>
              <a:rPr lang="en-US" sz="1400" dirty="0"/>
              <a:t>Stefan </a:t>
            </a:r>
            <a:r>
              <a:rPr lang="en-US" sz="1400" dirty="0" err="1"/>
              <a:t>Bischof</a:t>
            </a:r>
            <a:r>
              <a:rPr lang="en-US" sz="1400" dirty="0"/>
              <a:t>, Axel Polleres. ESWC2013</a:t>
            </a:r>
          </a:p>
        </p:txBody>
      </p:sp>
      <p:sp>
        <p:nvSpPr>
          <p:cNvPr id="3" name="Rectangle 2">
            <a:extLst>
              <a:ext uri="{FF2B5EF4-FFF2-40B4-BE49-F238E27FC236}">
                <a16:creationId xmlns:a16="http://schemas.microsoft.com/office/drawing/2014/main" id="{55E1A5CE-083C-A64E-A5A4-C0B7E5C6F604}"/>
              </a:ext>
            </a:extLst>
          </p:cNvPr>
          <p:cNvSpPr/>
          <p:nvPr/>
        </p:nvSpPr>
        <p:spPr>
          <a:xfrm>
            <a:off x="2079848" y="2121553"/>
            <a:ext cx="4868416" cy="3970318"/>
          </a:xfrm>
          <a:prstGeom prst="rect">
            <a:avLst/>
          </a:prstGeom>
          <a:solidFill>
            <a:schemeClr val="bg1"/>
          </a:solidFill>
        </p:spPr>
        <p:txBody>
          <a:bodyPr wrap="square">
            <a:spAutoFit/>
          </a:bodyPr>
          <a:lstStyle/>
          <a:p>
            <a:endParaRPr lang="en-US" dirty="0"/>
          </a:p>
          <a:p>
            <a:endParaRPr lang="en-US" dirty="0"/>
          </a:p>
          <a:p>
            <a:endParaRPr lang="en-US" dirty="0"/>
          </a:p>
          <a:p>
            <a:endParaRPr lang="en-US" dirty="0"/>
          </a:p>
          <a:p>
            <a:r>
              <a:rPr lang="en-US" dirty="0"/>
              <a:t>So: </a:t>
            </a:r>
          </a:p>
          <a:p>
            <a:pPr marL="285750" indent="-285750">
              <a:buFont typeface="Arial" panose="020B0604020202020204" pitchFamily="34" charset="0"/>
              <a:buChar char="•"/>
            </a:pPr>
            <a:r>
              <a:rPr lang="en-US" dirty="0"/>
              <a:t>RDFS and OWL inference</a:t>
            </a:r>
          </a:p>
          <a:p>
            <a:pPr marL="285750" indent="-285750">
              <a:buFont typeface="Arial" panose="020B0604020202020204" pitchFamily="34" charset="0"/>
              <a:buChar char="•"/>
            </a:pPr>
            <a:r>
              <a:rPr lang="en-US" dirty="0"/>
              <a:t>&amp; Equational </a:t>
            </a:r>
            <a:r>
              <a:rPr lang="en-US" dirty="0" err="1"/>
              <a:t>Knowlege</a:t>
            </a:r>
            <a:endParaRPr lang="en-US" dirty="0"/>
          </a:p>
          <a:p>
            <a:endParaRPr lang="en-US" dirty="0"/>
          </a:p>
          <a:p>
            <a:r>
              <a:rPr lang="en-US" dirty="0"/>
              <a:t>Is that enough?</a:t>
            </a:r>
          </a:p>
          <a:p>
            <a:pPr lvl="1"/>
            <a:r>
              <a:rPr lang="en-US" dirty="0"/>
              <a:t>Probably not…</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759629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p:cNvSpPr>
            <a:spLocks noChangeArrowheads="1"/>
          </p:cNvSpPr>
          <p:nvPr/>
        </p:nvSpPr>
        <p:spPr bwMode="auto">
          <a:xfrm>
            <a:off x="2700338" y="2492375"/>
            <a:ext cx="4464050" cy="3097213"/>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1" name="Pfeil nach rechts 230"/>
          <p:cNvSpPr/>
          <p:nvPr/>
        </p:nvSpPr>
        <p:spPr bwMode="auto">
          <a:xfrm rot="10800000">
            <a:off x="3708400" y="4868863"/>
            <a:ext cx="977900" cy="484187"/>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5" name="Rechteck 4"/>
          <p:cNvSpPr/>
          <p:nvPr/>
        </p:nvSpPr>
        <p:spPr bwMode="auto">
          <a:xfrm>
            <a:off x="4716463" y="3573463"/>
            <a:ext cx="2447925" cy="2016125"/>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2700338" y="2492375"/>
            <a:ext cx="2663825" cy="2089150"/>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12" name="Textfeld 7"/>
          <p:cNvSpPr txBox="1">
            <a:spLocks noChangeArrowheads="1"/>
          </p:cNvSpPr>
          <p:nvPr/>
        </p:nvSpPr>
        <p:spPr bwMode="gray">
          <a:xfrm>
            <a:off x="4643438" y="2133600"/>
            <a:ext cx="7762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21513" name="Rechteck 8"/>
          <p:cNvSpPr>
            <a:spLocks noChangeArrowheads="1"/>
          </p:cNvSpPr>
          <p:nvPr/>
        </p:nvSpPr>
        <p:spPr bwMode="auto">
          <a:xfrm>
            <a:off x="2771775" y="256540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4" name="Rechteck 9"/>
          <p:cNvSpPr>
            <a:spLocks noChangeArrowheads="1"/>
          </p:cNvSpPr>
          <p:nvPr/>
        </p:nvSpPr>
        <p:spPr bwMode="auto">
          <a:xfrm>
            <a:off x="2771775" y="26368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5" name="Rechteck 10"/>
          <p:cNvSpPr>
            <a:spLocks noChangeArrowheads="1"/>
          </p:cNvSpPr>
          <p:nvPr/>
        </p:nvSpPr>
        <p:spPr bwMode="auto">
          <a:xfrm>
            <a:off x="2771775" y="27082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6" name="Rechteck 11"/>
          <p:cNvSpPr>
            <a:spLocks noChangeArrowheads="1"/>
          </p:cNvSpPr>
          <p:nvPr/>
        </p:nvSpPr>
        <p:spPr bwMode="auto">
          <a:xfrm>
            <a:off x="2771775" y="27813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7" name="Rechteck 12"/>
          <p:cNvSpPr>
            <a:spLocks noChangeArrowheads="1"/>
          </p:cNvSpPr>
          <p:nvPr/>
        </p:nvSpPr>
        <p:spPr bwMode="auto">
          <a:xfrm>
            <a:off x="2771775"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8" name="Rechteck 13"/>
          <p:cNvSpPr>
            <a:spLocks noChangeArrowheads="1"/>
          </p:cNvSpPr>
          <p:nvPr/>
        </p:nvSpPr>
        <p:spPr bwMode="auto">
          <a:xfrm>
            <a:off x="27717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9" name="Rechteck 14"/>
          <p:cNvSpPr>
            <a:spLocks noChangeArrowheads="1"/>
          </p:cNvSpPr>
          <p:nvPr/>
        </p:nvSpPr>
        <p:spPr bwMode="auto">
          <a:xfrm>
            <a:off x="27717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0" name="Rechteck 15"/>
          <p:cNvSpPr>
            <a:spLocks noChangeArrowheads="1"/>
          </p:cNvSpPr>
          <p:nvPr/>
        </p:nvSpPr>
        <p:spPr bwMode="auto">
          <a:xfrm>
            <a:off x="27717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1" name="Rechteck 16"/>
          <p:cNvSpPr>
            <a:spLocks noChangeArrowheads="1"/>
          </p:cNvSpPr>
          <p:nvPr/>
        </p:nvSpPr>
        <p:spPr bwMode="auto">
          <a:xfrm>
            <a:off x="27717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2" name="Rechteck 17"/>
          <p:cNvSpPr>
            <a:spLocks noChangeArrowheads="1"/>
          </p:cNvSpPr>
          <p:nvPr/>
        </p:nvSpPr>
        <p:spPr bwMode="auto">
          <a:xfrm>
            <a:off x="27717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3" name="Rechteck 18"/>
          <p:cNvSpPr>
            <a:spLocks noChangeArrowheads="1"/>
          </p:cNvSpPr>
          <p:nvPr/>
        </p:nvSpPr>
        <p:spPr bwMode="auto">
          <a:xfrm>
            <a:off x="27717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4" name="Rechteck 19"/>
          <p:cNvSpPr>
            <a:spLocks noChangeArrowheads="1"/>
          </p:cNvSpPr>
          <p:nvPr/>
        </p:nvSpPr>
        <p:spPr bwMode="auto">
          <a:xfrm>
            <a:off x="27717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5" name="Rechteck 20"/>
          <p:cNvSpPr>
            <a:spLocks noChangeArrowheads="1"/>
          </p:cNvSpPr>
          <p:nvPr/>
        </p:nvSpPr>
        <p:spPr bwMode="auto">
          <a:xfrm>
            <a:off x="27717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6" name="Rechteck 21"/>
          <p:cNvSpPr>
            <a:spLocks noChangeArrowheads="1"/>
          </p:cNvSpPr>
          <p:nvPr/>
        </p:nvSpPr>
        <p:spPr bwMode="auto">
          <a:xfrm>
            <a:off x="27717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7" name="Rechteck 22"/>
          <p:cNvSpPr>
            <a:spLocks noChangeArrowheads="1"/>
          </p:cNvSpPr>
          <p:nvPr/>
        </p:nvSpPr>
        <p:spPr bwMode="auto">
          <a:xfrm>
            <a:off x="27717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8" name="Rechteck 23"/>
          <p:cNvSpPr>
            <a:spLocks noChangeArrowheads="1"/>
          </p:cNvSpPr>
          <p:nvPr/>
        </p:nvSpPr>
        <p:spPr bwMode="auto">
          <a:xfrm>
            <a:off x="27717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9" name="Rechteck 24"/>
          <p:cNvSpPr>
            <a:spLocks noChangeArrowheads="1"/>
          </p:cNvSpPr>
          <p:nvPr/>
        </p:nvSpPr>
        <p:spPr bwMode="auto">
          <a:xfrm>
            <a:off x="27717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0" name="Rechteck 25"/>
          <p:cNvSpPr>
            <a:spLocks noChangeArrowheads="1"/>
          </p:cNvSpPr>
          <p:nvPr/>
        </p:nvSpPr>
        <p:spPr bwMode="auto">
          <a:xfrm>
            <a:off x="27717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1" name="Rechteck 26"/>
          <p:cNvSpPr>
            <a:spLocks noChangeArrowheads="1"/>
          </p:cNvSpPr>
          <p:nvPr/>
        </p:nvSpPr>
        <p:spPr bwMode="auto">
          <a:xfrm>
            <a:off x="27717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2" name="Rechteck 27"/>
          <p:cNvSpPr>
            <a:spLocks noChangeArrowheads="1"/>
          </p:cNvSpPr>
          <p:nvPr/>
        </p:nvSpPr>
        <p:spPr bwMode="auto">
          <a:xfrm>
            <a:off x="27717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3" name="Rechteck 28"/>
          <p:cNvSpPr>
            <a:spLocks noChangeArrowheads="1"/>
          </p:cNvSpPr>
          <p:nvPr/>
        </p:nvSpPr>
        <p:spPr bwMode="auto">
          <a:xfrm>
            <a:off x="27717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4" name="Rechteck 29"/>
          <p:cNvSpPr>
            <a:spLocks noChangeArrowheads="1"/>
          </p:cNvSpPr>
          <p:nvPr/>
        </p:nvSpPr>
        <p:spPr bwMode="auto">
          <a:xfrm>
            <a:off x="27717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5" name="Rechteck 30"/>
          <p:cNvSpPr>
            <a:spLocks noChangeArrowheads="1"/>
          </p:cNvSpPr>
          <p:nvPr/>
        </p:nvSpPr>
        <p:spPr bwMode="auto">
          <a:xfrm>
            <a:off x="3059113" y="30686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6" name="Rechteck 31"/>
          <p:cNvSpPr>
            <a:spLocks noChangeArrowheads="1"/>
          </p:cNvSpPr>
          <p:nvPr/>
        </p:nvSpPr>
        <p:spPr bwMode="auto">
          <a:xfrm>
            <a:off x="3059113" y="31416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7" name="Rechteck 32"/>
          <p:cNvSpPr>
            <a:spLocks noChangeArrowheads="1"/>
          </p:cNvSpPr>
          <p:nvPr/>
        </p:nvSpPr>
        <p:spPr bwMode="auto">
          <a:xfrm>
            <a:off x="3059113" y="32131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8" name="Rechteck 33"/>
          <p:cNvSpPr>
            <a:spLocks noChangeArrowheads="1"/>
          </p:cNvSpPr>
          <p:nvPr/>
        </p:nvSpPr>
        <p:spPr bwMode="auto">
          <a:xfrm>
            <a:off x="3059113" y="32845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9" name="Rechteck 34"/>
          <p:cNvSpPr>
            <a:spLocks noChangeArrowheads="1"/>
          </p:cNvSpPr>
          <p:nvPr/>
        </p:nvSpPr>
        <p:spPr bwMode="auto">
          <a:xfrm>
            <a:off x="3059113" y="33575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0" name="Rechteck 35"/>
          <p:cNvSpPr>
            <a:spLocks noChangeArrowheads="1"/>
          </p:cNvSpPr>
          <p:nvPr/>
        </p:nvSpPr>
        <p:spPr bwMode="auto">
          <a:xfrm>
            <a:off x="3059113" y="34290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1" name="Rechteck 36"/>
          <p:cNvSpPr>
            <a:spLocks noChangeArrowheads="1"/>
          </p:cNvSpPr>
          <p:nvPr/>
        </p:nvSpPr>
        <p:spPr bwMode="auto">
          <a:xfrm>
            <a:off x="3059113" y="35004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2" name="Rechteck 37"/>
          <p:cNvSpPr>
            <a:spLocks noChangeArrowheads="1"/>
          </p:cNvSpPr>
          <p:nvPr/>
        </p:nvSpPr>
        <p:spPr bwMode="auto">
          <a:xfrm>
            <a:off x="3059113" y="35734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3" name="Rechteck 38"/>
          <p:cNvSpPr>
            <a:spLocks noChangeArrowheads="1"/>
          </p:cNvSpPr>
          <p:nvPr/>
        </p:nvSpPr>
        <p:spPr bwMode="auto">
          <a:xfrm>
            <a:off x="3059113" y="36449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4" name="Rechteck 39"/>
          <p:cNvSpPr>
            <a:spLocks noChangeArrowheads="1"/>
          </p:cNvSpPr>
          <p:nvPr/>
        </p:nvSpPr>
        <p:spPr bwMode="auto">
          <a:xfrm>
            <a:off x="3059113" y="37163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5" name="Rechteck 40"/>
          <p:cNvSpPr>
            <a:spLocks noChangeArrowheads="1"/>
          </p:cNvSpPr>
          <p:nvPr/>
        </p:nvSpPr>
        <p:spPr bwMode="auto">
          <a:xfrm>
            <a:off x="3059113" y="37893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6" name="Rechteck 41"/>
          <p:cNvSpPr>
            <a:spLocks noChangeArrowheads="1"/>
          </p:cNvSpPr>
          <p:nvPr/>
        </p:nvSpPr>
        <p:spPr bwMode="auto">
          <a:xfrm>
            <a:off x="3348038"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7" name="Rechteck 42"/>
          <p:cNvSpPr>
            <a:spLocks noChangeArrowheads="1"/>
          </p:cNvSpPr>
          <p:nvPr/>
        </p:nvSpPr>
        <p:spPr bwMode="auto">
          <a:xfrm>
            <a:off x="3348038"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8" name="Rechteck 43"/>
          <p:cNvSpPr>
            <a:spLocks noChangeArrowheads="1"/>
          </p:cNvSpPr>
          <p:nvPr/>
        </p:nvSpPr>
        <p:spPr bwMode="auto">
          <a:xfrm>
            <a:off x="3348038"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9" name="Rechteck 44"/>
          <p:cNvSpPr>
            <a:spLocks noChangeArrowheads="1"/>
          </p:cNvSpPr>
          <p:nvPr/>
        </p:nvSpPr>
        <p:spPr bwMode="auto">
          <a:xfrm>
            <a:off x="3348038"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0" name="Rechteck 45"/>
          <p:cNvSpPr>
            <a:spLocks noChangeArrowheads="1"/>
          </p:cNvSpPr>
          <p:nvPr/>
        </p:nvSpPr>
        <p:spPr bwMode="auto">
          <a:xfrm>
            <a:off x="3348038"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1" name="Rechteck 46"/>
          <p:cNvSpPr>
            <a:spLocks noChangeArrowheads="1"/>
          </p:cNvSpPr>
          <p:nvPr/>
        </p:nvSpPr>
        <p:spPr bwMode="auto">
          <a:xfrm>
            <a:off x="3348038"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2" name="Rechteck 47"/>
          <p:cNvSpPr>
            <a:spLocks noChangeArrowheads="1"/>
          </p:cNvSpPr>
          <p:nvPr/>
        </p:nvSpPr>
        <p:spPr bwMode="auto">
          <a:xfrm>
            <a:off x="33480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3" name="Rechteck 48"/>
          <p:cNvSpPr>
            <a:spLocks noChangeArrowheads="1"/>
          </p:cNvSpPr>
          <p:nvPr/>
        </p:nvSpPr>
        <p:spPr bwMode="auto">
          <a:xfrm>
            <a:off x="33480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4" name="Rechteck 49"/>
          <p:cNvSpPr>
            <a:spLocks noChangeArrowheads="1"/>
          </p:cNvSpPr>
          <p:nvPr/>
        </p:nvSpPr>
        <p:spPr bwMode="auto">
          <a:xfrm>
            <a:off x="33480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5" name="Rechteck 50"/>
          <p:cNvSpPr>
            <a:spLocks noChangeArrowheads="1"/>
          </p:cNvSpPr>
          <p:nvPr/>
        </p:nvSpPr>
        <p:spPr bwMode="auto">
          <a:xfrm>
            <a:off x="33480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6" name="Rechteck 51"/>
          <p:cNvSpPr>
            <a:spLocks noChangeArrowheads="1"/>
          </p:cNvSpPr>
          <p:nvPr/>
        </p:nvSpPr>
        <p:spPr bwMode="auto">
          <a:xfrm>
            <a:off x="33480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7" name="Rechteck 52"/>
          <p:cNvSpPr>
            <a:spLocks noChangeArrowheads="1"/>
          </p:cNvSpPr>
          <p:nvPr/>
        </p:nvSpPr>
        <p:spPr bwMode="auto">
          <a:xfrm>
            <a:off x="36353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8" name="Rechteck 53"/>
          <p:cNvSpPr>
            <a:spLocks noChangeArrowheads="1"/>
          </p:cNvSpPr>
          <p:nvPr/>
        </p:nvSpPr>
        <p:spPr bwMode="auto">
          <a:xfrm>
            <a:off x="36353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9" name="Rechteck 54"/>
          <p:cNvSpPr>
            <a:spLocks noChangeArrowheads="1"/>
          </p:cNvSpPr>
          <p:nvPr/>
        </p:nvSpPr>
        <p:spPr bwMode="auto">
          <a:xfrm>
            <a:off x="36353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0" name="Rechteck 55"/>
          <p:cNvSpPr>
            <a:spLocks noChangeArrowheads="1"/>
          </p:cNvSpPr>
          <p:nvPr/>
        </p:nvSpPr>
        <p:spPr bwMode="auto">
          <a:xfrm>
            <a:off x="36353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1" name="Rechteck 56"/>
          <p:cNvSpPr>
            <a:spLocks noChangeArrowheads="1"/>
          </p:cNvSpPr>
          <p:nvPr/>
        </p:nvSpPr>
        <p:spPr bwMode="auto">
          <a:xfrm>
            <a:off x="36353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2" name="Rechteck 57"/>
          <p:cNvSpPr>
            <a:spLocks noChangeArrowheads="1"/>
          </p:cNvSpPr>
          <p:nvPr/>
        </p:nvSpPr>
        <p:spPr bwMode="auto">
          <a:xfrm>
            <a:off x="36353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3" name="Rechteck 58"/>
          <p:cNvSpPr>
            <a:spLocks noChangeArrowheads="1"/>
          </p:cNvSpPr>
          <p:nvPr/>
        </p:nvSpPr>
        <p:spPr bwMode="auto">
          <a:xfrm>
            <a:off x="36353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4" name="Rechteck 59"/>
          <p:cNvSpPr>
            <a:spLocks noChangeArrowheads="1"/>
          </p:cNvSpPr>
          <p:nvPr/>
        </p:nvSpPr>
        <p:spPr bwMode="auto">
          <a:xfrm>
            <a:off x="36353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5" name="Rechteck 60"/>
          <p:cNvSpPr>
            <a:spLocks noChangeArrowheads="1"/>
          </p:cNvSpPr>
          <p:nvPr/>
        </p:nvSpPr>
        <p:spPr bwMode="auto">
          <a:xfrm>
            <a:off x="36353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6" name="Rechteck 61"/>
          <p:cNvSpPr>
            <a:spLocks noChangeArrowheads="1"/>
          </p:cNvSpPr>
          <p:nvPr/>
        </p:nvSpPr>
        <p:spPr bwMode="auto">
          <a:xfrm>
            <a:off x="36353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7" name="Rechteck 62"/>
          <p:cNvSpPr>
            <a:spLocks noChangeArrowheads="1"/>
          </p:cNvSpPr>
          <p:nvPr/>
        </p:nvSpPr>
        <p:spPr bwMode="auto">
          <a:xfrm>
            <a:off x="36353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8" name="Rechteck 63"/>
          <p:cNvSpPr>
            <a:spLocks noChangeArrowheads="1"/>
          </p:cNvSpPr>
          <p:nvPr/>
        </p:nvSpPr>
        <p:spPr bwMode="auto">
          <a:xfrm>
            <a:off x="27717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9" name="Rechteck 64"/>
          <p:cNvSpPr>
            <a:spLocks noChangeArrowheads="1"/>
          </p:cNvSpPr>
          <p:nvPr/>
        </p:nvSpPr>
        <p:spPr bwMode="auto">
          <a:xfrm>
            <a:off x="27717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0" name="Rechteck 65"/>
          <p:cNvSpPr>
            <a:spLocks noChangeArrowheads="1"/>
          </p:cNvSpPr>
          <p:nvPr/>
        </p:nvSpPr>
        <p:spPr bwMode="auto">
          <a:xfrm>
            <a:off x="27717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1" name="Rechteck 66"/>
          <p:cNvSpPr>
            <a:spLocks noChangeArrowheads="1"/>
          </p:cNvSpPr>
          <p:nvPr/>
        </p:nvSpPr>
        <p:spPr bwMode="auto">
          <a:xfrm>
            <a:off x="27717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2" name="Rechteck 67"/>
          <p:cNvSpPr>
            <a:spLocks noChangeArrowheads="1"/>
          </p:cNvSpPr>
          <p:nvPr/>
        </p:nvSpPr>
        <p:spPr bwMode="auto">
          <a:xfrm>
            <a:off x="27717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3" name="Rechteck 68"/>
          <p:cNvSpPr>
            <a:spLocks noChangeArrowheads="1"/>
          </p:cNvSpPr>
          <p:nvPr/>
        </p:nvSpPr>
        <p:spPr bwMode="auto">
          <a:xfrm>
            <a:off x="3059113" y="38608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4" name="Rechteck 69"/>
          <p:cNvSpPr>
            <a:spLocks noChangeArrowheads="1"/>
          </p:cNvSpPr>
          <p:nvPr/>
        </p:nvSpPr>
        <p:spPr bwMode="auto">
          <a:xfrm>
            <a:off x="3059113" y="39338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5" name="Rechteck 70"/>
          <p:cNvSpPr>
            <a:spLocks noChangeArrowheads="1"/>
          </p:cNvSpPr>
          <p:nvPr/>
        </p:nvSpPr>
        <p:spPr bwMode="auto">
          <a:xfrm>
            <a:off x="3059113" y="40052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6" name="Rechteck 71"/>
          <p:cNvSpPr>
            <a:spLocks noChangeArrowheads="1"/>
          </p:cNvSpPr>
          <p:nvPr/>
        </p:nvSpPr>
        <p:spPr bwMode="auto">
          <a:xfrm>
            <a:off x="305911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7" name="Rechteck 72"/>
          <p:cNvSpPr>
            <a:spLocks noChangeArrowheads="1"/>
          </p:cNvSpPr>
          <p:nvPr/>
        </p:nvSpPr>
        <p:spPr bwMode="auto">
          <a:xfrm>
            <a:off x="305911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8" name="Rechteck 73"/>
          <p:cNvSpPr>
            <a:spLocks noChangeArrowheads="1"/>
          </p:cNvSpPr>
          <p:nvPr/>
        </p:nvSpPr>
        <p:spPr bwMode="auto">
          <a:xfrm>
            <a:off x="305911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9" name="Rechteck 74"/>
          <p:cNvSpPr>
            <a:spLocks noChangeArrowheads="1"/>
          </p:cNvSpPr>
          <p:nvPr/>
        </p:nvSpPr>
        <p:spPr bwMode="auto">
          <a:xfrm>
            <a:off x="36353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0" name="Rechteck 75"/>
          <p:cNvSpPr>
            <a:spLocks noChangeArrowheads="1"/>
          </p:cNvSpPr>
          <p:nvPr/>
        </p:nvSpPr>
        <p:spPr bwMode="auto">
          <a:xfrm>
            <a:off x="36353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1" name="Rechteck 76"/>
          <p:cNvSpPr>
            <a:spLocks noChangeArrowheads="1"/>
          </p:cNvSpPr>
          <p:nvPr/>
        </p:nvSpPr>
        <p:spPr bwMode="auto">
          <a:xfrm>
            <a:off x="36353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2" name="Rechteck 77"/>
          <p:cNvSpPr>
            <a:spLocks noChangeArrowheads="1"/>
          </p:cNvSpPr>
          <p:nvPr/>
        </p:nvSpPr>
        <p:spPr bwMode="auto">
          <a:xfrm>
            <a:off x="36353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3" name="Rechteck 78"/>
          <p:cNvSpPr>
            <a:spLocks noChangeArrowheads="1"/>
          </p:cNvSpPr>
          <p:nvPr/>
        </p:nvSpPr>
        <p:spPr bwMode="auto">
          <a:xfrm>
            <a:off x="36353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4" name="Rechteck 79"/>
          <p:cNvSpPr>
            <a:spLocks noChangeArrowheads="1"/>
          </p:cNvSpPr>
          <p:nvPr/>
        </p:nvSpPr>
        <p:spPr bwMode="auto">
          <a:xfrm>
            <a:off x="36353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5" name="Rechteck 80"/>
          <p:cNvSpPr>
            <a:spLocks noChangeArrowheads="1"/>
          </p:cNvSpPr>
          <p:nvPr/>
        </p:nvSpPr>
        <p:spPr bwMode="auto">
          <a:xfrm>
            <a:off x="36353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6" name="Rechteck 81"/>
          <p:cNvSpPr>
            <a:spLocks noChangeArrowheads="1"/>
          </p:cNvSpPr>
          <p:nvPr/>
        </p:nvSpPr>
        <p:spPr bwMode="auto">
          <a:xfrm>
            <a:off x="36353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7" name="Rechteck 82"/>
          <p:cNvSpPr>
            <a:spLocks noChangeArrowheads="1"/>
          </p:cNvSpPr>
          <p:nvPr/>
        </p:nvSpPr>
        <p:spPr bwMode="auto">
          <a:xfrm>
            <a:off x="36353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8" name="Rechteck 83"/>
          <p:cNvSpPr>
            <a:spLocks noChangeArrowheads="1"/>
          </p:cNvSpPr>
          <p:nvPr/>
        </p:nvSpPr>
        <p:spPr bwMode="auto">
          <a:xfrm>
            <a:off x="36353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9" name="Rechteck 84"/>
          <p:cNvSpPr>
            <a:spLocks noChangeArrowheads="1"/>
          </p:cNvSpPr>
          <p:nvPr/>
        </p:nvSpPr>
        <p:spPr bwMode="auto">
          <a:xfrm>
            <a:off x="36353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0" name="Rechteck 85"/>
          <p:cNvSpPr>
            <a:spLocks noChangeArrowheads="1"/>
          </p:cNvSpPr>
          <p:nvPr/>
        </p:nvSpPr>
        <p:spPr bwMode="auto">
          <a:xfrm>
            <a:off x="39243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1" name="Rechteck 86"/>
          <p:cNvSpPr>
            <a:spLocks noChangeArrowheads="1"/>
          </p:cNvSpPr>
          <p:nvPr/>
        </p:nvSpPr>
        <p:spPr bwMode="auto">
          <a:xfrm>
            <a:off x="39243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2" name="Rechteck 87"/>
          <p:cNvSpPr>
            <a:spLocks noChangeArrowheads="1"/>
          </p:cNvSpPr>
          <p:nvPr/>
        </p:nvSpPr>
        <p:spPr bwMode="auto">
          <a:xfrm>
            <a:off x="39243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3" name="Rechteck 88"/>
          <p:cNvSpPr>
            <a:spLocks noChangeArrowheads="1"/>
          </p:cNvSpPr>
          <p:nvPr/>
        </p:nvSpPr>
        <p:spPr bwMode="auto">
          <a:xfrm>
            <a:off x="39243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4" name="Rechteck 89"/>
          <p:cNvSpPr>
            <a:spLocks noChangeArrowheads="1"/>
          </p:cNvSpPr>
          <p:nvPr/>
        </p:nvSpPr>
        <p:spPr bwMode="auto">
          <a:xfrm>
            <a:off x="39243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5" name="Rechteck 90"/>
          <p:cNvSpPr>
            <a:spLocks noChangeArrowheads="1"/>
          </p:cNvSpPr>
          <p:nvPr/>
        </p:nvSpPr>
        <p:spPr bwMode="auto">
          <a:xfrm>
            <a:off x="39243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6" name="Rechteck 91"/>
          <p:cNvSpPr>
            <a:spLocks noChangeArrowheads="1"/>
          </p:cNvSpPr>
          <p:nvPr/>
        </p:nvSpPr>
        <p:spPr bwMode="auto">
          <a:xfrm>
            <a:off x="39243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7" name="Rechteck 92"/>
          <p:cNvSpPr>
            <a:spLocks noChangeArrowheads="1"/>
          </p:cNvSpPr>
          <p:nvPr/>
        </p:nvSpPr>
        <p:spPr bwMode="auto">
          <a:xfrm>
            <a:off x="39243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8" name="Rechteck 93"/>
          <p:cNvSpPr>
            <a:spLocks noChangeArrowheads="1"/>
          </p:cNvSpPr>
          <p:nvPr/>
        </p:nvSpPr>
        <p:spPr bwMode="auto">
          <a:xfrm>
            <a:off x="39243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9" name="Rechteck 94"/>
          <p:cNvSpPr>
            <a:spLocks noChangeArrowheads="1"/>
          </p:cNvSpPr>
          <p:nvPr/>
        </p:nvSpPr>
        <p:spPr bwMode="auto">
          <a:xfrm>
            <a:off x="39243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0" name="Rechteck 95"/>
          <p:cNvSpPr>
            <a:spLocks noChangeArrowheads="1"/>
          </p:cNvSpPr>
          <p:nvPr/>
        </p:nvSpPr>
        <p:spPr bwMode="auto">
          <a:xfrm>
            <a:off x="39243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1" name="Rechteck 96"/>
          <p:cNvSpPr>
            <a:spLocks noChangeArrowheads="1"/>
          </p:cNvSpPr>
          <p:nvPr/>
        </p:nvSpPr>
        <p:spPr bwMode="auto">
          <a:xfrm>
            <a:off x="4500563"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2" name="Rechteck 97"/>
          <p:cNvSpPr>
            <a:spLocks noChangeArrowheads="1"/>
          </p:cNvSpPr>
          <p:nvPr/>
        </p:nvSpPr>
        <p:spPr bwMode="auto">
          <a:xfrm>
            <a:off x="4500563"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3" name="Rechteck 98"/>
          <p:cNvSpPr>
            <a:spLocks noChangeArrowheads="1"/>
          </p:cNvSpPr>
          <p:nvPr/>
        </p:nvSpPr>
        <p:spPr bwMode="auto">
          <a:xfrm>
            <a:off x="45005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4" name="Rechteck 99"/>
          <p:cNvSpPr>
            <a:spLocks noChangeArrowheads="1"/>
          </p:cNvSpPr>
          <p:nvPr/>
        </p:nvSpPr>
        <p:spPr bwMode="auto">
          <a:xfrm>
            <a:off x="45005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5" name="Rechteck 100"/>
          <p:cNvSpPr>
            <a:spLocks noChangeArrowheads="1"/>
          </p:cNvSpPr>
          <p:nvPr/>
        </p:nvSpPr>
        <p:spPr bwMode="auto">
          <a:xfrm>
            <a:off x="45005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6" name="Rechteck 101"/>
          <p:cNvSpPr>
            <a:spLocks noChangeArrowheads="1"/>
          </p:cNvSpPr>
          <p:nvPr/>
        </p:nvSpPr>
        <p:spPr bwMode="auto">
          <a:xfrm>
            <a:off x="42116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7" name="Rechteck 102"/>
          <p:cNvSpPr>
            <a:spLocks noChangeArrowheads="1"/>
          </p:cNvSpPr>
          <p:nvPr/>
        </p:nvSpPr>
        <p:spPr bwMode="auto">
          <a:xfrm>
            <a:off x="42116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8" name="Rechteck 103"/>
          <p:cNvSpPr>
            <a:spLocks noChangeArrowheads="1"/>
          </p:cNvSpPr>
          <p:nvPr/>
        </p:nvSpPr>
        <p:spPr bwMode="auto">
          <a:xfrm>
            <a:off x="42116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9" name="Rechteck 104"/>
          <p:cNvSpPr>
            <a:spLocks noChangeArrowheads="1"/>
          </p:cNvSpPr>
          <p:nvPr/>
        </p:nvSpPr>
        <p:spPr bwMode="auto">
          <a:xfrm>
            <a:off x="42116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0" name="Rechteck 105"/>
          <p:cNvSpPr>
            <a:spLocks noChangeArrowheads="1"/>
          </p:cNvSpPr>
          <p:nvPr/>
        </p:nvSpPr>
        <p:spPr bwMode="auto">
          <a:xfrm>
            <a:off x="42116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1" name="Rechteck 106"/>
          <p:cNvSpPr>
            <a:spLocks noChangeArrowheads="1"/>
          </p:cNvSpPr>
          <p:nvPr/>
        </p:nvSpPr>
        <p:spPr bwMode="auto">
          <a:xfrm>
            <a:off x="42116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2" name="Rechteck 107"/>
          <p:cNvSpPr>
            <a:spLocks noChangeArrowheads="1"/>
          </p:cNvSpPr>
          <p:nvPr/>
        </p:nvSpPr>
        <p:spPr bwMode="auto">
          <a:xfrm>
            <a:off x="47879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3" name="Rechteck 108"/>
          <p:cNvSpPr>
            <a:spLocks noChangeArrowheads="1"/>
          </p:cNvSpPr>
          <p:nvPr/>
        </p:nvSpPr>
        <p:spPr bwMode="auto">
          <a:xfrm>
            <a:off x="47879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4" name="Rechteck 109"/>
          <p:cNvSpPr>
            <a:spLocks noChangeArrowheads="1"/>
          </p:cNvSpPr>
          <p:nvPr/>
        </p:nvSpPr>
        <p:spPr bwMode="auto">
          <a:xfrm>
            <a:off x="47879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5" name="Rechteck 110"/>
          <p:cNvSpPr>
            <a:spLocks noChangeArrowheads="1"/>
          </p:cNvSpPr>
          <p:nvPr/>
        </p:nvSpPr>
        <p:spPr bwMode="auto">
          <a:xfrm>
            <a:off x="47879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6" name="Rechteck 111"/>
          <p:cNvSpPr>
            <a:spLocks noChangeArrowheads="1"/>
          </p:cNvSpPr>
          <p:nvPr/>
        </p:nvSpPr>
        <p:spPr bwMode="auto">
          <a:xfrm>
            <a:off x="507682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7" name="Rechteck 112"/>
          <p:cNvSpPr>
            <a:spLocks noChangeArrowheads="1"/>
          </p:cNvSpPr>
          <p:nvPr/>
        </p:nvSpPr>
        <p:spPr bwMode="auto">
          <a:xfrm>
            <a:off x="507682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8" name="Rechteck 113"/>
          <p:cNvSpPr>
            <a:spLocks noChangeArrowheads="1"/>
          </p:cNvSpPr>
          <p:nvPr/>
        </p:nvSpPr>
        <p:spPr bwMode="auto">
          <a:xfrm>
            <a:off x="507682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9" name="Rechteck 114"/>
          <p:cNvSpPr>
            <a:spLocks noChangeArrowheads="1"/>
          </p:cNvSpPr>
          <p:nvPr/>
        </p:nvSpPr>
        <p:spPr bwMode="auto">
          <a:xfrm>
            <a:off x="507682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0" name="Rechteck 115"/>
          <p:cNvSpPr>
            <a:spLocks noChangeArrowheads="1"/>
          </p:cNvSpPr>
          <p:nvPr/>
        </p:nvSpPr>
        <p:spPr bwMode="auto">
          <a:xfrm>
            <a:off x="54356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1" name="Rechteck 116"/>
          <p:cNvSpPr>
            <a:spLocks noChangeArrowheads="1"/>
          </p:cNvSpPr>
          <p:nvPr/>
        </p:nvSpPr>
        <p:spPr bwMode="auto">
          <a:xfrm>
            <a:off x="54356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2" name="Rechteck 117"/>
          <p:cNvSpPr>
            <a:spLocks noChangeArrowheads="1"/>
          </p:cNvSpPr>
          <p:nvPr/>
        </p:nvSpPr>
        <p:spPr bwMode="auto">
          <a:xfrm>
            <a:off x="54356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3" name="Rechteck 118"/>
          <p:cNvSpPr>
            <a:spLocks noChangeArrowheads="1"/>
          </p:cNvSpPr>
          <p:nvPr/>
        </p:nvSpPr>
        <p:spPr bwMode="auto">
          <a:xfrm>
            <a:off x="54356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4" name="Rechteck 119"/>
          <p:cNvSpPr>
            <a:spLocks noChangeArrowheads="1"/>
          </p:cNvSpPr>
          <p:nvPr/>
        </p:nvSpPr>
        <p:spPr bwMode="auto">
          <a:xfrm>
            <a:off x="54356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5" name="Rechteck 120"/>
          <p:cNvSpPr>
            <a:spLocks noChangeArrowheads="1"/>
          </p:cNvSpPr>
          <p:nvPr/>
        </p:nvSpPr>
        <p:spPr bwMode="auto">
          <a:xfrm>
            <a:off x="54356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6" name="Rechteck 121"/>
          <p:cNvSpPr>
            <a:spLocks noChangeArrowheads="1"/>
          </p:cNvSpPr>
          <p:nvPr/>
        </p:nvSpPr>
        <p:spPr bwMode="auto">
          <a:xfrm>
            <a:off x="54356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7" name="Rechteck 122"/>
          <p:cNvSpPr>
            <a:spLocks noChangeArrowheads="1"/>
          </p:cNvSpPr>
          <p:nvPr/>
        </p:nvSpPr>
        <p:spPr bwMode="auto">
          <a:xfrm>
            <a:off x="54356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8" name="Rechteck 123"/>
          <p:cNvSpPr>
            <a:spLocks noChangeArrowheads="1"/>
          </p:cNvSpPr>
          <p:nvPr/>
        </p:nvSpPr>
        <p:spPr bwMode="auto">
          <a:xfrm>
            <a:off x="54356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9" name="Rechteck 124"/>
          <p:cNvSpPr>
            <a:spLocks noChangeArrowheads="1"/>
          </p:cNvSpPr>
          <p:nvPr/>
        </p:nvSpPr>
        <p:spPr bwMode="auto">
          <a:xfrm>
            <a:off x="54356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0" name="Rechteck 125"/>
          <p:cNvSpPr>
            <a:spLocks noChangeArrowheads="1"/>
          </p:cNvSpPr>
          <p:nvPr/>
        </p:nvSpPr>
        <p:spPr bwMode="auto">
          <a:xfrm>
            <a:off x="54356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1" name="Rechteck 126"/>
          <p:cNvSpPr>
            <a:spLocks noChangeArrowheads="1"/>
          </p:cNvSpPr>
          <p:nvPr/>
        </p:nvSpPr>
        <p:spPr bwMode="auto">
          <a:xfrm>
            <a:off x="57245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2" name="Rechteck 127"/>
          <p:cNvSpPr>
            <a:spLocks noChangeArrowheads="1"/>
          </p:cNvSpPr>
          <p:nvPr/>
        </p:nvSpPr>
        <p:spPr bwMode="auto">
          <a:xfrm>
            <a:off x="57245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3" name="Rechteck 128"/>
          <p:cNvSpPr>
            <a:spLocks noChangeArrowheads="1"/>
          </p:cNvSpPr>
          <p:nvPr/>
        </p:nvSpPr>
        <p:spPr bwMode="auto">
          <a:xfrm>
            <a:off x="57245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4" name="Rechteck 129"/>
          <p:cNvSpPr>
            <a:spLocks noChangeArrowheads="1"/>
          </p:cNvSpPr>
          <p:nvPr/>
        </p:nvSpPr>
        <p:spPr bwMode="auto">
          <a:xfrm>
            <a:off x="57245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5" name="Rechteck 130"/>
          <p:cNvSpPr>
            <a:spLocks noChangeArrowheads="1"/>
          </p:cNvSpPr>
          <p:nvPr/>
        </p:nvSpPr>
        <p:spPr bwMode="auto">
          <a:xfrm>
            <a:off x="57245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6" name="Rechteck 131"/>
          <p:cNvSpPr>
            <a:spLocks noChangeArrowheads="1"/>
          </p:cNvSpPr>
          <p:nvPr/>
        </p:nvSpPr>
        <p:spPr bwMode="auto">
          <a:xfrm>
            <a:off x="57245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7" name="Rechteck 132"/>
          <p:cNvSpPr>
            <a:spLocks noChangeArrowheads="1"/>
          </p:cNvSpPr>
          <p:nvPr/>
        </p:nvSpPr>
        <p:spPr bwMode="auto">
          <a:xfrm>
            <a:off x="57245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8" name="Rechteck 133"/>
          <p:cNvSpPr>
            <a:spLocks noChangeArrowheads="1"/>
          </p:cNvSpPr>
          <p:nvPr/>
        </p:nvSpPr>
        <p:spPr bwMode="auto">
          <a:xfrm>
            <a:off x="57245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9" name="Rechteck 134"/>
          <p:cNvSpPr>
            <a:spLocks noChangeArrowheads="1"/>
          </p:cNvSpPr>
          <p:nvPr/>
        </p:nvSpPr>
        <p:spPr bwMode="auto">
          <a:xfrm>
            <a:off x="57245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0" name="Rechteck 135"/>
          <p:cNvSpPr>
            <a:spLocks noChangeArrowheads="1"/>
          </p:cNvSpPr>
          <p:nvPr/>
        </p:nvSpPr>
        <p:spPr bwMode="auto">
          <a:xfrm>
            <a:off x="57245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1" name="Rechteck 136"/>
          <p:cNvSpPr>
            <a:spLocks noChangeArrowheads="1"/>
          </p:cNvSpPr>
          <p:nvPr/>
        </p:nvSpPr>
        <p:spPr bwMode="auto">
          <a:xfrm>
            <a:off x="57245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2" name="Rechteck 137"/>
          <p:cNvSpPr>
            <a:spLocks noChangeArrowheads="1"/>
          </p:cNvSpPr>
          <p:nvPr/>
        </p:nvSpPr>
        <p:spPr bwMode="auto">
          <a:xfrm>
            <a:off x="60118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3" name="Rechteck 138"/>
          <p:cNvSpPr>
            <a:spLocks noChangeArrowheads="1"/>
          </p:cNvSpPr>
          <p:nvPr/>
        </p:nvSpPr>
        <p:spPr bwMode="auto">
          <a:xfrm>
            <a:off x="60118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4" name="Rechteck 139"/>
          <p:cNvSpPr>
            <a:spLocks noChangeArrowheads="1"/>
          </p:cNvSpPr>
          <p:nvPr/>
        </p:nvSpPr>
        <p:spPr bwMode="auto">
          <a:xfrm>
            <a:off x="60118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5" name="Rechteck 140"/>
          <p:cNvSpPr>
            <a:spLocks noChangeArrowheads="1"/>
          </p:cNvSpPr>
          <p:nvPr/>
        </p:nvSpPr>
        <p:spPr bwMode="auto">
          <a:xfrm>
            <a:off x="60118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6" name="Rechteck 141"/>
          <p:cNvSpPr>
            <a:spLocks noChangeArrowheads="1"/>
          </p:cNvSpPr>
          <p:nvPr/>
        </p:nvSpPr>
        <p:spPr bwMode="auto">
          <a:xfrm>
            <a:off x="60118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7" name="Rechteck 142"/>
          <p:cNvSpPr>
            <a:spLocks noChangeArrowheads="1"/>
          </p:cNvSpPr>
          <p:nvPr/>
        </p:nvSpPr>
        <p:spPr bwMode="auto">
          <a:xfrm>
            <a:off x="60118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8" name="Rechteck 143"/>
          <p:cNvSpPr>
            <a:spLocks noChangeArrowheads="1"/>
          </p:cNvSpPr>
          <p:nvPr/>
        </p:nvSpPr>
        <p:spPr bwMode="auto">
          <a:xfrm>
            <a:off x="60118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9" name="Rechteck 144"/>
          <p:cNvSpPr>
            <a:spLocks noChangeArrowheads="1"/>
          </p:cNvSpPr>
          <p:nvPr/>
        </p:nvSpPr>
        <p:spPr bwMode="auto">
          <a:xfrm>
            <a:off x="60118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0" name="Rechteck 145"/>
          <p:cNvSpPr>
            <a:spLocks noChangeArrowheads="1"/>
          </p:cNvSpPr>
          <p:nvPr/>
        </p:nvSpPr>
        <p:spPr bwMode="auto">
          <a:xfrm>
            <a:off x="60118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1" name="Rechteck 146"/>
          <p:cNvSpPr>
            <a:spLocks noChangeArrowheads="1"/>
          </p:cNvSpPr>
          <p:nvPr/>
        </p:nvSpPr>
        <p:spPr bwMode="auto">
          <a:xfrm>
            <a:off x="60118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2" name="Rechteck 147"/>
          <p:cNvSpPr>
            <a:spLocks noChangeArrowheads="1"/>
          </p:cNvSpPr>
          <p:nvPr/>
        </p:nvSpPr>
        <p:spPr bwMode="auto">
          <a:xfrm>
            <a:off x="60118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3" name="Rechteck 148"/>
          <p:cNvSpPr>
            <a:spLocks noChangeArrowheads="1"/>
          </p:cNvSpPr>
          <p:nvPr/>
        </p:nvSpPr>
        <p:spPr bwMode="auto">
          <a:xfrm>
            <a:off x="630078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4" name="Rechteck 149"/>
          <p:cNvSpPr>
            <a:spLocks noChangeArrowheads="1"/>
          </p:cNvSpPr>
          <p:nvPr/>
        </p:nvSpPr>
        <p:spPr bwMode="auto">
          <a:xfrm>
            <a:off x="63007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5" name="Rechteck 150"/>
          <p:cNvSpPr>
            <a:spLocks noChangeArrowheads="1"/>
          </p:cNvSpPr>
          <p:nvPr/>
        </p:nvSpPr>
        <p:spPr bwMode="auto">
          <a:xfrm>
            <a:off x="63007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6" name="Rechteck 151"/>
          <p:cNvSpPr>
            <a:spLocks noChangeArrowheads="1"/>
          </p:cNvSpPr>
          <p:nvPr/>
        </p:nvSpPr>
        <p:spPr bwMode="auto">
          <a:xfrm>
            <a:off x="63007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7" name="Rechteck 152"/>
          <p:cNvSpPr>
            <a:spLocks noChangeArrowheads="1"/>
          </p:cNvSpPr>
          <p:nvPr/>
        </p:nvSpPr>
        <p:spPr bwMode="auto">
          <a:xfrm>
            <a:off x="63007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8" name="Rechteck 153"/>
          <p:cNvSpPr>
            <a:spLocks noChangeArrowheads="1"/>
          </p:cNvSpPr>
          <p:nvPr/>
        </p:nvSpPr>
        <p:spPr bwMode="auto">
          <a:xfrm>
            <a:off x="63007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9" name="Rechteck 154"/>
          <p:cNvSpPr>
            <a:spLocks noChangeArrowheads="1"/>
          </p:cNvSpPr>
          <p:nvPr/>
        </p:nvSpPr>
        <p:spPr bwMode="auto">
          <a:xfrm>
            <a:off x="63007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0" name="Rechteck 155"/>
          <p:cNvSpPr>
            <a:spLocks noChangeArrowheads="1"/>
          </p:cNvSpPr>
          <p:nvPr/>
        </p:nvSpPr>
        <p:spPr bwMode="auto">
          <a:xfrm>
            <a:off x="63007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1" name="Rechteck 156"/>
          <p:cNvSpPr>
            <a:spLocks noChangeArrowheads="1"/>
          </p:cNvSpPr>
          <p:nvPr/>
        </p:nvSpPr>
        <p:spPr bwMode="auto">
          <a:xfrm>
            <a:off x="63007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2" name="Rechteck 157"/>
          <p:cNvSpPr>
            <a:spLocks noChangeArrowheads="1"/>
          </p:cNvSpPr>
          <p:nvPr/>
        </p:nvSpPr>
        <p:spPr bwMode="auto">
          <a:xfrm>
            <a:off x="63007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3" name="Rechteck 158"/>
          <p:cNvSpPr>
            <a:spLocks noChangeArrowheads="1"/>
          </p:cNvSpPr>
          <p:nvPr/>
        </p:nvSpPr>
        <p:spPr bwMode="auto">
          <a:xfrm>
            <a:off x="63007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4" name="Rechteck 159"/>
          <p:cNvSpPr>
            <a:spLocks noChangeArrowheads="1"/>
          </p:cNvSpPr>
          <p:nvPr/>
        </p:nvSpPr>
        <p:spPr bwMode="auto">
          <a:xfrm>
            <a:off x="65881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5" name="Rechteck 160"/>
          <p:cNvSpPr>
            <a:spLocks noChangeArrowheads="1"/>
          </p:cNvSpPr>
          <p:nvPr/>
        </p:nvSpPr>
        <p:spPr bwMode="auto">
          <a:xfrm>
            <a:off x="65881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6" name="Rechteck 161"/>
          <p:cNvSpPr>
            <a:spLocks noChangeArrowheads="1"/>
          </p:cNvSpPr>
          <p:nvPr/>
        </p:nvSpPr>
        <p:spPr bwMode="auto">
          <a:xfrm>
            <a:off x="65881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7" name="Rechteck 162"/>
          <p:cNvSpPr>
            <a:spLocks noChangeArrowheads="1"/>
          </p:cNvSpPr>
          <p:nvPr/>
        </p:nvSpPr>
        <p:spPr bwMode="auto">
          <a:xfrm>
            <a:off x="65881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8" name="Rechteck 163"/>
          <p:cNvSpPr>
            <a:spLocks noChangeArrowheads="1"/>
          </p:cNvSpPr>
          <p:nvPr/>
        </p:nvSpPr>
        <p:spPr bwMode="auto">
          <a:xfrm>
            <a:off x="65881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9" name="Rechteck 164"/>
          <p:cNvSpPr>
            <a:spLocks noChangeArrowheads="1"/>
          </p:cNvSpPr>
          <p:nvPr/>
        </p:nvSpPr>
        <p:spPr bwMode="auto">
          <a:xfrm>
            <a:off x="65881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0" name="Rechteck 165"/>
          <p:cNvSpPr>
            <a:spLocks noChangeArrowheads="1"/>
          </p:cNvSpPr>
          <p:nvPr/>
        </p:nvSpPr>
        <p:spPr bwMode="auto">
          <a:xfrm>
            <a:off x="65881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1" name="Rechteck 166"/>
          <p:cNvSpPr>
            <a:spLocks noChangeArrowheads="1"/>
          </p:cNvSpPr>
          <p:nvPr/>
        </p:nvSpPr>
        <p:spPr bwMode="auto">
          <a:xfrm>
            <a:off x="65881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2" name="Rechteck 167"/>
          <p:cNvSpPr>
            <a:spLocks noChangeArrowheads="1"/>
          </p:cNvSpPr>
          <p:nvPr/>
        </p:nvSpPr>
        <p:spPr bwMode="auto">
          <a:xfrm>
            <a:off x="65881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3" name="Rechteck 168"/>
          <p:cNvSpPr>
            <a:spLocks noChangeArrowheads="1"/>
          </p:cNvSpPr>
          <p:nvPr/>
        </p:nvSpPr>
        <p:spPr bwMode="auto">
          <a:xfrm>
            <a:off x="65881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4" name="Rechteck 169"/>
          <p:cNvSpPr>
            <a:spLocks noChangeArrowheads="1"/>
          </p:cNvSpPr>
          <p:nvPr/>
        </p:nvSpPr>
        <p:spPr bwMode="auto">
          <a:xfrm>
            <a:off x="65881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5" name="Rechteck 170"/>
          <p:cNvSpPr>
            <a:spLocks noChangeArrowheads="1"/>
          </p:cNvSpPr>
          <p:nvPr/>
        </p:nvSpPr>
        <p:spPr bwMode="auto">
          <a:xfrm>
            <a:off x="687546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6" name="Rechteck 171"/>
          <p:cNvSpPr>
            <a:spLocks noChangeArrowheads="1"/>
          </p:cNvSpPr>
          <p:nvPr/>
        </p:nvSpPr>
        <p:spPr bwMode="auto">
          <a:xfrm>
            <a:off x="687546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7" name="Rechteck 172"/>
          <p:cNvSpPr>
            <a:spLocks noChangeArrowheads="1"/>
          </p:cNvSpPr>
          <p:nvPr/>
        </p:nvSpPr>
        <p:spPr bwMode="auto">
          <a:xfrm>
            <a:off x="687546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8" name="Rechteck 173"/>
          <p:cNvSpPr>
            <a:spLocks noChangeArrowheads="1"/>
          </p:cNvSpPr>
          <p:nvPr/>
        </p:nvSpPr>
        <p:spPr bwMode="auto">
          <a:xfrm>
            <a:off x="6875463" y="42926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9" name="Rechteck 174"/>
          <p:cNvSpPr>
            <a:spLocks noChangeArrowheads="1"/>
          </p:cNvSpPr>
          <p:nvPr/>
        </p:nvSpPr>
        <p:spPr bwMode="auto">
          <a:xfrm>
            <a:off x="6875463" y="43656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0" name="Rechteck 175"/>
          <p:cNvSpPr>
            <a:spLocks noChangeArrowheads="1"/>
          </p:cNvSpPr>
          <p:nvPr/>
        </p:nvSpPr>
        <p:spPr bwMode="auto">
          <a:xfrm>
            <a:off x="6875463" y="44370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1" name="Rechteck 176"/>
          <p:cNvSpPr>
            <a:spLocks noChangeArrowheads="1"/>
          </p:cNvSpPr>
          <p:nvPr/>
        </p:nvSpPr>
        <p:spPr bwMode="auto">
          <a:xfrm>
            <a:off x="6875463" y="45085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2" name="Rechteck 177"/>
          <p:cNvSpPr>
            <a:spLocks noChangeArrowheads="1"/>
          </p:cNvSpPr>
          <p:nvPr/>
        </p:nvSpPr>
        <p:spPr bwMode="auto">
          <a:xfrm>
            <a:off x="6875463" y="45815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3" name="Rechteck 178"/>
          <p:cNvSpPr>
            <a:spLocks noChangeArrowheads="1"/>
          </p:cNvSpPr>
          <p:nvPr/>
        </p:nvSpPr>
        <p:spPr bwMode="auto">
          <a:xfrm>
            <a:off x="6875463" y="46529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4" name="Rechteck 179"/>
          <p:cNvSpPr>
            <a:spLocks noChangeArrowheads="1"/>
          </p:cNvSpPr>
          <p:nvPr/>
        </p:nvSpPr>
        <p:spPr bwMode="auto">
          <a:xfrm>
            <a:off x="6875463" y="47244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5" name="Rechteck 180"/>
          <p:cNvSpPr>
            <a:spLocks noChangeArrowheads="1"/>
          </p:cNvSpPr>
          <p:nvPr/>
        </p:nvSpPr>
        <p:spPr bwMode="auto">
          <a:xfrm>
            <a:off x="6875463" y="47974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6" name="Rechteck 181"/>
          <p:cNvSpPr>
            <a:spLocks noChangeArrowheads="1"/>
          </p:cNvSpPr>
          <p:nvPr/>
        </p:nvSpPr>
        <p:spPr bwMode="auto">
          <a:xfrm>
            <a:off x="50768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7" name="Rechteck 182"/>
          <p:cNvSpPr>
            <a:spLocks noChangeArrowheads="1"/>
          </p:cNvSpPr>
          <p:nvPr/>
        </p:nvSpPr>
        <p:spPr bwMode="auto">
          <a:xfrm>
            <a:off x="50768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8" name="Rechteck 183"/>
          <p:cNvSpPr>
            <a:spLocks noChangeArrowheads="1"/>
          </p:cNvSpPr>
          <p:nvPr/>
        </p:nvSpPr>
        <p:spPr bwMode="auto">
          <a:xfrm>
            <a:off x="50768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9" name="Rechteck 184"/>
          <p:cNvSpPr>
            <a:spLocks noChangeArrowheads="1"/>
          </p:cNvSpPr>
          <p:nvPr/>
        </p:nvSpPr>
        <p:spPr bwMode="auto">
          <a:xfrm>
            <a:off x="50768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0" name="Rechteck 185"/>
          <p:cNvSpPr>
            <a:spLocks noChangeArrowheads="1"/>
          </p:cNvSpPr>
          <p:nvPr/>
        </p:nvSpPr>
        <p:spPr bwMode="auto">
          <a:xfrm>
            <a:off x="50768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1" name="Rechteck 186"/>
          <p:cNvSpPr>
            <a:spLocks noChangeArrowheads="1"/>
          </p:cNvSpPr>
          <p:nvPr/>
        </p:nvSpPr>
        <p:spPr bwMode="auto">
          <a:xfrm>
            <a:off x="50768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2" name="Rechteck 187"/>
          <p:cNvSpPr>
            <a:spLocks noChangeArrowheads="1"/>
          </p:cNvSpPr>
          <p:nvPr/>
        </p:nvSpPr>
        <p:spPr bwMode="auto">
          <a:xfrm>
            <a:off x="50768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3" name="Rechteck 188"/>
          <p:cNvSpPr>
            <a:spLocks noChangeArrowheads="1"/>
          </p:cNvSpPr>
          <p:nvPr/>
        </p:nvSpPr>
        <p:spPr bwMode="auto">
          <a:xfrm>
            <a:off x="50768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4" name="Rechteck 189"/>
          <p:cNvSpPr>
            <a:spLocks noChangeArrowheads="1"/>
          </p:cNvSpPr>
          <p:nvPr/>
        </p:nvSpPr>
        <p:spPr bwMode="auto">
          <a:xfrm>
            <a:off x="50768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5" name="Rechteck 190"/>
          <p:cNvSpPr>
            <a:spLocks noChangeArrowheads="1"/>
          </p:cNvSpPr>
          <p:nvPr/>
        </p:nvSpPr>
        <p:spPr bwMode="auto">
          <a:xfrm>
            <a:off x="50768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6" name="Rechteck 191"/>
          <p:cNvSpPr>
            <a:spLocks noChangeArrowheads="1"/>
          </p:cNvSpPr>
          <p:nvPr/>
        </p:nvSpPr>
        <p:spPr bwMode="auto">
          <a:xfrm>
            <a:off x="50768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7" name="Rechteck 192"/>
          <p:cNvSpPr>
            <a:spLocks noChangeArrowheads="1"/>
          </p:cNvSpPr>
          <p:nvPr/>
        </p:nvSpPr>
        <p:spPr bwMode="auto">
          <a:xfrm>
            <a:off x="50768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8" name="Rechteck 193"/>
          <p:cNvSpPr>
            <a:spLocks noChangeArrowheads="1"/>
          </p:cNvSpPr>
          <p:nvPr/>
        </p:nvSpPr>
        <p:spPr bwMode="auto">
          <a:xfrm>
            <a:off x="50768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9" name="Rechteck 194"/>
          <p:cNvSpPr>
            <a:spLocks noChangeArrowheads="1"/>
          </p:cNvSpPr>
          <p:nvPr/>
        </p:nvSpPr>
        <p:spPr bwMode="auto">
          <a:xfrm>
            <a:off x="50768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0" name="Rechteck 195"/>
          <p:cNvSpPr>
            <a:spLocks noChangeArrowheads="1"/>
          </p:cNvSpPr>
          <p:nvPr/>
        </p:nvSpPr>
        <p:spPr bwMode="auto">
          <a:xfrm>
            <a:off x="50768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1" name="Rechteck 196"/>
          <p:cNvSpPr>
            <a:spLocks noChangeArrowheads="1"/>
          </p:cNvSpPr>
          <p:nvPr/>
        </p:nvSpPr>
        <p:spPr bwMode="auto">
          <a:xfrm>
            <a:off x="50768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2" name="Rechteck 197"/>
          <p:cNvSpPr>
            <a:spLocks noChangeArrowheads="1"/>
          </p:cNvSpPr>
          <p:nvPr/>
        </p:nvSpPr>
        <p:spPr bwMode="auto">
          <a:xfrm>
            <a:off x="50768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3" name="Rechteck 198"/>
          <p:cNvSpPr>
            <a:spLocks noChangeArrowheads="1"/>
          </p:cNvSpPr>
          <p:nvPr/>
        </p:nvSpPr>
        <p:spPr bwMode="auto">
          <a:xfrm>
            <a:off x="50768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4" name="Rechteck 199"/>
          <p:cNvSpPr>
            <a:spLocks noChangeArrowheads="1"/>
          </p:cNvSpPr>
          <p:nvPr/>
        </p:nvSpPr>
        <p:spPr bwMode="auto">
          <a:xfrm>
            <a:off x="50768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5" name="Rechteck 200"/>
          <p:cNvSpPr>
            <a:spLocks noChangeArrowheads="1"/>
          </p:cNvSpPr>
          <p:nvPr/>
        </p:nvSpPr>
        <p:spPr bwMode="auto">
          <a:xfrm>
            <a:off x="50768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6" name="Rechteck 201"/>
          <p:cNvSpPr>
            <a:spLocks noChangeArrowheads="1"/>
          </p:cNvSpPr>
          <p:nvPr/>
        </p:nvSpPr>
        <p:spPr bwMode="auto">
          <a:xfrm>
            <a:off x="50768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7" name="Rechteck 202"/>
          <p:cNvSpPr>
            <a:spLocks noChangeArrowheads="1"/>
          </p:cNvSpPr>
          <p:nvPr/>
        </p:nvSpPr>
        <p:spPr bwMode="auto">
          <a:xfrm>
            <a:off x="50768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8" name="Rechteck 203"/>
          <p:cNvSpPr>
            <a:spLocks noChangeArrowheads="1"/>
          </p:cNvSpPr>
          <p:nvPr/>
        </p:nvSpPr>
        <p:spPr bwMode="auto">
          <a:xfrm>
            <a:off x="4787900"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9" name="Rechteck 204"/>
          <p:cNvSpPr>
            <a:spLocks noChangeArrowheads="1"/>
          </p:cNvSpPr>
          <p:nvPr/>
        </p:nvSpPr>
        <p:spPr bwMode="auto">
          <a:xfrm>
            <a:off x="4787900"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0" name="Rechteck 205"/>
          <p:cNvSpPr>
            <a:spLocks noChangeArrowheads="1"/>
          </p:cNvSpPr>
          <p:nvPr/>
        </p:nvSpPr>
        <p:spPr bwMode="auto">
          <a:xfrm>
            <a:off x="4787900"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1" name="Rechteck 206"/>
          <p:cNvSpPr>
            <a:spLocks noChangeArrowheads="1"/>
          </p:cNvSpPr>
          <p:nvPr/>
        </p:nvSpPr>
        <p:spPr bwMode="auto">
          <a:xfrm>
            <a:off x="4787900"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2" name="Rechteck 207"/>
          <p:cNvSpPr>
            <a:spLocks noChangeArrowheads="1"/>
          </p:cNvSpPr>
          <p:nvPr/>
        </p:nvSpPr>
        <p:spPr bwMode="auto">
          <a:xfrm>
            <a:off x="4787900"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3" name="Rechteck 208"/>
          <p:cNvSpPr>
            <a:spLocks noChangeArrowheads="1"/>
          </p:cNvSpPr>
          <p:nvPr/>
        </p:nvSpPr>
        <p:spPr bwMode="auto">
          <a:xfrm>
            <a:off x="4787900"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4" name="Rechteck 209"/>
          <p:cNvSpPr>
            <a:spLocks noChangeArrowheads="1"/>
          </p:cNvSpPr>
          <p:nvPr/>
        </p:nvSpPr>
        <p:spPr bwMode="auto">
          <a:xfrm>
            <a:off x="4787900"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5" name="Rechteck 210"/>
          <p:cNvSpPr>
            <a:spLocks noChangeArrowheads="1"/>
          </p:cNvSpPr>
          <p:nvPr/>
        </p:nvSpPr>
        <p:spPr bwMode="auto">
          <a:xfrm>
            <a:off x="47879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6" name="Rechteck 211"/>
          <p:cNvSpPr>
            <a:spLocks noChangeArrowheads="1"/>
          </p:cNvSpPr>
          <p:nvPr/>
        </p:nvSpPr>
        <p:spPr bwMode="auto">
          <a:xfrm>
            <a:off x="47879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7" name="Rechteck 212"/>
          <p:cNvSpPr>
            <a:spLocks noChangeArrowheads="1"/>
          </p:cNvSpPr>
          <p:nvPr/>
        </p:nvSpPr>
        <p:spPr bwMode="auto">
          <a:xfrm>
            <a:off x="47879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8" name="Rechteck 213"/>
          <p:cNvSpPr>
            <a:spLocks noChangeArrowheads="1"/>
          </p:cNvSpPr>
          <p:nvPr/>
        </p:nvSpPr>
        <p:spPr bwMode="auto">
          <a:xfrm>
            <a:off x="47879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9" name="Rechteck 214"/>
          <p:cNvSpPr>
            <a:spLocks noChangeArrowheads="1"/>
          </p:cNvSpPr>
          <p:nvPr/>
        </p:nvSpPr>
        <p:spPr bwMode="auto">
          <a:xfrm>
            <a:off x="60118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0" name="Rechteck 215"/>
          <p:cNvSpPr>
            <a:spLocks noChangeArrowheads="1"/>
          </p:cNvSpPr>
          <p:nvPr/>
        </p:nvSpPr>
        <p:spPr bwMode="auto">
          <a:xfrm>
            <a:off x="60118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1" name="Rechteck 216"/>
          <p:cNvSpPr>
            <a:spLocks noChangeArrowheads="1"/>
          </p:cNvSpPr>
          <p:nvPr/>
        </p:nvSpPr>
        <p:spPr bwMode="auto">
          <a:xfrm>
            <a:off x="60118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2" name="Rechteck 217"/>
          <p:cNvSpPr>
            <a:spLocks noChangeArrowheads="1"/>
          </p:cNvSpPr>
          <p:nvPr/>
        </p:nvSpPr>
        <p:spPr bwMode="auto">
          <a:xfrm>
            <a:off x="601186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3" name="Rechteck 218"/>
          <p:cNvSpPr>
            <a:spLocks noChangeArrowheads="1"/>
          </p:cNvSpPr>
          <p:nvPr/>
        </p:nvSpPr>
        <p:spPr bwMode="auto">
          <a:xfrm>
            <a:off x="601186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4" name="Rechteck 219"/>
          <p:cNvSpPr>
            <a:spLocks noChangeArrowheads="1"/>
          </p:cNvSpPr>
          <p:nvPr/>
        </p:nvSpPr>
        <p:spPr bwMode="auto">
          <a:xfrm>
            <a:off x="601186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5" name="Rechteck 220"/>
          <p:cNvSpPr>
            <a:spLocks noChangeArrowheads="1"/>
          </p:cNvSpPr>
          <p:nvPr/>
        </p:nvSpPr>
        <p:spPr bwMode="auto">
          <a:xfrm>
            <a:off x="601186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6" name="Rechteck 221"/>
          <p:cNvSpPr>
            <a:spLocks noChangeArrowheads="1"/>
          </p:cNvSpPr>
          <p:nvPr/>
        </p:nvSpPr>
        <p:spPr bwMode="auto">
          <a:xfrm>
            <a:off x="601186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7" name="Rechteck 222"/>
          <p:cNvSpPr>
            <a:spLocks noChangeArrowheads="1"/>
          </p:cNvSpPr>
          <p:nvPr/>
        </p:nvSpPr>
        <p:spPr bwMode="auto">
          <a:xfrm>
            <a:off x="601186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8" name="Rechteck 223"/>
          <p:cNvSpPr>
            <a:spLocks noChangeArrowheads="1"/>
          </p:cNvSpPr>
          <p:nvPr/>
        </p:nvSpPr>
        <p:spPr bwMode="auto">
          <a:xfrm>
            <a:off x="601186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9" name="Rechteck 224"/>
          <p:cNvSpPr>
            <a:spLocks noChangeArrowheads="1"/>
          </p:cNvSpPr>
          <p:nvPr/>
        </p:nvSpPr>
        <p:spPr bwMode="auto">
          <a:xfrm>
            <a:off x="60118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pic>
        <p:nvPicPr>
          <p:cNvPr id="21730" name="Picture 2" descr="File:Eurostat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413" y="1844675"/>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31" name="Picture 9" desc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5661025"/>
            <a:ext cx="13668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Pfeil nach rechts 229"/>
          <p:cNvSpPr/>
          <p:nvPr/>
        </p:nvSpPr>
        <p:spPr bwMode="auto">
          <a:xfrm>
            <a:off x="5364163" y="2781300"/>
            <a:ext cx="977900" cy="484188"/>
          </a:xfrm>
          <a:prstGeom prst="rightArrow">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 name="TextBox 1"/>
          <p:cNvSpPr txBox="1"/>
          <p:nvPr/>
        </p:nvSpPr>
        <p:spPr>
          <a:xfrm>
            <a:off x="93861" y="2708275"/>
            <a:ext cx="2399638" cy="3416320"/>
          </a:xfrm>
          <a:prstGeom prst="rect">
            <a:avLst/>
          </a:prstGeom>
          <a:noFill/>
        </p:spPr>
        <p:txBody>
          <a:bodyPr wrap="square" rtlCol="0">
            <a:spAutoFit/>
          </a:bodyPr>
          <a:lstStyle/>
          <a:p>
            <a:r>
              <a:rPr lang="en-US" dirty="0"/>
              <a:t>Problem: Equational knowledge is not enough to deal with many missing values</a:t>
            </a:r>
            <a:r>
              <a:rPr lang="mr-IN" dirty="0"/>
              <a:t>…</a:t>
            </a:r>
            <a:endParaRPr lang="en-US" dirty="0"/>
          </a:p>
          <a:p>
            <a:endParaRPr lang="en-US" dirty="0"/>
          </a:p>
          <a:p>
            <a:r>
              <a:rPr lang="en-US" dirty="0"/>
              <a:t>Idea: using both first-wave and second wave AI (</a:t>
            </a:r>
            <a:r>
              <a:rPr lang="en-US" dirty="0" err="1"/>
              <a:t>ML&amp;statistics</a:t>
            </a:r>
            <a:r>
              <a:rPr lang="en-US" dirty="0"/>
              <a:t>) methods</a:t>
            </a:r>
          </a:p>
        </p:txBody>
      </p:sp>
      <p:sp>
        <p:nvSpPr>
          <p:cNvPr id="234"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err="1">
                <a:solidFill>
                  <a:srgbClr val="FFFFFF"/>
                </a:solidFill>
                <a:latin typeface="Verdana"/>
              </a:rPr>
              <a:t>Challenges</a:t>
            </a:r>
            <a:r>
              <a:rPr lang="de-DE" sz="2200" b="1" dirty="0">
                <a:solidFill>
                  <a:srgbClr val="FFFFFF"/>
                </a:solidFill>
                <a:latin typeface="Verdana"/>
              </a:rPr>
              <a:t> – </a:t>
            </a:r>
            <a:r>
              <a:rPr lang="de-DE" sz="2200" b="1" dirty="0" err="1">
                <a:solidFill>
                  <a:srgbClr val="FFFFFF"/>
                </a:solidFill>
                <a:latin typeface="Verdana"/>
              </a:rPr>
              <a:t>Too</a:t>
            </a:r>
            <a:r>
              <a:rPr lang="de-DE" sz="2200" b="1" dirty="0">
                <a:solidFill>
                  <a:srgbClr val="FFFFFF"/>
                </a:solidFill>
                <a:latin typeface="Verdana"/>
              </a:rPr>
              <a:t> </a:t>
            </a:r>
            <a:r>
              <a:rPr lang="de-DE" sz="2200" b="1" dirty="0" err="1">
                <a:solidFill>
                  <a:srgbClr val="FFFFFF"/>
                </a:solidFill>
                <a:latin typeface="Verdana"/>
              </a:rPr>
              <a:t>many</a:t>
            </a:r>
            <a:r>
              <a:rPr lang="de-DE" sz="2200" b="1" dirty="0">
                <a:solidFill>
                  <a:srgbClr val="FFFFFF"/>
                </a:solidFill>
                <a:latin typeface="Verdana"/>
              </a:rPr>
              <a:t> </a:t>
            </a:r>
            <a:r>
              <a:rPr lang="de-DE" sz="2200" b="1" dirty="0" err="1">
                <a:solidFill>
                  <a:srgbClr val="FFFFFF"/>
                </a:solidFill>
                <a:latin typeface="Verdana"/>
              </a:rPr>
              <a:t>Missing</a:t>
            </a:r>
            <a:r>
              <a:rPr lang="de-DE" sz="2200" b="1" dirty="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Tree>
    <p:extLst>
      <p:ext uri="{BB962C8B-B14F-4D97-AF65-F5344CB8AC3E}">
        <p14:creationId xmlns:p14="http://schemas.microsoft.com/office/powerpoint/2010/main" val="187580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62019" y="1839258"/>
            <a:ext cx="8574477" cy="1229702"/>
          </a:xfrm>
          <a:prstGeom prst="rect">
            <a:avLst/>
          </a:prstGeom>
        </p:spPr>
        <p:txBody>
          <a:bodyPr lIns="91430" tIns="45715" rIns="91430" bIns="45715">
            <a:normAutofit/>
          </a:bodyPr>
          <a:lstStyle/>
          <a:p>
            <a:pPr marL="311045" indent="-311045">
              <a:buFont typeface="Arial"/>
              <a:buChar char="•"/>
            </a:pPr>
            <a:r>
              <a:rPr lang="en-GB" sz="1800" noProof="0"/>
              <a:t>Individual datasets (e.g. from Eurostat) have missing values</a:t>
            </a:r>
          </a:p>
          <a:p>
            <a:pPr marL="311045" indent="-311045">
              <a:buFont typeface="Arial"/>
              <a:buChar char="•"/>
            </a:pPr>
            <a:r>
              <a:rPr lang="en-GB" sz="1800" b="1" noProof="0"/>
              <a:t>Merging together datasets </a:t>
            </a:r>
            <a:r>
              <a:rPr lang="en-GB" sz="1800" noProof="0"/>
              <a:t>with different indicators/cities  adds sparsity</a:t>
            </a:r>
          </a:p>
        </p:txBody>
      </p:sp>
      <p:pic>
        <p:nvPicPr>
          <p:cNvPr id="296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2808294"/>
            <a:ext cx="8856984" cy="40471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err="1">
                <a:solidFill>
                  <a:srgbClr val="FFFFFF"/>
                </a:solidFill>
                <a:latin typeface="Verdana"/>
              </a:rPr>
              <a:t>Challenges</a:t>
            </a:r>
            <a:r>
              <a:rPr lang="de-DE" sz="2200" b="1" dirty="0">
                <a:solidFill>
                  <a:srgbClr val="FFFFFF"/>
                </a:solidFill>
                <a:latin typeface="Verdana"/>
              </a:rPr>
              <a:t> – </a:t>
            </a:r>
            <a:r>
              <a:rPr lang="de-DE" sz="2200" b="1" dirty="0" err="1">
                <a:solidFill>
                  <a:srgbClr val="FFFFFF"/>
                </a:solidFill>
                <a:latin typeface="Verdana"/>
              </a:rPr>
              <a:t>Too</a:t>
            </a:r>
            <a:r>
              <a:rPr lang="de-DE" sz="2200" b="1" dirty="0">
                <a:solidFill>
                  <a:srgbClr val="FFFFFF"/>
                </a:solidFill>
                <a:latin typeface="Verdana"/>
              </a:rPr>
              <a:t> </a:t>
            </a:r>
            <a:r>
              <a:rPr lang="de-DE" sz="2200" b="1" dirty="0" err="1">
                <a:solidFill>
                  <a:srgbClr val="FFFFFF"/>
                </a:solidFill>
                <a:latin typeface="Verdana"/>
              </a:rPr>
              <a:t>many</a:t>
            </a:r>
            <a:r>
              <a:rPr lang="de-DE" sz="2200" b="1" dirty="0">
                <a:solidFill>
                  <a:srgbClr val="FFFFFF"/>
                </a:solidFill>
                <a:latin typeface="Verdana"/>
              </a:rPr>
              <a:t> </a:t>
            </a:r>
            <a:r>
              <a:rPr lang="de-DE" sz="2200" b="1" dirty="0" err="1">
                <a:solidFill>
                  <a:srgbClr val="FFFFFF"/>
                </a:solidFill>
                <a:latin typeface="Verdana"/>
              </a:rPr>
              <a:t>Missing</a:t>
            </a:r>
            <a:r>
              <a:rPr lang="de-DE" sz="2200" b="1" dirty="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Tree>
    <p:extLst>
      <p:ext uri="{BB962C8B-B14F-4D97-AF65-F5344CB8AC3E}">
        <p14:creationId xmlns:p14="http://schemas.microsoft.com/office/powerpoint/2010/main" val="1943704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461743" y="430113"/>
            <a:ext cx="6269456" cy="1142723"/>
          </a:xfrm>
          <a:prstGeom prst="rect">
            <a:avLst/>
          </a:prstGeom>
        </p:spPr>
        <p:txBody>
          <a:bodyPr lIns="0" tIns="0" rIns="0" bIns="0" anchor="ctr"/>
          <a:lstStyle/>
          <a:p>
            <a:pPr>
              <a:lnSpc>
                <a:spcPct val="100000"/>
              </a:lnSpc>
            </a:pPr>
            <a:r>
              <a:rPr lang="de-DE" sz="2500" b="1" dirty="0" err="1">
                <a:solidFill>
                  <a:srgbClr val="FFFFFF"/>
                </a:solidFill>
                <a:latin typeface="Verdana"/>
              </a:rPr>
              <a:t>Missing</a:t>
            </a:r>
            <a:r>
              <a:rPr lang="de-DE" sz="2500" b="1" dirty="0">
                <a:solidFill>
                  <a:srgbClr val="FFFFFF"/>
                </a:solidFill>
                <a:latin typeface="Verdana"/>
              </a:rPr>
              <a:t> Values – Hybrid </a:t>
            </a:r>
            <a:r>
              <a:rPr lang="de-DE" sz="2500" b="1" dirty="0" err="1">
                <a:solidFill>
                  <a:srgbClr val="FFFFFF"/>
                </a:solidFill>
                <a:latin typeface="Verdana"/>
              </a:rPr>
              <a:t>approach</a:t>
            </a:r>
            <a:r>
              <a:rPr lang="de-DE" sz="2500" b="1" dirty="0">
                <a:solidFill>
                  <a:srgbClr val="FFFFFF"/>
                </a:solidFill>
                <a:latin typeface="Verdana"/>
              </a:rPr>
              <a:t> </a:t>
            </a:r>
            <a:r>
              <a:rPr lang="de-DE" sz="2500" b="1" dirty="0" err="1">
                <a:solidFill>
                  <a:srgbClr val="FFFFFF"/>
                </a:solidFill>
                <a:latin typeface="Verdana"/>
              </a:rPr>
              <a:t>choose</a:t>
            </a:r>
            <a:r>
              <a:rPr lang="de-DE" sz="2500" b="1" dirty="0">
                <a:solidFill>
                  <a:srgbClr val="FFFFFF"/>
                </a:solidFill>
                <a:latin typeface="Verdana"/>
              </a:rPr>
              <a:t> </a:t>
            </a:r>
            <a:r>
              <a:rPr lang="de-DE" sz="2500" b="1" dirty="0" err="1">
                <a:solidFill>
                  <a:srgbClr val="FFFFFF"/>
                </a:solidFill>
                <a:latin typeface="Verdana"/>
              </a:rPr>
              <a:t>best</a:t>
            </a:r>
            <a:r>
              <a:rPr lang="de-DE" sz="2500" b="1" dirty="0">
                <a:solidFill>
                  <a:srgbClr val="FFFFFF"/>
                </a:solidFill>
                <a:latin typeface="Verdana"/>
              </a:rPr>
              <a:t> </a:t>
            </a:r>
            <a:r>
              <a:rPr lang="de-DE" sz="2500" b="1" dirty="0" err="1">
                <a:solidFill>
                  <a:srgbClr val="FFFFFF"/>
                </a:solidFill>
                <a:latin typeface="Verdana"/>
              </a:rPr>
              <a:t>prediction</a:t>
            </a:r>
            <a:r>
              <a:rPr lang="de-DE" sz="2500" b="1" dirty="0">
                <a:solidFill>
                  <a:srgbClr val="FFFFFF"/>
                </a:solidFill>
                <a:latin typeface="Verdana"/>
              </a:rPr>
              <a:t> </a:t>
            </a:r>
            <a:r>
              <a:rPr lang="de-DE" sz="2500" b="1" dirty="0" err="1">
                <a:solidFill>
                  <a:srgbClr val="FFFFFF"/>
                </a:solidFill>
                <a:latin typeface="Verdana"/>
              </a:rPr>
              <a:t>method</a:t>
            </a:r>
            <a:r>
              <a:rPr lang="de-DE" sz="2500" b="1" dirty="0">
                <a:solidFill>
                  <a:srgbClr val="FFFFFF"/>
                </a:solidFill>
                <a:latin typeface="Verdana"/>
              </a:rPr>
              <a:t> per </a:t>
            </a:r>
            <a:r>
              <a:rPr lang="de-DE" sz="2500" b="1" dirty="0" err="1">
                <a:solidFill>
                  <a:srgbClr val="FFFFFF"/>
                </a:solidFill>
                <a:latin typeface="Verdana"/>
              </a:rPr>
              <a:t>indicator</a:t>
            </a:r>
            <a:r>
              <a:rPr lang="de-DE" sz="2500" b="1" dirty="0">
                <a:solidFill>
                  <a:srgbClr val="FFFFFF"/>
                </a:solidFill>
                <a:latin typeface="Verdana"/>
              </a:rPr>
              <a:t>:</a:t>
            </a:r>
            <a:endParaRPr dirty="0"/>
          </a:p>
        </p:txBody>
      </p:sp>
      <p:sp>
        <p:nvSpPr>
          <p:cNvPr id="158" name="TextShape 2"/>
          <p:cNvSpPr txBox="1"/>
          <p:nvPr/>
        </p:nvSpPr>
        <p:spPr>
          <a:xfrm>
            <a:off x="461743" y="1839003"/>
            <a:ext cx="7739916" cy="4541824"/>
          </a:xfrm>
          <a:prstGeom prst="rect">
            <a:avLst/>
          </a:prstGeom>
        </p:spPr>
        <p:txBody>
          <a:bodyPr lIns="0" tIns="41473" rIns="0" bIns="41473"/>
          <a:lstStyle/>
          <a:p>
            <a:pPr>
              <a:buFont typeface="Wingdings" charset="2"/>
              <a:buChar char=""/>
            </a:pPr>
            <a:r>
              <a:rPr lang="de-DE" sz="2200" dirty="0">
                <a:solidFill>
                  <a:srgbClr val="000000"/>
                </a:solidFill>
                <a:latin typeface="Verdana"/>
              </a:rPr>
              <a:t> </a:t>
            </a:r>
            <a:r>
              <a:rPr lang="de-DE" sz="2200" dirty="0" err="1">
                <a:solidFill>
                  <a:srgbClr val="000000"/>
                </a:solidFill>
                <a:latin typeface="Verdana"/>
              </a:rPr>
              <a:t>Our</a:t>
            </a:r>
            <a:r>
              <a:rPr lang="de-DE" sz="2200" dirty="0">
                <a:solidFill>
                  <a:srgbClr val="000000"/>
                </a:solidFill>
                <a:latin typeface="Verdana"/>
              </a:rPr>
              <a:t> </a:t>
            </a:r>
            <a:r>
              <a:rPr lang="de-DE" sz="2200" dirty="0" err="1">
                <a:solidFill>
                  <a:srgbClr val="FF0000"/>
                </a:solidFill>
                <a:latin typeface="Verdana"/>
              </a:rPr>
              <a:t>assumption</a:t>
            </a:r>
            <a:r>
              <a:rPr lang="de-DE" sz="2200" dirty="0">
                <a:solidFill>
                  <a:srgbClr val="000000"/>
                </a:solidFill>
                <a:latin typeface="Verdana"/>
              </a:rPr>
              <a:t>: </a:t>
            </a:r>
            <a:r>
              <a:rPr lang="de-DE" sz="2200" dirty="0" err="1">
                <a:solidFill>
                  <a:srgbClr val="000000"/>
                </a:solidFill>
                <a:latin typeface="Verdana"/>
              </a:rPr>
              <a:t>every</a:t>
            </a:r>
            <a:r>
              <a:rPr lang="de-DE" sz="2200" dirty="0">
                <a:solidFill>
                  <a:srgbClr val="000000"/>
                </a:solidFill>
                <a:latin typeface="Verdana"/>
              </a:rPr>
              <a:t> </a:t>
            </a:r>
            <a:r>
              <a:rPr lang="de-DE" sz="2200" dirty="0" err="1">
                <a:solidFill>
                  <a:srgbClr val="000000"/>
                </a:solidFill>
                <a:latin typeface="Verdana"/>
              </a:rPr>
              <a:t>indicator</a:t>
            </a:r>
            <a:r>
              <a:rPr lang="de-DE" sz="2200" dirty="0">
                <a:solidFill>
                  <a:srgbClr val="000000"/>
                </a:solidFill>
                <a:latin typeface="Verdana"/>
              </a:rPr>
              <a:t> </a:t>
            </a:r>
            <a:r>
              <a:rPr lang="de-DE" sz="2200" dirty="0" err="1">
                <a:solidFill>
                  <a:srgbClr val="000000"/>
                </a:solidFill>
                <a:latin typeface="Verdana"/>
              </a:rPr>
              <a:t>has</a:t>
            </a:r>
            <a:r>
              <a:rPr lang="de-DE" sz="2200" dirty="0">
                <a:solidFill>
                  <a:srgbClr val="000000"/>
                </a:solidFill>
                <a:latin typeface="Verdana"/>
              </a:rPr>
              <a:t> </a:t>
            </a:r>
            <a:r>
              <a:rPr lang="de-DE" sz="2200" dirty="0" err="1">
                <a:solidFill>
                  <a:srgbClr val="000000"/>
                </a:solidFill>
                <a:latin typeface="Verdana"/>
              </a:rPr>
              <a:t>its</a:t>
            </a:r>
            <a:r>
              <a:rPr lang="de-DE" sz="2200" dirty="0">
                <a:solidFill>
                  <a:srgbClr val="000000"/>
                </a:solidFill>
                <a:latin typeface="Verdana"/>
              </a:rPr>
              <a:t> </a:t>
            </a:r>
            <a:r>
              <a:rPr lang="de-DE" sz="2200" dirty="0" err="1">
                <a:solidFill>
                  <a:srgbClr val="000000"/>
                </a:solidFill>
                <a:latin typeface="Verdana"/>
              </a:rPr>
              <a:t>own</a:t>
            </a:r>
            <a:r>
              <a:rPr lang="de-DE" sz="2200" dirty="0">
                <a:solidFill>
                  <a:srgbClr val="000000"/>
                </a:solidFill>
                <a:latin typeface="Verdana"/>
              </a:rPr>
              <a:t> </a:t>
            </a:r>
          </a:p>
          <a:p>
            <a:r>
              <a:rPr lang="de-DE" sz="2200" dirty="0">
                <a:solidFill>
                  <a:srgbClr val="000000"/>
                </a:solidFill>
                <a:latin typeface="Verdana"/>
              </a:rPr>
              <a:t>  </a:t>
            </a:r>
            <a:r>
              <a:rPr lang="de-DE" sz="2200" dirty="0" err="1">
                <a:solidFill>
                  <a:srgbClr val="000000"/>
                </a:solidFill>
                <a:latin typeface="Verdana"/>
              </a:rPr>
              <a:t>distribution</a:t>
            </a:r>
            <a:r>
              <a:rPr lang="de-DE" sz="2200" dirty="0">
                <a:solidFill>
                  <a:srgbClr val="000000"/>
                </a:solidFill>
                <a:latin typeface="Verdana"/>
              </a:rPr>
              <a:t> </a:t>
            </a:r>
            <a:r>
              <a:rPr lang="de-DE" sz="2200" dirty="0" err="1">
                <a:solidFill>
                  <a:srgbClr val="000000"/>
                </a:solidFill>
                <a:latin typeface="Verdana"/>
              </a:rPr>
              <a:t>and</a:t>
            </a:r>
            <a:r>
              <a:rPr lang="de-DE" sz="2200" dirty="0">
                <a:solidFill>
                  <a:srgbClr val="000000"/>
                </a:solidFill>
                <a:latin typeface="Verdana"/>
              </a:rPr>
              <a:t> </a:t>
            </a:r>
            <a:r>
              <a:rPr lang="de-DE" sz="2200" dirty="0" err="1">
                <a:solidFill>
                  <a:srgbClr val="000000"/>
                </a:solidFill>
                <a:latin typeface="Verdana"/>
              </a:rPr>
              <a:t>relationship</a:t>
            </a:r>
            <a:r>
              <a:rPr lang="de-DE" sz="2200" dirty="0">
                <a:solidFill>
                  <a:srgbClr val="000000"/>
                </a:solidFill>
                <a:latin typeface="Verdana"/>
              </a:rPr>
              <a:t> </a:t>
            </a:r>
            <a:r>
              <a:rPr lang="de-DE" sz="2200" dirty="0" err="1">
                <a:solidFill>
                  <a:srgbClr val="000000"/>
                </a:solidFill>
                <a:latin typeface="Verdana"/>
              </a:rPr>
              <a:t>to</a:t>
            </a:r>
            <a:r>
              <a:rPr lang="de-DE" sz="2200" dirty="0">
                <a:solidFill>
                  <a:srgbClr val="000000"/>
                </a:solidFill>
                <a:latin typeface="Verdana"/>
              </a:rPr>
              <a:t> </a:t>
            </a:r>
            <a:r>
              <a:rPr lang="de-DE" sz="2200" dirty="0" err="1">
                <a:solidFill>
                  <a:srgbClr val="000000"/>
                </a:solidFill>
                <a:latin typeface="Verdana"/>
              </a:rPr>
              <a:t>others</a:t>
            </a:r>
            <a:r>
              <a:rPr lang="de-DE" sz="2200" dirty="0">
                <a:solidFill>
                  <a:srgbClr val="000000"/>
                </a:solidFill>
                <a:latin typeface="Verdana"/>
              </a:rPr>
              <a:t>.</a:t>
            </a:r>
            <a:endParaRPr dirty="0"/>
          </a:p>
          <a:p>
            <a:pPr>
              <a:lnSpc>
                <a:spcPct val="150000"/>
              </a:lnSpc>
              <a:buFont typeface="Wingdings" charset="2"/>
              <a:buChar char=""/>
            </a:pPr>
            <a:r>
              <a:rPr lang="de-DE" sz="2200" dirty="0">
                <a:solidFill>
                  <a:srgbClr val="000000"/>
                </a:solidFill>
                <a:latin typeface="Verdana"/>
              </a:rPr>
              <a:t> </a:t>
            </a:r>
            <a:r>
              <a:rPr lang="de-DE" sz="2200" dirty="0" err="1">
                <a:solidFill>
                  <a:srgbClr val="000000"/>
                </a:solidFill>
                <a:latin typeface="Verdana"/>
              </a:rPr>
              <a:t>Basket</a:t>
            </a:r>
            <a:r>
              <a:rPr lang="de-DE" sz="2200" dirty="0">
                <a:solidFill>
                  <a:srgbClr val="000000"/>
                </a:solidFill>
                <a:latin typeface="Verdana"/>
              </a:rPr>
              <a:t> </a:t>
            </a:r>
            <a:r>
              <a:rPr lang="de-DE" sz="2200" dirty="0" err="1">
                <a:solidFill>
                  <a:srgbClr val="000000"/>
                </a:solidFill>
                <a:latin typeface="Verdana"/>
              </a:rPr>
              <a:t>of</a:t>
            </a:r>
            <a:r>
              <a:rPr lang="de-DE" sz="2200" dirty="0">
                <a:solidFill>
                  <a:srgbClr val="000000"/>
                </a:solidFill>
                <a:latin typeface="Verdana"/>
              </a:rPr>
              <a:t> „</a:t>
            </a:r>
            <a:r>
              <a:rPr lang="de-DE" sz="2200" dirty="0" err="1">
                <a:solidFill>
                  <a:srgbClr val="FF0000"/>
                </a:solidFill>
                <a:latin typeface="Verdana"/>
              </a:rPr>
              <a:t>standard</a:t>
            </a:r>
            <a:r>
              <a:rPr lang="de-DE" sz="2200" dirty="0">
                <a:solidFill>
                  <a:srgbClr val="000000"/>
                </a:solidFill>
                <a:latin typeface="Verdana"/>
              </a:rPr>
              <a:t>“ </a:t>
            </a:r>
            <a:r>
              <a:rPr lang="de-DE" sz="2200" dirty="0" err="1">
                <a:solidFill>
                  <a:srgbClr val="FF0000"/>
                </a:solidFill>
                <a:latin typeface="Verdana"/>
              </a:rPr>
              <a:t>regression</a:t>
            </a:r>
            <a:r>
              <a:rPr lang="de-DE" sz="2200" dirty="0">
                <a:solidFill>
                  <a:srgbClr val="000000"/>
                </a:solidFill>
                <a:latin typeface="Verdana"/>
              </a:rPr>
              <a:t> </a:t>
            </a:r>
            <a:r>
              <a:rPr lang="de-DE" sz="2200" dirty="0" err="1">
                <a:solidFill>
                  <a:srgbClr val="000000"/>
                </a:solidFill>
                <a:latin typeface="Verdana"/>
              </a:rPr>
              <a:t>methods</a:t>
            </a:r>
            <a:r>
              <a:rPr lang="de-DE" sz="2200" dirty="0">
                <a:solidFill>
                  <a:srgbClr val="000000"/>
                </a:solidFill>
                <a:latin typeface="Verdana"/>
              </a:rPr>
              <a:t>:</a:t>
            </a:r>
            <a:endParaRPr lang="de-DE" dirty="0"/>
          </a:p>
          <a:p>
            <a:pPr lvl="1">
              <a:lnSpc>
                <a:spcPct val="150000"/>
              </a:lnSpc>
              <a:buFont typeface="Wingdings" charset="2"/>
              <a:buChar char=""/>
            </a:pPr>
            <a:r>
              <a:rPr lang="de-DE" sz="2000" dirty="0">
                <a:solidFill>
                  <a:srgbClr val="000000"/>
                </a:solidFill>
                <a:latin typeface="Verdana"/>
              </a:rPr>
              <a:t> K-</a:t>
            </a:r>
            <a:r>
              <a:rPr lang="de-DE" sz="2000" dirty="0" err="1">
                <a:solidFill>
                  <a:srgbClr val="000000"/>
                </a:solidFill>
                <a:latin typeface="Verdana"/>
              </a:rPr>
              <a:t>Nearest</a:t>
            </a:r>
            <a:r>
              <a:rPr lang="de-DE" sz="2000" dirty="0">
                <a:solidFill>
                  <a:srgbClr val="000000"/>
                </a:solidFill>
                <a:latin typeface="Verdana"/>
              </a:rPr>
              <a:t> </a:t>
            </a:r>
            <a:r>
              <a:rPr lang="de-DE" sz="2000" dirty="0" err="1">
                <a:solidFill>
                  <a:srgbClr val="000000"/>
                </a:solidFill>
                <a:latin typeface="Verdana"/>
              </a:rPr>
              <a:t>Neighbour</a:t>
            </a:r>
            <a:r>
              <a:rPr lang="de-DE" sz="2000" dirty="0">
                <a:solidFill>
                  <a:srgbClr val="000000"/>
                </a:solidFill>
                <a:latin typeface="Verdana"/>
              </a:rPr>
              <a:t> Regression (KNN)</a:t>
            </a:r>
            <a:endParaRPr lang="de-DE" dirty="0"/>
          </a:p>
          <a:p>
            <a:pPr lvl="1">
              <a:lnSpc>
                <a:spcPct val="150000"/>
              </a:lnSpc>
              <a:buFont typeface="Wingdings" charset="2"/>
              <a:buChar char=""/>
            </a:pPr>
            <a:r>
              <a:rPr lang="de-DE" sz="2000" dirty="0">
                <a:solidFill>
                  <a:srgbClr val="000000"/>
                </a:solidFill>
                <a:latin typeface="Verdana"/>
              </a:rPr>
              <a:t> Multiple Linear Regression (MLR)</a:t>
            </a:r>
            <a:endParaRPr lang="de-DE" dirty="0"/>
          </a:p>
          <a:p>
            <a:pPr lvl="1">
              <a:lnSpc>
                <a:spcPct val="150000"/>
              </a:lnSpc>
              <a:buFont typeface="Wingdings" charset="2"/>
              <a:buChar char=""/>
            </a:pPr>
            <a:r>
              <a:rPr lang="de-DE" sz="2000" dirty="0">
                <a:solidFill>
                  <a:srgbClr val="000000"/>
                </a:solidFill>
                <a:latin typeface="Verdana"/>
              </a:rPr>
              <a:t> Random </a:t>
            </a:r>
            <a:r>
              <a:rPr lang="de-DE" sz="2000" dirty="0" err="1">
                <a:solidFill>
                  <a:srgbClr val="000000"/>
                </a:solidFill>
                <a:latin typeface="Verdana"/>
              </a:rPr>
              <a:t>Forest</a:t>
            </a:r>
            <a:r>
              <a:rPr lang="de-DE" sz="2000" dirty="0">
                <a:solidFill>
                  <a:srgbClr val="000000"/>
                </a:solidFill>
                <a:latin typeface="Verdana"/>
              </a:rPr>
              <a:t> </a:t>
            </a:r>
            <a:r>
              <a:rPr lang="de-DE" sz="2000" dirty="0" err="1">
                <a:solidFill>
                  <a:srgbClr val="000000"/>
                </a:solidFill>
                <a:latin typeface="Verdana"/>
              </a:rPr>
              <a:t>Decision</a:t>
            </a:r>
            <a:r>
              <a:rPr lang="de-DE" sz="2000" dirty="0">
                <a:solidFill>
                  <a:srgbClr val="000000"/>
                </a:solidFill>
                <a:latin typeface="Verdana"/>
              </a:rPr>
              <a:t> </a:t>
            </a:r>
            <a:r>
              <a:rPr lang="de-DE" sz="2000" dirty="0" err="1">
                <a:solidFill>
                  <a:srgbClr val="000000"/>
                </a:solidFill>
                <a:latin typeface="Verdana"/>
              </a:rPr>
              <a:t>Trees</a:t>
            </a:r>
            <a:r>
              <a:rPr lang="de-DE" sz="2000" dirty="0">
                <a:solidFill>
                  <a:srgbClr val="000000"/>
                </a:solidFill>
                <a:latin typeface="Verdana"/>
              </a:rPr>
              <a:t> (RFD)</a:t>
            </a:r>
            <a:r>
              <a:rPr lang="de-DE" sz="2200" dirty="0">
                <a:solidFill>
                  <a:srgbClr val="000000"/>
                </a:solidFill>
                <a:latin typeface="Verdana"/>
              </a:rPr>
              <a:t> 
</a:t>
            </a:r>
            <a:r>
              <a:rPr lang="de-DE" dirty="0">
                <a:solidFill>
                  <a:srgbClr val="000000"/>
                </a:solidFill>
                <a:latin typeface="Verdana"/>
              </a:rPr>
              <a:t>
</a:t>
            </a:r>
            <a:endParaRPr dirty="0"/>
          </a:p>
          <a:p>
            <a:endParaRPr dirty="0"/>
          </a:p>
          <a:p>
            <a:pPr>
              <a:lnSpc>
                <a:spcPct val="100000"/>
              </a:lnSpc>
            </a:pPr>
            <a:endParaRPr dirty="0"/>
          </a:p>
        </p:txBody>
      </p:sp>
      <p:pic>
        <p:nvPicPr>
          <p:cNvPr id="159" name="Picture 2"/>
          <p:cNvPicPr/>
          <p:nvPr/>
        </p:nvPicPr>
        <p:blipFill>
          <a:blip r:embed="rId2"/>
          <a:stretch>
            <a:fillRect/>
          </a:stretch>
        </p:blipFill>
        <p:spPr>
          <a:xfrm>
            <a:off x="1240894" y="4940258"/>
            <a:ext cx="5812938" cy="1494129"/>
          </a:xfrm>
          <a:prstGeom prst="rect">
            <a:avLst/>
          </a:prstGeom>
          <a:ln>
            <a:noFill/>
          </a:ln>
        </p:spPr>
      </p:pic>
    </p:spTree>
    <p:extLst>
      <p:ext uri="{BB962C8B-B14F-4D97-AF65-F5344CB8AC3E}">
        <p14:creationId xmlns:p14="http://schemas.microsoft.com/office/powerpoint/2010/main" val="62384037"/>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30318"/>
            <a:ext cx="6627108" cy="1143000"/>
          </a:xfrm>
        </p:spPr>
        <p:txBody>
          <a:bodyPr/>
          <a:lstStyle/>
          <a:p>
            <a:r>
              <a:rPr lang="en-GB" dirty="0"/>
              <a:t>My background</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p:txBody>
      </p:sp>
      <p:sp>
        <p:nvSpPr>
          <p:cNvPr id="7" name="Rectangle 10"/>
          <p:cNvSpPr>
            <a:spLocks noChangeArrowheads="1"/>
          </p:cNvSpPr>
          <p:nvPr/>
        </p:nvSpPr>
        <p:spPr bwMode="auto">
          <a:xfrm>
            <a:off x="1619672" y="1690652"/>
            <a:ext cx="8953501" cy="1218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1085850" lvl="2" indent="-171450" fontAlgn="b">
              <a:lnSpc>
                <a:spcPct val="110000"/>
              </a:lnSpc>
              <a:spcBef>
                <a:spcPct val="0"/>
              </a:spcBef>
              <a:buFont typeface="Arial" charset="0"/>
              <a:buChar char="•"/>
            </a:pPr>
            <a:r>
              <a:rPr lang="en-US" dirty="0">
                <a:cs typeface="Arial" charset="0"/>
              </a:rPr>
              <a:t>Logic Programming, Artificial Intelligence</a:t>
            </a:r>
            <a:endParaRPr lang="en-US" sz="1000" dirty="0">
              <a:cs typeface="Arial" charset="0"/>
            </a:endParaRPr>
          </a:p>
          <a:p>
            <a:pPr marL="1085850" lvl="2" indent="-171450" fontAlgn="b">
              <a:lnSpc>
                <a:spcPct val="110000"/>
              </a:lnSpc>
              <a:spcBef>
                <a:spcPct val="0"/>
              </a:spcBef>
              <a:buFont typeface="Arial" charset="0"/>
              <a:buChar char="•"/>
            </a:pPr>
            <a:r>
              <a:rPr lang="en-US" dirty="0">
                <a:cs typeface="Arial" charset="0"/>
              </a:rPr>
              <a:t>Semantic Web, Knowledge Representation &amp; Reasoning</a:t>
            </a:r>
          </a:p>
          <a:p>
            <a:pPr marL="1085850" lvl="2" indent="-171450" fontAlgn="b">
              <a:lnSpc>
                <a:spcPct val="110000"/>
              </a:lnSpc>
              <a:spcBef>
                <a:spcPct val="0"/>
              </a:spcBef>
              <a:buFont typeface="Arial" charset="0"/>
              <a:buChar char="•"/>
            </a:pPr>
            <a:r>
              <a:rPr lang="en-US" dirty="0">
                <a:cs typeface="Arial" charset="0"/>
              </a:rPr>
              <a:t>Web Standard, Query Language, Linked Data</a:t>
            </a:r>
          </a:p>
          <a:p>
            <a:pPr marL="1085850" lvl="2" indent="-171450" fontAlgn="b">
              <a:lnSpc>
                <a:spcPct val="110000"/>
              </a:lnSpc>
              <a:spcBef>
                <a:spcPct val="0"/>
              </a:spcBef>
              <a:buFont typeface="Arial" charset="0"/>
              <a:buChar char="•"/>
            </a:pPr>
            <a:r>
              <a:rPr lang="en-US" dirty="0">
                <a:cs typeface="Arial" charset="0"/>
              </a:rPr>
              <a:t>Data Integration, Open Data</a:t>
            </a:r>
          </a:p>
        </p:txBody>
      </p:sp>
      <p:sp>
        <p:nvSpPr>
          <p:cNvPr id="8" name="Text Box 3">
            <a:extLst>
              <a:ext uri="{FF2B5EF4-FFF2-40B4-BE49-F238E27FC236}">
                <a16:creationId xmlns:a16="http://schemas.microsoft.com/office/drawing/2014/main" id="{876970CA-B953-A043-8566-88BA718EA4CC}"/>
              </a:ext>
            </a:extLst>
          </p:cNvPr>
          <p:cNvSpPr txBox="1">
            <a:spLocks noChangeArrowheads="1"/>
          </p:cNvSpPr>
          <p:nvPr/>
        </p:nvSpPr>
        <p:spPr bwMode="auto">
          <a:xfrm>
            <a:off x="2483768" y="5215817"/>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2A1457A2-588F-7643-AFE6-EC516DE91C32}"/>
              </a:ext>
            </a:extLst>
          </p:cNvPr>
          <p:cNvSpPr txBox="1">
            <a:spLocks noChangeArrowheads="1"/>
          </p:cNvSpPr>
          <p:nvPr/>
        </p:nvSpPr>
        <p:spPr bwMode="auto">
          <a:xfrm>
            <a:off x="9351" y="5229200"/>
            <a:ext cx="1178273" cy="586957"/>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62EA76F-DE8B-DA41-9ABD-A17A2D556676}"/>
              </a:ext>
            </a:extLst>
          </p:cNvPr>
          <p:cNvSpPr txBox="1">
            <a:spLocks noChangeArrowheads="1"/>
          </p:cNvSpPr>
          <p:nvPr/>
        </p:nvSpPr>
        <p:spPr bwMode="auto">
          <a:xfrm>
            <a:off x="1228084" y="5244797"/>
            <a:ext cx="1687732"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CC088EFD-C53D-C843-AEDA-9C157E8DCCC7}"/>
              </a:ext>
            </a:extLst>
          </p:cNvPr>
          <p:cNvSpPr txBox="1">
            <a:spLocks noChangeArrowheads="1"/>
          </p:cNvSpPr>
          <p:nvPr/>
        </p:nvSpPr>
        <p:spPr bwMode="auto">
          <a:xfrm>
            <a:off x="6027056" y="5157192"/>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C03652A7-26AE-A646-8806-7D41027DD41E}"/>
              </a:ext>
            </a:extLst>
          </p:cNvPr>
          <p:cNvSpPr txBox="1">
            <a:spLocks noChangeArrowheads="1"/>
          </p:cNvSpPr>
          <p:nvPr/>
        </p:nvSpPr>
        <p:spPr bwMode="auto">
          <a:xfrm>
            <a:off x="4333865" y="5215817"/>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8E33CFA5-44F6-484F-A822-38374A3C87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35467" y="4229235"/>
            <a:ext cx="1539115" cy="1032917"/>
          </a:xfrm>
          <a:prstGeom prst="rect">
            <a:avLst/>
          </a:prstGeom>
        </p:spPr>
      </p:pic>
      <p:pic>
        <p:nvPicPr>
          <p:cNvPr id="14" name="Bild 2">
            <a:extLst>
              <a:ext uri="{FF2B5EF4-FFF2-40B4-BE49-F238E27FC236}">
                <a16:creationId xmlns:a16="http://schemas.microsoft.com/office/drawing/2014/main" id="{4E263707-E1E0-3C42-95FF-DAEF91EB021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927980" y="4243191"/>
            <a:ext cx="1500004" cy="1005003"/>
          </a:xfrm>
          <a:prstGeom prst="rect">
            <a:avLst/>
          </a:prstGeom>
        </p:spPr>
      </p:pic>
      <p:pic>
        <p:nvPicPr>
          <p:cNvPr id="15" name="Bild 3">
            <a:extLst>
              <a:ext uri="{FF2B5EF4-FFF2-40B4-BE49-F238E27FC236}">
                <a16:creationId xmlns:a16="http://schemas.microsoft.com/office/drawing/2014/main" id="{FB8745B2-0203-584C-BFCB-AE5FB928C38E}"/>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b="8639"/>
          <a:stretch/>
        </p:blipFill>
        <p:spPr>
          <a:xfrm>
            <a:off x="1450943" y="4250481"/>
            <a:ext cx="1464873" cy="1003738"/>
          </a:xfrm>
          <a:prstGeom prst="rect">
            <a:avLst/>
          </a:prstGeom>
        </p:spPr>
      </p:pic>
      <p:pic>
        <p:nvPicPr>
          <p:cNvPr id="16" name="Bild 4">
            <a:extLst>
              <a:ext uri="{FF2B5EF4-FFF2-40B4-BE49-F238E27FC236}">
                <a16:creationId xmlns:a16="http://schemas.microsoft.com/office/drawing/2014/main" id="{781133B0-EF44-5B46-855A-2DC3277600A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4501426" y="4250481"/>
            <a:ext cx="1510734" cy="1005582"/>
          </a:xfrm>
          <a:prstGeom prst="rect">
            <a:avLst/>
          </a:prstGeom>
        </p:spPr>
      </p:pic>
      <p:pic>
        <p:nvPicPr>
          <p:cNvPr id="17" name="Bild 5">
            <a:extLst>
              <a:ext uri="{FF2B5EF4-FFF2-40B4-BE49-F238E27FC236}">
                <a16:creationId xmlns:a16="http://schemas.microsoft.com/office/drawing/2014/main" id="{567ECA14-E0DF-1D4B-BA8A-7DF3D73162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b="5116"/>
          <a:stretch/>
        </p:blipFill>
        <p:spPr>
          <a:xfrm>
            <a:off x="6103741" y="4241221"/>
            <a:ext cx="1348579" cy="1006974"/>
          </a:xfrm>
          <a:prstGeom prst="rect">
            <a:avLst/>
          </a:prstGeom>
        </p:spPr>
      </p:pic>
      <p:cxnSp>
        <p:nvCxnSpPr>
          <p:cNvPr id="5" name="Straight Arrow Connector 4">
            <a:extLst>
              <a:ext uri="{FF2B5EF4-FFF2-40B4-BE49-F238E27FC236}">
                <a16:creationId xmlns:a16="http://schemas.microsoft.com/office/drawing/2014/main" id="{2BB51D62-7FBA-544D-AABC-4E6095E52F00}"/>
              </a:ext>
            </a:extLst>
          </p:cNvPr>
          <p:cNvCxnSpPr>
            <a:cxnSpLocks/>
          </p:cNvCxnSpPr>
          <p:nvPr/>
        </p:nvCxnSpPr>
        <p:spPr>
          <a:xfrm>
            <a:off x="162479" y="3634013"/>
            <a:ext cx="8845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AD638E-EBF7-7844-87D6-E49689287641}"/>
              </a:ext>
            </a:extLst>
          </p:cNvPr>
          <p:cNvCxnSpPr/>
          <p:nvPr/>
        </p:nvCxnSpPr>
        <p:spPr>
          <a:xfrm>
            <a:off x="1611259" y="350815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ED268A-E0CE-A443-9023-7C675C9CB963}"/>
              </a:ext>
            </a:extLst>
          </p:cNvPr>
          <p:cNvSpPr txBox="1"/>
          <p:nvPr/>
        </p:nvSpPr>
        <p:spPr>
          <a:xfrm>
            <a:off x="1232091" y="3787895"/>
            <a:ext cx="774571"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ABA892C6-5F58-1F4A-9C6C-4794432A7A35}"/>
              </a:ext>
            </a:extLst>
          </p:cNvPr>
          <p:cNvCxnSpPr/>
          <p:nvPr/>
        </p:nvCxnSpPr>
        <p:spPr>
          <a:xfrm>
            <a:off x="3456517" y="350309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C69847-FEAA-414B-84EE-9E49E25A876E}"/>
              </a:ext>
            </a:extLst>
          </p:cNvPr>
          <p:cNvSpPr txBox="1"/>
          <p:nvPr/>
        </p:nvSpPr>
        <p:spPr>
          <a:xfrm>
            <a:off x="3077349" y="3787895"/>
            <a:ext cx="774571"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B3A36439-20BC-0D4C-85CF-E1F0C9C77AD3}"/>
              </a:ext>
            </a:extLst>
          </p:cNvPr>
          <p:cNvSpPr txBox="1"/>
          <p:nvPr/>
        </p:nvSpPr>
        <p:spPr>
          <a:xfrm>
            <a:off x="4589517" y="3787895"/>
            <a:ext cx="774571"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F1713508-F0DF-454D-AB31-56C146081ABA}"/>
              </a:ext>
            </a:extLst>
          </p:cNvPr>
          <p:cNvCxnSpPr/>
          <p:nvPr/>
        </p:nvCxnSpPr>
        <p:spPr>
          <a:xfrm>
            <a:off x="4932040" y="3509155"/>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5FA43F-E1BE-2844-8C35-B62550DB7C94}"/>
              </a:ext>
            </a:extLst>
          </p:cNvPr>
          <p:cNvSpPr txBox="1"/>
          <p:nvPr/>
        </p:nvSpPr>
        <p:spPr>
          <a:xfrm>
            <a:off x="6319765" y="3788528"/>
            <a:ext cx="774571"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843856E7-3D9E-6242-984A-1DD3946A3CAB}"/>
              </a:ext>
            </a:extLst>
          </p:cNvPr>
          <p:cNvCxnSpPr/>
          <p:nvPr/>
        </p:nvCxnSpPr>
        <p:spPr>
          <a:xfrm>
            <a:off x="6662288" y="3509788"/>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1EE08119-6CCF-EA4B-A2F5-BFE064CD8B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5824" y="4183771"/>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6814AF4-587B-7145-ACB5-C4A0143B12AF}"/>
              </a:ext>
            </a:extLst>
          </p:cNvPr>
          <p:cNvSpPr txBox="1"/>
          <p:nvPr/>
        </p:nvSpPr>
        <p:spPr>
          <a:xfrm>
            <a:off x="7740352" y="3789040"/>
            <a:ext cx="774571"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D8B485C1-B80D-7849-BD6F-8B76B4C8A5CF}"/>
              </a:ext>
            </a:extLst>
          </p:cNvPr>
          <p:cNvCxnSpPr/>
          <p:nvPr/>
        </p:nvCxnSpPr>
        <p:spPr>
          <a:xfrm>
            <a:off x="8100392" y="35010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5FBB72BF-56AD-3246-8206-80B3B3BE21F1}"/>
              </a:ext>
            </a:extLst>
          </p:cNvPr>
          <p:cNvSpPr txBox="1">
            <a:spLocks noChangeArrowheads="1"/>
          </p:cNvSpPr>
          <p:nvPr/>
        </p:nvSpPr>
        <p:spPr bwMode="auto">
          <a:xfrm>
            <a:off x="7401362" y="5352310"/>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6" name="Freeform 25">
            <a:extLst>
              <a:ext uri="{FF2B5EF4-FFF2-40B4-BE49-F238E27FC236}">
                <a16:creationId xmlns:a16="http://schemas.microsoft.com/office/drawing/2014/main" id="{FF4B5FE4-BCC7-8643-8B30-66BC55395249}"/>
              </a:ext>
            </a:extLst>
          </p:cNvPr>
          <p:cNvSpPr/>
          <p:nvPr/>
        </p:nvSpPr>
        <p:spPr>
          <a:xfrm>
            <a:off x="755576" y="1828800"/>
            <a:ext cx="1817143" cy="1751308"/>
          </a:xfrm>
          <a:custGeom>
            <a:avLst/>
            <a:gdLst>
              <a:gd name="connsiteX0" fmla="*/ 888755 w 888755"/>
              <a:gd name="connsiteY0" fmla="*/ 0 h 1751308"/>
              <a:gd name="connsiteX1" fmla="*/ 811263 w 888755"/>
              <a:gd name="connsiteY1" fmla="*/ 46495 h 1751308"/>
              <a:gd name="connsiteX2" fmla="*/ 718273 w 888755"/>
              <a:gd name="connsiteY2" fmla="*/ 77492 h 1751308"/>
              <a:gd name="connsiteX3" fmla="*/ 625283 w 888755"/>
              <a:gd name="connsiteY3" fmla="*/ 139485 h 1751308"/>
              <a:gd name="connsiteX4" fmla="*/ 516795 w 888755"/>
              <a:gd name="connsiteY4" fmla="*/ 278969 h 1751308"/>
              <a:gd name="connsiteX5" fmla="*/ 454802 w 888755"/>
              <a:gd name="connsiteY5" fmla="*/ 387458 h 1751308"/>
              <a:gd name="connsiteX6" fmla="*/ 423805 w 888755"/>
              <a:gd name="connsiteY6" fmla="*/ 433953 h 1751308"/>
              <a:gd name="connsiteX7" fmla="*/ 377311 w 888755"/>
              <a:gd name="connsiteY7" fmla="*/ 588936 h 1751308"/>
              <a:gd name="connsiteX8" fmla="*/ 346314 w 888755"/>
              <a:gd name="connsiteY8" fmla="*/ 697424 h 1751308"/>
              <a:gd name="connsiteX9" fmla="*/ 330816 w 888755"/>
              <a:gd name="connsiteY9" fmla="*/ 836908 h 1751308"/>
              <a:gd name="connsiteX10" fmla="*/ 299819 w 888755"/>
              <a:gd name="connsiteY10" fmla="*/ 1115878 h 1751308"/>
              <a:gd name="connsiteX11" fmla="*/ 253324 w 888755"/>
              <a:gd name="connsiteY11" fmla="*/ 1286359 h 1751308"/>
              <a:gd name="connsiteX12" fmla="*/ 206829 w 888755"/>
              <a:gd name="connsiteY12" fmla="*/ 1394847 h 1751308"/>
              <a:gd name="connsiteX13" fmla="*/ 160334 w 888755"/>
              <a:gd name="connsiteY13" fmla="*/ 1549831 h 1751308"/>
              <a:gd name="connsiteX14" fmla="*/ 144836 w 888755"/>
              <a:gd name="connsiteY14" fmla="*/ 1596325 h 1751308"/>
              <a:gd name="connsiteX15" fmla="*/ 36348 w 888755"/>
              <a:gd name="connsiteY15" fmla="*/ 1642820 h 1751308"/>
              <a:gd name="connsiteX16" fmla="*/ 20850 w 888755"/>
              <a:gd name="connsiteY16" fmla="*/ 1751308 h 17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755" h="1751308">
                <a:moveTo>
                  <a:pt x="888755" y="0"/>
                </a:moveTo>
                <a:cubicBezTo>
                  <a:pt x="862924" y="15498"/>
                  <a:pt x="838686" y="34030"/>
                  <a:pt x="811263" y="46495"/>
                </a:cubicBezTo>
                <a:cubicBezTo>
                  <a:pt x="781518" y="60015"/>
                  <a:pt x="745459" y="59368"/>
                  <a:pt x="718273" y="77492"/>
                </a:cubicBezTo>
                <a:lnTo>
                  <a:pt x="625283" y="139485"/>
                </a:lnTo>
                <a:cubicBezTo>
                  <a:pt x="468594" y="374520"/>
                  <a:pt x="638193" y="133291"/>
                  <a:pt x="516795" y="278969"/>
                </a:cubicBezTo>
                <a:cubicBezTo>
                  <a:pt x="482471" y="320157"/>
                  <a:pt x="482361" y="339231"/>
                  <a:pt x="454802" y="387458"/>
                </a:cubicBezTo>
                <a:cubicBezTo>
                  <a:pt x="445561" y="403631"/>
                  <a:pt x="434137" y="418455"/>
                  <a:pt x="423805" y="433953"/>
                </a:cubicBezTo>
                <a:cubicBezTo>
                  <a:pt x="350132" y="654974"/>
                  <a:pt x="424164" y="424950"/>
                  <a:pt x="377311" y="588936"/>
                </a:cubicBezTo>
                <a:cubicBezTo>
                  <a:pt x="332840" y="744585"/>
                  <a:pt x="394767" y="503610"/>
                  <a:pt x="346314" y="697424"/>
                </a:cubicBezTo>
                <a:cubicBezTo>
                  <a:pt x="341148" y="743919"/>
                  <a:pt x="335713" y="790384"/>
                  <a:pt x="330816" y="836908"/>
                </a:cubicBezTo>
                <a:cubicBezTo>
                  <a:pt x="321575" y="924701"/>
                  <a:pt x="313412" y="1027522"/>
                  <a:pt x="299819" y="1115878"/>
                </a:cubicBezTo>
                <a:cubicBezTo>
                  <a:pt x="278372" y="1255282"/>
                  <a:pt x="292082" y="1131324"/>
                  <a:pt x="253324" y="1286359"/>
                </a:cubicBezTo>
                <a:cubicBezTo>
                  <a:pt x="233309" y="1366423"/>
                  <a:pt x="249642" y="1330630"/>
                  <a:pt x="206829" y="1394847"/>
                </a:cubicBezTo>
                <a:cubicBezTo>
                  <a:pt x="133165" y="1615843"/>
                  <a:pt x="207183" y="1385862"/>
                  <a:pt x="160334" y="1549831"/>
                </a:cubicBezTo>
                <a:cubicBezTo>
                  <a:pt x="155846" y="1565539"/>
                  <a:pt x="155041" y="1583568"/>
                  <a:pt x="144836" y="1596325"/>
                </a:cubicBezTo>
                <a:cubicBezTo>
                  <a:pt x="118078" y="1629773"/>
                  <a:pt x="73575" y="1633513"/>
                  <a:pt x="36348" y="1642820"/>
                </a:cubicBezTo>
                <a:cubicBezTo>
                  <a:pt x="3041" y="1742741"/>
                  <a:pt x="-17753" y="1712707"/>
                  <a:pt x="20850" y="17513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CB815803-75BF-B14C-B895-F8277B2E8779}"/>
              </a:ext>
            </a:extLst>
          </p:cNvPr>
          <p:cNvSpPr/>
          <p:nvPr/>
        </p:nvSpPr>
        <p:spPr>
          <a:xfrm>
            <a:off x="1763689" y="2138766"/>
            <a:ext cx="778034" cy="1379349"/>
          </a:xfrm>
          <a:custGeom>
            <a:avLst/>
            <a:gdLst>
              <a:gd name="connsiteX0" fmla="*/ 191219 w 191219"/>
              <a:gd name="connsiteY0" fmla="*/ 0 h 1379349"/>
              <a:gd name="connsiteX1" fmla="*/ 5239 w 191219"/>
              <a:gd name="connsiteY1" fmla="*/ 619932 h 1379349"/>
              <a:gd name="connsiteX2" fmla="*/ 36236 w 191219"/>
              <a:gd name="connsiteY2" fmla="*/ 1084881 h 1379349"/>
              <a:gd name="connsiteX3" fmla="*/ 20738 w 191219"/>
              <a:gd name="connsiteY3" fmla="*/ 1332854 h 1379349"/>
              <a:gd name="connsiteX4" fmla="*/ 5239 w 191219"/>
              <a:gd name="connsiteY4" fmla="*/ 1379349 h 137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19" h="1379349">
                <a:moveTo>
                  <a:pt x="191219" y="0"/>
                </a:moveTo>
                <a:cubicBezTo>
                  <a:pt x="129226" y="206644"/>
                  <a:pt x="42927" y="407507"/>
                  <a:pt x="5239" y="619932"/>
                </a:cubicBezTo>
                <a:cubicBezTo>
                  <a:pt x="-12613" y="720555"/>
                  <a:pt x="19528" y="951219"/>
                  <a:pt x="36236" y="1084881"/>
                </a:cubicBezTo>
                <a:cubicBezTo>
                  <a:pt x="31070" y="1167539"/>
                  <a:pt x="29408" y="1250490"/>
                  <a:pt x="20738" y="1332854"/>
                </a:cubicBezTo>
                <a:cubicBezTo>
                  <a:pt x="19028" y="1349101"/>
                  <a:pt x="5239" y="1379349"/>
                  <a:pt x="5239" y="13793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3575CFB2-BCE2-274C-AEDD-8CFDF61EB14B}"/>
              </a:ext>
            </a:extLst>
          </p:cNvPr>
          <p:cNvSpPr/>
          <p:nvPr/>
        </p:nvSpPr>
        <p:spPr>
          <a:xfrm>
            <a:off x="2381496" y="2417736"/>
            <a:ext cx="822352" cy="1100379"/>
          </a:xfrm>
          <a:custGeom>
            <a:avLst/>
            <a:gdLst>
              <a:gd name="connsiteX0" fmla="*/ 123986 w 697873"/>
              <a:gd name="connsiteY0" fmla="*/ 0 h 1100379"/>
              <a:gd name="connsiteX1" fmla="*/ 30996 w 697873"/>
              <a:gd name="connsiteY1" fmla="*/ 371959 h 1100379"/>
              <a:gd name="connsiteX2" fmla="*/ 0 w 697873"/>
              <a:gd name="connsiteY2" fmla="*/ 464949 h 1100379"/>
              <a:gd name="connsiteX3" fmla="*/ 30996 w 697873"/>
              <a:gd name="connsiteY3" fmla="*/ 604434 h 1100379"/>
              <a:gd name="connsiteX4" fmla="*/ 108488 w 697873"/>
              <a:gd name="connsiteY4" fmla="*/ 697424 h 1100379"/>
              <a:gd name="connsiteX5" fmla="*/ 154983 w 697873"/>
              <a:gd name="connsiteY5" fmla="*/ 728420 h 1100379"/>
              <a:gd name="connsiteX6" fmla="*/ 278969 w 697873"/>
              <a:gd name="connsiteY6" fmla="*/ 821410 h 1100379"/>
              <a:gd name="connsiteX7" fmla="*/ 433952 w 697873"/>
              <a:gd name="connsiteY7" fmla="*/ 867905 h 1100379"/>
              <a:gd name="connsiteX8" fmla="*/ 526942 w 697873"/>
              <a:gd name="connsiteY8" fmla="*/ 914400 h 1100379"/>
              <a:gd name="connsiteX9" fmla="*/ 573437 w 697873"/>
              <a:gd name="connsiteY9" fmla="*/ 945396 h 1100379"/>
              <a:gd name="connsiteX10" fmla="*/ 666427 w 697873"/>
              <a:gd name="connsiteY10" fmla="*/ 976393 h 1100379"/>
              <a:gd name="connsiteX11" fmla="*/ 697423 w 697873"/>
              <a:gd name="connsiteY11" fmla="*/ 1084881 h 1100379"/>
              <a:gd name="connsiteX12" fmla="*/ 697423 w 697873"/>
              <a:gd name="connsiteY12" fmla="*/ 1100379 h 11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873" h="1100379">
                <a:moveTo>
                  <a:pt x="123986" y="0"/>
                </a:moveTo>
                <a:cubicBezTo>
                  <a:pt x="92989" y="123986"/>
                  <a:pt x="63926" y="248472"/>
                  <a:pt x="30996" y="371959"/>
                </a:cubicBezTo>
                <a:cubicBezTo>
                  <a:pt x="22577" y="403529"/>
                  <a:pt x="0" y="464949"/>
                  <a:pt x="0" y="464949"/>
                </a:cubicBezTo>
                <a:cubicBezTo>
                  <a:pt x="5952" y="500661"/>
                  <a:pt x="11920" y="566282"/>
                  <a:pt x="30996" y="604434"/>
                </a:cubicBezTo>
                <a:cubicBezTo>
                  <a:pt x="48411" y="639265"/>
                  <a:pt x="79109" y="672942"/>
                  <a:pt x="108488" y="697424"/>
                </a:cubicBezTo>
                <a:cubicBezTo>
                  <a:pt x="122797" y="709348"/>
                  <a:pt x="139919" y="717464"/>
                  <a:pt x="154983" y="728420"/>
                </a:cubicBezTo>
                <a:cubicBezTo>
                  <a:pt x="196763" y="758805"/>
                  <a:pt x="229959" y="805073"/>
                  <a:pt x="278969" y="821410"/>
                </a:cubicBezTo>
                <a:cubicBezTo>
                  <a:pt x="392166" y="859143"/>
                  <a:pt x="340261" y="844483"/>
                  <a:pt x="433952" y="867905"/>
                </a:cubicBezTo>
                <a:cubicBezTo>
                  <a:pt x="567191" y="956732"/>
                  <a:pt x="398618" y="850240"/>
                  <a:pt x="526942" y="914400"/>
                </a:cubicBezTo>
                <a:cubicBezTo>
                  <a:pt x="543602" y="922730"/>
                  <a:pt x="556416" y="937831"/>
                  <a:pt x="573437" y="945396"/>
                </a:cubicBezTo>
                <a:cubicBezTo>
                  <a:pt x="603294" y="958666"/>
                  <a:pt x="666427" y="976393"/>
                  <a:pt x="666427" y="976393"/>
                </a:cubicBezTo>
                <a:cubicBezTo>
                  <a:pt x="681198" y="1020707"/>
                  <a:pt x="687693" y="1036230"/>
                  <a:pt x="697423" y="1084881"/>
                </a:cubicBezTo>
                <a:cubicBezTo>
                  <a:pt x="698436" y="1089947"/>
                  <a:pt x="697423" y="1095213"/>
                  <a:pt x="697423" y="1100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24B894EB-D030-6042-9452-4555642BF209}"/>
              </a:ext>
            </a:extLst>
          </p:cNvPr>
          <p:cNvSpPr/>
          <p:nvPr/>
        </p:nvSpPr>
        <p:spPr>
          <a:xfrm>
            <a:off x="2572719" y="2723362"/>
            <a:ext cx="3952067" cy="857297"/>
          </a:xfrm>
          <a:custGeom>
            <a:avLst/>
            <a:gdLst>
              <a:gd name="connsiteX0" fmla="*/ 0 w 3952067"/>
              <a:gd name="connsiteY0" fmla="*/ 0 h 806462"/>
              <a:gd name="connsiteX1" fmla="*/ 77491 w 3952067"/>
              <a:gd name="connsiteY1" fmla="*/ 123986 h 806462"/>
              <a:gd name="connsiteX2" fmla="*/ 216976 w 3952067"/>
              <a:gd name="connsiteY2" fmla="*/ 216976 h 806462"/>
              <a:gd name="connsiteX3" fmla="*/ 263471 w 3952067"/>
              <a:gd name="connsiteY3" fmla="*/ 247972 h 806462"/>
              <a:gd name="connsiteX4" fmla="*/ 356461 w 3952067"/>
              <a:gd name="connsiteY4" fmla="*/ 278969 h 806462"/>
              <a:gd name="connsiteX5" fmla="*/ 511444 w 3952067"/>
              <a:gd name="connsiteY5" fmla="*/ 340962 h 806462"/>
              <a:gd name="connsiteX6" fmla="*/ 557939 w 3952067"/>
              <a:gd name="connsiteY6" fmla="*/ 356461 h 806462"/>
              <a:gd name="connsiteX7" fmla="*/ 635430 w 3952067"/>
              <a:gd name="connsiteY7" fmla="*/ 371959 h 806462"/>
              <a:gd name="connsiteX8" fmla="*/ 728420 w 3952067"/>
              <a:gd name="connsiteY8" fmla="*/ 387457 h 806462"/>
              <a:gd name="connsiteX9" fmla="*/ 852406 w 3952067"/>
              <a:gd name="connsiteY9" fmla="*/ 418454 h 806462"/>
              <a:gd name="connsiteX10" fmla="*/ 1007389 w 3952067"/>
              <a:gd name="connsiteY10" fmla="*/ 449450 h 806462"/>
              <a:gd name="connsiteX11" fmla="*/ 1131376 w 3952067"/>
              <a:gd name="connsiteY11" fmla="*/ 480447 h 806462"/>
              <a:gd name="connsiteX12" fmla="*/ 1394847 w 3952067"/>
              <a:gd name="connsiteY12" fmla="*/ 511444 h 806462"/>
              <a:gd name="connsiteX13" fmla="*/ 1766806 w 3952067"/>
              <a:gd name="connsiteY13" fmla="*/ 542440 h 806462"/>
              <a:gd name="connsiteX14" fmla="*/ 1906291 w 3952067"/>
              <a:gd name="connsiteY14" fmla="*/ 557939 h 806462"/>
              <a:gd name="connsiteX15" fmla="*/ 2231756 w 3952067"/>
              <a:gd name="connsiteY15" fmla="*/ 588935 h 806462"/>
              <a:gd name="connsiteX16" fmla="*/ 2448732 w 3952067"/>
              <a:gd name="connsiteY16" fmla="*/ 619932 h 806462"/>
              <a:gd name="connsiteX17" fmla="*/ 2557220 w 3952067"/>
              <a:gd name="connsiteY17" fmla="*/ 635430 h 806462"/>
              <a:gd name="connsiteX18" fmla="*/ 2696705 w 3952067"/>
              <a:gd name="connsiteY18" fmla="*/ 650928 h 806462"/>
              <a:gd name="connsiteX19" fmla="*/ 3037667 w 3952067"/>
              <a:gd name="connsiteY19" fmla="*/ 712922 h 806462"/>
              <a:gd name="connsiteX20" fmla="*/ 3440623 w 3952067"/>
              <a:gd name="connsiteY20" fmla="*/ 743918 h 806462"/>
              <a:gd name="connsiteX21" fmla="*/ 3533613 w 3952067"/>
              <a:gd name="connsiteY21" fmla="*/ 759417 h 806462"/>
              <a:gd name="connsiteX22" fmla="*/ 3797084 w 3952067"/>
              <a:gd name="connsiteY22" fmla="*/ 790413 h 806462"/>
              <a:gd name="connsiteX23" fmla="*/ 3952067 w 3952067"/>
              <a:gd name="connsiteY23" fmla="*/ 805911 h 8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067" h="806462">
                <a:moveTo>
                  <a:pt x="0" y="0"/>
                </a:moveTo>
                <a:cubicBezTo>
                  <a:pt x="25830" y="41329"/>
                  <a:pt x="36940" y="96952"/>
                  <a:pt x="77491" y="123986"/>
                </a:cubicBezTo>
                <a:lnTo>
                  <a:pt x="216976" y="216976"/>
                </a:lnTo>
                <a:cubicBezTo>
                  <a:pt x="232474" y="227308"/>
                  <a:pt x="245800" y="242082"/>
                  <a:pt x="263471" y="247972"/>
                </a:cubicBezTo>
                <a:cubicBezTo>
                  <a:pt x="294468" y="258304"/>
                  <a:pt x="327237" y="264357"/>
                  <a:pt x="356461" y="278969"/>
                </a:cubicBezTo>
                <a:cubicBezTo>
                  <a:pt x="447681" y="324580"/>
                  <a:pt x="396531" y="302658"/>
                  <a:pt x="511444" y="340962"/>
                </a:cubicBezTo>
                <a:cubicBezTo>
                  <a:pt x="526942" y="346128"/>
                  <a:pt x="541919" y="353257"/>
                  <a:pt x="557939" y="356461"/>
                </a:cubicBezTo>
                <a:lnTo>
                  <a:pt x="635430" y="371959"/>
                </a:lnTo>
                <a:cubicBezTo>
                  <a:pt x="666347" y="377580"/>
                  <a:pt x="697693" y="380873"/>
                  <a:pt x="728420" y="387457"/>
                </a:cubicBezTo>
                <a:cubicBezTo>
                  <a:pt x="770075" y="396383"/>
                  <a:pt x="810633" y="410099"/>
                  <a:pt x="852406" y="418454"/>
                </a:cubicBezTo>
                <a:cubicBezTo>
                  <a:pt x="904067" y="428786"/>
                  <a:pt x="956278" y="436672"/>
                  <a:pt x="1007389" y="449450"/>
                </a:cubicBezTo>
                <a:cubicBezTo>
                  <a:pt x="1048718" y="459782"/>
                  <a:pt x="1089203" y="474422"/>
                  <a:pt x="1131376" y="480447"/>
                </a:cubicBezTo>
                <a:cubicBezTo>
                  <a:pt x="1262254" y="499143"/>
                  <a:pt x="1244743" y="498199"/>
                  <a:pt x="1394847" y="511444"/>
                </a:cubicBezTo>
                <a:cubicBezTo>
                  <a:pt x="1518782" y="522379"/>
                  <a:pt x="1643151" y="528700"/>
                  <a:pt x="1766806" y="542440"/>
                </a:cubicBezTo>
                <a:lnTo>
                  <a:pt x="1906291" y="557939"/>
                </a:lnTo>
                <a:lnTo>
                  <a:pt x="2231756" y="588935"/>
                </a:lnTo>
                <a:cubicBezTo>
                  <a:pt x="2304251" y="597997"/>
                  <a:pt x="2376407" y="609600"/>
                  <a:pt x="2448732" y="619932"/>
                </a:cubicBezTo>
                <a:cubicBezTo>
                  <a:pt x="2484895" y="625098"/>
                  <a:pt x="2520914" y="631396"/>
                  <a:pt x="2557220" y="635430"/>
                </a:cubicBezTo>
                <a:cubicBezTo>
                  <a:pt x="2603715" y="640596"/>
                  <a:pt x="2650496" y="643632"/>
                  <a:pt x="2696705" y="650928"/>
                </a:cubicBezTo>
                <a:cubicBezTo>
                  <a:pt x="2810607" y="668912"/>
                  <a:pt x="2922288" y="703307"/>
                  <a:pt x="3037667" y="712922"/>
                </a:cubicBezTo>
                <a:cubicBezTo>
                  <a:pt x="3310202" y="735634"/>
                  <a:pt x="3233715" y="716330"/>
                  <a:pt x="3440623" y="743918"/>
                </a:cubicBezTo>
                <a:cubicBezTo>
                  <a:pt x="3471772" y="748071"/>
                  <a:pt x="3502464" y="755264"/>
                  <a:pt x="3533613" y="759417"/>
                </a:cubicBezTo>
                <a:cubicBezTo>
                  <a:pt x="3641322" y="773778"/>
                  <a:pt x="3691825" y="774220"/>
                  <a:pt x="3797084" y="790413"/>
                </a:cubicBezTo>
                <a:cubicBezTo>
                  <a:pt x="3930750" y="810977"/>
                  <a:pt x="3817988" y="805911"/>
                  <a:pt x="3952067" y="8059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8E6C5A2-807E-7E43-8175-5E86A6F537F8}"/>
              </a:ext>
            </a:extLst>
          </p:cNvPr>
          <p:cNvSpPr txBox="1"/>
          <p:nvPr/>
        </p:nvSpPr>
        <p:spPr>
          <a:xfrm>
            <a:off x="611560" y="6165304"/>
            <a:ext cx="8064896" cy="646331"/>
          </a:xfrm>
          <a:prstGeom prst="rect">
            <a:avLst/>
          </a:prstGeom>
          <a:noFill/>
        </p:spPr>
        <p:txBody>
          <a:bodyPr wrap="square" rtlCol="0">
            <a:spAutoFit/>
          </a:bodyPr>
          <a:lstStyle/>
          <a:p>
            <a:r>
              <a:rPr lang="en-US" b="1" i="1" dirty="0">
                <a:solidFill>
                  <a:srgbClr val="FF0000"/>
                </a:solidFill>
              </a:rPr>
              <a:t>Disclaimer: this talk is meant as a “teaser” … </a:t>
            </a:r>
          </a:p>
          <a:p>
            <a:r>
              <a:rPr lang="en-US" b="1" i="1" dirty="0">
                <a:solidFill>
                  <a:srgbClr val="FF0000"/>
                </a:solidFill>
              </a:rPr>
              <a:t>(technical details in my class in spring term: BIOMEDIN 274)</a:t>
            </a:r>
          </a:p>
        </p:txBody>
      </p:sp>
      <p:sp>
        <p:nvSpPr>
          <p:cNvPr id="3" name="Down Arrow 2">
            <a:extLst>
              <a:ext uri="{FF2B5EF4-FFF2-40B4-BE49-F238E27FC236}">
                <a16:creationId xmlns:a16="http://schemas.microsoft.com/office/drawing/2014/main" id="{DD6199F3-9A69-7D4F-B8AF-8F618E57F545}"/>
              </a:ext>
            </a:extLst>
          </p:cNvPr>
          <p:cNvSpPr/>
          <p:nvPr/>
        </p:nvSpPr>
        <p:spPr>
          <a:xfrm rot="1744730">
            <a:off x="6579484" y="3017728"/>
            <a:ext cx="504056" cy="44754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886D2C8-8839-4341-91D8-357EAA618C0A}"/>
              </a:ext>
            </a:extLst>
          </p:cNvPr>
          <p:cNvSpPr/>
          <p:nvPr/>
        </p:nvSpPr>
        <p:spPr>
          <a:xfrm rot="1848402">
            <a:off x="6262636" y="2847991"/>
            <a:ext cx="1761175" cy="338554"/>
          </a:xfrm>
          <a:prstGeom prst="rect">
            <a:avLst/>
          </a:prstGeom>
          <a:noFill/>
        </p:spPr>
        <p:txBody>
          <a:bodyPr wrap="square" lIns="91440" tIns="45720" rIns="91440" bIns="45720">
            <a:spAutoFit/>
          </a:bodyPr>
          <a:lstStyle/>
          <a:p>
            <a:pPr algn="ctr"/>
            <a:r>
              <a:rPr lang="en-US" sz="1600" b="0" cap="none" spc="0" dirty="0">
                <a:ln w="0"/>
                <a:solidFill>
                  <a:schemeClr val="accent6">
                    <a:lumMod val="75000"/>
                  </a:schemeClr>
                </a:solidFill>
                <a:effectLst>
                  <a:outerShdw blurRad="38100" dist="25400" dir="5400000" algn="ctr" rotWithShape="0">
                    <a:srgbClr val="6E747A">
                      <a:alpha val="43000"/>
                    </a:srgbClr>
                  </a:outerShdw>
                </a:effectLst>
              </a:rPr>
              <a:t>Let’s start here</a:t>
            </a:r>
          </a:p>
        </p:txBody>
      </p:sp>
    </p:spTree>
    <p:extLst>
      <p:ext uri="{BB962C8B-B14F-4D97-AF65-F5344CB8AC3E}">
        <p14:creationId xmlns:p14="http://schemas.microsoft.com/office/powerpoint/2010/main" val="342780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38" grpId="0" animBg="1"/>
      <p:bldP spid="39" grpId="0" animBg="1"/>
      <p:bldP spid="40" grpId="0"/>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2"/>
          <p:cNvSpPr txBox="1"/>
          <p:nvPr/>
        </p:nvSpPr>
        <p:spPr>
          <a:xfrm>
            <a:off x="461742" y="1763562"/>
            <a:ext cx="8142705" cy="4617265"/>
          </a:xfrm>
          <a:prstGeom prst="rect">
            <a:avLst/>
          </a:prstGeom>
        </p:spPr>
        <p:txBody>
          <a:bodyPr lIns="0" tIns="41473" rIns="0" bIns="41473"/>
          <a:lstStyle/>
          <a:p>
            <a:pPr>
              <a:lnSpc>
                <a:spcPct val="100000"/>
              </a:lnSpc>
              <a:buFont typeface="Wingdings" charset="2"/>
              <a:buChar char=""/>
            </a:pPr>
            <a:r>
              <a:rPr lang="de-DE" sz="2200" dirty="0" err="1">
                <a:solidFill>
                  <a:srgbClr val="000000"/>
                </a:solidFill>
                <a:latin typeface="Verdana"/>
              </a:rPr>
              <a:t>Instead</a:t>
            </a:r>
            <a:r>
              <a:rPr lang="de-DE" sz="2200" dirty="0">
                <a:solidFill>
                  <a:srgbClr val="000000"/>
                </a:solidFill>
                <a:latin typeface="Verdana"/>
              </a:rPr>
              <a:t> </a:t>
            </a:r>
            <a:r>
              <a:rPr lang="de-DE" sz="2200" dirty="0" err="1">
                <a:solidFill>
                  <a:srgbClr val="000000"/>
                </a:solidFill>
                <a:latin typeface="Verdana"/>
              </a:rPr>
              <a:t>of</a:t>
            </a:r>
            <a:r>
              <a:rPr lang="de-DE" sz="2200" dirty="0">
                <a:solidFill>
                  <a:srgbClr val="000000"/>
                </a:solidFill>
                <a:latin typeface="Verdana"/>
              </a:rPr>
              <a:t> </a:t>
            </a:r>
            <a:r>
              <a:rPr lang="de-DE" sz="2200" dirty="0" err="1">
                <a:solidFill>
                  <a:srgbClr val="000000"/>
                </a:solidFill>
                <a:latin typeface="Verdana"/>
              </a:rPr>
              <a:t>using</a:t>
            </a:r>
            <a:r>
              <a:rPr lang="de-DE" sz="2200" dirty="0">
                <a:solidFill>
                  <a:srgbClr val="000000"/>
                </a:solidFill>
                <a:latin typeface="Verdana"/>
              </a:rPr>
              <a:t> </a:t>
            </a:r>
            <a:r>
              <a:rPr lang="de-DE" sz="2200" dirty="0" err="1">
                <a:solidFill>
                  <a:srgbClr val="000000"/>
                </a:solidFill>
                <a:latin typeface="Verdana"/>
              </a:rPr>
              <a:t>indicators</a:t>
            </a:r>
            <a:r>
              <a:rPr lang="de-DE" sz="2200" dirty="0">
                <a:solidFill>
                  <a:srgbClr val="000000"/>
                </a:solidFill>
                <a:latin typeface="Verdana"/>
              </a:rPr>
              <a:t> </a:t>
            </a:r>
            <a:r>
              <a:rPr lang="de-DE" sz="2200" dirty="0" err="1">
                <a:solidFill>
                  <a:srgbClr val="000000"/>
                </a:solidFill>
                <a:latin typeface="Verdana"/>
              </a:rPr>
              <a:t>directly</a:t>
            </a:r>
            <a:r>
              <a:rPr lang="de-DE" sz="2200" dirty="0">
                <a:solidFill>
                  <a:srgbClr val="000000"/>
                </a:solidFill>
                <a:latin typeface="Verdana"/>
              </a:rPr>
              <a:t> </a:t>
            </a:r>
            <a:r>
              <a:rPr lang="de-DE" sz="2200" dirty="0" err="1">
                <a:solidFill>
                  <a:srgbClr val="000000"/>
                </a:solidFill>
                <a:latin typeface="Verdana"/>
              </a:rPr>
              <a:t>we</a:t>
            </a:r>
            <a:r>
              <a:rPr lang="de-DE" sz="2200" dirty="0">
                <a:solidFill>
                  <a:srgbClr val="000000"/>
                </a:solidFill>
                <a:latin typeface="Verdana"/>
              </a:rPr>
              <a:t> </a:t>
            </a:r>
            <a:r>
              <a:rPr lang="de-DE" sz="2200" dirty="0" err="1">
                <a:solidFill>
                  <a:srgbClr val="000000"/>
                </a:solidFill>
                <a:latin typeface="Verdana"/>
              </a:rPr>
              <a:t>use</a:t>
            </a:r>
            <a:r>
              <a:rPr lang="de-DE" sz="2200" dirty="0">
                <a:solidFill>
                  <a:srgbClr val="000000"/>
                </a:solidFill>
                <a:latin typeface="Verdana"/>
              </a:rPr>
              <a:t> </a:t>
            </a:r>
            <a:r>
              <a:rPr lang="de-DE" sz="2200" dirty="0" err="1">
                <a:solidFill>
                  <a:srgbClr val="FF0000"/>
                </a:solidFill>
                <a:latin typeface="Verdana"/>
              </a:rPr>
              <a:t>Principle</a:t>
            </a:r>
            <a:r>
              <a:rPr lang="de-DE" sz="2200" dirty="0">
                <a:solidFill>
                  <a:srgbClr val="FF0000"/>
                </a:solidFill>
                <a:latin typeface="Verdana"/>
              </a:rPr>
              <a:t> Components (PCA)</a:t>
            </a:r>
            <a:r>
              <a:rPr lang="de-DE" sz="2200" dirty="0">
                <a:solidFill>
                  <a:srgbClr val="000000"/>
                </a:solidFill>
                <a:latin typeface="Verdana"/>
              </a:rPr>
              <a:t>, </a:t>
            </a:r>
            <a:r>
              <a:rPr lang="de-DE" sz="2200" dirty="0" err="1">
                <a:solidFill>
                  <a:srgbClr val="000000"/>
                </a:solidFill>
                <a:latin typeface="Verdana"/>
              </a:rPr>
              <a:t>built</a:t>
            </a:r>
            <a:r>
              <a:rPr lang="de-DE" sz="2200" dirty="0">
                <a:solidFill>
                  <a:srgbClr val="000000"/>
                </a:solidFill>
                <a:latin typeface="Verdana"/>
              </a:rPr>
              <a:t> </a:t>
            </a:r>
            <a:r>
              <a:rPr lang="de-DE" sz="2200" dirty="0" err="1">
                <a:solidFill>
                  <a:srgbClr val="000000"/>
                </a:solidFill>
                <a:latin typeface="Verdana"/>
              </a:rPr>
              <a:t>from</a:t>
            </a:r>
            <a:r>
              <a:rPr lang="de-DE" sz="2200" dirty="0">
                <a:solidFill>
                  <a:srgbClr val="000000"/>
                </a:solidFill>
                <a:latin typeface="Verdana"/>
              </a:rPr>
              <a:t> </a:t>
            </a:r>
            <a:r>
              <a:rPr lang="de-DE" sz="2200" dirty="0" err="1">
                <a:solidFill>
                  <a:srgbClr val="000000"/>
                </a:solidFill>
                <a:latin typeface="Verdana"/>
              </a:rPr>
              <a:t>the</a:t>
            </a:r>
            <a:r>
              <a:rPr lang="de-DE" sz="2200" dirty="0">
                <a:solidFill>
                  <a:srgbClr val="000000"/>
                </a:solidFill>
                <a:latin typeface="Verdana"/>
              </a:rPr>
              <a:t> </a:t>
            </a:r>
            <a:r>
              <a:rPr lang="de-DE" sz="2200" dirty="0" err="1">
                <a:solidFill>
                  <a:srgbClr val="000000"/>
                </a:solidFill>
                <a:latin typeface="Verdana"/>
              </a:rPr>
              <a:t>indicators</a:t>
            </a:r>
            <a:endParaRPr dirty="0"/>
          </a:p>
          <a:p>
            <a:pPr>
              <a:lnSpc>
                <a:spcPct val="100000"/>
              </a:lnSpc>
              <a:buFont typeface="Wingdings" charset="2"/>
              <a:buChar char=""/>
            </a:pPr>
            <a:r>
              <a:rPr lang="de-DE" sz="2200" dirty="0" err="1">
                <a:solidFill>
                  <a:srgbClr val="000000"/>
                </a:solidFill>
                <a:latin typeface="Verdana"/>
              </a:rPr>
              <a:t>For</a:t>
            </a:r>
            <a:r>
              <a:rPr lang="de-DE" sz="2200" dirty="0">
                <a:solidFill>
                  <a:srgbClr val="000000"/>
                </a:solidFill>
                <a:latin typeface="Verdana"/>
              </a:rPr>
              <a:t> </a:t>
            </a:r>
            <a:r>
              <a:rPr lang="de-DE" sz="2200" dirty="0" err="1">
                <a:solidFill>
                  <a:srgbClr val="000000"/>
                </a:solidFill>
                <a:latin typeface="Verdana"/>
              </a:rPr>
              <a:t>buidling</a:t>
            </a:r>
            <a:r>
              <a:rPr lang="de-DE" sz="2200" dirty="0">
                <a:solidFill>
                  <a:srgbClr val="000000"/>
                </a:solidFill>
                <a:latin typeface="Verdana"/>
              </a:rPr>
              <a:t> </a:t>
            </a:r>
            <a:r>
              <a:rPr lang="de-DE" sz="2200" dirty="0" err="1">
                <a:solidFill>
                  <a:srgbClr val="000000"/>
                </a:solidFill>
                <a:latin typeface="Verdana"/>
              </a:rPr>
              <a:t>the</a:t>
            </a:r>
            <a:r>
              <a:rPr lang="de-DE" sz="2200" dirty="0">
                <a:solidFill>
                  <a:srgbClr val="000000"/>
                </a:solidFill>
                <a:latin typeface="Verdana"/>
              </a:rPr>
              <a:t> PCs, </a:t>
            </a:r>
            <a:r>
              <a:rPr lang="de-DE" sz="2200" dirty="0" err="1">
                <a:solidFill>
                  <a:srgbClr val="FF0000"/>
                </a:solidFill>
                <a:latin typeface="Verdana"/>
              </a:rPr>
              <a:t>fill</a:t>
            </a:r>
            <a:r>
              <a:rPr lang="de-DE" sz="2200" dirty="0">
                <a:solidFill>
                  <a:srgbClr val="FF0000"/>
                </a:solidFill>
                <a:latin typeface="Verdana"/>
              </a:rPr>
              <a:t> in</a:t>
            </a:r>
            <a:r>
              <a:rPr lang="de-DE" sz="2200" dirty="0">
                <a:solidFill>
                  <a:srgbClr val="000000"/>
                </a:solidFill>
                <a:latin typeface="Verdana"/>
              </a:rPr>
              <a:t> </a:t>
            </a:r>
            <a:r>
              <a:rPr lang="de-DE" sz="2200" dirty="0" err="1">
                <a:solidFill>
                  <a:srgbClr val="000000"/>
                </a:solidFill>
                <a:latin typeface="Verdana"/>
              </a:rPr>
              <a:t>missing</a:t>
            </a:r>
            <a:r>
              <a:rPr lang="de-DE" sz="2200" dirty="0">
                <a:solidFill>
                  <a:srgbClr val="000000"/>
                </a:solidFill>
                <a:latin typeface="Verdana"/>
              </a:rPr>
              <a:t> </a:t>
            </a:r>
            <a:r>
              <a:rPr lang="de-DE" sz="2200" dirty="0" err="1">
                <a:solidFill>
                  <a:srgbClr val="000000"/>
                </a:solidFill>
                <a:latin typeface="Verdana"/>
              </a:rPr>
              <a:t>data</a:t>
            </a:r>
            <a:r>
              <a:rPr lang="de-DE" sz="2200" dirty="0">
                <a:solidFill>
                  <a:srgbClr val="000000"/>
                </a:solidFill>
                <a:latin typeface="Verdana"/>
              </a:rPr>
              <a:t> </a:t>
            </a:r>
            <a:r>
              <a:rPr lang="de-DE" sz="2200" dirty="0" err="1">
                <a:solidFill>
                  <a:srgbClr val="000000"/>
                </a:solidFill>
                <a:latin typeface="Verdana"/>
              </a:rPr>
              <a:t>points</a:t>
            </a:r>
            <a:r>
              <a:rPr lang="de-DE" sz="2200" dirty="0">
                <a:solidFill>
                  <a:srgbClr val="000000"/>
                </a:solidFill>
                <a:latin typeface="Verdana"/>
              </a:rPr>
              <a:t> </a:t>
            </a:r>
            <a:r>
              <a:rPr lang="de-DE" sz="2200" dirty="0" err="1">
                <a:solidFill>
                  <a:srgbClr val="000000"/>
                </a:solidFill>
                <a:latin typeface="Verdana"/>
              </a:rPr>
              <a:t>with</a:t>
            </a:r>
            <a:r>
              <a:rPr lang="de-DE" sz="2200" dirty="0">
                <a:solidFill>
                  <a:srgbClr val="000000"/>
                </a:solidFill>
                <a:latin typeface="Verdana"/>
              </a:rPr>
              <a:t> </a:t>
            </a:r>
            <a:r>
              <a:rPr lang="de-DE" sz="2200" dirty="0">
                <a:solidFill>
                  <a:srgbClr val="DC2300"/>
                </a:solidFill>
                <a:latin typeface="Verdana"/>
              </a:rPr>
              <a:t>neutral </a:t>
            </a:r>
            <a:r>
              <a:rPr lang="de-DE" sz="2200" dirty="0" err="1">
                <a:solidFill>
                  <a:srgbClr val="DC2300"/>
                </a:solidFill>
                <a:latin typeface="Verdana"/>
              </a:rPr>
              <a:t>values</a:t>
            </a:r>
            <a:r>
              <a:rPr lang="de-DE" sz="2200" dirty="0">
                <a:solidFill>
                  <a:srgbClr val="000000"/>
                </a:solidFill>
                <a:latin typeface="Verdana"/>
              </a:rPr>
              <a:t> → </a:t>
            </a:r>
            <a:r>
              <a:rPr lang="de-DE" sz="2200" dirty="0" err="1">
                <a:solidFill>
                  <a:srgbClr val="000000"/>
                </a:solidFill>
                <a:latin typeface="Verdana"/>
              </a:rPr>
              <a:t>predict</a:t>
            </a:r>
            <a:r>
              <a:rPr lang="de-DE" sz="2200" dirty="0">
                <a:solidFill>
                  <a:srgbClr val="000000"/>
                </a:solidFill>
                <a:latin typeface="Verdana"/>
              </a:rPr>
              <a:t> all </a:t>
            </a:r>
            <a:r>
              <a:rPr lang="de-DE" sz="2200" dirty="0" err="1">
                <a:solidFill>
                  <a:srgbClr val="000000"/>
                </a:solidFill>
                <a:latin typeface="Verdana"/>
              </a:rPr>
              <a:t>rows</a:t>
            </a:r>
            <a:r>
              <a:rPr lang="de-DE" sz="2200" dirty="0">
                <a:solidFill>
                  <a:srgbClr val="000000"/>
                </a:solidFill>
                <a:latin typeface="Verdana"/>
              </a:rPr>
              <a:t> 
</a:t>
            </a:r>
            <a:r>
              <a:rPr lang="de-DE" dirty="0">
                <a:solidFill>
                  <a:srgbClr val="000000"/>
                </a:solidFill>
                <a:latin typeface="Verdana"/>
              </a:rPr>
              <a:t>
</a:t>
            </a:r>
            <a:endParaRPr dirty="0"/>
          </a:p>
          <a:p>
            <a:endParaRPr dirty="0"/>
          </a:p>
          <a:p>
            <a:pPr>
              <a:lnSpc>
                <a:spcPct val="100000"/>
              </a:lnSpc>
            </a:pPr>
            <a:endParaRPr dirty="0"/>
          </a:p>
        </p:txBody>
      </p:sp>
      <p:pic>
        <p:nvPicPr>
          <p:cNvPr id="165" name="Bild 164"/>
          <p:cNvPicPr/>
          <p:nvPr/>
        </p:nvPicPr>
        <p:blipFill>
          <a:blip r:embed="rId2"/>
          <a:stretch>
            <a:fillRect/>
          </a:stretch>
        </p:blipFill>
        <p:spPr>
          <a:xfrm>
            <a:off x="1215610" y="3291982"/>
            <a:ext cx="6204146" cy="3669841"/>
          </a:xfrm>
          <a:prstGeom prst="rect">
            <a:avLst/>
          </a:prstGeom>
          <a:ln>
            <a:noFill/>
          </a:ln>
        </p:spPr>
      </p:pic>
      <p:sp>
        <p:nvSpPr>
          <p:cNvPr id="5" name="TextShape 1"/>
          <p:cNvSpPr txBox="1"/>
          <p:nvPr/>
        </p:nvSpPr>
        <p:spPr>
          <a:xfrm>
            <a:off x="461743" y="430113"/>
            <a:ext cx="6269456" cy="1142723"/>
          </a:xfrm>
          <a:prstGeom prst="rect">
            <a:avLst/>
          </a:prstGeom>
        </p:spPr>
        <p:txBody>
          <a:bodyPr lIns="0" tIns="0" rIns="0" bIns="0" anchor="ctr"/>
          <a:lstStyle/>
          <a:p>
            <a:pPr>
              <a:lnSpc>
                <a:spcPct val="100000"/>
              </a:lnSpc>
            </a:pPr>
            <a:r>
              <a:rPr lang="de-DE" sz="2500" b="1" dirty="0" err="1">
                <a:solidFill>
                  <a:srgbClr val="FFFFFF"/>
                </a:solidFill>
                <a:latin typeface="Verdana"/>
              </a:rPr>
              <a:t>Missing</a:t>
            </a:r>
            <a:r>
              <a:rPr lang="de-DE" sz="2500" b="1" dirty="0">
                <a:solidFill>
                  <a:srgbClr val="FFFFFF"/>
                </a:solidFill>
                <a:latin typeface="Verdana"/>
              </a:rPr>
              <a:t> Values – Hybrid </a:t>
            </a:r>
            <a:r>
              <a:rPr lang="de-DE" sz="2500" b="1" dirty="0" err="1">
                <a:solidFill>
                  <a:srgbClr val="FFFFFF"/>
                </a:solidFill>
                <a:latin typeface="Verdana"/>
              </a:rPr>
              <a:t>approach</a:t>
            </a:r>
            <a:r>
              <a:rPr lang="de-DE" sz="2500" b="1" dirty="0">
                <a:solidFill>
                  <a:srgbClr val="FFFFFF"/>
                </a:solidFill>
                <a:latin typeface="Verdana"/>
              </a:rPr>
              <a:t> </a:t>
            </a:r>
            <a:r>
              <a:rPr lang="de-DE" sz="2500" b="1" dirty="0" err="1">
                <a:solidFill>
                  <a:srgbClr val="FFFFFF"/>
                </a:solidFill>
                <a:latin typeface="Verdana"/>
              </a:rPr>
              <a:t>choose</a:t>
            </a:r>
            <a:r>
              <a:rPr lang="de-DE" sz="2500" b="1" dirty="0">
                <a:solidFill>
                  <a:srgbClr val="FFFFFF"/>
                </a:solidFill>
                <a:latin typeface="Verdana"/>
              </a:rPr>
              <a:t> </a:t>
            </a:r>
            <a:r>
              <a:rPr lang="de-DE" sz="2500" b="1" dirty="0" err="1">
                <a:solidFill>
                  <a:srgbClr val="FFFFFF"/>
                </a:solidFill>
                <a:latin typeface="Verdana"/>
              </a:rPr>
              <a:t>best</a:t>
            </a:r>
            <a:r>
              <a:rPr lang="de-DE" sz="2500" b="1" dirty="0">
                <a:solidFill>
                  <a:srgbClr val="FFFFFF"/>
                </a:solidFill>
                <a:latin typeface="Verdana"/>
              </a:rPr>
              <a:t> </a:t>
            </a:r>
            <a:r>
              <a:rPr lang="de-DE" sz="2500" b="1" dirty="0" err="1">
                <a:solidFill>
                  <a:srgbClr val="FFFFFF"/>
                </a:solidFill>
                <a:latin typeface="Verdana"/>
              </a:rPr>
              <a:t>prediction</a:t>
            </a:r>
            <a:r>
              <a:rPr lang="de-DE" sz="2500" b="1" dirty="0">
                <a:solidFill>
                  <a:srgbClr val="FFFFFF"/>
                </a:solidFill>
                <a:latin typeface="Verdana"/>
              </a:rPr>
              <a:t> </a:t>
            </a:r>
            <a:r>
              <a:rPr lang="de-DE" sz="2500" b="1" dirty="0" err="1">
                <a:solidFill>
                  <a:srgbClr val="FFFFFF"/>
                </a:solidFill>
                <a:latin typeface="Verdana"/>
              </a:rPr>
              <a:t>method</a:t>
            </a:r>
            <a:r>
              <a:rPr lang="de-DE" sz="2500" b="1" dirty="0">
                <a:solidFill>
                  <a:srgbClr val="FFFFFF"/>
                </a:solidFill>
                <a:latin typeface="Verdana"/>
              </a:rPr>
              <a:t> per </a:t>
            </a:r>
            <a:r>
              <a:rPr lang="de-DE" sz="2500" b="1" dirty="0" err="1">
                <a:solidFill>
                  <a:srgbClr val="FFFFFF"/>
                </a:solidFill>
                <a:latin typeface="Verdana"/>
              </a:rPr>
              <a:t>indicator</a:t>
            </a:r>
            <a:r>
              <a:rPr lang="de-DE" sz="2500" b="1" dirty="0">
                <a:solidFill>
                  <a:srgbClr val="FFFFFF"/>
                </a:solidFill>
                <a:latin typeface="Verdana"/>
              </a:rPr>
              <a:t>:</a:t>
            </a:r>
            <a:endParaRPr dirty="0"/>
          </a:p>
        </p:txBody>
      </p:sp>
    </p:spTree>
    <p:extLst>
      <p:ext uri="{BB962C8B-B14F-4D97-AF65-F5344CB8AC3E}">
        <p14:creationId xmlns:p14="http://schemas.microsoft.com/office/powerpoint/2010/main" val="516490123"/>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6140450" cy="809625"/>
          </a:xfrm>
        </p:spPr>
        <p:txBody>
          <a:bodyPr/>
          <a:lstStyle/>
          <a:p>
            <a:r>
              <a:rPr lang="de-DE" dirty="0"/>
              <a:t>More Details:</a:t>
            </a:r>
          </a:p>
        </p:txBody>
      </p:sp>
      <p:sp>
        <p:nvSpPr>
          <p:cNvPr id="6" name="Rechteck 5"/>
          <p:cNvSpPr/>
          <p:nvPr/>
        </p:nvSpPr>
        <p:spPr>
          <a:xfrm>
            <a:off x="251520" y="1772816"/>
            <a:ext cx="8640960" cy="646331"/>
          </a:xfrm>
          <a:prstGeom prst="rect">
            <a:avLst/>
          </a:prstGeom>
        </p:spPr>
        <p:txBody>
          <a:bodyPr wrap="square">
            <a:spAutoFit/>
          </a:bodyPr>
          <a:lstStyle/>
          <a:p>
            <a:r>
              <a:rPr lang="en-US" sz="1200" dirty="0"/>
              <a:t>Stefan </a:t>
            </a:r>
            <a:r>
              <a:rPr lang="en-US" sz="1200" dirty="0" err="1"/>
              <a:t>Bischof</a:t>
            </a:r>
            <a:r>
              <a:rPr lang="en-US" sz="1200" dirty="0"/>
              <a:t>, Christoph Martin, Axel Polleres, and </a:t>
            </a:r>
            <a:r>
              <a:rPr lang="en-US" sz="1200" dirty="0" err="1"/>
              <a:t>Patrik</a:t>
            </a:r>
            <a:r>
              <a:rPr lang="en-US" sz="1200" dirty="0"/>
              <a:t> </a:t>
            </a:r>
            <a:r>
              <a:rPr lang="en-US" sz="1200" dirty="0" err="1"/>
              <a:t>Schneider.Collecting</a:t>
            </a:r>
            <a:r>
              <a:rPr lang="en-US" sz="1200" dirty="0"/>
              <a:t>, integrating, enriching and republishing open city data as linked data. </a:t>
            </a:r>
            <a:r>
              <a:rPr lang="en-US" sz="1200" i="1" dirty="0"/>
              <a:t>In Proceedings of the 14th International Semantic Web Conference (ISWC 2015)</a:t>
            </a:r>
            <a:endParaRPr lang="de-DE" sz="1200" dirty="0"/>
          </a:p>
        </p:txBody>
      </p:sp>
      <p:sp>
        <p:nvSpPr>
          <p:cNvPr id="3" name="TextBox 2"/>
          <p:cNvSpPr txBox="1"/>
          <p:nvPr/>
        </p:nvSpPr>
        <p:spPr>
          <a:xfrm>
            <a:off x="4899562" y="3086784"/>
            <a:ext cx="4032448" cy="1200329"/>
          </a:xfrm>
          <a:prstGeom prst="rect">
            <a:avLst/>
          </a:prstGeom>
          <a:noFill/>
        </p:spPr>
        <p:txBody>
          <a:bodyPr wrap="square" rtlCol="0">
            <a:spAutoFit/>
          </a:bodyPr>
          <a:lstStyle/>
          <a:p>
            <a:r>
              <a:rPr lang="en-US" dirty="0"/>
              <a:t>Next step:</a:t>
            </a:r>
          </a:p>
          <a:p>
            <a:endParaRPr lang="en-US" dirty="0"/>
          </a:p>
          <a:p>
            <a:r>
              <a:rPr lang="en-US" dirty="0"/>
              <a:t>Combine ML and equations “iteratively” (under submission)</a:t>
            </a:r>
          </a:p>
        </p:txBody>
      </p:sp>
      <p:sp>
        <p:nvSpPr>
          <p:cNvPr id="4" name="Rectangle 3"/>
          <p:cNvSpPr/>
          <p:nvPr/>
        </p:nvSpPr>
        <p:spPr>
          <a:xfrm>
            <a:off x="4933594" y="4581128"/>
            <a:ext cx="3492816" cy="369332"/>
          </a:xfrm>
          <a:prstGeom prst="rect">
            <a:avLst/>
          </a:prstGeom>
        </p:spPr>
        <p:txBody>
          <a:bodyPr wrap="none">
            <a:spAutoFit/>
          </a:bodyPr>
          <a:lstStyle/>
          <a:p>
            <a:r>
              <a:rPr lang="en-US" dirty="0">
                <a:hlinkClick r:id="rId2"/>
              </a:rPr>
              <a:t>http://epub.wu.ac.at/5438/</a:t>
            </a:r>
            <a:r>
              <a:rPr lang="en-US" dirty="0"/>
              <a:t> </a:t>
            </a:r>
          </a:p>
        </p:txBody>
      </p:sp>
      <p:pic>
        <p:nvPicPr>
          <p:cNvPr id="8" name="Picture 7">
            <a:extLst>
              <a:ext uri="{FF2B5EF4-FFF2-40B4-BE49-F238E27FC236}">
                <a16:creationId xmlns:a16="http://schemas.microsoft.com/office/drawing/2014/main" id="{1EA7C2DC-4494-834A-A0EA-FD355EC25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8" y="2522339"/>
            <a:ext cx="4029407" cy="4117578"/>
          </a:xfrm>
          <a:prstGeom prst="rect">
            <a:avLst/>
          </a:prstGeom>
        </p:spPr>
      </p:pic>
    </p:spTree>
    <p:extLst>
      <p:ext uri="{BB962C8B-B14F-4D97-AF65-F5344CB8AC3E}">
        <p14:creationId xmlns:p14="http://schemas.microsoft.com/office/powerpoint/2010/main" val="25911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2A1EC-10EF-ED4C-99E3-30582E369D2A}"/>
              </a:ext>
            </a:extLst>
          </p:cNvPr>
          <p:cNvSpPr>
            <a:spLocks noGrp="1"/>
          </p:cNvSpPr>
          <p:nvPr>
            <p:ph type="title"/>
          </p:nvPr>
        </p:nvSpPr>
        <p:spPr>
          <a:xfrm>
            <a:off x="539750" y="258763"/>
            <a:ext cx="6140450" cy="1226021"/>
          </a:xfrm>
        </p:spPr>
        <p:txBody>
          <a:bodyPr>
            <a:normAutofit fontScale="90000"/>
          </a:bodyPr>
          <a:lstStyle/>
          <a:p>
            <a:r>
              <a:rPr lang="en-US" dirty="0"/>
              <a:t>QB equations: Combine ML and equations “iteratively” … How?</a:t>
            </a:r>
          </a:p>
        </p:txBody>
      </p:sp>
      <p:sp>
        <p:nvSpPr>
          <p:cNvPr id="3" name="Text Placeholder 2">
            <a:extLst>
              <a:ext uri="{FF2B5EF4-FFF2-40B4-BE49-F238E27FC236}">
                <a16:creationId xmlns:a16="http://schemas.microsoft.com/office/drawing/2014/main" id="{79BDEDDA-32F1-BC43-88FC-79C1F551FEB1}"/>
              </a:ext>
            </a:extLst>
          </p:cNvPr>
          <p:cNvSpPr>
            <a:spLocks noGrp="1"/>
          </p:cNvSpPr>
          <p:nvPr>
            <p:ph type="body" sz="half" idx="1"/>
          </p:nvPr>
        </p:nvSpPr>
        <p:spPr>
          <a:xfrm>
            <a:off x="35496" y="1700808"/>
            <a:ext cx="4027488" cy="4681538"/>
          </a:xfrm>
        </p:spPr>
        <p:txBody>
          <a:bodyPr/>
          <a:lstStyle/>
          <a:p>
            <a:r>
              <a:rPr lang="en-US" dirty="0"/>
              <a:t>First of all, RDF data about cities doesn’t look like this:</a:t>
            </a:r>
          </a:p>
        </p:txBody>
      </p:sp>
      <p:sp>
        <p:nvSpPr>
          <p:cNvPr id="4" name="Content Placeholder 3">
            <a:extLst>
              <a:ext uri="{FF2B5EF4-FFF2-40B4-BE49-F238E27FC236}">
                <a16:creationId xmlns:a16="http://schemas.microsoft.com/office/drawing/2014/main" id="{EF59F06D-66FD-F94E-B884-88C94D77BD8D}"/>
              </a:ext>
            </a:extLst>
          </p:cNvPr>
          <p:cNvSpPr>
            <a:spLocks noGrp="1"/>
          </p:cNvSpPr>
          <p:nvPr>
            <p:ph sz="half" idx="2"/>
          </p:nvPr>
        </p:nvSpPr>
        <p:spPr>
          <a:xfrm>
            <a:off x="4719638" y="1699790"/>
            <a:ext cx="4029075" cy="4681538"/>
          </a:xfrm>
        </p:spPr>
        <p:txBody>
          <a:bodyPr/>
          <a:lstStyle/>
          <a:p>
            <a:r>
              <a:rPr lang="en-US" dirty="0"/>
              <a:t>But like this:</a:t>
            </a:r>
          </a:p>
        </p:txBody>
      </p:sp>
      <p:sp>
        <p:nvSpPr>
          <p:cNvPr id="5" name="Oval 4">
            <a:extLst>
              <a:ext uri="{FF2B5EF4-FFF2-40B4-BE49-F238E27FC236}">
                <a16:creationId xmlns:a16="http://schemas.microsoft.com/office/drawing/2014/main" id="{95336E78-27ED-7D42-B45C-9FBBE3ABA72D}"/>
              </a:ext>
            </a:extLst>
          </p:cNvPr>
          <p:cNvSpPr/>
          <p:nvPr/>
        </p:nvSpPr>
        <p:spPr>
          <a:xfrm>
            <a:off x="4520148" y="408330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A74841E-C31A-1E4C-A4FF-3DF4C6D35333}"/>
              </a:ext>
            </a:extLst>
          </p:cNvPr>
          <p:cNvSpPr/>
          <p:nvPr/>
        </p:nvSpPr>
        <p:spPr>
          <a:xfrm>
            <a:off x="7142969" y="4006648"/>
            <a:ext cx="846194" cy="369332"/>
          </a:xfrm>
          <a:prstGeom prst="rect">
            <a:avLst/>
          </a:prstGeom>
        </p:spPr>
        <p:txBody>
          <a:bodyPr wrap="none">
            <a:spAutoFit/>
          </a:bodyPr>
          <a:lstStyle/>
          <a:p>
            <a:r>
              <a:rPr lang="en-US" dirty="0">
                <a:solidFill>
                  <a:schemeClr val="accent2"/>
                </a:solidFill>
              </a:rPr>
              <a:t>Vienna</a:t>
            </a:r>
            <a:endParaRPr lang="en-GB" dirty="0"/>
          </a:p>
        </p:txBody>
      </p:sp>
      <p:sp>
        <p:nvSpPr>
          <p:cNvPr id="7" name="Rectangle 6">
            <a:extLst>
              <a:ext uri="{FF2B5EF4-FFF2-40B4-BE49-F238E27FC236}">
                <a16:creationId xmlns:a16="http://schemas.microsoft.com/office/drawing/2014/main" id="{2FE7EC23-1E85-F345-844E-1AF01127D2A4}"/>
              </a:ext>
            </a:extLst>
          </p:cNvPr>
          <p:cNvSpPr/>
          <p:nvPr/>
        </p:nvSpPr>
        <p:spPr>
          <a:xfrm>
            <a:off x="7886142" y="4456116"/>
            <a:ext cx="659155" cy="369332"/>
          </a:xfrm>
          <a:prstGeom prst="rect">
            <a:avLst/>
          </a:prstGeom>
        </p:spPr>
        <p:txBody>
          <a:bodyPr wrap="none">
            <a:spAutoFit/>
          </a:bodyPr>
          <a:lstStyle/>
          <a:p>
            <a:r>
              <a:rPr lang="en-US" dirty="0">
                <a:solidFill>
                  <a:schemeClr val="accent2"/>
                </a:solidFill>
              </a:rPr>
              <a:t>2016</a:t>
            </a:r>
            <a:endParaRPr lang="en-GB" dirty="0"/>
          </a:p>
        </p:txBody>
      </p:sp>
      <p:sp>
        <p:nvSpPr>
          <p:cNvPr id="8" name="Rectangle 7">
            <a:extLst>
              <a:ext uri="{FF2B5EF4-FFF2-40B4-BE49-F238E27FC236}">
                <a16:creationId xmlns:a16="http://schemas.microsoft.com/office/drawing/2014/main" id="{66135B7F-453E-C647-9885-D508C12CE8ED}"/>
              </a:ext>
            </a:extLst>
          </p:cNvPr>
          <p:cNvSpPr/>
          <p:nvPr/>
        </p:nvSpPr>
        <p:spPr>
          <a:xfrm>
            <a:off x="6973678" y="5010114"/>
            <a:ext cx="1251368" cy="369332"/>
          </a:xfrm>
          <a:prstGeom prst="rect">
            <a:avLst/>
          </a:prstGeom>
        </p:spPr>
        <p:txBody>
          <a:bodyPr wrap="none">
            <a:spAutoFit/>
          </a:bodyPr>
          <a:lstStyle/>
          <a:p>
            <a:r>
              <a:rPr lang="en-US" dirty="0">
                <a:solidFill>
                  <a:schemeClr val="accent2"/>
                </a:solidFill>
              </a:rPr>
              <a:t>population</a:t>
            </a:r>
            <a:endParaRPr lang="en-GB" dirty="0"/>
          </a:p>
        </p:txBody>
      </p:sp>
      <p:sp>
        <p:nvSpPr>
          <p:cNvPr id="9" name="Rectangle 8">
            <a:extLst>
              <a:ext uri="{FF2B5EF4-FFF2-40B4-BE49-F238E27FC236}">
                <a16:creationId xmlns:a16="http://schemas.microsoft.com/office/drawing/2014/main" id="{5DBEF247-5F5C-A948-99C9-5010209E2EC2}"/>
              </a:ext>
            </a:extLst>
          </p:cNvPr>
          <p:cNvSpPr/>
          <p:nvPr/>
        </p:nvSpPr>
        <p:spPr>
          <a:xfrm>
            <a:off x="5767756" y="5396632"/>
            <a:ext cx="1114408" cy="369332"/>
          </a:xfrm>
          <a:prstGeom prst="rect">
            <a:avLst/>
          </a:prstGeom>
        </p:spPr>
        <p:txBody>
          <a:bodyPr wrap="none">
            <a:spAutoFit/>
          </a:bodyPr>
          <a:lstStyle/>
          <a:p>
            <a:r>
              <a:rPr lang="en-GB" dirty="0">
                <a:solidFill>
                  <a:schemeClr val="accent4"/>
                </a:solidFill>
              </a:rPr>
              <a:t>1 852 997</a:t>
            </a:r>
            <a:endParaRPr lang="en-GB" dirty="0"/>
          </a:p>
        </p:txBody>
      </p:sp>
      <p:cxnSp>
        <p:nvCxnSpPr>
          <p:cNvPr id="11" name="Straight Arrow Connector 10">
            <a:extLst>
              <a:ext uri="{FF2B5EF4-FFF2-40B4-BE49-F238E27FC236}">
                <a16:creationId xmlns:a16="http://schemas.microsoft.com/office/drawing/2014/main" id="{1EA69B70-6DFE-6049-BA3C-1333781E8AD9}"/>
              </a:ext>
            </a:extLst>
          </p:cNvPr>
          <p:cNvCxnSpPr>
            <a:stCxn id="20" idx="6"/>
          </p:cNvCxnSpPr>
          <p:nvPr/>
        </p:nvCxnSpPr>
        <p:spPr>
          <a:xfrm>
            <a:off x="4736172" y="4191314"/>
            <a:ext cx="240679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E79AC6A-53F5-0547-BAA0-9C350C14C543}"/>
              </a:ext>
            </a:extLst>
          </p:cNvPr>
          <p:cNvCxnSpPr>
            <a:stCxn id="20" idx="5"/>
          </p:cNvCxnSpPr>
          <p:nvPr/>
        </p:nvCxnSpPr>
        <p:spPr>
          <a:xfrm>
            <a:off x="4704536" y="4267690"/>
            <a:ext cx="1063220" cy="1313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76AB226-C653-0447-BF25-65CE27052423}"/>
              </a:ext>
            </a:extLst>
          </p:cNvPr>
          <p:cNvCxnSpPr>
            <a:stCxn id="20" idx="6"/>
          </p:cNvCxnSpPr>
          <p:nvPr/>
        </p:nvCxnSpPr>
        <p:spPr>
          <a:xfrm>
            <a:off x="4736172" y="4191314"/>
            <a:ext cx="2237506" cy="1003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97C0A2-E7F9-234E-A055-6169BFCE1932}"/>
              </a:ext>
            </a:extLst>
          </p:cNvPr>
          <p:cNvCxnSpPr>
            <a:stCxn id="20" idx="6"/>
          </p:cNvCxnSpPr>
          <p:nvPr/>
        </p:nvCxnSpPr>
        <p:spPr>
          <a:xfrm>
            <a:off x="4736172" y="4191314"/>
            <a:ext cx="3149970" cy="449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278CDFE-3E55-5B44-98D7-BEF98F66F534}"/>
              </a:ext>
            </a:extLst>
          </p:cNvPr>
          <p:cNvSpPr/>
          <p:nvPr/>
        </p:nvSpPr>
        <p:spPr>
          <a:xfrm>
            <a:off x="6846606" y="4371334"/>
            <a:ext cx="592726" cy="369332"/>
          </a:xfrm>
          <a:prstGeom prst="rect">
            <a:avLst/>
          </a:prstGeom>
          <a:solidFill>
            <a:schemeClr val="bg1"/>
          </a:solidFill>
        </p:spPr>
        <p:txBody>
          <a:bodyPr wrap="none">
            <a:spAutoFit/>
          </a:bodyPr>
          <a:lstStyle/>
          <a:p>
            <a:r>
              <a:rPr lang="en-US" dirty="0"/>
              <a:t>year</a:t>
            </a:r>
            <a:endParaRPr lang="en-GB" dirty="0"/>
          </a:p>
        </p:txBody>
      </p:sp>
      <p:sp>
        <p:nvSpPr>
          <p:cNvPr id="17" name="Rectangle 16">
            <a:extLst>
              <a:ext uri="{FF2B5EF4-FFF2-40B4-BE49-F238E27FC236}">
                <a16:creationId xmlns:a16="http://schemas.microsoft.com/office/drawing/2014/main" id="{D8665993-E430-484D-9DDE-48219B5F156A}"/>
              </a:ext>
            </a:extLst>
          </p:cNvPr>
          <p:cNvSpPr/>
          <p:nvPr/>
        </p:nvSpPr>
        <p:spPr>
          <a:xfrm>
            <a:off x="5673888" y="4605559"/>
            <a:ext cx="1043171" cy="369332"/>
          </a:xfrm>
          <a:prstGeom prst="rect">
            <a:avLst/>
          </a:prstGeom>
          <a:solidFill>
            <a:schemeClr val="bg1"/>
          </a:solidFill>
        </p:spPr>
        <p:txBody>
          <a:bodyPr wrap="none">
            <a:spAutoFit/>
          </a:bodyPr>
          <a:lstStyle/>
          <a:p>
            <a:r>
              <a:rPr lang="en-US" dirty="0"/>
              <a:t>indicator</a:t>
            </a:r>
            <a:endParaRPr lang="en-GB" dirty="0"/>
          </a:p>
        </p:txBody>
      </p:sp>
      <p:sp>
        <p:nvSpPr>
          <p:cNvPr id="18" name="Rectangle 17">
            <a:extLst>
              <a:ext uri="{FF2B5EF4-FFF2-40B4-BE49-F238E27FC236}">
                <a16:creationId xmlns:a16="http://schemas.microsoft.com/office/drawing/2014/main" id="{C5530F5E-E6BB-0547-9228-BD50399FB570}"/>
              </a:ext>
            </a:extLst>
          </p:cNvPr>
          <p:cNvSpPr/>
          <p:nvPr/>
        </p:nvSpPr>
        <p:spPr>
          <a:xfrm>
            <a:off x="4970464" y="4825448"/>
            <a:ext cx="701539" cy="369332"/>
          </a:xfrm>
          <a:prstGeom prst="rect">
            <a:avLst/>
          </a:prstGeom>
          <a:solidFill>
            <a:schemeClr val="bg1"/>
          </a:solidFill>
        </p:spPr>
        <p:txBody>
          <a:bodyPr wrap="none">
            <a:spAutoFit/>
          </a:bodyPr>
          <a:lstStyle/>
          <a:p>
            <a:r>
              <a:rPr lang="en-US" dirty="0"/>
              <a:t>value</a:t>
            </a:r>
            <a:endParaRPr lang="en-GB" dirty="0"/>
          </a:p>
        </p:txBody>
      </p:sp>
      <p:sp>
        <p:nvSpPr>
          <p:cNvPr id="20" name="Rectangle 19">
            <a:extLst>
              <a:ext uri="{FF2B5EF4-FFF2-40B4-BE49-F238E27FC236}">
                <a16:creationId xmlns:a16="http://schemas.microsoft.com/office/drawing/2014/main" id="{B38AA92B-BAD8-1F43-8D8A-D21DFAFD98F1}"/>
              </a:ext>
            </a:extLst>
          </p:cNvPr>
          <p:cNvSpPr/>
          <p:nvPr/>
        </p:nvSpPr>
        <p:spPr>
          <a:xfrm>
            <a:off x="6153030" y="4002002"/>
            <a:ext cx="531364" cy="369332"/>
          </a:xfrm>
          <a:prstGeom prst="rect">
            <a:avLst/>
          </a:prstGeom>
          <a:solidFill>
            <a:schemeClr val="bg1"/>
          </a:solidFill>
        </p:spPr>
        <p:txBody>
          <a:bodyPr wrap="none">
            <a:spAutoFit/>
          </a:bodyPr>
          <a:lstStyle/>
          <a:p>
            <a:r>
              <a:rPr lang="en-US" dirty="0"/>
              <a:t>city</a:t>
            </a:r>
            <a:endParaRPr lang="en-GB" dirty="0"/>
          </a:p>
        </p:txBody>
      </p:sp>
      <p:sp>
        <p:nvSpPr>
          <p:cNvPr id="21" name="Rounded Rectangle 20">
            <a:extLst>
              <a:ext uri="{FF2B5EF4-FFF2-40B4-BE49-F238E27FC236}">
                <a16:creationId xmlns:a16="http://schemas.microsoft.com/office/drawing/2014/main" id="{3D185A0A-2019-B04D-BFE7-1AA3810756C2}"/>
              </a:ext>
            </a:extLst>
          </p:cNvPr>
          <p:cNvSpPr/>
          <p:nvPr/>
        </p:nvSpPr>
        <p:spPr>
          <a:xfrm>
            <a:off x="504311" y="3966687"/>
            <a:ext cx="2665853" cy="350470"/>
          </a:xfrm>
          <a:prstGeom prst="roundRect">
            <a:avLst/>
          </a:prstGeom>
          <a:solidFill>
            <a:schemeClr val="accent5">
              <a:lumMod val="60000"/>
              <a:lumOff val="4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:Vienna :population 1852997.</a:t>
            </a:r>
          </a:p>
        </p:txBody>
      </p:sp>
      <p:cxnSp>
        <p:nvCxnSpPr>
          <p:cNvPr id="23" name="Straight Connector 22">
            <a:extLst>
              <a:ext uri="{FF2B5EF4-FFF2-40B4-BE49-F238E27FC236}">
                <a16:creationId xmlns:a16="http://schemas.microsoft.com/office/drawing/2014/main" id="{2E55B973-020C-0A42-BBA5-394A8648657A}"/>
              </a:ext>
            </a:extLst>
          </p:cNvPr>
          <p:cNvCxnSpPr>
            <a:cxnSpLocks/>
          </p:cNvCxnSpPr>
          <p:nvPr/>
        </p:nvCxnSpPr>
        <p:spPr>
          <a:xfrm flipH="1">
            <a:off x="539750" y="3717032"/>
            <a:ext cx="2630414" cy="888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5E5804-E209-CB4D-BEA4-D70FDDBF88C1}"/>
              </a:ext>
            </a:extLst>
          </p:cNvPr>
          <p:cNvCxnSpPr>
            <a:cxnSpLocks/>
          </p:cNvCxnSpPr>
          <p:nvPr/>
        </p:nvCxnSpPr>
        <p:spPr>
          <a:xfrm>
            <a:off x="539750" y="3717032"/>
            <a:ext cx="2630414" cy="888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72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p:bldP spid="7" grpId="0"/>
      <p:bldP spid="8" grpId="0"/>
      <p:bldP spid="9" grpId="0"/>
      <p:bldP spid="16" grpId="0" animBg="1"/>
      <p:bldP spid="17"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RDF Attribute Equations are not enough</a:t>
            </a:r>
          </a:p>
        </p:txBody>
      </p:sp>
      <p:sp>
        <p:nvSpPr>
          <p:cNvPr id="4" name="Content Placeholder 3"/>
          <p:cNvSpPr>
            <a:spLocks noGrp="1"/>
          </p:cNvSpPr>
          <p:nvPr>
            <p:ph sz="quarter" idx="1"/>
          </p:nvPr>
        </p:nvSpPr>
        <p:spPr>
          <a:xfrm>
            <a:off x="374848" y="1709152"/>
            <a:ext cx="8229600" cy="4600168"/>
          </a:xfrm>
        </p:spPr>
        <p:txBody>
          <a:bodyPr>
            <a:normAutofit/>
          </a:bodyPr>
          <a:lstStyle/>
          <a:p>
            <a:r>
              <a:rPr lang="en-US" sz="2000" dirty="0"/>
              <a:t>Data from some sources like </a:t>
            </a:r>
            <a:r>
              <a:rPr lang="en-US" sz="2000" dirty="0" err="1"/>
              <a:t>eurostat</a:t>
            </a:r>
            <a:r>
              <a:rPr lang="en-US" sz="2000" dirty="0"/>
              <a:t> come as multidimensional data  - Data Cube vocabulary (</a:t>
            </a:r>
            <a:r>
              <a:rPr lang="en-US" sz="2000" b="1" dirty="0"/>
              <a:t>QB</a:t>
            </a:r>
            <a:r>
              <a:rPr lang="en-US" sz="2000" dirty="0"/>
              <a:t>):</a:t>
            </a:r>
          </a:p>
          <a:p>
            <a:pPr lvl="1"/>
            <a:r>
              <a:rPr lang="en-US" sz="1800" dirty="0"/>
              <a:t>Temporal (December)</a:t>
            </a:r>
          </a:p>
          <a:p>
            <a:pPr lvl="1"/>
            <a:r>
              <a:rPr lang="en-US" sz="1800" dirty="0"/>
              <a:t>Unit of measurement (degrees Celsius) </a:t>
            </a:r>
          </a:p>
          <a:p>
            <a:pPr lvl="1"/>
            <a:r>
              <a:rPr lang="en-US" sz="1800" dirty="0"/>
              <a:t>Aggregation (mean, min, max, …)</a:t>
            </a:r>
          </a:p>
          <a:p>
            <a:pPr lvl="1"/>
            <a:r>
              <a:rPr lang="en-US" sz="1800" i="1" dirty="0"/>
              <a:t>Indicator (temperature, population density)</a:t>
            </a:r>
          </a:p>
          <a:p>
            <a:endParaRPr lang="en-US" sz="2000" dirty="0"/>
          </a:p>
          <a:p>
            <a:endParaRPr lang="en-US" sz="2000" dirty="0"/>
          </a:p>
          <a:p>
            <a:endParaRPr lang="en-US" sz="2000" dirty="0"/>
          </a:p>
          <a:p>
            <a:endParaRPr lang="en-US" sz="2000" dirty="0"/>
          </a:p>
          <a:p>
            <a:endParaRPr lang="en-US" sz="2000" dirty="0"/>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23</a:t>
            </a:fld>
            <a:endParaRPr kumimoji="0" lang="en-US" dirty="0"/>
          </a:p>
        </p:txBody>
      </p:sp>
      <p:sp>
        <p:nvSpPr>
          <p:cNvPr id="17" name="Oval 16"/>
          <p:cNvSpPr/>
          <p:nvPr/>
        </p:nvSpPr>
        <p:spPr>
          <a:xfrm>
            <a:off x="4520148" y="408330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42969" y="4006648"/>
            <a:ext cx="846194" cy="369332"/>
          </a:xfrm>
          <a:prstGeom prst="rect">
            <a:avLst/>
          </a:prstGeom>
        </p:spPr>
        <p:txBody>
          <a:bodyPr wrap="none">
            <a:spAutoFit/>
          </a:bodyPr>
          <a:lstStyle/>
          <a:p>
            <a:r>
              <a:rPr lang="en-US" dirty="0">
                <a:solidFill>
                  <a:schemeClr val="accent2"/>
                </a:solidFill>
              </a:rPr>
              <a:t>Vienna</a:t>
            </a:r>
            <a:endParaRPr lang="en-GB" dirty="0"/>
          </a:p>
        </p:txBody>
      </p:sp>
      <p:sp>
        <p:nvSpPr>
          <p:cNvPr id="19" name="Rectangle 18"/>
          <p:cNvSpPr/>
          <p:nvPr/>
        </p:nvSpPr>
        <p:spPr>
          <a:xfrm>
            <a:off x="7886142" y="4456116"/>
            <a:ext cx="659155" cy="369332"/>
          </a:xfrm>
          <a:prstGeom prst="rect">
            <a:avLst/>
          </a:prstGeom>
        </p:spPr>
        <p:txBody>
          <a:bodyPr wrap="none">
            <a:spAutoFit/>
          </a:bodyPr>
          <a:lstStyle/>
          <a:p>
            <a:r>
              <a:rPr lang="en-US" dirty="0">
                <a:solidFill>
                  <a:schemeClr val="accent2"/>
                </a:solidFill>
              </a:rPr>
              <a:t>2016</a:t>
            </a:r>
            <a:endParaRPr lang="en-GB" dirty="0"/>
          </a:p>
        </p:txBody>
      </p:sp>
      <p:sp>
        <p:nvSpPr>
          <p:cNvPr id="20" name="Rectangle 19"/>
          <p:cNvSpPr/>
          <p:nvPr/>
        </p:nvSpPr>
        <p:spPr>
          <a:xfrm>
            <a:off x="6973678" y="5010114"/>
            <a:ext cx="1251368" cy="369332"/>
          </a:xfrm>
          <a:prstGeom prst="rect">
            <a:avLst/>
          </a:prstGeom>
        </p:spPr>
        <p:txBody>
          <a:bodyPr wrap="none">
            <a:spAutoFit/>
          </a:bodyPr>
          <a:lstStyle/>
          <a:p>
            <a:r>
              <a:rPr lang="en-US" dirty="0">
                <a:solidFill>
                  <a:schemeClr val="accent2"/>
                </a:solidFill>
              </a:rPr>
              <a:t>population</a:t>
            </a:r>
            <a:endParaRPr lang="en-GB" dirty="0"/>
          </a:p>
        </p:txBody>
      </p:sp>
      <p:sp>
        <p:nvSpPr>
          <p:cNvPr id="21" name="Rectangle 20"/>
          <p:cNvSpPr/>
          <p:nvPr/>
        </p:nvSpPr>
        <p:spPr>
          <a:xfrm>
            <a:off x="5767756" y="5396632"/>
            <a:ext cx="1114408" cy="369332"/>
          </a:xfrm>
          <a:prstGeom prst="rect">
            <a:avLst/>
          </a:prstGeom>
        </p:spPr>
        <p:txBody>
          <a:bodyPr wrap="none">
            <a:spAutoFit/>
          </a:bodyPr>
          <a:lstStyle/>
          <a:p>
            <a:r>
              <a:rPr lang="en-GB" dirty="0">
                <a:solidFill>
                  <a:schemeClr val="accent4"/>
                </a:solidFill>
              </a:rPr>
              <a:t>1 852 997</a:t>
            </a:r>
            <a:endParaRPr lang="en-GB" dirty="0"/>
          </a:p>
        </p:txBody>
      </p:sp>
      <p:cxnSp>
        <p:nvCxnSpPr>
          <p:cNvPr id="23" name="Straight Arrow Connector 22"/>
          <p:cNvCxnSpPr>
            <a:stCxn id="17" idx="6"/>
            <a:endCxn id="18" idx="1"/>
          </p:cNvCxnSpPr>
          <p:nvPr/>
        </p:nvCxnSpPr>
        <p:spPr>
          <a:xfrm>
            <a:off x="4736172" y="4191314"/>
            <a:ext cx="240679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5"/>
            <a:endCxn id="21" idx="1"/>
          </p:cNvCxnSpPr>
          <p:nvPr/>
        </p:nvCxnSpPr>
        <p:spPr>
          <a:xfrm>
            <a:off x="4704536" y="4267690"/>
            <a:ext cx="1063220" cy="1313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6"/>
            <a:endCxn id="20" idx="1"/>
          </p:cNvCxnSpPr>
          <p:nvPr/>
        </p:nvCxnSpPr>
        <p:spPr>
          <a:xfrm>
            <a:off x="4736172" y="4191314"/>
            <a:ext cx="2237506" cy="1003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6"/>
            <a:endCxn id="19" idx="1"/>
          </p:cNvCxnSpPr>
          <p:nvPr/>
        </p:nvCxnSpPr>
        <p:spPr>
          <a:xfrm>
            <a:off x="4736172" y="4191314"/>
            <a:ext cx="3149970" cy="449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846606" y="4371334"/>
            <a:ext cx="592726" cy="369332"/>
          </a:xfrm>
          <a:prstGeom prst="rect">
            <a:avLst/>
          </a:prstGeom>
          <a:solidFill>
            <a:schemeClr val="bg1"/>
          </a:solidFill>
        </p:spPr>
        <p:txBody>
          <a:bodyPr wrap="none">
            <a:spAutoFit/>
          </a:bodyPr>
          <a:lstStyle/>
          <a:p>
            <a:r>
              <a:rPr lang="en-US" dirty="0"/>
              <a:t>year</a:t>
            </a:r>
            <a:endParaRPr lang="en-GB" dirty="0"/>
          </a:p>
        </p:txBody>
      </p:sp>
      <p:sp>
        <p:nvSpPr>
          <p:cNvPr id="30" name="Rectangle 29"/>
          <p:cNvSpPr/>
          <p:nvPr/>
        </p:nvSpPr>
        <p:spPr>
          <a:xfrm>
            <a:off x="5673888" y="4605559"/>
            <a:ext cx="1043171" cy="369332"/>
          </a:xfrm>
          <a:prstGeom prst="rect">
            <a:avLst/>
          </a:prstGeom>
          <a:solidFill>
            <a:schemeClr val="bg1"/>
          </a:solidFill>
        </p:spPr>
        <p:txBody>
          <a:bodyPr wrap="none">
            <a:spAutoFit/>
          </a:bodyPr>
          <a:lstStyle/>
          <a:p>
            <a:r>
              <a:rPr lang="en-US" dirty="0"/>
              <a:t>indicator</a:t>
            </a:r>
            <a:endParaRPr lang="en-GB" dirty="0"/>
          </a:p>
        </p:txBody>
      </p:sp>
      <p:sp>
        <p:nvSpPr>
          <p:cNvPr id="31" name="Rectangle 30"/>
          <p:cNvSpPr/>
          <p:nvPr/>
        </p:nvSpPr>
        <p:spPr>
          <a:xfrm>
            <a:off x="4970464" y="4825448"/>
            <a:ext cx="701539" cy="369332"/>
          </a:xfrm>
          <a:prstGeom prst="rect">
            <a:avLst/>
          </a:prstGeom>
          <a:solidFill>
            <a:schemeClr val="bg1"/>
          </a:solidFill>
        </p:spPr>
        <p:txBody>
          <a:bodyPr wrap="none">
            <a:spAutoFit/>
          </a:bodyPr>
          <a:lstStyle/>
          <a:p>
            <a:r>
              <a:rPr lang="en-US" dirty="0"/>
              <a:t>value</a:t>
            </a:r>
            <a:endParaRPr lang="en-GB" dirty="0"/>
          </a:p>
        </p:txBody>
      </p:sp>
      <p:sp>
        <p:nvSpPr>
          <p:cNvPr id="33" name="Rectangle 32"/>
          <p:cNvSpPr/>
          <p:nvPr/>
        </p:nvSpPr>
        <p:spPr>
          <a:xfrm>
            <a:off x="6153030" y="4002002"/>
            <a:ext cx="531364" cy="369332"/>
          </a:xfrm>
          <a:prstGeom prst="rect">
            <a:avLst/>
          </a:prstGeom>
          <a:solidFill>
            <a:schemeClr val="bg1"/>
          </a:solidFill>
        </p:spPr>
        <p:txBody>
          <a:bodyPr wrap="none">
            <a:spAutoFit/>
          </a:bodyPr>
          <a:lstStyle/>
          <a:p>
            <a:r>
              <a:rPr lang="en-US" dirty="0"/>
              <a:t>city</a:t>
            </a:r>
            <a:endParaRPr lang="en-GB" dirty="0"/>
          </a:p>
        </p:txBody>
      </p:sp>
      <p:pic>
        <p:nvPicPr>
          <p:cNvPr id="34" name="Picture 2" descr="File:Eurostat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416048"/>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C1E4DDD-0500-254C-80A0-36953D76311D}"/>
              </a:ext>
            </a:extLst>
          </p:cNvPr>
          <p:cNvGrpSpPr/>
          <p:nvPr/>
        </p:nvGrpSpPr>
        <p:grpSpPr>
          <a:xfrm>
            <a:off x="3033384" y="4267690"/>
            <a:ext cx="1990621" cy="1706700"/>
            <a:chOff x="3033384" y="4267690"/>
            <a:chExt cx="1990621" cy="1706700"/>
          </a:xfrm>
        </p:grpSpPr>
        <p:grpSp>
          <p:nvGrpSpPr>
            <p:cNvPr id="3" name="Group 2">
              <a:extLst>
                <a:ext uri="{FF2B5EF4-FFF2-40B4-BE49-F238E27FC236}">
                  <a16:creationId xmlns:a16="http://schemas.microsoft.com/office/drawing/2014/main" id="{19D68695-C75E-1544-A1EA-B22B81951092}"/>
                </a:ext>
              </a:extLst>
            </p:cNvPr>
            <p:cNvGrpSpPr/>
            <p:nvPr/>
          </p:nvGrpSpPr>
          <p:grpSpPr>
            <a:xfrm>
              <a:off x="4268670" y="4299326"/>
              <a:ext cx="755335" cy="1634118"/>
              <a:chOff x="4268670" y="4299326"/>
              <a:chExt cx="755335" cy="1634118"/>
            </a:xfrm>
          </p:grpSpPr>
          <p:sp>
            <p:nvSpPr>
              <p:cNvPr id="22" name="Rectangle 21"/>
              <p:cNvSpPr/>
              <p:nvPr/>
            </p:nvSpPr>
            <p:spPr>
              <a:xfrm>
                <a:off x="4299352" y="5564112"/>
                <a:ext cx="562975" cy="369332"/>
              </a:xfrm>
              <a:prstGeom prst="rect">
                <a:avLst/>
              </a:prstGeom>
            </p:spPr>
            <p:txBody>
              <a:bodyPr wrap="none">
                <a:spAutoFit/>
              </a:bodyPr>
              <a:lstStyle/>
              <a:p>
                <a:r>
                  <a:rPr lang="en-US" dirty="0">
                    <a:solidFill>
                      <a:srgbClr val="FF0000"/>
                    </a:solidFill>
                  </a:rPr>
                  <a:t>0.0</a:t>
                </a:r>
                <a:endParaRPr lang="en-GB" dirty="0">
                  <a:solidFill>
                    <a:srgbClr val="FF0000"/>
                  </a:solidFill>
                </a:endParaRPr>
              </a:p>
            </p:txBody>
          </p:sp>
          <p:cxnSp>
            <p:nvCxnSpPr>
              <p:cNvPr id="24" name="Straight Arrow Connector 23"/>
              <p:cNvCxnSpPr>
                <a:stCxn id="17" idx="4"/>
                <a:endCxn id="22" idx="0"/>
              </p:cNvCxnSpPr>
              <p:nvPr/>
            </p:nvCxnSpPr>
            <p:spPr>
              <a:xfrm flipH="1">
                <a:off x="4580840" y="4299326"/>
                <a:ext cx="47320" cy="12647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268670" y="4924494"/>
                <a:ext cx="755335" cy="369332"/>
              </a:xfrm>
              <a:prstGeom prst="rect">
                <a:avLst/>
              </a:prstGeom>
              <a:solidFill>
                <a:schemeClr val="bg1"/>
              </a:solidFill>
            </p:spPr>
            <p:txBody>
              <a:bodyPr wrap="none">
                <a:spAutoFit/>
              </a:bodyPr>
              <a:lstStyle/>
              <a:p>
                <a:r>
                  <a:rPr lang="en-US" dirty="0">
                    <a:solidFill>
                      <a:srgbClr val="FF0000"/>
                    </a:solidFill>
                  </a:rPr>
                  <a:t>error</a:t>
                </a:r>
                <a:endParaRPr lang="en-GB" dirty="0">
                  <a:solidFill>
                    <a:srgbClr val="FF0000"/>
                  </a:solidFill>
                </a:endParaRPr>
              </a:p>
            </p:txBody>
          </p:sp>
        </p:grpSp>
        <p:grpSp>
          <p:nvGrpSpPr>
            <p:cNvPr id="8" name="Group 7">
              <a:extLst>
                <a:ext uri="{FF2B5EF4-FFF2-40B4-BE49-F238E27FC236}">
                  <a16:creationId xmlns:a16="http://schemas.microsoft.com/office/drawing/2014/main" id="{8E047E92-FEE0-9247-85A0-DFC6880E978F}"/>
                </a:ext>
              </a:extLst>
            </p:cNvPr>
            <p:cNvGrpSpPr/>
            <p:nvPr/>
          </p:nvGrpSpPr>
          <p:grpSpPr>
            <a:xfrm>
              <a:off x="3033384" y="4267690"/>
              <a:ext cx="1518400" cy="1706700"/>
              <a:chOff x="4207326" y="4420090"/>
              <a:chExt cx="1518400" cy="1706700"/>
            </a:xfrm>
          </p:grpSpPr>
          <p:sp>
            <p:nvSpPr>
              <p:cNvPr id="37" name="Rectangle 36">
                <a:extLst>
                  <a:ext uri="{FF2B5EF4-FFF2-40B4-BE49-F238E27FC236}">
                    <a16:creationId xmlns:a16="http://schemas.microsoft.com/office/drawing/2014/main" id="{0FD434B8-054A-1043-9C54-85529D93863B}"/>
                  </a:ext>
                </a:extLst>
              </p:cNvPr>
              <p:cNvSpPr/>
              <p:nvPr/>
            </p:nvSpPr>
            <p:spPr>
              <a:xfrm>
                <a:off x="4207326" y="5757458"/>
                <a:ext cx="1146468" cy="369332"/>
              </a:xfrm>
              <a:prstGeom prst="rect">
                <a:avLst/>
              </a:prstGeom>
            </p:spPr>
            <p:txBody>
              <a:bodyPr wrap="none">
                <a:spAutoFit/>
              </a:bodyPr>
              <a:lstStyle/>
              <a:p>
                <a:r>
                  <a:rPr lang="en-US" dirty="0" err="1">
                    <a:solidFill>
                      <a:srgbClr val="FF0000"/>
                    </a:solidFill>
                  </a:rPr>
                  <a:t>eurostat</a:t>
                </a:r>
                <a:endParaRPr lang="en-GB" dirty="0">
                  <a:solidFill>
                    <a:srgbClr val="FF0000"/>
                  </a:solidFill>
                </a:endParaRPr>
              </a:p>
            </p:txBody>
          </p:sp>
          <p:cxnSp>
            <p:nvCxnSpPr>
              <p:cNvPr id="38" name="Straight Arrow Connector 37">
                <a:extLst>
                  <a:ext uri="{FF2B5EF4-FFF2-40B4-BE49-F238E27FC236}">
                    <a16:creationId xmlns:a16="http://schemas.microsoft.com/office/drawing/2014/main" id="{72E0660C-4E6B-EB49-91A3-97A9E0D80275}"/>
                  </a:ext>
                </a:extLst>
              </p:cNvPr>
              <p:cNvCxnSpPr>
                <a:cxnSpLocks/>
                <a:stCxn id="17" idx="3"/>
              </p:cNvCxnSpPr>
              <p:nvPr/>
            </p:nvCxnSpPr>
            <p:spPr>
              <a:xfrm flipH="1">
                <a:off x="4733240" y="4420090"/>
                <a:ext cx="992486" cy="12964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E4E28BD-33B0-5D49-9016-F94100A6C3BC}"/>
                  </a:ext>
                </a:extLst>
              </p:cNvPr>
              <p:cNvSpPr/>
              <p:nvPr/>
            </p:nvSpPr>
            <p:spPr>
              <a:xfrm>
                <a:off x="4577699" y="4899453"/>
                <a:ext cx="946093" cy="369332"/>
              </a:xfrm>
              <a:prstGeom prst="rect">
                <a:avLst/>
              </a:prstGeom>
              <a:solidFill>
                <a:schemeClr val="bg1"/>
              </a:solidFill>
            </p:spPr>
            <p:txBody>
              <a:bodyPr wrap="none">
                <a:spAutoFit/>
              </a:bodyPr>
              <a:lstStyle/>
              <a:p>
                <a:r>
                  <a:rPr lang="en-US" dirty="0">
                    <a:solidFill>
                      <a:srgbClr val="FF0000"/>
                    </a:solidFill>
                  </a:rPr>
                  <a:t>source</a:t>
                </a:r>
                <a:endParaRPr lang="en-GB" dirty="0">
                  <a:solidFill>
                    <a:srgbClr val="FF0000"/>
                  </a:solidFill>
                </a:endParaRPr>
              </a:p>
            </p:txBody>
          </p:sp>
        </p:grpSp>
      </p:grpSp>
    </p:spTree>
    <p:extLst>
      <p:ext uri="{BB962C8B-B14F-4D97-AF65-F5344CB8AC3E}">
        <p14:creationId xmlns:p14="http://schemas.microsoft.com/office/powerpoint/2010/main" val="28527808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QB equations: compute population density</a:t>
            </a:r>
            <a:endParaRPr lang="en-GB" dirty="0"/>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a:t>24</a:t>
            </a:fld>
            <a:endParaRPr kumimoji="0" lang="en-US" dirty="0"/>
          </a:p>
        </p:txBody>
      </p:sp>
      <p:sp>
        <p:nvSpPr>
          <p:cNvPr id="22" name="Oval 21"/>
          <p:cNvSpPr/>
          <p:nvPr/>
        </p:nvSpPr>
        <p:spPr>
          <a:xfrm>
            <a:off x="1076788" y="242706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599737" y="2381769"/>
            <a:ext cx="846194" cy="369332"/>
          </a:xfrm>
          <a:prstGeom prst="rect">
            <a:avLst/>
          </a:prstGeom>
        </p:spPr>
        <p:txBody>
          <a:bodyPr wrap="none">
            <a:spAutoFit/>
          </a:bodyPr>
          <a:lstStyle/>
          <a:p>
            <a:r>
              <a:rPr lang="en-US" dirty="0">
                <a:solidFill>
                  <a:schemeClr val="accent2"/>
                </a:solidFill>
              </a:rPr>
              <a:t>Vienna</a:t>
            </a:r>
            <a:endParaRPr lang="en-GB" dirty="0"/>
          </a:p>
        </p:txBody>
      </p:sp>
      <p:sp>
        <p:nvSpPr>
          <p:cNvPr id="24" name="Rectangle 23"/>
          <p:cNvSpPr/>
          <p:nvPr/>
        </p:nvSpPr>
        <p:spPr>
          <a:xfrm>
            <a:off x="3696821" y="3068960"/>
            <a:ext cx="659155" cy="369332"/>
          </a:xfrm>
          <a:prstGeom prst="rect">
            <a:avLst/>
          </a:prstGeom>
        </p:spPr>
        <p:txBody>
          <a:bodyPr wrap="none">
            <a:spAutoFit/>
          </a:bodyPr>
          <a:lstStyle/>
          <a:p>
            <a:r>
              <a:rPr lang="en-US" dirty="0">
                <a:solidFill>
                  <a:schemeClr val="accent2"/>
                </a:solidFill>
              </a:rPr>
              <a:t>2016</a:t>
            </a:r>
            <a:endParaRPr lang="en-GB" dirty="0"/>
          </a:p>
        </p:txBody>
      </p:sp>
      <p:sp>
        <p:nvSpPr>
          <p:cNvPr id="25" name="Rectangle 24"/>
          <p:cNvSpPr/>
          <p:nvPr/>
        </p:nvSpPr>
        <p:spPr>
          <a:xfrm>
            <a:off x="2997006" y="1772816"/>
            <a:ext cx="1251368" cy="369332"/>
          </a:xfrm>
          <a:prstGeom prst="rect">
            <a:avLst/>
          </a:prstGeom>
        </p:spPr>
        <p:txBody>
          <a:bodyPr wrap="none">
            <a:spAutoFit/>
          </a:bodyPr>
          <a:lstStyle/>
          <a:p>
            <a:r>
              <a:rPr lang="en-US" dirty="0">
                <a:solidFill>
                  <a:schemeClr val="accent2"/>
                </a:solidFill>
              </a:rPr>
              <a:t>population</a:t>
            </a:r>
            <a:endParaRPr lang="en-GB" dirty="0"/>
          </a:p>
        </p:txBody>
      </p:sp>
      <p:sp>
        <p:nvSpPr>
          <p:cNvPr id="26" name="Rectangle 25"/>
          <p:cNvSpPr/>
          <p:nvPr/>
        </p:nvSpPr>
        <p:spPr>
          <a:xfrm>
            <a:off x="1882598" y="3769298"/>
            <a:ext cx="1114408" cy="369332"/>
          </a:xfrm>
          <a:prstGeom prst="rect">
            <a:avLst/>
          </a:prstGeom>
        </p:spPr>
        <p:txBody>
          <a:bodyPr wrap="none">
            <a:spAutoFit/>
          </a:bodyPr>
          <a:lstStyle/>
          <a:p>
            <a:r>
              <a:rPr lang="en-GB" dirty="0">
                <a:solidFill>
                  <a:schemeClr val="accent4"/>
                </a:solidFill>
              </a:rPr>
              <a:t>1 852 997</a:t>
            </a:r>
            <a:endParaRPr lang="en-GB" dirty="0"/>
          </a:p>
        </p:txBody>
      </p:sp>
      <p:sp>
        <p:nvSpPr>
          <p:cNvPr id="27" name="Rectangle 26"/>
          <p:cNvSpPr/>
          <p:nvPr/>
        </p:nvSpPr>
        <p:spPr>
          <a:xfrm>
            <a:off x="855992" y="3907875"/>
            <a:ext cx="470000" cy="369332"/>
          </a:xfrm>
          <a:prstGeom prst="rect">
            <a:avLst/>
          </a:prstGeom>
        </p:spPr>
        <p:txBody>
          <a:bodyPr wrap="none">
            <a:spAutoFit/>
          </a:bodyPr>
          <a:lstStyle/>
          <a:p>
            <a:r>
              <a:rPr lang="en-US" dirty="0">
                <a:solidFill>
                  <a:schemeClr val="accent1"/>
                </a:solidFill>
              </a:rPr>
              <a:t>0.0</a:t>
            </a:r>
            <a:endParaRPr lang="en-GB" dirty="0"/>
          </a:p>
        </p:txBody>
      </p:sp>
      <p:cxnSp>
        <p:nvCxnSpPr>
          <p:cNvPr id="28" name="Straight Arrow Connector 27"/>
          <p:cNvCxnSpPr>
            <a:stCxn id="22" idx="6"/>
            <a:endCxn id="23" idx="1"/>
          </p:cNvCxnSpPr>
          <p:nvPr/>
        </p:nvCxnSpPr>
        <p:spPr>
          <a:xfrm>
            <a:off x="1292812" y="2535077"/>
            <a:ext cx="3306925" cy="31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2" idx="4"/>
            <a:endCxn id="27" idx="0"/>
          </p:cNvCxnSpPr>
          <p:nvPr/>
        </p:nvCxnSpPr>
        <p:spPr>
          <a:xfrm flipH="1">
            <a:off x="1090992" y="2643089"/>
            <a:ext cx="93808" cy="1264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5"/>
            <a:endCxn id="26" idx="1"/>
          </p:cNvCxnSpPr>
          <p:nvPr/>
        </p:nvCxnSpPr>
        <p:spPr>
          <a:xfrm>
            <a:off x="1261176" y="2611453"/>
            <a:ext cx="621422" cy="1342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2" idx="6"/>
            <a:endCxn id="25" idx="1"/>
          </p:cNvCxnSpPr>
          <p:nvPr/>
        </p:nvCxnSpPr>
        <p:spPr>
          <a:xfrm flipV="1">
            <a:off x="1292812" y="1957482"/>
            <a:ext cx="1704194" cy="577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2" idx="6"/>
            <a:endCxn id="24" idx="1"/>
          </p:cNvCxnSpPr>
          <p:nvPr/>
        </p:nvCxnSpPr>
        <p:spPr>
          <a:xfrm>
            <a:off x="1292812" y="2535077"/>
            <a:ext cx="2404009" cy="718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7978" y="2283049"/>
            <a:ext cx="531364" cy="369332"/>
          </a:xfrm>
          <a:prstGeom prst="rect">
            <a:avLst/>
          </a:prstGeom>
          <a:solidFill>
            <a:schemeClr val="bg1"/>
          </a:solidFill>
        </p:spPr>
        <p:txBody>
          <a:bodyPr wrap="none">
            <a:spAutoFit/>
          </a:bodyPr>
          <a:lstStyle/>
          <a:p>
            <a:r>
              <a:rPr lang="en-US" dirty="0"/>
              <a:t>city</a:t>
            </a:r>
            <a:endParaRPr lang="en-GB" dirty="0"/>
          </a:p>
        </p:txBody>
      </p:sp>
      <p:sp>
        <p:nvSpPr>
          <p:cNvPr id="34" name="Rectangle 33"/>
          <p:cNvSpPr/>
          <p:nvPr/>
        </p:nvSpPr>
        <p:spPr>
          <a:xfrm>
            <a:off x="2439802" y="2780928"/>
            <a:ext cx="592726" cy="369332"/>
          </a:xfrm>
          <a:prstGeom prst="rect">
            <a:avLst/>
          </a:prstGeom>
          <a:solidFill>
            <a:schemeClr val="bg1"/>
          </a:solidFill>
        </p:spPr>
        <p:txBody>
          <a:bodyPr wrap="none">
            <a:spAutoFit/>
          </a:bodyPr>
          <a:lstStyle/>
          <a:p>
            <a:r>
              <a:rPr lang="en-US" dirty="0"/>
              <a:t>year</a:t>
            </a:r>
            <a:endParaRPr lang="en-GB" dirty="0"/>
          </a:p>
        </p:txBody>
      </p:sp>
      <p:sp>
        <p:nvSpPr>
          <p:cNvPr id="35" name="Rectangle 34"/>
          <p:cNvSpPr/>
          <p:nvPr/>
        </p:nvSpPr>
        <p:spPr>
          <a:xfrm>
            <a:off x="1623323" y="1997120"/>
            <a:ext cx="1043171" cy="369332"/>
          </a:xfrm>
          <a:prstGeom prst="rect">
            <a:avLst/>
          </a:prstGeom>
          <a:solidFill>
            <a:schemeClr val="bg1"/>
          </a:solidFill>
        </p:spPr>
        <p:txBody>
          <a:bodyPr wrap="none">
            <a:spAutoFit/>
          </a:bodyPr>
          <a:lstStyle/>
          <a:p>
            <a:r>
              <a:rPr lang="en-US" dirty="0"/>
              <a:t>indicator</a:t>
            </a:r>
            <a:endParaRPr lang="en-GB" dirty="0"/>
          </a:p>
        </p:txBody>
      </p:sp>
      <p:sp>
        <p:nvSpPr>
          <p:cNvPr id="36" name="Rectangle 35"/>
          <p:cNvSpPr/>
          <p:nvPr/>
        </p:nvSpPr>
        <p:spPr>
          <a:xfrm>
            <a:off x="1527104" y="3169211"/>
            <a:ext cx="701539" cy="369332"/>
          </a:xfrm>
          <a:prstGeom prst="rect">
            <a:avLst/>
          </a:prstGeom>
          <a:solidFill>
            <a:schemeClr val="bg1"/>
          </a:solidFill>
        </p:spPr>
        <p:txBody>
          <a:bodyPr wrap="none">
            <a:spAutoFit/>
          </a:bodyPr>
          <a:lstStyle/>
          <a:p>
            <a:r>
              <a:rPr lang="en-US" dirty="0"/>
              <a:t>value</a:t>
            </a:r>
            <a:endParaRPr lang="en-GB" dirty="0"/>
          </a:p>
        </p:txBody>
      </p:sp>
      <p:sp>
        <p:nvSpPr>
          <p:cNvPr id="37" name="Rectangle 36"/>
          <p:cNvSpPr/>
          <p:nvPr/>
        </p:nvSpPr>
        <p:spPr>
          <a:xfrm>
            <a:off x="825310" y="3268257"/>
            <a:ext cx="651332" cy="369332"/>
          </a:xfrm>
          <a:prstGeom prst="rect">
            <a:avLst/>
          </a:prstGeom>
          <a:solidFill>
            <a:schemeClr val="bg1"/>
          </a:solidFill>
        </p:spPr>
        <p:txBody>
          <a:bodyPr wrap="none">
            <a:spAutoFit/>
          </a:bodyPr>
          <a:lstStyle/>
          <a:p>
            <a:r>
              <a:rPr lang="en-US" dirty="0"/>
              <a:t>error</a:t>
            </a:r>
            <a:endParaRPr lang="en-GB" dirty="0"/>
          </a:p>
        </p:txBody>
      </p:sp>
      <p:sp>
        <p:nvSpPr>
          <p:cNvPr id="38" name="Oval 37"/>
          <p:cNvSpPr/>
          <p:nvPr/>
        </p:nvSpPr>
        <p:spPr>
          <a:xfrm>
            <a:off x="7909383" y="2350411"/>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305692" y="1772816"/>
            <a:ext cx="594330" cy="369332"/>
          </a:xfrm>
          <a:prstGeom prst="rect">
            <a:avLst/>
          </a:prstGeom>
        </p:spPr>
        <p:txBody>
          <a:bodyPr wrap="none">
            <a:spAutoFit/>
          </a:bodyPr>
          <a:lstStyle/>
          <a:p>
            <a:r>
              <a:rPr lang="en-US" dirty="0">
                <a:solidFill>
                  <a:schemeClr val="accent2"/>
                </a:solidFill>
              </a:rPr>
              <a:t>area</a:t>
            </a:r>
            <a:endParaRPr lang="en-GB" dirty="0"/>
          </a:p>
        </p:txBody>
      </p:sp>
      <p:sp>
        <p:nvSpPr>
          <p:cNvPr id="42" name="Rectangle 41"/>
          <p:cNvSpPr/>
          <p:nvPr/>
        </p:nvSpPr>
        <p:spPr>
          <a:xfrm>
            <a:off x="6501818" y="4026017"/>
            <a:ext cx="944489" cy="369332"/>
          </a:xfrm>
          <a:prstGeom prst="rect">
            <a:avLst/>
          </a:prstGeom>
        </p:spPr>
        <p:txBody>
          <a:bodyPr wrap="none">
            <a:spAutoFit/>
          </a:bodyPr>
          <a:lstStyle/>
          <a:p>
            <a:r>
              <a:rPr lang="en-GB" dirty="0">
                <a:solidFill>
                  <a:schemeClr val="accent4"/>
                </a:solidFill>
              </a:rPr>
              <a:t>414.650</a:t>
            </a:r>
          </a:p>
        </p:txBody>
      </p:sp>
      <p:sp>
        <p:nvSpPr>
          <p:cNvPr id="43" name="Rectangle 42"/>
          <p:cNvSpPr/>
          <p:nvPr/>
        </p:nvSpPr>
        <p:spPr>
          <a:xfrm>
            <a:off x="8074237" y="3831221"/>
            <a:ext cx="470000" cy="369332"/>
          </a:xfrm>
          <a:prstGeom prst="rect">
            <a:avLst/>
          </a:prstGeom>
        </p:spPr>
        <p:txBody>
          <a:bodyPr wrap="none">
            <a:spAutoFit/>
          </a:bodyPr>
          <a:lstStyle/>
          <a:p>
            <a:r>
              <a:rPr lang="en-US" dirty="0">
                <a:solidFill>
                  <a:schemeClr val="accent1"/>
                </a:solidFill>
              </a:rPr>
              <a:t>0.0</a:t>
            </a:r>
            <a:endParaRPr lang="en-GB" dirty="0"/>
          </a:p>
        </p:txBody>
      </p:sp>
      <p:cxnSp>
        <p:nvCxnSpPr>
          <p:cNvPr id="44" name="Straight Arrow Connector 43"/>
          <p:cNvCxnSpPr>
            <a:stCxn id="38" idx="6"/>
            <a:endCxn id="23" idx="3"/>
          </p:cNvCxnSpPr>
          <p:nvPr/>
        </p:nvCxnSpPr>
        <p:spPr>
          <a:xfrm flipH="1">
            <a:off x="5445931" y="2458423"/>
            <a:ext cx="2679476"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8" idx="4"/>
            <a:endCxn id="43" idx="0"/>
          </p:cNvCxnSpPr>
          <p:nvPr/>
        </p:nvCxnSpPr>
        <p:spPr>
          <a:xfrm>
            <a:off x="8017395" y="2566435"/>
            <a:ext cx="291842" cy="1264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8" idx="3"/>
            <a:endCxn id="42" idx="0"/>
          </p:cNvCxnSpPr>
          <p:nvPr/>
        </p:nvCxnSpPr>
        <p:spPr>
          <a:xfrm flipH="1">
            <a:off x="6974063" y="2534799"/>
            <a:ext cx="966956" cy="1491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8" idx="6"/>
            <a:endCxn id="41" idx="3"/>
          </p:cNvCxnSpPr>
          <p:nvPr/>
        </p:nvCxnSpPr>
        <p:spPr>
          <a:xfrm flipH="1" flipV="1">
            <a:off x="5900022" y="1957482"/>
            <a:ext cx="2225385" cy="500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8" idx="6"/>
            <a:endCxn id="24" idx="3"/>
          </p:cNvCxnSpPr>
          <p:nvPr/>
        </p:nvCxnSpPr>
        <p:spPr>
          <a:xfrm flipH="1">
            <a:off x="4355976" y="2458423"/>
            <a:ext cx="3769431" cy="7952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650913" y="2314025"/>
            <a:ext cx="531364" cy="369332"/>
          </a:xfrm>
          <a:prstGeom prst="rect">
            <a:avLst/>
          </a:prstGeom>
          <a:solidFill>
            <a:schemeClr val="bg1"/>
          </a:solidFill>
        </p:spPr>
        <p:txBody>
          <a:bodyPr wrap="none">
            <a:spAutoFit/>
          </a:bodyPr>
          <a:lstStyle/>
          <a:p>
            <a:r>
              <a:rPr lang="en-US" dirty="0"/>
              <a:t>city</a:t>
            </a:r>
            <a:endParaRPr lang="en-GB" dirty="0"/>
          </a:p>
        </p:txBody>
      </p:sp>
      <p:sp>
        <p:nvSpPr>
          <p:cNvPr id="50" name="Rectangle 49"/>
          <p:cNvSpPr/>
          <p:nvPr/>
        </p:nvSpPr>
        <p:spPr>
          <a:xfrm>
            <a:off x="5841786" y="2848559"/>
            <a:ext cx="592726" cy="369332"/>
          </a:xfrm>
          <a:prstGeom prst="rect">
            <a:avLst/>
          </a:prstGeom>
          <a:solidFill>
            <a:schemeClr val="bg1"/>
          </a:solidFill>
        </p:spPr>
        <p:txBody>
          <a:bodyPr wrap="none">
            <a:spAutoFit/>
          </a:bodyPr>
          <a:lstStyle/>
          <a:p>
            <a:r>
              <a:rPr lang="en-US" dirty="0"/>
              <a:t>year</a:t>
            </a:r>
            <a:endParaRPr lang="en-GB" dirty="0"/>
          </a:p>
        </p:txBody>
      </p:sp>
      <p:sp>
        <p:nvSpPr>
          <p:cNvPr id="51" name="Rectangle 50"/>
          <p:cNvSpPr/>
          <p:nvPr/>
        </p:nvSpPr>
        <p:spPr>
          <a:xfrm>
            <a:off x="6306418" y="1913717"/>
            <a:ext cx="1043171" cy="369332"/>
          </a:xfrm>
          <a:prstGeom prst="rect">
            <a:avLst/>
          </a:prstGeom>
          <a:solidFill>
            <a:schemeClr val="bg1"/>
          </a:solidFill>
        </p:spPr>
        <p:txBody>
          <a:bodyPr wrap="none">
            <a:spAutoFit/>
          </a:bodyPr>
          <a:lstStyle/>
          <a:p>
            <a:r>
              <a:rPr lang="en-US" dirty="0"/>
              <a:t>indicator</a:t>
            </a:r>
            <a:endParaRPr lang="en-GB" dirty="0"/>
          </a:p>
        </p:txBody>
      </p:sp>
      <p:sp>
        <p:nvSpPr>
          <p:cNvPr id="52" name="Rectangle 51"/>
          <p:cNvSpPr/>
          <p:nvPr/>
        </p:nvSpPr>
        <p:spPr>
          <a:xfrm>
            <a:off x="6974063" y="3411768"/>
            <a:ext cx="701539" cy="369332"/>
          </a:xfrm>
          <a:prstGeom prst="rect">
            <a:avLst/>
          </a:prstGeom>
          <a:solidFill>
            <a:schemeClr val="bg1"/>
          </a:solidFill>
        </p:spPr>
        <p:txBody>
          <a:bodyPr wrap="none">
            <a:spAutoFit/>
          </a:bodyPr>
          <a:lstStyle/>
          <a:p>
            <a:r>
              <a:rPr lang="en-US" dirty="0"/>
              <a:t>value</a:t>
            </a:r>
            <a:endParaRPr lang="en-GB" dirty="0"/>
          </a:p>
        </p:txBody>
      </p:sp>
      <p:sp>
        <p:nvSpPr>
          <p:cNvPr id="53" name="Rectangle 52"/>
          <p:cNvSpPr/>
          <p:nvPr/>
        </p:nvSpPr>
        <p:spPr>
          <a:xfrm>
            <a:off x="7881108" y="3191603"/>
            <a:ext cx="651332" cy="369332"/>
          </a:xfrm>
          <a:prstGeom prst="rect">
            <a:avLst/>
          </a:prstGeom>
          <a:solidFill>
            <a:schemeClr val="bg1"/>
          </a:solidFill>
        </p:spPr>
        <p:txBody>
          <a:bodyPr wrap="none">
            <a:spAutoFit/>
          </a:bodyPr>
          <a:lstStyle/>
          <a:p>
            <a:r>
              <a:rPr lang="en-US" dirty="0"/>
              <a:t>error</a:t>
            </a:r>
            <a:endParaRPr lang="en-GB" dirty="0"/>
          </a:p>
        </p:txBody>
      </p:sp>
      <p:grpSp>
        <p:nvGrpSpPr>
          <p:cNvPr id="107" name="Group 106"/>
          <p:cNvGrpSpPr/>
          <p:nvPr/>
        </p:nvGrpSpPr>
        <p:grpSpPr>
          <a:xfrm>
            <a:off x="4026399" y="2751101"/>
            <a:ext cx="4810039" cy="3350417"/>
            <a:chOff x="4026399" y="2751101"/>
            <a:chExt cx="4810039" cy="3350417"/>
          </a:xfrm>
        </p:grpSpPr>
        <p:sp>
          <p:nvSpPr>
            <p:cNvPr id="71" name="Oval 70"/>
            <p:cNvSpPr/>
            <p:nvPr/>
          </p:nvSpPr>
          <p:spPr>
            <a:xfrm>
              <a:off x="5228547" y="4584005"/>
              <a:ext cx="216024" cy="2160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72" name="Straight Arrow Connector 71"/>
            <p:cNvCxnSpPr>
              <a:stCxn id="71" idx="5"/>
              <a:endCxn id="75" idx="1"/>
            </p:cNvCxnSpPr>
            <p:nvPr/>
          </p:nvCxnSpPr>
          <p:spPr>
            <a:xfrm>
              <a:off x="5412935" y="4768393"/>
              <a:ext cx="1415068" cy="735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828003" y="5319722"/>
              <a:ext cx="2008435" cy="369332"/>
            </a:xfrm>
            <a:prstGeom prst="rect">
              <a:avLst/>
            </a:prstGeom>
          </p:spPr>
          <p:txBody>
            <a:bodyPr wrap="none">
              <a:spAutoFit/>
            </a:bodyPr>
            <a:lstStyle/>
            <a:p>
              <a:r>
                <a:rPr lang="en-US" dirty="0">
                  <a:solidFill>
                    <a:schemeClr val="accent2"/>
                  </a:solidFill>
                </a:rPr>
                <a:t>population density</a:t>
              </a:r>
              <a:endParaRPr lang="en-GB" dirty="0"/>
            </a:p>
          </p:txBody>
        </p:sp>
        <p:sp>
          <p:nvSpPr>
            <p:cNvPr id="78" name="Rectangle 77"/>
            <p:cNvSpPr/>
            <p:nvPr/>
          </p:nvSpPr>
          <p:spPr>
            <a:xfrm>
              <a:off x="4050442" y="5732186"/>
              <a:ext cx="470000" cy="369332"/>
            </a:xfrm>
            <a:prstGeom prst="rect">
              <a:avLst/>
            </a:prstGeom>
          </p:spPr>
          <p:txBody>
            <a:bodyPr wrap="none">
              <a:spAutoFit/>
            </a:bodyPr>
            <a:lstStyle/>
            <a:p>
              <a:r>
                <a:rPr lang="en-US" dirty="0">
                  <a:solidFill>
                    <a:schemeClr val="accent1"/>
                  </a:solidFill>
                </a:rPr>
                <a:t>0.0</a:t>
              </a:r>
              <a:endParaRPr lang="en-GB" dirty="0"/>
            </a:p>
          </p:txBody>
        </p:sp>
        <p:sp>
          <p:nvSpPr>
            <p:cNvPr id="79" name="Rectangle 78"/>
            <p:cNvSpPr/>
            <p:nvPr/>
          </p:nvSpPr>
          <p:spPr>
            <a:xfrm>
              <a:off x="5306642" y="5689054"/>
              <a:ext cx="758541" cy="369332"/>
            </a:xfrm>
            <a:prstGeom prst="rect">
              <a:avLst/>
            </a:prstGeom>
          </p:spPr>
          <p:txBody>
            <a:bodyPr wrap="none">
              <a:spAutoFit/>
            </a:bodyPr>
            <a:lstStyle/>
            <a:p>
              <a:r>
                <a:rPr lang="en-GB" dirty="0">
                  <a:solidFill>
                    <a:schemeClr val="accent4"/>
                  </a:solidFill>
                </a:rPr>
                <a:t>4  467</a:t>
              </a:r>
              <a:endParaRPr lang="en-GB" dirty="0"/>
            </a:p>
          </p:txBody>
        </p:sp>
        <p:cxnSp>
          <p:nvCxnSpPr>
            <p:cNvPr id="81" name="Straight Arrow Connector 80"/>
            <p:cNvCxnSpPr>
              <a:stCxn id="71" idx="4"/>
              <a:endCxn id="79" idx="0"/>
            </p:cNvCxnSpPr>
            <p:nvPr/>
          </p:nvCxnSpPr>
          <p:spPr>
            <a:xfrm>
              <a:off x="5336559" y="4800029"/>
              <a:ext cx="349354" cy="889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1" idx="3"/>
              <a:endCxn id="78" idx="0"/>
            </p:cNvCxnSpPr>
            <p:nvPr/>
          </p:nvCxnSpPr>
          <p:spPr>
            <a:xfrm flipH="1">
              <a:off x="4285442" y="4768393"/>
              <a:ext cx="974741" cy="963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71" idx="1"/>
              <a:endCxn id="24" idx="2"/>
            </p:cNvCxnSpPr>
            <p:nvPr/>
          </p:nvCxnSpPr>
          <p:spPr>
            <a:xfrm flipH="1" flipV="1">
              <a:off x="4026399" y="3438292"/>
              <a:ext cx="1233784" cy="1177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71" idx="0"/>
              <a:endCxn id="23" idx="2"/>
            </p:cNvCxnSpPr>
            <p:nvPr/>
          </p:nvCxnSpPr>
          <p:spPr>
            <a:xfrm flipH="1" flipV="1">
              <a:off x="5022834" y="2751101"/>
              <a:ext cx="313725" cy="1832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4976740" y="3637589"/>
              <a:ext cx="531364" cy="369332"/>
            </a:xfrm>
            <a:prstGeom prst="rect">
              <a:avLst/>
            </a:prstGeom>
            <a:solidFill>
              <a:schemeClr val="bg1"/>
            </a:solidFill>
          </p:spPr>
          <p:txBody>
            <a:bodyPr wrap="none">
              <a:spAutoFit/>
            </a:bodyPr>
            <a:lstStyle/>
            <a:p>
              <a:r>
                <a:rPr lang="en-US" dirty="0"/>
                <a:t>city</a:t>
              </a:r>
              <a:endParaRPr lang="en-GB" dirty="0"/>
            </a:p>
          </p:txBody>
        </p:sp>
        <p:sp>
          <p:nvSpPr>
            <p:cNvPr id="100" name="Rectangle 99"/>
            <p:cNvSpPr/>
            <p:nvPr/>
          </p:nvSpPr>
          <p:spPr>
            <a:xfrm>
              <a:off x="4267306" y="3851756"/>
              <a:ext cx="592726" cy="369332"/>
            </a:xfrm>
            <a:prstGeom prst="rect">
              <a:avLst/>
            </a:prstGeom>
            <a:solidFill>
              <a:schemeClr val="bg1"/>
            </a:solidFill>
          </p:spPr>
          <p:txBody>
            <a:bodyPr wrap="none">
              <a:spAutoFit/>
            </a:bodyPr>
            <a:lstStyle/>
            <a:p>
              <a:r>
                <a:rPr lang="en-US" dirty="0"/>
                <a:t>year</a:t>
              </a:r>
              <a:endParaRPr lang="en-GB" dirty="0"/>
            </a:p>
          </p:txBody>
        </p:sp>
        <p:sp>
          <p:nvSpPr>
            <p:cNvPr id="101" name="Rectangle 100"/>
            <p:cNvSpPr/>
            <p:nvPr/>
          </p:nvSpPr>
          <p:spPr>
            <a:xfrm>
              <a:off x="5022589" y="5147900"/>
              <a:ext cx="701539" cy="369332"/>
            </a:xfrm>
            <a:prstGeom prst="rect">
              <a:avLst/>
            </a:prstGeom>
            <a:solidFill>
              <a:schemeClr val="bg1"/>
            </a:solidFill>
          </p:spPr>
          <p:txBody>
            <a:bodyPr wrap="none">
              <a:spAutoFit/>
            </a:bodyPr>
            <a:lstStyle/>
            <a:p>
              <a:r>
                <a:rPr lang="en-US" dirty="0"/>
                <a:t>value</a:t>
              </a:r>
              <a:endParaRPr lang="en-GB" dirty="0"/>
            </a:p>
          </p:txBody>
        </p:sp>
        <p:sp>
          <p:nvSpPr>
            <p:cNvPr id="102" name="Rectangle 101"/>
            <p:cNvSpPr/>
            <p:nvPr/>
          </p:nvSpPr>
          <p:spPr>
            <a:xfrm>
              <a:off x="5833085" y="4941168"/>
              <a:ext cx="1043171" cy="369332"/>
            </a:xfrm>
            <a:prstGeom prst="rect">
              <a:avLst/>
            </a:prstGeom>
            <a:solidFill>
              <a:schemeClr val="bg1"/>
            </a:solidFill>
          </p:spPr>
          <p:txBody>
            <a:bodyPr wrap="none">
              <a:spAutoFit/>
            </a:bodyPr>
            <a:lstStyle/>
            <a:p>
              <a:r>
                <a:rPr lang="en-US" dirty="0"/>
                <a:t>indicator</a:t>
              </a:r>
              <a:endParaRPr lang="en-GB" dirty="0"/>
            </a:p>
          </p:txBody>
        </p:sp>
        <p:sp>
          <p:nvSpPr>
            <p:cNvPr id="103" name="Rectangle 102"/>
            <p:cNvSpPr/>
            <p:nvPr/>
          </p:nvSpPr>
          <p:spPr>
            <a:xfrm>
              <a:off x="4208700" y="5219908"/>
              <a:ext cx="651332" cy="369332"/>
            </a:xfrm>
            <a:prstGeom prst="rect">
              <a:avLst/>
            </a:prstGeom>
            <a:solidFill>
              <a:schemeClr val="bg1"/>
            </a:solidFill>
          </p:spPr>
          <p:txBody>
            <a:bodyPr wrap="none">
              <a:spAutoFit/>
            </a:bodyPr>
            <a:lstStyle/>
            <a:p>
              <a:r>
                <a:rPr lang="en-US" dirty="0"/>
                <a:t>error</a:t>
              </a:r>
              <a:endParaRPr lang="en-GB" dirty="0"/>
            </a:p>
          </p:txBody>
        </p:sp>
      </p:grpSp>
      <p:graphicFrame>
        <p:nvGraphicFramePr>
          <p:cNvPr id="108" name="Object 107"/>
          <p:cNvGraphicFramePr>
            <a:graphicFrameLocks noChangeAspect="1"/>
          </p:cNvGraphicFramePr>
          <p:nvPr>
            <p:extLst/>
          </p:nvPr>
        </p:nvGraphicFramePr>
        <p:xfrm>
          <a:off x="154254" y="4509120"/>
          <a:ext cx="2644775" cy="476250"/>
        </p:xfrm>
        <a:graphic>
          <a:graphicData uri="http://schemas.openxmlformats.org/presentationml/2006/ole">
            <mc:AlternateContent xmlns:mc="http://schemas.openxmlformats.org/markup-compatibility/2006">
              <mc:Choice xmlns:v="urn:schemas-microsoft-com:vml" Requires="v">
                <p:oleObj spid="_x0000_s1185" name="Equation" r:id="rId3" imgW="2032000" imgH="393700" progId="Equation.3">
                  <p:embed/>
                </p:oleObj>
              </mc:Choice>
              <mc:Fallback>
                <p:oleObj name="Equation" r:id="rId3" imgW="2032000" imgH="393700" progId="Equation.3">
                  <p:embed/>
                  <p:pic>
                    <p:nvPicPr>
                      <p:cNvPr id="108" name="Object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54" y="4509120"/>
                        <a:ext cx="2644775" cy="476250"/>
                      </a:xfrm>
                      <a:prstGeom prst="rect">
                        <a:avLst/>
                      </a:prstGeom>
                      <a:noFill/>
                      <a:ln w="28575">
                        <a:solidFill>
                          <a:srgbClr val="41A39A"/>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0" name="Group 129"/>
          <p:cNvGrpSpPr/>
          <p:nvPr/>
        </p:nvGrpSpPr>
        <p:grpSpPr>
          <a:xfrm>
            <a:off x="112979" y="4985370"/>
            <a:ext cx="2727325" cy="1179934"/>
            <a:chOff x="112979" y="4985370"/>
            <a:chExt cx="2727325" cy="1179934"/>
          </a:xfrm>
        </p:grpSpPr>
        <p:graphicFrame>
          <p:nvGraphicFramePr>
            <p:cNvPr id="110" name="Object 109"/>
            <p:cNvGraphicFramePr>
              <a:graphicFrameLocks noChangeAspect="1"/>
            </p:cNvGraphicFramePr>
            <p:nvPr>
              <p:extLst/>
            </p:nvPr>
          </p:nvGraphicFramePr>
          <p:xfrm>
            <a:off x="112979" y="5689054"/>
            <a:ext cx="2727325" cy="476250"/>
          </p:xfrm>
          <a:graphic>
            <a:graphicData uri="http://schemas.openxmlformats.org/presentationml/2006/ole">
              <mc:AlternateContent xmlns:mc="http://schemas.openxmlformats.org/markup-compatibility/2006">
                <mc:Choice xmlns:v="urn:schemas-microsoft-com:vml" Requires="v">
                  <p:oleObj spid="_x0000_s1186" name="Equation" r:id="rId5" imgW="2095200" imgH="393480" progId="Equation.3">
                    <p:embed/>
                  </p:oleObj>
                </mc:Choice>
                <mc:Fallback>
                  <p:oleObj name="Equation" r:id="rId5" imgW="2095200" imgH="393480" progId="Equation.3">
                    <p:embed/>
                    <p:pic>
                      <p:nvPicPr>
                        <p:cNvPr id="110" name="Object 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79" y="5689054"/>
                          <a:ext cx="2727325" cy="476250"/>
                        </a:xfrm>
                        <a:prstGeom prst="rect">
                          <a:avLst/>
                        </a:prstGeom>
                        <a:solidFill>
                          <a:schemeClr val="bg1"/>
                        </a:solidFill>
                        <a:ln w="28575">
                          <a:solidFill>
                            <a:srgbClr val="41A39A"/>
                          </a:solidFill>
                          <a:miter lim="800000"/>
                          <a:headEnd/>
                          <a:tailEnd/>
                        </a:ln>
                      </p:spPr>
                    </p:pic>
                  </p:oleObj>
                </mc:Fallback>
              </mc:AlternateContent>
            </a:graphicData>
          </a:graphic>
        </p:graphicFrame>
        <p:cxnSp>
          <p:nvCxnSpPr>
            <p:cNvPr id="115" name="Straight Arrow Connector 114"/>
            <p:cNvCxnSpPr>
              <a:stCxn id="110" idx="0"/>
              <a:endCxn id="108" idx="2"/>
            </p:cNvCxnSpPr>
            <p:nvPr/>
          </p:nvCxnSpPr>
          <p:spPr>
            <a:xfrm flipV="1">
              <a:off x="1476641" y="4985370"/>
              <a:ext cx="0" cy="70368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29" name="Rectangle 128"/>
            <p:cNvSpPr/>
            <p:nvPr/>
          </p:nvSpPr>
          <p:spPr>
            <a:xfrm>
              <a:off x="745575" y="5219908"/>
              <a:ext cx="1462132" cy="369332"/>
            </a:xfrm>
            <a:prstGeom prst="rect">
              <a:avLst/>
            </a:prstGeom>
            <a:solidFill>
              <a:schemeClr val="bg1"/>
            </a:solidFill>
          </p:spPr>
          <p:txBody>
            <a:bodyPr wrap="none">
              <a:spAutoFit/>
            </a:bodyPr>
            <a:lstStyle/>
            <a:p>
              <a:r>
                <a:rPr lang="en-US" dirty="0"/>
                <a:t>derived From</a:t>
              </a:r>
              <a:endParaRPr lang="en-GB" dirty="0"/>
            </a:p>
          </p:txBody>
        </p:sp>
      </p:grpSp>
      <p:grpSp>
        <p:nvGrpSpPr>
          <p:cNvPr id="137" name="Group 136"/>
          <p:cNvGrpSpPr/>
          <p:nvPr/>
        </p:nvGrpSpPr>
        <p:grpSpPr>
          <a:xfrm>
            <a:off x="1261176" y="2534799"/>
            <a:ext cx="6679843" cy="3392380"/>
            <a:chOff x="1261176" y="2534799"/>
            <a:chExt cx="6679843" cy="3392380"/>
          </a:xfrm>
        </p:grpSpPr>
        <p:cxnSp>
          <p:nvCxnSpPr>
            <p:cNvPr id="132" name="Straight Arrow Connector 131"/>
            <p:cNvCxnSpPr>
              <a:stCxn id="71" idx="2"/>
              <a:endCxn id="110" idx="3"/>
            </p:cNvCxnSpPr>
            <p:nvPr/>
          </p:nvCxnSpPr>
          <p:spPr>
            <a:xfrm flipH="1">
              <a:off x="2840304" y="4692017"/>
              <a:ext cx="2388243" cy="123516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4" name="Straight Arrow Connector 133"/>
            <p:cNvCxnSpPr>
              <a:stCxn id="71" idx="2"/>
              <a:endCxn id="22" idx="5"/>
            </p:cNvCxnSpPr>
            <p:nvPr/>
          </p:nvCxnSpPr>
          <p:spPr>
            <a:xfrm flipH="1" flipV="1">
              <a:off x="1261176" y="2611453"/>
              <a:ext cx="3967371" cy="208056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6" name="Straight Arrow Connector 135"/>
            <p:cNvCxnSpPr>
              <a:stCxn id="71" idx="7"/>
              <a:endCxn id="38" idx="3"/>
            </p:cNvCxnSpPr>
            <p:nvPr/>
          </p:nvCxnSpPr>
          <p:spPr>
            <a:xfrm flipV="1">
              <a:off x="5412935" y="2534799"/>
              <a:ext cx="2528084" cy="208084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17049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79" y="430318"/>
            <a:ext cx="6979301" cy="1143000"/>
          </a:xfrm>
        </p:spPr>
        <p:txBody>
          <a:bodyPr>
            <a:normAutofit fontScale="90000"/>
          </a:bodyPr>
          <a:lstStyle/>
          <a:p>
            <a:r>
              <a:rPr lang="en-US" dirty="0"/>
              <a:t>QB equations: deal with approximated values by using error propagation</a:t>
            </a:r>
            <a:endParaRPr lang="en-GB" dirty="0"/>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a:t>25</a:t>
            </a:fld>
            <a:endParaRPr kumimoji="0" lang="en-US" dirty="0"/>
          </a:p>
        </p:txBody>
      </p:sp>
      <p:sp>
        <p:nvSpPr>
          <p:cNvPr id="22" name="Oval 21"/>
          <p:cNvSpPr/>
          <p:nvPr/>
        </p:nvSpPr>
        <p:spPr>
          <a:xfrm>
            <a:off x="1076788" y="242706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599737" y="2381769"/>
            <a:ext cx="846194" cy="369332"/>
          </a:xfrm>
          <a:prstGeom prst="rect">
            <a:avLst/>
          </a:prstGeom>
        </p:spPr>
        <p:txBody>
          <a:bodyPr wrap="none">
            <a:spAutoFit/>
          </a:bodyPr>
          <a:lstStyle/>
          <a:p>
            <a:r>
              <a:rPr lang="en-US" dirty="0">
                <a:solidFill>
                  <a:schemeClr val="accent2"/>
                </a:solidFill>
              </a:rPr>
              <a:t>Vienna</a:t>
            </a:r>
            <a:endParaRPr lang="en-GB" dirty="0"/>
          </a:p>
        </p:txBody>
      </p:sp>
      <p:sp>
        <p:nvSpPr>
          <p:cNvPr id="24" name="Rectangle 23"/>
          <p:cNvSpPr/>
          <p:nvPr/>
        </p:nvSpPr>
        <p:spPr>
          <a:xfrm>
            <a:off x="3696821" y="3068960"/>
            <a:ext cx="659155" cy="369332"/>
          </a:xfrm>
          <a:prstGeom prst="rect">
            <a:avLst/>
          </a:prstGeom>
        </p:spPr>
        <p:txBody>
          <a:bodyPr wrap="none">
            <a:spAutoFit/>
          </a:bodyPr>
          <a:lstStyle/>
          <a:p>
            <a:r>
              <a:rPr lang="en-US" dirty="0">
                <a:solidFill>
                  <a:schemeClr val="accent2"/>
                </a:solidFill>
              </a:rPr>
              <a:t>2016</a:t>
            </a:r>
            <a:endParaRPr lang="en-GB" dirty="0"/>
          </a:p>
        </p:txBody>
      </p:sp>
      <p:sp>
        <p:nvSpPr>
          <p:cNvPr id="25" name="Rectangle 24"/>
          <p:cNvSpPr/>
          <p:nvPr/>
        </p:nvSpPr>
        <p:spPr>
          <a:xfrm>
            <a:off x="2997006" y="1772816"/>
            <a:ext cx="1251368" cy="369332"/>
          </a:xfrm>
          <a:prstGeom prst="rect">
            <a:avLst/>
          </a:prstGeom>
        </p:spPr>
        <p:txBody>
          <a:bodyPr wrap="none">
            <a:spAutoFit/>
          </a:bodyPr>
          <a:lstStyle/>
          <a:p>
            <a:r>
              <a:rPr lang="en-US" dirty="0">
                <a:solidFill>
                  <a:schemeClr val="accent2"/>
                </a:solidFill>
              </a:rPr>
              <a:t>population</a:t>
            </a:r>
            <a:endParaRPr lang="en-GB" dirty="0"/>
          </a:p>
        </p:txBody>
      </p:sp>
      <p:sp>
        <p:nvSpPr>
          <p:cNvPr id="26" name="Rectangle 25"/>
          <p:cNvSpPr/>
          <p:nvPr/>
        </p:nvSpPr>
        <p:spPr>
          <a:xfrm>
            <a:off x="1882598" y="3769298"/>
            <a:ext cx="1114408" cy="369332"/>
          </a:xfrm>
          <a:prstGeom prst="rect">
            <a:avLst/>
          </a:prstGeom>
        </p:spPr>
        <p:txBody>
          <a:bodyPr wrap="none">
            <a:spAutoFit/>
          </a:bodyPr>
          <a:lstStyle/>
          <a:p>
            <a:r>
              <a:rPr lang="en-GB" dirty="0">
                <a:solidFill>
                  <a:schemeClr val="accent4"/>
                </a:solidFill>
              </a:rPr>
              <a:t>1 852 997</a:t>
            </a:r>
            <a:endParaRPr lang="en-GB" dirty="0"/>
          </a:p>
        </p:txBody>
      </p:sp>
      <p:sp>
        <p:nvSpPr>
          <p:cNvPr id="27" name="Rectangle 26"/>
          <p:cNvSpPr/>
          <p:nvPr/>
        </p:nvSpPr>
        <p:spPr>
          <a:xfrm>
            <a:off x="855992" y="3907875"/>
            <a:ext cx="470000" cy="369332"/>
          </a:xfrm>
          <a:prstGeom prst="rect">
            <a:avLst/>
          </a:prstGeom>
        </p:spPr>
        <p:txBody>
          <a:bodyPr wrap="none">
            <a:spAutoFit/>
          </a:bodyPr>
          <a:lstStyle/>
          <a:p>
            <a:r>
              <a:rPr lang="en-US" dirty="0">
                <a:solidFill>
                  <a:schemeClr val="accent1"/>
                </a:solidFill>
              </a:rPr>
              <a:t>0.0</a:t>
            </a:r>
            <a:endParaRPr lang="en-GB" dirty="0"/>
          </a:p>
        </p:txBody>
      </p:sp>
      <p:cxnSp>
        <p:nvCxnSpPr>
          <p:cNvPr id="28" name="Straight Arrow Connector 27"/>
          <p:cNvCxnSpPr>
            <a:stCxn id="22" idx="6"/>
            <a:endCxn id="23" idx="1"/>
          </p:cNvCxnSpPr>
          <p:nvPr/>
        </p:nvCxnSpPr>
        <p:spPr>
          <a:xfrm>
            <a:off x="1292812" y="2535077"/>
            <a:ext cx="3306925" cy="31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2" idx="4"/>
            <a:endCxn id="27" idx="0"/>
          </p:cNvCxnSpPr>
          <p:nvPr/>
        </p:nvCxnSpPr>
        <p:spPr>
          <a:xfrm flipH="1">
            <a:off x="1090992" y="2643089"/>
            <a:ext cx="93808" cy="1264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5"/>
            <a:endCxn id="26" idx="1"/>
          </p:cNvCxnSpPr>
          <p:nvPr/>
        </p:nvCxnSpPr>
        <p:spPr>
          <a:xfrm>
            <a:off x="1261176" y="2611453"/>
            <a:ext cx="621422" cy="1342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2" idx="6"/>
            <a:endCxn id="25" idx="1"/>
          </p:cNvCxnSpPr>
          <p:nvPr/>
        </p:nvCxnSpPr>
        <p:spPr>
          <a:xfrm flipV="1">
            <a:off x="1292812" y="1957482"/>
            <a:ext cx="1704194" cy="577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2" idx="6"/>
            <a:endCxn id="24" idx="1"/>
          </p:cNvCxnSpPr>
          <p:nvPr/>
        </p:nvCxnSpPr>
        <p:spPr>
          <a:xfrm>
            <a:off x="1292812" y="2535077"/>
            <a:ext cx="2404009" cy="718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97978" y="2283049"/>
            <a:ext cx="531364" cy="369332"/>
          </a:xfrm>
          <a:prstGeom prst="rect">
            <a:avLst/>
          </a:prstGeom>
          <a:solidFill>
            <a:schemeClr val="bg1"/>
          </a:solidFill>
        </p:spPr>
        <p:txBody>
          <a:bodyPr wrap="none">
            <a:spAutoFit/>
          </a:bodyPr>
          <a:lstStyle/>
          <a:p>
            <a:r>
              <a:rPr lang="en-US" dirty="0"/>
              <a:t>city</a:t>
            </a:r>
            <a:endParaRPr lang="en-GB" dirty="0"/>
          </a:p>
        </p:txBody>
      </p:sp>
      <p:sp>
        <p:nvSpPr>
          <p:cNvPr id="34" name="Rectangle 33"/>
          <p:cNvSpPr/>
          <p:nvPr/>
        </p:nvSpPr>
        <p:spPr>
          <a:xfrm>
            <a:off x="2439802" y="2780928"/>
            <a:ext cx="592726" cy="369332"/>
          </a:xfrm>
          <a:prstGeom prst="rect">
            <a:avLst/>
          </a:prstGeom>
          <a:solidFill>
            <a:schemeClr val="bg1"/>
          </a:solidFill>
        </p:spPr>
        <p:txBody>
          <a:bodyPr wrap="none">
            <a:spAutoFit/>
          </a:bodyPr>
          <a:lstStyle/>
          <a:p>
            <a:r>
              <a:rPr lang="en-US" dirty="0"/>
              <a:t>year</a:t>
            </a:r>
            <a:endParaRPr lang="en-GB" dirty="0"/>
          </a:p>
        </p:txBody>
      </p:sp>
      <p:sp>
        <p:nvSpPr>
          <p:cNvPr id="35" name="Rectangle 34"/>
          <p:cNvSpPr/>
          <p:nvPr/>
        </p:nvSpPr>
        <p:spPr>
          <a:xfrm>
            <a:off x="1623323" y="1997120"/>
            <a:ext cx="1043171" cy="369332"/>
          </a:xfrm>
          <a:prstGeom prst="rect">
            <a:avLst/>
          </a:prstGeom>
          <a:solidFill>
            <a:schemeClr val="bg1"/>
          </a:solidFill>
        </p:spPr>
        <p:txBody>
          <a:bodyPr wrap="none">
            <a:spAutoFit/>
          </a:bodyPr>
          <a:lstStyle/>
          <a:p>
            <a:r>
              <a:rPr lang="en-US" dirty="0"/>
              <a:t>indicator</a:t>
            </a:r>
            <a:endParaRPr lang="en-GB" dirty="0"/>
          </a:p>
        </p:txBody>
      </p:sp>
      <p:sp>
        <p:nvSpPr>
          <p:cNvPr id="36" name="Rectangle 35"/>
          <p:cNvSpPr/>
          <p:nvPr/>
        </p:nvSpPr>
        <p:spPr>
          <a:xfrm>
            <a:off x="1527104" y="3169211"/>
            <a:ext cx="701539" cy="369332"/>
          </a:xfrm>
          <a:prstGeom prst="rect">
            <a:avLst/>
          </a:prstGeom>
          <a:solidFill>
            <a:schemeClr val="bg1"/>
          </a:solidFill>
        </p:spPr>
        <p:txBody>
          <a:bodyPr wrap="none">
            <a:spAutoFit/>
          </a:bodyPr>
          <a:lstStyle/>
          <a:p>
            <a:r>
              <a:rPr lang="en-US" dirty="0"/>
              <a:t>value</a:t>
            </a:r>
            <a:endParaRPr lang="en-GB" dirty="0"/>
          </a:p>
        </p:txBody>
      </p:sp>
      <p:sp>
        <p:nvSpPr>
          <p:cNvPr id="37" name="Rectangle 36"/>
          <p:cNvSpPr/>
          <p:nvPr/>
        </p:nvSpPr>
        <p:spPr>
          <a:xfrm>
            <a:off x="825310" y="3268257"/>
            <a:ext cx="651332" cy="369332"/>
          </a:xfrm>
          <a:prstGeom prst="rect">
            <a:avLst/>
          </a:prstGeom>
          <a:solidFill>
            <a:schemeClr val="bg1"/>
          </a:solidFill>
        </p:spPr>
        <p:txBody>
          <a:bodyPr wrap="none">
            <a:spAutoFit/>
          </a:bodyPr>
          <a:lstStyle/>
          <a:p>
            <a:r>
              <a:rPr lang="en-US" dirty="0"/>
              <a:t>error</a:t>
            </a:r>
            <a:endParaRPr lang="en-GB" dirty="0"/>
          </a:p>
        </p:txBody>
      </p:sp>
      <p:sp>
        <p:nvSpPr>
          <p:cNvPr id="38" name="Oval 37"/>
          <p:cNvSpPr/>
          <p:nvPr/>
        </p:nvSpPr>
        <p:spPr>
          <a:xfrm>
            <a:off x="7909383" y="2350411"/>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305692" y="1772816"/>
            <a:ext cx="594330" cy="369332"/>
          </a:xfrm>
          <a:prstGeom prst="rect">
            <a:avLst/>
          </a:prstGeom>
        </p:spPr>
        <p:txBody>
          <a:bodyPr wrap="none">
            <a:spAutoFit/>
          </a:bodyPr>
          <a:lstStyle/>
          <a:p>
            <a:r>
              <a:rPr lang="en-US" dirty="0">
                <a:solidFill>
                  <a:schemeClr val="accent2"/>
                </a:solidFill>
              </a:rPr>
              <a:t>area</a:t>
            </a:r>
            <a:endParaRPr lang="en-GB" dirty="0"/>
          </a:p>
        </p:txBody>
      </p:sp>
      <p:sp>
        <p:nvSpPr>
          <p:cNvPr id="42" name="Rectangle 41"/>
          <p:cNvSpPr/>
          <p:nvPr/>
        </p:nvSpPr>
        <p:spPr>
          <a:xfrm>
            <a:off x="6501818" y="4026017"/>
            <a:ext cx="944489" cy="369332"/>
          </a:xfrm>
          <a:prstGeom prst="rect">
            <a:avLst/>
          </a:prstGeom>
        </p:spPr>
        <p:txBody>
          <a:bodyPr wrap="none">
            <a:spAutoFit/>
          </a:bodyPr>
          <a:lstStyle/>
          <a:p>
            <a:r>
              <a:rPr lang="en-GB" dirty="0">
                <a:solidFill>
                  <a:schemeClr val="accent4"/>
                </a:solidFill>
              </a:rPr>
              <a:t>414.650</a:t>
            </a:r>
          </a:p>
        </p:txBody>
      </p:sp>
      <p:cxnSp>
        <p:nvCxnSpPr>
          <p:cNvPr id="44" name="Straight Arrow Connector 43"/>
          <p:cNvCxnSpPr>
            <a:stCxn id="38" idx="6"/>
            <a:endCxn id="23" idx="3"/>
          </p:cNvCxnSpPr>
          <p:nvPr/>
        </p:nvCxnSpPr>
        <p:spPr>
          <a:xfrm flipH="1">
            <a:off x="5445931" y="2458423"/>
            <a:ext cx="2679476"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38" idx="4"/>
          </p:cNvCxnSpPr>
          <p:nvPr/>
        </p:nvCxnSpPr>
        <p:spPr>
          <a:xfrm flipH="1">
            <a:off x="7917056" y="2566435"/>
            <a:ext cx="100339" cy="1341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8" idx="3"/>
            <a:endCxn id="42" idx="0"/>
          </p:cNvCxnSpPr>
          <p:nvPr/>
        </p:nvCxnSpPr>
        <p:spPr>
          <a:xfrm flipH="1">
            <a:off x="6974063" y="2534799"/>
            <a:ext cx="966956" cy="1491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8" idx="6"/>
            <a:endCxn id="41" idx="3"/>
          </p:cNvCxnSpPr>
          <p:nvPr/>
        </p:nvCxnSpPr>
        <p:spPr>
          <a:xfrm flipH="1" flipV="1">
            <a:off x="5900022" y="1957482"/>
            <a:ext cx="2225385" cy="500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8" idx="6"/>
            <a:endCxn id="24" idx="3"/>
          </p:cNvCxnSpPr>
          <p:nvPr/>
        </p:nvCxnSpPr>
        <p:spPr>
          <a:xfrm flipH="1">
            <a:off x="4355976" y="2458423"/>
            <a:ext cx="3769431" cy="7952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650913" y="2314025"/>
            <a:ext cx="531364" cy="369332"/>
          </a:xfrm>
          <a:prstGeom prst="rect">
            <a:avLst/>
          </a:prstGeom>
          <a:solidFill>
            <a:schemeClr val="bg1"/>
          </a:solidFill>
        </p:spPr>
        <p:txBody>
          <a:bodyPr wrap="none">
            <a:spAutoFit/>
          </a:bodyPr>
          <a:lstStyle/>
          <a:p>
            <a:r>
              <a:rPr lang="en-US" dirty="0"/>
              <a:t>city</a:t>
            </a:r>
            <a:endParaRPr lang="en-GB" dirty="0"/>
          </a:p>
        </p:txBody>
      </p:sp>
      <p:sp>
        <p:nvSpPr>
          <p:cNvPr id="50" name="Rectangle 49"/>
          <p:cNvSpPr/>
          <p:nvPr/>
        </p:nvSpPr>
        <p:spPr>
          <a:xfrm>
            <a:off x="5841786" y="2848559"/>
            <a:ext cx="592726" cy="369332"/>
          </a:xfrm>
          <a:prstGeom prst="rect">
            <a:avLst/>
          </a:prstGeom>
          <a:solidFill>
            <a:schemeClr val="bg1"/>
          </a:solidFill>
        </p:spPr>
        <p:txBody>
          <a:bodyPr wrap="none">
            <a:spAutoFit/>
          </a:bodyPr>
          <a:lstStyle/>
          <a:p>
            <a:r>
              <a:rPr lang="en-US" dirty="0"/>
              <a:t>year</a:t>
            </a:r>
            <a:endParaRPr lang="en-GB" dirty="0"/>
          </a:p>
        </p:txBody>
      </p:sp>
      <p:sp>
        <p:nvSpPr>
          <p:cNvPr id="51" name="Rectangle 50"/>
          <p:cNvSpPr/>
          <p:nvPr/>
        </p:nvSpPr>
        <p:spPr>
          <a:xfrm>
            <a:off x="6306418" y="1913717"/>
            <a:ext cx="1043171" cy="369332"/>
          </a:xfrm>
          <a:prstGeom prst="rect">
            <a:avLst/>
          </a:prstGeom>
          <a:solidFill>
            <a:schemeClr val="bg1"/>
          </a:solidFill>
        </p:spPr>
        <p:txBody>
          <a:bodyPr wrap="none">
            <a:spAutoFit/>
          </a:bodyPr>
          <a:lstStyle/>
          <a:p>
            <a:r>
              <a:rPr lang="en-US" dirty="0"/>
              <a:t>indicator</a:t>
            </a:r>
            <a:endParaRPr lang="en-GB" dirty="0"/>
          </a:p>
        </p:txBody>
      </p:sp>
      <p:sp>
        <p:nvSpPr>
          <p:cNvPr id="52" name="Rectangle 51"/>
          <p:cNvSpPr/>
          <p:nvPr/>
        </p:nvSpPr>
        <p:spPr>
          <a:xfrm>
            <a:off x="6974063" y="3411768"/>
            <a:ext cx="701539" cy="369332"/>
          </a:xfrm>
          <a:prstGeom prst="rect">
            <a:avLst/>
          </a:prstGeom>
          <a:solidFill>
            <a:schemeClr val="bg1"/>
          </a:solidFill>
        </p:spPr>
        <p:txBody>
          <a:bodyPr wrap="none">
            <a:spAutoFit/>
          </a:bodyPr>
          <a:lstStyle/>
          <a:p>
            <a:r>
              <a:rPr lang="en-US" dirty="0"/>
              <a:t>value</a:t>
            </a:r>
            <a:endParaRPr lang="en-GB" dirty="0"/>
          </a:p>
        </p:txBody>
      </p:sp>
      <p:sp>
        <p:nvSpPr>
          <p:cNvPr id="53" name="Rectangle 52"/>
          <p:cNvSpPr/>
          <p:nvPr/>
        </p:nvSpPr>
        <p:spPr>
          <a:xfrm>
            <a:off x="7685636" y="3144030"/>
            <a:ext cx="651332" cy="369332"/>
          </a:xfrm>
          <a:prstGeom prst="rect">
            <a:avLst/>
          </a:prstGeom>
          <a:solidFill>
            <a:schemeClr val="bg1"/>
          </a:solidFill>
        </p:spPr>
        <p:txBody>
          <a:bodyPr wrap="none">
            <a:spAutoFit/>
          </a:bodyPr>
          <a:lstStyle/>
          <a:p>
            <a:r>
              <a:rPr lang="en-US" dirty="0"/>
              <a:t>error</a:t>
            </a:r>
            <a:endParaRPr lang="en-GB" dirty="0"/>
          </a:p>
        </p:txBody>
      </p:sp>
      <p:grpSp>
        <p:nvGrpSpPr>
          <p:cNvPr id="107" name="Group 106"/>
          <p:cNvGrpSpPr/>
          <p:nvPr/>
        </p:nvGrpSpPr>
        <p:grpSpPr>
          <a:xfrm>
            <a:off x="4026399" y="2751101"/>
            <a:ext cx="4810039" cy="3350417"/>
            <a:chOff x="4026399" y="2751101"/>
            <a:chExt cx="4810039" cy="3350417"/>
          </a:xfrm>
        </p:grpSpPr>
        <p:sp>
          <p:nvSpPr>
            <p:cNvPr id="71" name="Oval 70"/>
            <p:cNvSpPr/>
            <p:nvPr/>
          </p:nvSpPr>
          <p:spPr>
            <a:xfrm>
              <a:off x="5228547" y="4584005"/>
              <a:ext cx="216024" cy="2160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72" name="Straight Arrow Connector 71"/>
            <p:cNvCxnSpPr>
              <a:stCxn id="71" idx="5"/>
              <a:endCxn id="75" idx="1"/>
            </p:cNvCxnSpPr>
            <p:nvPr/>
          </p:nvCxnSpPr>
          <p:spPr>
            <a:xfrm>
              <a:off x="5412935" y="4768393"/>
              <a:ext cx="1415068" cy="735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828003" y="5319722"/>
              <a:ext cx="2008435" cy="369332"/>
            </a:xfrm>
            <a:prstGeom prst="rect">
              <a:avLst/>
            </a:prstGeom>
          </p:spPr>
          <p:txBody>
            <a:bodyPr wrap="none">
              <a:spAutoFit/>
            </a:bodyPr>
            <a:lstStyle/>
            <a:p>
              <a:r>
                <a:rPr lang="en-US" dirty="0">
                  <a:solidFill>
                    <a:schemeClr val="accent2"/>
                  </a:solidFill>
                </a:rPr>
                <a:t>population density</a:t>
              </a:r>
              <a:endParaRPr lang="en-GB" dirty="0"/>
            </a:p>
          </p:txBody>
        </p:sp>
        <p:sp>
          <p:nvSpPr>
            <p:cNvPr id="78" name="Rectangle 77"/>
            <p:cNvSpPr/>
            <p:nvPr/>
          </p:nvSpPr>
          <p:spPr>
            <a:xfrm>
              <a:off x="4050442" y="5732186"/>
              <a:ext cx="311304" cy="369332"/>
            </a:xfrm>
            <a:prstGeom prst="rect">
              <a:avLst/>
            </a:prstGeom>
          </p:spPr>
          <p:txBody>
            <a:bodyPr wrap="none">
              <a:spAutoFit/>
            </a:bodyPr>
            <a:lstStyle/>
            <a:p>
              <a:r>
                <a:rPr lang="en-GB" dirty="0">
                  <a:solidFill>
                    <a:srgbClr val="FF0000"/>
                  </a:solidFill>
                </a:rPr>
                <a:t>?</a:t>
              </a:r>
            </a:p>
          </p:txBody>
        </p:sp>
        <p:sp>
          <p:nvSpPr>
            <p:cNvPr id="79" name="Rectangle 78"/>
            <p:cNvSpPr/>
            <p:nvPr/>
          </p:nvSpPr>
          <p:spPr>
            <a:xfrm>
              <a:off x="5306642" y="5689054"/>
              <a:ext cx="758541" cy="369332"/>
            </a:xfrm>
            <a:prstGeom prst="rect">
              <a:avLst/>
            </a:prstGeom>
          </p:spPr>
          <p:txBody>
            <a:bodyPr wrap="none">
              <a:spAutoFit/>
            </a:bodyPr>
            <a:lstStyle/>
            <a:p>
              <a:r>
                <a:rPr lang="en-GB" dirty="0">
                  <a:solidFill>
                    <a:schemeClr val="accent4"/>
                  </a:solidFill>
                </a:rPr>
                <a:t>4  467</a:t>
              </a:r>
              <a:endParaRPr lang="en-GB" dirty="0"/>
            </a:p>
          </p:txBody>
        </p:sp>
        <p:cxnSp>
          <p:nvCxnSpPr>
            <p:cNvPr id="81" name="Straight Arrow Connector 80"/>
            <p:cNvCxnSpPr>
              <a:stCxn id="71" idx="4"/>
              <a:endCxn id="79" idx="0"/>
            </p:cNvCxnSpPr>
            <p:nvPr/>
          </p:nvCxnSpPr>
          <p:spPr>
            <a:xfrm>
              <a:off x="5336559" y="4800029"/>
              <a:ext cx="349354" cy="889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cxnSpLocks/>
              <a:stCxn id="71" idx="3"/>
              <a:endCxn id="78" idx="0"/>
            </p:cNvCxnSpPr>
            <p:nvPr/>
          </p:nvCxnSpPr>
          <p:spPr>
            <a:xfrm flipH="1">
              <a:off x="4206094" y="4768393"/>
              <a:ext cx="1054089" cy="963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71" idx="1"/>
              <a:endCxn id="24" idx="2"/>
            </p:cNvCxnSpPr>
            <p:nvPr/>
          </p:nvCxnSpPr>
          <p:spPr>
            <a:xfrm flipH="1" flipV="1">
              <a:off x="4026399" y="3438292"/>
              <a:ext cx="1233784" cy="1177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71" idx="0"/>
              <a:endCxn id="23" idx="2"/>
            </p:cNvCxnSpPr>
            <p:nvPr/>
          </p:nvCxnSpPr>
          <p:spPr>
            <a:xfrm flipH="1" flipV="1">
              <a:off x="5022834" y="2751101"/>
              <a:ext cx="313725" cy="1832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4976740" y="3637589"/>
              <a:ext cx="531364" cy="369332"/>
            </a:xfrm>
            <a:prstGeom prst="rect">
              <a:avLst/>
            </a:prstGeom>
            <a:solidFill>
              <a:schemeClr val="bg1"/>
            </a:solidFill>
          </p:spPr>
          <p:txBody>
            <a:bodyPr wrap="none">
              <a:spAutoFit/>
            </a:bodyPr>
            <a:lstStyle/>
            <a:p>
              <a:r>
                <a:rPr lang="en-US" dirty="0"/>
                <a:t>city</a:t>
              </a:r>
              <a:endParaRPr lang="en-GB" dirty="0"/>
            </a:p>
          </p:txBody>
        </p:sp>
        <p:sp>
          <p:nvSpPr>
            <p:cNvPr id="100" name="Rectangle 99"/>
            <p:cNvSpPr/>
            <p:nvPr/>
          </p:nvSpPr>
          <p:spPr>
            <a:xfrm>
              <a:off x="4267306" y="3851756"/>
              <a:ext cx="592726" cy="369332"/>
            </a:xfrm>
            <a:prstGeom prst="rect">
              <a:avLst/>
            </a:prstGeom>
            <a:solidFill>
              <a:schemeClr val="bg1"/>
            </a:solidFill>
          </p:spPr>
          <p:txBody>
            <a:bodyPr wrap="none">
              <a:spAutoFit/>
            </a:bodyPr>
            <a:lstStyle/>
            <a:p>
              <a:r>
                <a:rPr lang="en-US" dirty="0"/>
                <a:t>year</a:t>
              </a:r>
              <a:endParaRPr lang="en-GB" dirty="0"/>
            </a:p>
          </p:txBody>
        </p:sp>
        <p:sp>
          <p:nvSpPr>
            <p:cNvPr id="101" name="Rectangle 100"/>
            <p:cNvSpPr/>
            <p:nvPr/>
          </p:nvSpPr>
          <p:spPr>
            <a:xfrm>
              <a:off x="5022589" y="5147900"/>
              <a:ext cx="701539" cy="369332"/>
            </a:xfrm>
            <a:prstGeom prst="rect">
              <a:avLst/>
            </a:prstGeom>
            <a:solidFill>
              <a:schemeClr val="bg1"/>
            </a:solidFill>
          </p:spPr>
          <p:txBody>
            <a:bodyPr wrap="none">
              <a:spAutoFit/>
            </a:bodyPr>
            <a:lstStyle/>
            <a:p>
              <a:r>
                <a:rPr lang="en-US" dirty="0"/>
                <a:t>value</a:t>
              </a:r>
              <a:endParaRPr lang="en-GB" dirty="0"/>
            </a:p>
          </p:txBody>
        </p:sp>
        <p:sp>
          <p:nvSpPr>
            <p:cNvPr id="102" name="Rectangle 101"/>
            <p:cNvSpPr/>
            <p:nvPr/>
          </p:nvSpPr>
          <p:spPr>
            <a:xfrm>
              <a:off x="5833085" y="4941168"/>
              <a:ext cx="1043171" cy="369332"/>
            </a:xfrm>
            <a:prstGeom prst="rect">
              <a:avLst/>
            </a:prstGeom>
            <a:solidFill>
              <a:schemeClr val="bg1"/>
            </a:solidFill>
          </p:spPr>
          <p:txBody>
            <a:bodyPr wrap="none">
              <a:spAutoFit/>
            </a:bodyPr>
            <a:lstStyle/>
            <a:p>
              <a:r>
                <a:rPr lang="en-US" dirty="0"/>
                <a:t>indicator</a:t>
              </a:r>
              <a:endParaRPr lang="en-GB" dirty="0"/>
            </a:p>
          </p:txBody>
        </p:sp>
        <p:sp>
          <p:nvSpPr>
            <p:cNvPr id="103" name="Rectangle 102"/>
            <p:cNvSpPr/>
            <p:nvPr/>
          </p:nvSpPr>
          <p:spPr>
            <a:xfrm>
              <a:off x="4208700" y="5219908"/>
              <a:ext cx="651332" cy="369332"/>
            </a:xfrm>
            <a:prstGeom prst="rect">
              <a:avLst/>
            </a:prstGeom>
            <a:solidFill>
              <a:schemeClr val="bg1"/>
            </a:solidFill>
          </p:spPr>
          <p:txBody>
            <a:bodyPr wrap="none">
              <a:spAutoFit/>
            </a:bodyPr>
            <a:lstStyle/>
            <a:p>
              <a:r>
                <a:rPr lang="en-US" dirty="0"/>
                <a:t>error</a:t>
              </a:r>
              <a:endParaRPr lang="en-GB" dirty="0"/>
            </a:p>
          </p:txBody>
        </p:sp>
      </p:grpSp>
      <p:graphicFrame>
        <p:nvGraphicFramePr>
          <p:cNvPr id="108" name="Object 107"/>
          <p:cNvGraphicFramePr>
            <a:graphicFrameLocks noChangeAspect="1"/>
          </p:cNvGraphicFramePr>
          <p:nvPr>
            <p:extLst/>
          </p:nvPr>
        </p:nvGraphicFramePr>
        <p:xfrm>
          <a:off x="154254" y="4509120"/>
          <a:ext cx="2644775" cy="476250"/>
        </p:xfrm>
        <a:graphic>
          <a:graphicData uri="http://schemas.openxmlformats.org/presentationml/2006/ole">
            <mc:AlternateContent xmlns:mc="http://schemas.openxmlformats.org/markup-compatibility/2006">
              <mc:Choice xmlns:v="urn:schemas-microsoft-com:vml" Requires="v">
                <p:oleObj spid="_x0000_s2207" name="Equation" r:id="rId3" imgW="2032000" imgH="393700" progId="Equation.3">
                  <p:embed/>
                </p:oleObj>
              </mc:Choice>
              <mc:Fallback>
                <p:oleObj name="Equation" r:id="rId3" imgW="2032000" imgH="393700" progId="Equation.3">
                  <p:embed/>
                  <p:pic>
                    <p:nvPicPr>
                      <p:cNvPr id="108" name="Object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54" y="4509120"/>
                        <a:ext cx="2644775" cy="476250"/>
                      </a:xfrm>
                      <a:prstGeom prst="rect">
                        <a:avLst/>
                      </a:prstGeom>
                      <a:noFill/>
                      <a:ln w="28575">
                        <a:solidFill>
                          <a:srgbClr val="41A39A"/>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0" name="Group 129"/>
          <p:cNvGrpSpPr/>
          <p:nvPr/>
        </p:nvGrpSpPr>
        <p:grpSpPr>
          <a:xfrm>
            <a:off x="112979" y="4985370"/>
            <a:ext cx="2727325" cy="1179934"/>
            <a:chOff x="112979" y="4985370"/>
            <a:chExt cx="2727325" cy="1179934"/>
          </a:xfrm>
        </p:grpSpPr>
        <p:graphicFrame>
          <p:nvGraphicFramePr>
            <p:cNvPr id="110" name="Object 109"/>
            <p:cNvGraphicFramePr>
              <a:graphicFrameLocks noChangeAspect="1"/>
            </p:cNvGraphicFramePr>
            <p:nvPr>
              <p:extLst/>
            </p:nvPr>
          </p:nvGraphicFramePr>
          <p:xfrm>
            <a:off x="112979" y="5689054"/>
            <a:ext cx="2727325" cy="476250"/>
          </p:xfrm>
          <a:graphic>
            <a:graphicData uri="http://schemas.openxmlformats.org/presentationml/2006/ole">
              <mc:AlternateContent xmlns:mc="http://schemas.openxmlformats.org/markup-compatibility/2006">
                <mc:Choice xmlns:v="urn:schemas-microsoft-com:vml" Requires="v">
                  <p:oleObj spid="_x0000_s2208" name="Equation" r:id="rId5" imgW="2095200" imgH="393480" progId="Equation.3">
                    <p:embed/>
                  </p:oleObj>
                </mc:Choice>
                <mc:Fallback>
                  <p:oleObj name="Equation" r:id="rId5" imgW="2095200" imgH="393480" progId="Equation.3">
                    <p:embed/>
                    <p:pic>
                      <p:nvPicPr>
                        <p:cNvPr id="110" name="Object 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79" y="5689054"/>
                          <a:ext cx="2727325" cy="476250"/>
                        </a:xfrm>
                        <a:prstGeom prst="rect">
                          <a:avLst/>
                        </a:prstGeom>
                        <a:solidFill>
                          <a:schemeClr val="bg1"/>
                        </a:solidFill>
                        <a:ln w="28575">
                          <a:solidFill>
                            <a:srgbClr val="41A39A"/>
                          </a:solidFill>
                          <a:miter lim="800000"/>
                          <a:headEnd/>
                          <a:tailEnd/>
                        </a:ln>
                      </p:spPr>
                    </p:pic>
                  </p:oleObj>
                </mc:Fallback>
              </mc:AlternateContent>
            </a:graphicData>
          </a:graphic>
        </p:graphicFrame>
        <p:cxnSp>
          <p:nvCxnSpPr>
            <p:cNvPr id="115" name="Straight Arrow Connector 114"/>
            <p:cNvCxnSpPr>
              <a:stCxn id="110" idx="0"/>
              <a:endCxn id="108" idx="2"/>
            </p:cNvCxnSpPr>
            <p:nvPr/>
          </p:nvCxnSpPr>
          <p:spPr>
            <a:xfrm flipV="1">
              <a:off x="1476641" y="4985370"/>
              <a:ext cx="0" cy="70368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29" name="Rectangle 128"/>
            <p:cNvSpPr/>
            <p:nvPr/>
          </p:nvSpPr>
          <p:spPr>
            <a:xfrm>
              <a:off x="745575" y="5219908"/>
              <a:ext cx="1462132" cy="369332"/>
            </a:xfrm>
            <a:prstGeom prst="rect">
              <a:avLst/>
            </a:prstGeom>
            <a:solidFill>
              <a:schemeClr val="bg1"/>
            </a:solidFill>
          </p:spPr>
          <p:txBody>
            <a:bodyPr wrap="none">
              <a:spAutoFit/>
            </a:bodyPr>
            <a:lstStyle/>
            <a:p>
              <a:r>
                <a:rPr lang="en-US" dirty="0"/>
                <a:t>derived From</a:t>
              </a:r>
              <a:endParaRPr lang="en-GB" dirty="0"/>
            </a:p>
          </p:txBody>
        </p:sp>
      </p:grpSp>
      <p:grpSp>
        <p:nvGrpSpPr>
          <p:cNvPr id="137" name="Group 136"/>
          <p:cNvGrpSpPr/>
          <p:nvPr/>
        </p:nvGrpSpPr>
        <p:grpSpPr>
          <a:xfrm>
            <a:off x="1261176" y="2534799"/>
            <a:ext cx="6679843" cy="3392380"/>
            <a:chOff x="1261176" y="2534799"/>
            <a:chExt cx="6679843" cy="3392380"/>
          </a:xfrm>
        </p:grpSpPr>
        <p:cxnSp>
          <p:nvCxnSpPr>
            <p:cNvPr id="132" name="Straight Arrow Connector 131"/>
            <p:cNvCxnSpPr>
              <a:stCxn id="71" idx="2"/>
              <a:endCxn id="110" idx="3"/>
            </p:cNvCxnSpPr>
            <p:nvPr/>
          </p:nvCxnSpPr>
          <p:spPr>
            <a:xfrm flipH="1">
              <a:off x="2840304" y="4692017"/>
              <a:ext cx="2388243" cy="123516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4" name="Straight Arrow Connector 133"/>
            <p:cNvCxnSpPr>
              <a:stCxn id="71" idx="2"/>
              <a:endCxn id="22" idx="5"/>
            </p:cNvCxnSpPr>
            <p:nvPr/>
          </p:nvCxnSpPr>
          <p:spPr>
            <a:xfrm flipH="1" flipV="1">
              <a:off x="1261176" y="2611453"/>
              <a:ext cx="3967371" cy="208056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6" name="Straight Arrow Connector 135"/>
            <p:cNvCxnSpPr>
              <a:stCxn id="71" idx="7"/>
              <a:endCxn id="38" idx="3"/>
            </p:cNvCxnSpPr>
            <p:nvPr/>
          </p:nvCxnSpPr>
          <p:spPr>
            <a:xfrm flipV="1">
              <a:off x="5412935" y="2534799"/>
              <a:ext cx="2528084" cy="208084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sp>
        <p:nvSpPr>
          <p:cNvPr id="58" name="Rectangle 57">
            <a:extLst>
              <a:ext uri="{FF2B5EF4-FFF2-40B4-BE49-F238E27FC236}">
                <a16:creationId xmlns:a16="http://schemas.microsoft.com/office/drawing/2014/main" id="{7039FEA2-2F6C-A044-A087-21E9912AEB4C}"/>
              </a:ext>
            </a:extLst>
          </p:cNvPr>
          <p:cNvSpPr/>
          <p:nvPr/>
        </p:nvSpPr>
        <p:spPr>
          <a:xfrm>
            <a:off x="7960590" y="3573016"/>
            <a:ext cx="1267343" cy="523220"/>
          </a:xfrm>
          <a:prstGeom prst="rect">
            <a:avLst/>
          </a:prstGeom>
        </p:spPr>
        <p:txBody>
          <a:bodyPr wrap="square">
            <a:spAutoFit/>
          </a:bodyPr>
          <a:lstStyle/>
          <a:p>
            <a:pPr algn="ctr"/>
            <a:r>
              <a:rPr lang="en-US" sz="1400" dirty="0">
                <a:solidFill>
                  <a:srgbClr val="FF0000"/>
                </a:solidFill>
              </a:rPr>
              <a:t>KNN prediction</a:t>
            </a:r>
            <a:endParaRPr lang="en-GB" sz="1400" dirty="0">
              <a:solidFill>
                <a:srgbClr val="FF0000"/>
              </a:solidFill>
            </a:endParaRPr>
          </a:p>
        </p:txBody>
      </p:sp>
      <p:cxnSp>
        <p:nvCxnSpPr>
          <p:cNvPr id="59" name="Straight Arrow Connector 58">
            <a:extLst>
              <a:ext uri="{FF2B5EF4-FFF2-40B4-BE49-F238E27FC236}">
                <a16:creationId xmlns:a16="http://schemas.microsoft.com/office/drawing/2014/main" id="{990C00F2-75BD-FC40-9373-4035AAA03E31}"/>
              </a:ext>
            </a:extLst>
          </p:cNvPr>
          <p:cNvCxnSpPr>
            <a:cxnSpLocks/>
            <a:stCxn id="38" idx="5"/>
          </p:cNvCxnSpPr>
          <p:nvPr/>
        </p:nvCxnSpPr>
        <p:spPr>
          <a:xfrm>
            <a:off x="8093771" y="2534799"/>
            <a:ext cx="852675" cy="1088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F5BA31D-B5BA-9949-8ADB-75E12D1A32EE}"/>
              </a:ext>
            </a:extLst>
          </p:cNvPr>
          <p:cNvSpPr/>
          <p:nvPr/>
        </p:nvSpPr>
        <p:spPr>
          <a:xfrm>
            <a:off x="8114341" y="2774698"/>
            <a:ext cx="994163" cy="338554"/>
          </a:xfrm>
          <a:prstGeom prst="rect">
            <a:avLst/>
          </a:prstGeom>
          <a:solidFill>
            <a:schemeClr val="bg1"/>
          </a:solidFill>
        </p:spPr>
        <p:txBody>
          <a:bodyPr wrap="square">
            <a:spAutoFit/>
          </a:bodyPr>
          <a:lstStyle/>
          <a:p>
            <a:r>
              <a:rPr lang="en-US" sz="1600" dirty="0">
                <a:solidFill>
                  <a:srgbClr val="FF0000"/>
                </a:solidFill>
              </a:rPr>
              <a:t>source</a:t>
            </a:r>
            <a:endParaRPr lang="en-GB" sz="1600" dirty="0">
              <a:solidFill>
                <a:srgbClr val="FF0000"/>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27DDD1A-50CE-B44C-9620-DED9FED51B4F}"/>
                  </a:ext>
                </a:extLst>
              </p:cNvPr>
              <p:cNvSpPr txBox="1"/>
              <p:nvPr/>
            </p:nvSpPr>
            <p:spPr>
              <a:xfrm>
                <a:off x="7825560" y="3881003"/>
                <a:ext cx="2067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1" smtClean="0">
                          <a:solidFill>
                            <a:srgbClr val="FF0000"/>
                          </a:solidFill>
                          <a:latin typeface="Cambria Math" panose="02040503050406030204" pitchFamily="18" charset="0"/>
                        </a:rPr>
                        <m:t>ϵ</m:t>
                      </m:r>
                    </m:oMath>
                  </m:oMathPara>
                </a14:m>
                <a:endParaRPr lang="en-US" sz="2000" b="0" dirty="0">
                  <a:solidFill>
                    <a:srgbClr val="FF0000"/>
                  </a:solidFill>
                </a:endParaRPr>
              </a:p>
            </p:txBody>
          </p:sp>
        </mc:Choice>
        <mc:Fallback xmlns="">
          <p:sp>
            <p:nvSpPr>
              <p:cNvPr id="6" name="TextBox 5">
                <a:extLst>
                  <a:ext uri="{FF2B5EF4-FFF2-40B4-BE49-F238E27FC236}">
                    <a16:creationId xmlns:a16="http://schemas.microsoft.com/office/drawing/2014/main" id="{F27DDD1A-50CE-B44C-9620-DED9FED51B4F}"/>
                  </a:ext>
                </a:extLst>
              </p:cNvPr>
              <p:cNvSpPr txBox="1">
                <a:spLocks noRot="1" noChangeAspect="1" noMove="1" noResize="1" noEditPoints="1" noAdjustHandles="1" noChangeArrowheads="1" noChangeShapeType="1" noTextEdit="1"/>
              </p:cNvSpPr>
              <p:nvPr/>
            </p:nvSpPr>
            <p:spPr>
              <a:xfrm>
                <a:off x="7825560" y="3881003"/>
                <a:ext cx="206788" cy="307777"/>
              </a:xfrm>
              <a:prstGeom prst="rect">
                <a:avLst/>
              </a:prstGeom>
              <a:blipFill>
                <a:blip r:embed="rId7"/>
                <a:stretch>
                  <a:fillRect l="-5882" r="-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B3C85D-C99B-2C47-B890-88F57113C522}"/>
                  </a:ext>
                </a:extLst>
              </p:cNvPr>
              <p:cNvSpPr txBox="1"/>
              <p:nvPr/>
            </p:nvSpPr>
            <p:spPr>
              <a:xfrm>
                <a:off x="3032528" y="5816297"/>
                <a:ext cx="2304669"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𝑝𝑟𝑜𝑝𝑎𝑔𝑎𝑡𝑒</m:t>
                      </m:r>
                      <m:r>
                        <a:rPr lang="en-US" b="0" i="1" smtClean="0">
                          <a:solidFill>
                            <a:srgbClr val="FF0000"/>
                          </a:solidFill>
                          <a:latin typeface="Cambria Math" panose="02040503050406030204" pitchFamily="18" charset="0"/>
                        </a:rPr>
                        <m:t>(0.0,</m:t>
                      </m:r>
                      <m:r>
                        <a:rPr lang="en-US" b="0" i="1" smtClean="0">
                          <a:solidFill>
                            <a:srgbClr val="FF0000"/>
                          </a:solidFill>
                          <a:latin typeface="Cambria Math" panose="02040503050406030204" pitchFamily="18" charset="0"/>
                        </a:rPr>
                        <m:t>𝜖</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𝑒</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𝑞</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3EB3C85D-C99B-2C47-B890-88F57113C522}"/>
                  </a:ext>
                </a:extLst>
              </p:cNvPr>
              <p:cNvSpPr txBox="1">
                <a:spLocks noRot="1" noChangeAspect="1" noMove="1" noResize="1" noEditPoints="1" noAdjustHandles="1" noChangeArrowheads="1" noChangeShapeType="1" noTextEdit="1"/>
              </p:cNvSpPr>
              <p:nvPr/>
            </p:nvSpPr>
            <p:spPr>
              <a:xfrm>
                <a:off x="3032528" y="5816297"/>
                <a:ext cx="2304669" cy="276999"/>
              </a:xfrm>
              <a:prstGeom prst="rect">
                <a:avLst/>
              </a:prstGeom>
              <a:blipFill>
                <a:blip r:embed="rId8"/>
                <a:stretch>
                  <a:fillRect l="-1648" r="-219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1D5412A-CD6B-7C4A-BBDD-7C92B06CF695}"/>
                  </a:ext>
                </a:extLst>
              </p:cNvPr>
              <p:cNvSpPr/>
              <p:nvPr/>
            </p:nvSpPr>
            <p:spPr>
              <a:xfrm>
                <a:off x="36863" y="5557847"/>
                <a:ext cx="6078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𝑒</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𝑞</m:t>
                          </m:r>
                        </m:e>
                        <m:sub>
                          <m:r>
                            <a:rPr lang="en-US" i="1">
                              <a:solidFill>
                                <a:srgbClr val="FF0000"/>
                              </a:solidFill>
                              <a:latin typeface="Cambria Math" panose="02040503050406030204" pitchFamily="18" charset="0"/>
                            </a:rPr>
                            <m:t>1</m:t>
                          </m:r>
                        </m:sub>
                      </m:sSub>
                    </m:oMath>
                  </m:oMathPara>
                </a14:m>
                <a:endParaRPr lang="en-US" dirty="0"/>
              </a:p>
            </p:txBody>
          </p:sp>
        </mc:Choice>
        <mc:Fallback xmlns="">
          <p:sp>
            <p:nvSpPr>
              <p:cNvPr id="8" name="Rectangle 7">
                <a:extLst>
                  <a:ext uri="{FF2B5EF4-FFF2-40B4-BE49-F238E27FC236}">
                    <a16:creationId xmlns:a16="http://schemas.microsoft.com/office/drawing/2014/main" id="{F1D5412A-CD6B-7C4A-BBDD-7C92B06CF695}"/>
                  </a:ext>
                </a:extLst>
              </p:cNvPr>
              <p:cNvSpPr>
                <a:spLocks noRot="1" noChangeAspect="1" noMove="1" noResize="1" noEditPoints="1" noAdjustHandles="1" noChangeArrowheads="1" noChangeShapeType="1" noTextEdit="1"/>
              </p:cNvSpPr>
              <p:nvPr/>
            </p:nvSpPr>
            <p:spPr>
              <a:xfrm>
                <a:off x="36863" y="5557847"/>
                <a:ext cx="607859" cy="369332"/>
              </a:xfrm>
              <a:prstGeom prst="rect">
                <a:avLst/>
              </a:prstGeom>
              <a:blipFill>
                <a:blip r:embed="rId9"/>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16050871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6140450" cy="809625"/>
          </a:xfrm>
        </p:spPr>
        <p:txBody>
          <a:bodyPr/>
          <a:lstStyle/>
          <a:p>
            <a:r>
              <a:rPr lang="de-DE" dirty="0"/>
              <a:t>More Details:</a:t>
            </a:r>
          </a:p>
        </p:txBody>
      </p:sp>
      <p:sp>
        <p:nvSpPr>
          <p:cNvPr id="6" name="Rechteck 5"/>
          <p:cNvSpPr/>
          <p:nvPr/>
        </p:nvSpPr>
        <p:spPr>
          <a:xfrm>
            <a:off x="251520" y="1772816"/>
            <a:ext cx="8640960" cy="646331"/>
          </a:xfrm>
          <a:prstGeom prst="rect">
            <a:avLst/>
          </a:prstGeom>
        </p:spPr>
        <p:txBody>
          <a:bodyPr wrap="square">
            <a:spAutoFit/>
          </a:bodyPr>
          <a:lstStyle/>
          <a:p>
            <a:r>
              <a:rPr lang="en-US" sz="1200" dirty="0"/>
              <a:t>Stefan </a:t>
            </a:r>
            <a:r>
              <a:rPr lang="en-US" sz="1200" dirty="0" err="1"/>
              <a:t>Bischof</a:t>
            </a:r>
            <a:r>
              <a:rPr lang="en-US" sz="1200" dirty="0"/>
              <a:t>, Andreas </a:t>
            </a:r>
            <a:r>
              <a:rPr lang="en-US" sz="1200" dirty="0" err="1"/>
              <a:t>Harth</a:t>
            </a:r>
            <a:r>
              <a:rPr lang="en-US" sz="1200" dirty="0"/>
              <a:t>, </a:t>
            </a:r>
            <a:r>
              <a:rPr lang="en-US" sz="1200" dirty="0" err="1"/>
              <a:t>Benedikt</a:t>
            </a:r>
            <a:r>
              <a:rPr lang="en-US" sz="1200" dirty="0"/>
              <a:t> </a:t>
            </a:r>
            <a:r>
              <a:rPr lang="en-US" sz="1200" dirty="0" err="1"/>
              <a:t>Kämpgen</a:t>
            </a:r>
            <a:r>
              <a:rPr lang="en-US" sz="1200" dirty="0"/>
              <a:t>, Axel Polleres, and </a:t>
            </a:r>
            <a:r>
              <a:rPr lang="en-US" sz="1200" dirty="0" err="1"/>
              <a:t>PatrikSchneider.Enriching</a:t>
            </a:r>
            <a:r>
              <a:rPr lang="en-US" sz="1200" dirty="0"/>
              <a:t> integrated statistical open city data by combining equational knowledge and missing value imputation. </a:t>
            </a:r>
            <a:r>
              <a:rPr lang="en-US" sz="1200" i="1" dirty="0"/>
              <a:t>Journal of Web Semantics (JWS)</a:t>
            </a:r>
            <a:r>
              <a:rPr lang="en-US" sz="1200" dirty="0"/>
              <a:t>, October 2017.In press.</a:t>
            </a:r>
            <a:endParaRPr lang="de-DE" sz="1200" dirty="0"/>
          </a:p>
        </p:txBody>
      </p:sp>
      <p:sp>
        <p:nvSpPr>
          <p:cNvPr id="3" name="TextBox 2"/>
          <p:cNvSpPr txBox="1"/>
          <p:nvPr/>
        </p:nvSpPr>
        <p:spPr>
          <a:xfrm>
            <a:off x="4890310" y="3028828"/>
            <a:ext cx="4032448" cy="1754326"/>
          </a:xfrm>
          <a:prstGeom prst="rect">
            <a:avLst/>
          </a:prstGeom>
          <a:noFill/>
        </p:spPr>
        <p:txBody>
          <a:bodyPr wrap="square" rtlCol="0">
            <a:spAutoFit/>
          </a:bodyPr>
          <a:lstStyle/>
          <a:p>
            <a:r>
              <a:rPr lang="en-US" dirty="0"/>
              <a:t>Main idea:</a:t>
            </a:r>
          </a:p>
          <a:p>
            <a:r>
              <a:rPr lang="en-US" dirty="0"/>
              <a:t>Combine</a:t>
            </a:r>
          </a:p>
          <a:p>
            <a:r>
              <a:rPr lang="en-US" b="1" dirty="0"/>
              <a:t>(1) ontological reasoning, (2)ML</a:t>
            </a:r>
            <a:r>
              <a:rPr lang="en-US" dirty="0"/>
              <a:t>, </a:t>
            </a:r>
            <a:r>
              <a:rPr lang="en-US" b="1" dirty="0"/>
              <a:t>(3) equations </a:t>
            </a:r>
            <a:r>
              <a:rPr lang="en-US" dirty="0"/>
              <a:t>“iteratively” with</a:t>
            </a:r>
          </a:p>
          <a:p>
            <a:r>
              <a:rPr lang="en-US" dirty="0"/>
              <a:t>QB equations</a:t>
            </a:r>
          </a:p>
        </p:txBody>
      </p:sp>
      <p:pic>
        <p:nvPicPr>
          <p:cNvPr id="7" name="Bild 4" descr="Screen Shot 2015-05-19 at 21.46.28.png">
            <a:extLst>
              <a:ext uri="{FF2B5EF4-FFF2-40B4-BE49-F238E27FC236}">
                <a16:creationId xmlns:a16="http://schemas.microsoft.com/office/drawing/2014/main" id="{61CF1A08-C496-F747-BD5D-AA086CAFB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40" y="2564904"/>
            <a:ext cx="4269208" cy="3882504"/>
          </a:xfrm>
          <a:prstGeom prst="rect">
            <a:avLst/>
          </a:prstGeom>
          <a:ln>
            <a:solidFill>
              <a:srgbClr val="1A749A"/>
            </a:solidFill>
          </a:ln>
        </p:spPr>
      </p:pic>
    </p:spTree>
    <p:extLst>
      <p:ext uri="{BB962C8B-B14F-4D97-AF65-F5344CB8AC3E}">
        <p14:creationId xmlns:p14="http://schemas.microsoft.com/office/powerpoint/2010/main" val="5205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Combination </a:t>
            </a:r>
            <a:br>
              <a:rPr lang="en-US" dirty="0"/>
            </a:br>
            <a:r>
              <a:rPr lang="en-US" dirty="0"/>
              <a:t>PCA Regression + QB Equations</a:t>
            </a:r>
            <a:endParaRPr lang="en-GB" dirty="0"/>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a:t>27</a:t>
            </a:fld>
            <a:endParaRPr kumimoji="0" lang="en-US" dirty="0"/>
          </a:p>
        </p:txBody>
      </p:sp>
      <p:sp>
        <p:nvSpPr>
          <p:cNvPr id="6" name="Content Placeholder 5"/>
          <p:cNvSpPr>
            <a:spLocks noGrp="1"/>
          </p:cNvSpPr>
          <p:nvPr>
            <p:ph sz="quarter" idx="1"/>
          </p:nvPr>
        </p:nvSpPr>
        <p:spPr/>
        <p:txBody>
          <a:bodyPr>
            <a:normAutofit fontScale="92500"/>
          </a:bodyPr>
          <a:lstStyle/>
          <a:p>
            <a:r>
              <a:rPr lang="en-US" dirty="0"/>
              <a:t>Statistics one iteration (PCA regression + QB Equations)</a:t>
            </a:r>
          </a:p>
          <a:p>
            <a:pPr lvl="1"/>
            <a:r>
              <a:rPr lang="en-US" dirty="0"/>
              <a:t>991k observations from crawled data</a:t>
            </a:r>
          </a:p>
          <a:p>
            <a:pPr lvl="1"/>
            <a:r>
              <a:rPr lang="en-US" dirty="0"/>
              <a:t>522k new or better observations from PCA regression</a:t>
            </a:r>
          </a:p>
          <a:p>
            <a:pPr lvl="1"/>
            <a:r>
              <a:rPr lang="en-US" dirty="0"/>
              <a:t>230k better observations from QB Equations</a:t>
            </a:r>
          </a:p>
          <a:p>
            <a:pPr lvl="1"/>
            <a:r>
              <a:rPr lang="en-US" dirty="0"/>
              <a:t>232k new observations from QB Equations</a:t>
            </a:r>
          </a:p>
          <a:p>
            <a:r>
              <a:rPr lang="en-US" dirty="0"/>
              <a:t>Same or better values (improved RMSE) for 80 of 82 indicators</a:t>
            </a:r>
          </a:p>
          <a:p>
            <a:pPr lvl="1"/>
            <a:r>
              <a:rPr lang="en-US" dirty="0"/>
              <a:t>QB Equations are sensitive to correct error estimates</a:t>
            </a:r>
          </a:p>
          <a:p>
            <a:pPr lvl="1"/>
            <a:endParaRPr lang="en-US" dirty="0"/>
          </a:p>
          <a:p>
            <a:pPr lvl="1"/>
            <a:r>
              <a:rPr lang="en-US" dirty="0"/>
              <a:t>More details: </a:t>
            </a:r>
            <a:r>
              <a:rPr lang="en-US" u="sng" dirty="0">
                <a:hlinkClick r:id="rId3"/>
              </a:rPr>
              <a:t>http://www.stefanbischof.at/slides/Rigorosum_Bischof.pdf</a:t>
            </a:r>
            <a:endParaRPr lang="en-US" dirty="0"/>
          </a:p>
        </p:txBody>
      </p:sp>
    </p:spTree>
    <p:extLst>
      <p:ext uri="{BB962C8B-B14F-4D97-AF65-F5344CB8AC3E}">
        <p14:creationId xmlns:p14="http://schemas.microsoft.com/office/powerpoint/2010/main" val="312169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304" y="559713"/>
            <a:ext cx="6140450" cy="809625"/>
          </a:xfrm>
        </p:spPr>
        <p:txBody>
          <a:bodyPr>
            <a:normAutofit fontScale="90000"/>
          </a:bodyPr>
          <a:lstStyle/>
          <a:p>
            <a:r>
              <a:rPr lang="en-GB" noProof="0" dirty="0"/>
              <a:t>City Data Pipeline </a:t>
            </a:r>
            <a:br>
              <a:rPr lang="en-GB" noProof="0" dirty="0"/>
            </a:br>
            <a:r>
              <a:rPr lang="en-GB" noProof="0" dirty="0"/>
              <a:t>Prototype</a:t>
            </a:r>
          </a:p>
        </p:txBody>
      </p:sp>
      <p:sp>
        <p:nvSpPr>
          <p:cNvPr id="5" name="TextShape 2"/>
          <p:cNvSpPr txBox="1"/>
          <p:nvPr/>
        </p:nvSpPr>
        <p:spPr>
          <a:xfrm>
            <a:off x="14039" y="1685641"/>
            <a:ext cx="4032449" cy="4263639"/>
          </a:xfrm>
          <a:prstGeom prst="rect">
            <a:avLst/>
          </a:prstGeom>
        </p:spPr>
        <p:txBody>
          <a:bodyPr lIns="0" tIns="41473" rIns="0" bIns="41473"/>
          <a:lstStyle/>
          <a:p>
            <a:pPr algn="ctr"/>
            <a:r>
              <a:rPr lang="de-DE" sz="2200" b="1" dirty="0">
                <a:solidFill>
                  <a:srgbClr val="000000"/>
                </a:solidFill>
                <a:hlinkClick r:id="rId2"/>
              </a:rPr>
              <a:t>citydata.wu.ac.at</a:t>
            </a:r>
            <a:endParaRPr lang="de-DE" sz="2200" b="1" dirty="0">
              <a:solidFill>
                <a:srgbClr val="000000"/>
              </a:solidFill>
            </a:endParaRPr>
          </a:p>
          <a:p>
            <a:pPr algn="ctr"/>
            <a:r>
              <a:rPr lang="de-DE" sz="800" b="1" dirty="0">
                <a:solidFill>
                  <a:srgbClr val="000000"/>
                </a:solidFill>
              </a:rPr>
              <a:t>   </a:t>
            </a:r>
          </a:p>
          <a:p>
            <a:pPr marL="342900" indent="-342900">
              <a:buFont typeface="Arial"/>
              <a:buChar char="•"/>
            </a:pPr>
            <a:r>
              <a:rPr lang="de-DE" sz="1500" dirty="0">
                <a:solidFill>
                  <a:srgbClr val="000000"/>
                </a:solidFill>
              </a:rPr>
              <a:t>Search </a:t>
            </a:r>
            <a:r>
              <a:rPr lang="de-DE" sz="1500" dirty="0" err="1">
                <a:solidFill>
                  <a:srgbClr val="000000"/>
                </a:solidFill>
              </a:rPr>
              <a:t>for</a:t>
            </a:r>
            <a:r>
              <a:rPr lang="de-DE" sz="1500" dirty="0">
                <a:solidFill>
                  <a:srgbClr val="000000"/>
                </a:solidFill>
              </a:rPr>
              <a:t> </a:t>
            </a:r>
            <a:r>
              <a:rPr lang="de-DE" sz="1500" dirty="0" err="1">
                <a:solidFill>
                  <a:srgbClr val="000000"/>
                </a:solidFill>
              </a:rPr>
              <a:t>indicators</a:t>
            </a:r>
            <a:r>
              <a:rPr lang="de-DE" sz="1500" dirty="0">
                <a:solidFill>
                  <a:srgbClr val="000000"/>
                </a:solidFill>
              </a:rPr>
              <a:t> &amp; </a:t>
            </a:r>
            <a:r>
              <a:rPr lang="de-DE" sz="1500" dirty="0" err="1">
                <a:solidFill>
                  <a:srgbClr val="000000"/>
                </a:solidFill>
              </a:rPr>
              <a:t>cities</a:t>
            </a:r>
            <a:endParaRPr lang="de-DE" sz="1500" dirty="0">
              <a:solidFill>
                <a:srgbClr val="000000"/>
              </a:solidFill>
            </a:endParaRPr>
          </a:p>
          <a:p>
            <a:pPr marL="342900" indent="-342900">
              <a:buFont typeface="Arial"/>
              <a:buChar char="•"/>
            </a:pPr>
            <a:r>
              <a:rPr lang="de-DE" sz="1500" dirty="0" err="1">
                <a:solidFill>
                  <a:srgbClr val="000000"/>
                </a:solidFill>
              </a:rPr>
              <a:t>obtain</a:t>
            </a:r>
            <a:r>
              <a:rPr lang="de-DE" sz="1500" dirty="0">
                <a:solidFill>
                  <a:srgbClr val="000000"/>
                </a:solidFill>
              </a:rPr>
              <a:t> </a:t>
            </a:r>
            <a:r>
              <a:rPr lang="de-DE" sz="1500" dirty="0" err="1">
                <a:solidFill>
                  <a:srgbClr val="000000"/>
                </a:solidFill>
              </a:rPr>
              <a:t>results</a:t>
            </a:r>
            <a:r>
              <a:rPr lang="de-DE" sz="1500" dirty="0">
                <a:solidFill>
                  <a:srgbClr val="000000"/>
                </a:solidFill>
              </a:rPr>
              <a:t> incl. </a:t>
            </a:r>
            <a:r>
              <a:rPr lang="de-DE" sz="1500" dirty="0" err="1">
                <a:solidFill>
                  <a:srgbClr val="000000"/>
                </a:solidFill>
              </a:rPr>
              <a:t>sources</a:t>
            </a:r>
            <a:endParaRPr lang="de-DE" sz="1500" dirty="0">
              <a:solidFill>
                <a:srgbClr val="000000"/>
              </a:solidFill>
            </a:endParaRPr>
          </a:p>
          <a:p>
            <a:pPr marL="342900" indent="-342900">
              <a:buFont typeface="Arial"/>
              <a:buChar char="•"/>
            </a:pPr>
            <a:r>
              <a:rPr lang="de-DE" sz="1500" dirty="0">
                <a:solidFill>
                  <a:srgbClr val="000000"/>
                </a:solidFill>
              </a:rPr>
              <a:t>Integrated </a:t>
            </a:r>
            <a:r>
              <a:rPr lang="de-DE" sz="1500" dirty="0" err="1">
                <a:solidFill>
                  <a:srgbClr val="000000"/>
                </a:solidFill>
              </a:rPr>
              <a:t>data</a:t>
            </a:r>
            <a:r>
              <a:rPr lang="de-DE" sz="1500" dirty="0">
                <a:solidFill>
                  <a:srgbClr val="000000"/>
                </a:solidFill>
              </a:rPr>
              <a:t> </a:t>
            </a:r>
            <a:r>
              <a:rPr lang="de-DE" sz="1500" dirty="0" err="1">
                <a:solidFill>
                  <a:srgbClr val="000000"/>
                </a:solidFill>
              </a:rPr>
              <a:t>served</a:t>
            </a:r>
            <a:r>
              <a:rPr lang="de-DE" sz="1500" dirty="0">
                <a:solidFill>
                  <a:srgbClr val="000000"/>
                </a:solidFill>
              </a:rPr>
              <a:t> </a:t>
            </a:r>
            <a:r>
              <a:rPr lang="de-DE" sz="1500" dirty="0" err="1">
                <a:solidFill>
                  <a:srgbClr val="000000"/>
                </a:solidFill>
              </a:rPr>
              <a:t>as</a:t>
            </a:r>
            <a:r>
              <a:rPr lang="de-DE" sz="1500" dirty="0">
                <a:solidFill>
                  <a:srgbClr val="000000"/>
                </a:solidFill>
              </a:rPr>
              <a:t> </a:t>
            </a:r>
            <a:r>
              <a:rPr lang="de-DE" sz="1500" dirty="0" err="1">
                <a:solidFill>
                  <a:srgbClr val="000000"/>
                </a:solidFill>
              </a:rPr>
              <a:t>Linked</a:t>
            </a:r>
            <a:r>
              <a:rPr lang="de-DE" sz="1500" dirty="0">
                <a:solidFill>
                  <a:srgbClr val="000000"/>
                </a:solidFill>
              </a:rPr>
              <a:t> Open Data</a:t>
            </a:r>
          </a:p>
          <a:p>
            <a:pPr marL="342900" indent="-342900">
              <a:buFont typeface="Arial"/>
              <a:buChar char="•"/>
            </a:pPr>
            <a:r>
              <a:rPr lang="de-DE" sz="1500" dirty="0" err="1">
                <a:solidFill>
                  <a:srgbClr val="000000"/>
                </a:solidFill>
              </a:rPr>
              <a:t>Predicted</a:t>
            </a:r>
            <a:r>
              <a:rPr lang="de-DE" sz="1500" dirty="0">
                <a:solidFill>
                  <a:srgbClr val="000000"/>
                </a:solidFill>
              </a:rPr>
              <a:t> </a:t>
            </a:r>
            <a:r>
              <a:rPr lang="de-DE" sz="1500" dirty="0" err="1">
                <a:solidFill>
                  <a:srgbClr val="000000"/>
                </a:solidFill>
              </a:rPr>
              <a:t>values</a:t>
            </a:r>
            <a:r>
              <a:rPr lang="de-DE" sz="1500" dirty="0">
                <a:solidFill>
                  <a:srgbClr val="000000"/>
                </a:solidFill>
              </a:rPr>
              <a:t> AND </a:t>
            </a:r>
            <a:r>
              <a:rPr lang="de-DE" sz="1500" dirty="0" err="1">
                <a:solidFill>
                  <a:srgbClr val="FF0000"/>
                </a:solidFill>
              </a:rPr>
              <a:t>estimated</a:t>
            </a:r>
            <a:r>
              <a:rPr lang="de-DE" sz="1500" dirty="0">
                <a:solidFill>
                  <a:srgbClr val="FF0000"/>
                </a:solidFill>
              </a:rPr>
              <a:t> </a:t>
            </a:r>
            <a:r>
              <a:rPr lang="de-DE" sz="1500" dirty="0" err="1">
                <a:solidFill>
                  <a:srgbClr val="FF0000"/>
                </a:solidFill>
              </a:rPr>
              <a:t>error</a:t>
            </a:r>
            <a:r>
              <a:rPr lang="de-DE" sz="1500" dirty="0">
                <a:solidFill>
                  <a:srgbClr val="FF0000"/>
                </a:solidFill>
              </a:rPr>
              <a:t> </a:t>
            </a:r>
            <a:r>
              <a:rPr lang="de-DE" sz="1500" dirty="0" err="1">
                <a:solidFill>
                  <a:srgbClr val="FF0000"/>
                </a:solidFill>
              </a:rPr>
              <a:t>rates</a:t>
            </a:r>
            <a:r>
              <a:rPr lang="de-DE" sz="1500" dirty="0">
                <a:solidFill>
                  <a:srgbClr val="000000"/>
                </a:solidFill>
              </a:rPr>
              <a:t> </a:t>
            </a:r>
            <a:r>
              <a:rPr lang="de-DE" sz="1500" dirty="0" err="1">
                <a:solidFill>
                  <a:srgbClr val="000000"/>
                </a:solidFill>
              </a:rPr>
              <a:t>for</a:t>
            </a:r>
            <a:r>
              <a:rPr lang="de-DE" sz="1500" dirty="0">
                <a:solidFill>
                  <a:srgbClr val="000000"/>
                </a:solidFill>
              </a:rPr>
              <a:t> </a:t>
            </a:r>
            <a:r>
              <a:rPr lang="de-DE" sz="1500" dirty="0" err="1">
                <a:solidFill>
                  <a:srgbClr val="000000"/>
                </a:solidFill>
              </a:rPr>
              <a:t>missing</a:t>
            </a:r>
            <a:r>
              <a:rPr lang="de-DE" sz="1500" dirty="0">
                <a:solidFill>
                  <a:srgbClr val="000000"/>
                </a:solidFill>
              </a:rPr>
              <a:t> </a:t>
            </a:r>
            <a:r>
              <a:rPr lang="de-DE" sz="1500" dirty="0" err="1">
                <a:solidFill>
                  <a:srgbClr val="000000"/>
                </a:solidFill>
              </a:rPr>
              <a:t>data</a:t>
            </a:r>
            <a:r>
              <a:rPr lang="de-DE" sz="1500" dirty="0">
                <a:solidFill>
                  <a:srgbClr val="000000"/>
                </a:solidFill>
              </a:rPr>
              <a:t>...</a:t>
            </a:r>
          </a:p>
          <a:p>
            <a:pPr marL="342900" indent="-342900">
              <a:buFont typeface="Arial"/>
              <a:buChar char="•"/>
            </a:pPr>
            <a:endParaRPr lang="de-DE" sz="2200" dirty="0">
              <a:solidFill>
                <a:srgbClr val="000000"/>
              </a:solidFill>
            </a:endParaRPr>
          </a:p>
          <a:p>
            <a:pPr>
              <a:lnSpc>
                <a:spcPct val="100000"/>
              </a:lnSpc>
            </a:pPr>
            <a:endParaRPr dirty="0"/>
          </a:p>
        </p:txBody>
      </p:sp>
      <p:pic>
        <p:nvPicPr>
          <p:cNvPr id="6" name="Bild 5" descr="Screen Shot 2015-05-19 at 20.54.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4021" y="0"/>
            <a:ext cx="6458659" cy="3876907"/>
          </a:xfrm>
          <a:prstGeom prst="rect">
            <a:avLst/>
          </a:prstGeom>
          <a:ln>
            <a:solidFill>
              <a:schemeClr val="accent6">
                <a:lumMod val="50000"/>
              </a:schemeClr>
            </a:solidFill>
          </a:ln>
        </p:spPr>
      </p:pic>
      <p:grpSp>
        <p:nvGrpSpPr>
          <p:cNvPr id="10" name="Gruppierung 9"/>
          <p:cNvGrpSpPr/>
          <p:nvPr/>
        </p:nvGrpSpPr>
        <p:grpSpPr>
          <a:xfrm>
            <a:off x="179512" y="3573016"/>
            <a:ext cx="4176464" cy="3561953"/>
            <a:chOff x="1547664" y="4995332"/>
            <a:chExt cx="2973536" cy="2571685"/>
          </a:xfrm>
        </p:grpSpPr>
        <p:pic>
          <p:nvPicPr>
            <p:cNvPr id="7" name="Bild 6" descr="Screen Shot 2015-05-19 at 20.48.4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533" y="4995332"/>
              <a:ext cx="2794000" cy="1144171"/>
            </a:xfrm>
            <a:prstGeom prst="rect">
              <a:avLst/>
            </a:prstGeom>
          </p:spPr>
        </p:pic>
        <p:pic>
          <p:nvPicPr>
            <p:cNvPr id="8" name="Bild 7" descr="Screen Shot 2015-05-19 at 20.59.25.png"/>
            <p:cNvPicPr>
              <a:picLocks noChangeAspect="1"/>
            </p:cNvPicPr>
            <p:nvPr/>
          </p:nvPicPr>
          <p:blipFill rotWithShape="1">
            <a:blip r:embed="rId5" cstate="screen">
              <a:extLst>
                <a:ext uri="{28A0092B-C50C-407E-A947-70E740481C1C}">
                  <a14:useLocalDpi xmlns:a14="http://schemas.microsoft.com/office/drawing/2010/main"/>
                </a:ext>
              </a:extLst>
            </a:blip>
            <a:srcRect l="2610" t="3631" r="3321"/>
            <a:stretch/>
          </p:blipFill>
          <p:spPr>
            <a:xfrm>
              <a:off x="1557867" y="6146800"/>
              <a:ext cx="2963333" cy="1420217"/>
            </a:xfrm>
            <a:prstGeom prst="rect">
              <a:avLst/>
            </a:prstGeom>
          </p:spPr>
        </p:pic>
        <p:sp>
          <p:nvSpPr>
            <p:cNvPr id="9" name="Rechteck 8"/>
            <p:cNvSpPr/>
            <p:nvPr/>
          </p:nvSpPr>
          <p:spPr>
            <a:xfrm>
              <a:off x="1547664" y="5013176"/>
              <a:ext cx="2952328" cy="230425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4" name="Gruppierung 13"/>
          <p:cNvGrpSpPr/>
          <p:nvPr/>
        </p:nvGrpSpPr>
        <p:grpSpPr>
          <a:xfrm>
            <a:off x="4624909" y="3864827"/>
            <a:ext cx="4392488" cy="3380597"/>
            <a:chOff x="4624909" y="3864827"/>
            <a:chExt cx="4392488" cy="3380597"/>
          </a:xfrm>
        </p:grpSpPr>
        <p:pic>
          <p:nvPicPr>
            <p:cNvPr id="11" name="Bild 10" descr="Screen Shot 2015-05-19 at 21.09.0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0072" y="4718975"/>
              <a:ext cx="3672408" cy="2526449"/>
            </a:xfrm>
            <a:prstGeom prst="rect">
              <a:avLst/>
            </a:prstGeom>
          </p:spPr>
        </p:pic>
        <p:sp>
          <p:nvSpPr>
            <p:cNvPr id="12" name="Rechteck 11"/>
            <p:cNvSpPr/>
            <p:nvPr/>
          </p:nvSpPr>
          <p:spPr>
            <a:xfrm>
              <a:off x="5292080" y="4725144"/>
              <a:ext cx="3528392" cy="1569660"/>
            </a:xfrm>
            <a:prstGeom prst="rect">
              <a:avLst/>
            </a:prstGeom>
            <a:noFill/>
          </p:spPr>
          <p:txBody>
            <a:bodyPr wrap="squar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Open Data: The more, the merrier!</a:t>
              </a:r>
            </a:p>
          </p:txBody>
        </p:sp>
        <p:sp>
          <p:nvSpPr>
            <p:cNvPr id="13" name="Rechteck 12"/>
            <p:cNvSpPr/>
            <p:nvPr/>
          </p:nvSpPr>
          <p:spPr>
            <a:xfrm>
              <a:off x="4624909" y="3864827"/>
              <a:ext cx="4392488" cy="830997"/>
            </a:xfrm>
            <a:prstGeom prst="rect">
              <a:avLst/>
            </a:prstGeom>
          </p:spPr>
          <p:txBody>
            <a:bodyPr wrap="square">
              <a:spAutoFit/>
            </a:bodyPr>
            <a:lstStyle/>
            <a:p>
              <a:r>
                <a:rPr lang="de-DE" sz="1600" dirty="0">
                  <a:solidFill>
                    <a:srgbClr val="000000"/>
                  </a:solidFill>
                </a:rPr>
                <a:t>...</a:t>
              </a:r>
              <a:r>
                <a:rPr lang="de-DE" sz="1600" dirty="0" err="1">
                  <a:solidFill>
                    <a:srgbClr val="000000"/>
                  </a:solidFill>
                </a:rPr>
                <a:t>it‘s</a:t>
              </a:r>
              <a:r>
                <a:rPr lang="de-DE" sz="1600" dirty="0">
                  <a:solidFill>
                    <a:srgbClr val="000000"/>
                  </a:solidFill>
                </a:rPr>
                <a:t> not </a:t>
              </a:r>
              <a:r>
                <a:rPr lang="de-DE" sz="1600" dirty="0" err="1">
                  <a:solidFill>
                    <a:srgbClr val="000000"/>
                  </a:solidFill>
                </a:rPr>
                <a:t>finished</a:t>
              </a:r>
              <a:r>
                <a:rPr lang="de-DE" sz="1600" dirty="0">
                  <a:solidFill>
                    <a:srgbClr val="000000"/>
                  </a:solidFill>
                </a:rPr>
                <a:t>, but: </a:t>
              </a:r>
            </a:p>
            <a:p>
              <a:r>
                <a:rPr lang="de-DE" sz="1600" dirty="0" err="1">
                  <a:solidFill>
                    <a:srgbClr val="000000"/>
                  </a:solidFill>
                </a:rPr>
                <a:t>assumption</a:t>
              </a:r>
              <a:r>
                <a:rPr lang="de-DE" sz="1600" dirty="0">
                  <a:solidFill>
                    <a:srgbClr val="000000"/>
                  </a:solidFill>
                </a:rPr>
                <a:t>: </a:t>
              </a:r>
              <a:r>
                <a:rPr lang="de-DE" sz="1600" dirty="0" err="1">
                  <a:solidFill>
                    <a:srgbClr val="000000"/>
                  </a:solidFill>
                </a:rPr>
                <a:t>Predictions</a:t>
              </a:r>
              <a:r>
                <a:rPr lang="de-DE" sz="1600" dirty="0">
                  <a:solidFill>
                    <a:srgbClr val="000000"/>
                  </a:solidFill>
                </a:rPr>
                <a:t> </a:t>
              </a:r>
              <a:r>
                <a:rPr lang="de-DE" sz="1600" dirty="0" err="1">
                  <a:solidFill>
                    <a:srgbClr val="000000"/>
                  </a:solidFill>
                </a:rPr>
                <a:t>get</a:t>
              </a:r>
              <a:r>
                <a:rPr lang="de-DE" sz="1600" dirty="0">
                  <a:solidFill>
                    <a:srgbClr val="000000"/>
                  </a:solidFill>
                </a:rPr>
                <a:t> </a:t>
              </a:r>
              <a:r>
                <a:rPr lang="de-DE" sz="1600" dirty="0" err="1">
                  <a:solidFill>
                    <a:srgbClr val="000000"/>
                  </a:solidFill>
                </a:rPr>
                <a:t>better</a:t>
              </a:r>
              <a:r>
                <a:rPr lang="de-DE" sz="1600" dirty="0">
                  <a:solidFill>
                    <a:srgbClr val="000000"/>
                  </a:solidFill>
                </a:rPr>
                <a:t>, </a:t>
              </a:r>
              <a:r>
                <a:rPr lang="de-DE" sz="1600" dirty="0" err="1">
                  <a:solidFill>
                    <a:srgbClr val="000000"/>
                  </a:solidFill>
                </a:rPr>
                <a:t>the</a:t>
              </a:r>
              <a:r>
                <a:rPr lang="de-DE" sz="1600" dirty="0">
                  <a:solidFill>
                    <a:srgbClr val="000000"/>
                  </a:solidFill>
                </a:rPr>
                <a:t> </a:t>
              </a:r>
              <a:r>
                <a:rPr lang="de-DE" sz="1600" dirty="0" err="1">
                  <a:solidFill>
                    <a:srgbClr val="000000"/>
                  </a:solidFill>
                </a:rPr>
                <a:t>more</a:t>
              </a:r>
              <a:r>
                <a:rPr lang="de-DE" sz="1600" dirty="0">
                  <a:solidFill>
                    <a:srgbClr val="000000"/>
                  </a:solidFill>
                </a:rPr>
                <a:t> Open </a:t>
              </a:r>
              <a:r>
                <a:rPr lang="de-DE" sz="1600" dirty="0" err="1">
                  <a:solidFill>
                    <a:srgbClr val="000000"/>
                  </a:solidFill>
                </a:rPr>
                <a:t>data</a:t>
              </a:r>
              <a:r>
                <a:rPr lang="de-DE" sz="1600" dirty="0">
                  <a:solidFill>
                    <a:srgbClr val="000000"/>
                  </a:solidFill>
                </a:rPr>
                <a:t> </a:t>
              </a:r>
              <a:r>
                <a:rPr lang="de-DE" sz="1600" dirty="0" err="1">
                  <a:solidFill>
                    <a:srgbClr val="000000"/>
                  </a:solidFill>
                </a:rPr>
                <a:t>we</a:t>
              </a:r>
              <a:r>
                <a:rPr lang="de-DE" sz="1600" dirty="0">
                  <a:solidFill>
                    <a:srgbClr val="000000"/>
                  </a:solidFill>
                </a:rPr>
                <a:t> </a:t>
              </a:r>
              <a:r>
                <a:rPr lang="de-DE" sz="1600" dirty="0" err="1">
                  <a:solidFill>
                    <a:srgbClr val="000000"/>
                  </a:solidFill>
                </a:rPr>
                <a:t>integrate</a:t>
              </a:r>
              <a:r>
                <a:rPr lang="de-DE" sz="1600" dirty="0">
                  <a:solidFill>
                    <a:srgbClr val="000000"/>
                  </a:solidFill>
                </a:rPr>
                <a:t>...</a:t>
              </a:r>
            </a:p>
          </p:txBody>
        </p:sp>
      </p:grpSp>
    </p:spTree>
    <p:extLst>
      <p:ext uri="{BB962C8B-B14F-4D97-AF65-F5344CB8AC3E}">
        <p14:creationId xmlns:p14="http://schemas.microsoft.com/office/powerpoint/2010/main" val="18612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However:</a:t>
            </a:r>
          </a:p>
        </p:txBody>
      </p:sp>
      <p:sp>
        <p:nvSpPr>
          <p:cNvPr id="3" name="Text Placeholder 2"/>
          <p:cNvSpPr>
            <a:spLocks noGrp="1"/>
          </p:cNvSpPr>
          <p:nvPr>
            <p:ph type="body" sz="half" idx="1"/>
          </p:nvPr>
        </p:nvSpPr>
        <p:spPr>
          <a:xfrm>
            <a:off x="251520" y="1844824"/>
            <a:ext cx="4027488" cy="4681538"/>
          </a:xfrm>
        </p:spPr>
        <p:txBody>
          <a:bodyPr/>
          <a:lstStyle/>
          <a:p>
            <a:pPr marL="0" indent="0">
              <a:buNone/>
            </a:pPr>
            <a:r>
              <a:rPr lang="en-US" b="1" dirty="0"/>
              <a:t>(Strong)Limitations:</a:t>
            </a:r>
          </a:p>
          <a:p>
            <a:r>
              <a:rPr lang="en-US" dirty="0"/>
              <a:t>We combined 3-4 specific OD sources (there are 100s of Open Data Portals out there)</a:t>
            </a:r>
          </a:p>
          <a:p>
            <a:r>
              <a:rPr lang="en-US" dirty="0"/>
              <a:t>We manually created an ontology for mapping those sources and set of equations from Eurostat?</a:t>
            </a:r>
          </a:p>
        </p:txBody>
      </p:sp>
      <p:sp>
        <p:nvSpPr>
          <p:cNvPr id="5" name="Content Placeholder 2"/>
          <p:cNvSpPr>
            <a:spLocks noGrp="1"/>
          </p:cNvSpPr>
          <p:nvPr>
            <p:ph sz="half" idx="2"/>
          </p:nvPr>
        </p:nvSpPr>
        <p:spPr>
          <a:xfrm>
            <a:off x="4932040" y="1844824"/>
            <a:ext cx="4029075" cy="4681538"/>
          </a:xfrm>
        </p:spPr>
        <p:txBody>
          <a:bodyPr/>
          <a:lstStyle/>
          <a:p>
            <a:pPr marL="0" indent="0">
              <a:buNone/>
            </a:pPr>
            <a:r>
              <a:rPr lang="en-US" b="1" dirty="0"/>
              <a:t>Open Questions:</a:t>
            </a:r>
          </a:p>
          <a:p>
            <a:r>
              <a:rPr lang="en-US" dirty="0"/>
              <a:t>How can I build a scalable repository of Open Data?</a:t>
            </a:r>
          </a:p>
          <a:p>
            <a:r>
              <a:rPr lang="en-US" dirty="0"/>
              <a:t>How can I automate finding relevant data?</a:t>
            </a:r>
          </a:p>
          <a:p>
            <a:r>
              <a:rPr lang="en-US" dirty="0"/>
              <a:t>How can I automatize building an Open Data Knowledge graph?  </a:t>
            </a:r>
          </a:p>
        </p:txBody>
      </p:sp>
    </p:spTree>
    <p:extLst>
      <p:ext uri="{BB962C8B-B14F-4D97-AF65-F5344CB8AC3E}">
        <p14:creationId xmlns:p14="http://schemas.microsoft.com/office/powerpoint/2010/main" val="95577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30318"/>
            <a:ext cx="6771124" cy="1143000"/>
          </a:xfrm>
        </p:spPr>
        <p:txBody>
          <a:bodyPr>
            <a:normAutofit fontScale="90000"/>
          </a:bodyPr>
          <a:lstStyle/>
          <a:p>
            <a:r>
              <a:rPr lang="en-GB" noProof="0" dirty="0"/>
              <a:t>A motivating use case: Geoffrey West </a:t>
            </a:r>
            <a:r>
              <a:rPr lang="en-GB" sz="2000" noProof="0" dirty="0"/>
              <a:t>(former director of the Santa Fe Institute) 2011</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p:txBody>
      </p:sp>
      <p:sp>
        <p:nvSpPr>
          <p:cNvPr id="3" name="Rectangle 2"/>
          <p:cNvSpPr/>
          <p:nvPr/>
        </p:nvSpPr>
        <p:spPr>
          <a:xfrm>
            <a:off x="284064" y="6130313"/>
            <a:ext cx="8892480" cy="369332"/>
          </a:xfrm>
          <a:prstGeom prst="rect">
            <a:avLst/>
          </a:prstGeom>
        </p:spPr>
        <p:txBody>
          <a:bodyPr wrap="square">
            <a:spAutoFit/>
          </a:bodyPr>
          <a:lstStyle/>
          <a:p>
            <a:r>
              <a:rPr lang="en-US" sz="1400" dirty="0">
                <a:hlinkClick r:id="rId4"/>
              </a:rPr>
              <a:t>https://www.ted.com/talks/geoffrey_west_the_surprising_math_of_cities_and_corporations/</a:t>
            </a:r>
            <a:r>
              <a:rPr lang="en-US" dirty="0"/>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41" y="2234592"/>
            <a:ext cx="7361923" cy="3853441"/>
          </a:xfrm>
          <a:prstGeom prst="rect">
            <a:avLst/>
          </a:prstGeom>
        </p:spPr>
      </p:pic>
      <p:sp>
        <p:nvSpPr>
          <p:cNvPr id="9" name="Oval 8"/>
          <p:cNvSpPr/>
          <p:nvPr/>
        </p:nvSpPr>
        <p:spPr>
          <a:xfrm>
            <a:off x="607228" y="2414653"/>
            <a:ext cx="2952328" cy="4382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Exponential increase of Urbanization</a:t>
            </a:r>
          </a:p>
        </p:txBody>
      </p:sp>
      <p:sp>
        <p:nvSpPr>
          <p:cNvPr id="12" name="Oval 11"/>
          <p:cNvSpPr/>
          <p:nvPr/>
        </p:nvSpPr>
        <p:spPr>
          <a:xfrm>
            <a:off x="607228" y="3167397"/>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rPr>
              <a:t>Sustainability</a:t>
            </a:r>
            <a:endParaRPr lang="en-US" sz="1400" dirty="0">
              <a:solidFill>
                <a:sysClr val="windowText" lastClr="000000"/>
              </a:solidFill>
            </a:endParaRPr>
          </a:p>
        </p:txBody>
      </p:sp>
      <p:sp>
        <p:nvSpPr>
          <p:cNvPr id="13" name="Oval 12"/>
          <p:cNvSpPr/>
          <p:nvPr/>
        </p:nvSpPr>
        <p:spPr>
          <a:xfrm>
            <a:off x="625153" y="4046493"/>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Lifecycle of cities</a:t>
            </a:r>
          </a:p>
        </p:txBody>
      </p:sp>
      <p:sp>
        <p:nvSpPr>
          <p:cNvPr id="14" name="Oval 13"/>
          <p:cNvSpPr/>
          <p:nvPr/>
        </p:nvSpPr>
        <p:spPr>
          <a:xfrm>
            <a:off x="225558" y="4647804"/>
            <a:ext cx="3517405" cy="13477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Urgent need for a scientific, quantifiable </a:t>
            </a:r>
            <a:r>
              <a:rPr lang="en-US" sz="1400" b="1" i="1" dirty="0">
                <a:solidFill>
                  <a:sysClr val="windowText" lastClr="000000"/>
                </a:solidFill>
              </a:rPr>
              <a:t>[i.e., data-driven]</a:t>
            </a:r>
            <a:r>
              <a:rPr lang="en-US" sz="1400" dirty="0">
                <a:solidFill>
                  <a:sysClr val="windowText" lastClr="000000"/>
                </a:solidFill>
              </a:rPr>
              <a:t> theory of cities, a predictive framework</a:t>
            </a:r>
          </a:p>
        </p:txBody>
      </p:sp>
      <p:sp>
        <p:nvSpPr>
          <p:cNvPr id="7" name="TextBox 6"/>
          <p:cNvSpPr txBox="1"/>
          <p:nvPr/>
        </p:nvSpPr>
        <p:spPr>
          <a:xfrm>
            <a:off x="465172" y="1772816"/>
            <a:ext cx="7355924" cy="369332"/>
          </a:xfrm>
          <a:prstGeom prst="rect">
            <a:avLst/>
          </a:prstGeom>
          <a:noFill/>
        </p:spPr>
        <p:txBody>
          <a:bodyPr wrap="none" rtlCol="0">
            <a:spAutoFit/>
          </a:bodyPr>
          <a:lstStyle/>
          <a:p>
            <a:r>
              <a:rPr lang="en-US" dirty="0"/>
              <a:t>Conjecture: the functioning of cities can be explained by data</a:t>
            </a:r>
          </a:p>
        </p:txBody>
      </p:sp>
    </p:spTree>
    <p:extLst>
      <p:ext uri="{BB962C8B-B14F-4D97-AF65-F5344CB8AC3E}">
        <p14:creationId xmlns:p14="http://schemas.microsoft.com/office/powerpoint/2010/main" val="139414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a:t>Open Data Portals</a:t>
            </a:r>
          </a:p>
        </p:txBody>
      </p:sp>
      <p:sp>
        <p:nvSpPr>
          <p:cNvPr id="3" name="Inhaltsplatzhalter 2"/>
          <p:cNvSpPr>
            <a:spLocks noGrp="1"/>
          </p:cNvSpPr>
          <p:nvPr>
            <p:ph sz="quarter" idx="10"/>
          </p:nvPr>
        </p:nvSpPr>
        <p:spPr>
          <a:xfrm>
            <a:off x="251520" y="1844824"/>
            <a:ext cx="8485187" cy="4797425"/>
          </a:xfrm>
        </p:spPr>
        <p:txBody>
          <a:bodyPr>
            <a:normAutofit fontScale="92500" lnSpcReduction="10000"/>
          </a:bodyPr>
          <a:lstStyle/>
          <a:p>
            <a:r>
              <a:rPr lang="en-GB" noProof="0" dirty="0"/>
              <a:t>CKAN ... </a:t>
            </a:r>
            <a:r>
              <a:rPr lang="en-GB" noProof="0" dirty="0">
                <a:hlinkClick r:id="rId2"/>
              </a:rPr>
              <a:t>http://ckan.org/</a:t>
            </a:r>
            <a:endParaRPr lang="en-GB" noProof="0" dirty="0"/>
          </a:p>
          <a:p>
            <a:endParaRPr lang="en-GB" noProof="0" dirty="0"/>
          </a:p>
          <a:p>
            <a:pPr marL="342900" indent="-342900">
              <a:buFont typeface="Arial"/>
              <a:buChar char="•"/>
            </a:pPr>
            <a:r>
              <a:rPr lang="en-GB" noProof="0" dirty="0"/>
              <a:t>almost „de facto“ standard for Open Data Portals</a:t>
            </a:r>
          </a:p>
          <a:p>
            <a:pPr marL="342900" indent="-342900">
              <a:buFont typeface="Arial"/>
              <a:buChar char="•"/>
            </a:pPr>
            <a:r>
              <a:rPr lang="en-GB" noProof="0" dirty="0"/>
              <a:t>facilitates search, metadata (publisher, format, publication date, license, etc.) for datasets</a:t>
            </a:r>
          </a:p>
          <a:p>
            <a:pPr marL="342900" indent="-342900">
              <a:buFont typeface="Arial"/>
              <a:buChar char="•"/>
            </a:pPr>
            <a:endParaRPr lang="en-GB" noProof="0" dirty="0"/>
          </a:p>
          <a:p>
            <a:pPr marL="342900" indent="-342900">
              <a:buFont typeface="Arial"/>
              <a:buChar char="•"/>
            </a:pPr>
            <a:r>
              <a:rPr lang="en-GB" noProof="0" dirty="0">
                <a:hlinkClick r:id="rId3"/>
              </a:rPr>
              <a:t>http://opendataportal.at/</a:t>
            </a:r>
            <a:r>
              <a:rPr lang="en-GB" noProof="0" dirty="0"/>
              <a:t> </a:t>
            </a:r>
          </a:p>
          <a:p>
            <a:pPr marL="342900" indent="-342900">
              <a:buFont typeface="Arial"/>
              <a:buChar char="•"/>
            </a:pPr>
            <a:r>
              <a:rPr lang="en-GB" noProof="0" dirty="0">
                <a:hlinkClick r:id="rId4"/>
              </a:rPr>
              <a:t>http://data.gv.at/</a:t>
            </a:r>
            <a:endParaRPr lang="en-GB" noProof="0" dirty="0"/>
          </a:p>
          <a:p>
            <a:pPr marL="342900" indent="-342900">
              <a:buFont typeface="Arial"/>
              <a:buChar char="•"/>
            </a:pPr>
            <a:endParaRPr lang="en-GB" noProof="0" dirty="0"/>
          </a:p>
          <a:p>
            <a:pPr marL="342900" indent="-342900">
              <a:buFont typeface="Arial"/>
              <a:buChar char="•"/>
            </a:pPr>
            <a:endParaRPr lang="en-GB" noProof="0" dirty="0"/>
          </a:p>
          <a:p>
            <a:pPr marL="342900" indent="-342900">
              <a:buFont typeface="Arial"/>
              <a:buChar char="•"/>
            </a:pPr>
            <a:r>
              <a:rPr lang="en-GB" noProof="0" dirty="0"/>
              <a:t>machine-</a:t>
            </a:r>
            <a:r>
              <a:rPr lang="en-GB" noProof="0" dirty="0" err="1"/>
              <a:t>processable</a:t>
            </a:r>
            <a:r>
              <a:rPr lang="en-GB" noProof="0" dirty="0"/>
              <a:t>? ... </a:t>
            </a:r>
          </a:p>
          <a:p>
            <a:pPr marL="0" indent="0"/>
            <a:r>
              <a:rPr lang="en-GB" noProof="0" dirty="0"/>
              <a:t>    ... </a:t>
            </a:r>
            <a:r>
              <a:rPr lang="en-GB" b="1" noProof="0" dirty="0"/>
              <a:t>partially</a:t>
            </a:r>
          </a:p>
          <a:p>
            <a:pPr marL="342900" indent="-342900">
              <a:buFont typeface="Arial"/>
              <a:buChar char="•"/>
            </a:pPr>
            <a:endParaRPr lang="en-GB" noProof="0" dirty="0"/>
          </a:p>
        </p:txBody>
      </p:sp>
      <p:pic>
        <p:nvPicPr>
          <p:cNvPr id="4" name="Bild 3" descr="Screen Shot 2013-12-18 at 10.24.2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9952" y="3645024"/>
            <a:ext cx="5556109" cy="3623549"/>
          </a:xfrm>
          <a:prstGeom prst="rect">
            <a:avLst/>
          </a:prstGeom>
        </p:spPr>
      </p:pic>
    </p:spTree>
    <p:extLst>
      <p:ext uri="{BB962C8B-B14F-4D97-AF65-F5344CB8AC3E}">
        <p14:creationId xmlns:p14="http://schemas.microsoft.com/office/powerpoint/2010/main" val="212803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a:t>Our ongoing research: </a:t>
            </a:r>
            <a:br>
              <a:rPr lang="en-GB" noProof="0" dirty="0"/>
            </a:br>
            <a:r>
              <a:rPr lang="en-GB" dirty="0"/>
              <a:t>	</a:t>
            </a:r>
            <a:r>
              <a:rPr lang="en-GB" noProof="0" dirty="0" err="1"/>
              <a:t>data.wu.ac.at</a:t>
            </a:r>
            <a:br>
              <a:rPr lang="en-GB" noProof="0" dirty="0"/>
            </a:br>
            <a:endParaRPr lang="en-GB" noProof="0" dirty="0"/>
          </a:p>
        </p:txBody>
      </p:sp>
      <p:sp>
        <p:nvSpPr>
          <p:cNvPr id="3" name="Inhaltsplatzhalter 2"/>
          <p:cNvSpPr>
            <a:spLocks noGrp="1"/>
          </p:cNvSpPr>
          <p:nvPr>
            <p:ph idx="1"/>
          </p:nvPr>
        </p:nvSpPr>
        <p:spPr>
          <a:xfrm>
            <a:off x="161752" y="1908810"/>
            <a:ext cx="9010541" cy="4758094"/>
          </a:xfrm>
        </p:spPr>
        <p:txBody>
          <a:bodyPr>
            <a:normAutofit/>
          </a:bodyPr>
          <a:lstStyle/>
          <a:p>
            <a:r>
              <a:rPr lang="en-GB" b="1" i="1" noProof="0" dirty="0"/>
              <a:t>What is the status of Open Data and what are the challenges using Open Data?</a:t>
            </a:r>
          </a:p>
          <a:p>
            <a:pPr lvl="1"/>
            <a:r>
              <a:rPr lang="en-GB" noProof="0" dirty="0" err="1"/>
              <a:t>OpenData</a:t>
            </a:r>
            <a:r>
              <a:rPr lang="en-GB" noProof="0" dirty="0"/>
              <a:t> </a:t>
            </a:r>
            <a:r>
              <a:rPr lang="en-GB" noProof="0" dirty="0" err="1"/>
              <a:t>PortalWatch</a:t>
            </a:r>
            <a:r>
              <a:rPr lang="en-GB" noProof="0" dirty="0"/>
              <a:t> – a project at WU</a:t>
            </a:r>
          </a:p>
          <a:p>
            <a:pPr lvl="1"/>
            <a:r>
              <a:rPr lang="en-GB" dirty="0"/>
              <a:t>Improving and assessing Open </a:t>
            </a:r>
            <a:r>
              <a:rPr lang="en-GB" b="1" dirty="0"/>
              <a:t>Data Quality </a:t>
            </a:r>
            <a:r>
              <a:rPr lang="en-GB" dirty="0"/>
              <a:t>: ADEQUATE (FFG)</a:t>
            </a:r>
            <a:endParaRPr lang="en-GB" b="1" i="1" noProof="0" dirty="0"/>
          </a:p>
          <a:p>
            <a:pPr marL="255588" lvl="1" indent="0">
              <a:buNone/>
            </a:pPr>
            <a:endParaRPr lang="en-GB" noProof="0" dirty="0"/>
          </a:p>
          <a:p>
            <a:r>
              <a:rPr lang="en-GB" b="1" i="1" noProof="0" dirty="0"/>
              <a:t>What's next?</a:t>
            </a:r>
          </a:p>
          <a:p>
            <a:pPr lvl="1"/>
            <a:r>
              <a:rPr lang="en-GB" dirty="0"/>
              <a:t>Making Open Data Searchable</a:t>
            </a:r>
          </a:p>
          <a:p>
            <a:pPr lvl="1"/>
            <a:r>
              <a:rPr lang="en-GB" noProof="0" dirty="0"/>
              <a:t>Building an Open Data </a:t>
            </a:r>
            <a:r>
              <a:rPr lang="en-GB" b="1" noProof="0" dirty="0"/>
              <a:t>Knowledge Graph</a:t>
            </a:r>
            <a:r>
              <a:rPr lang="en-GB" noProof="0" dirty="0"/>
              <a:t>!</a:t>
            </a:r>
          </a:p>
          <a:p>
            <a:pPr lvl="1"/>
            <a:endParaRPr lang="en-GB" dirty="0"/>
          </a:p>
        </p:txBody>
      </p:sp>
      <p:pic>
        <p:nvPicPr>
          <p:cNvPr id="5122" name="Picture 2" descr="https://pbs.twimg.com/media/C5_4bCnWAAAF7LG.jpg: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721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Ongoing Projects (</a:t>
            </a:r>
            <a:r>
              <a:rPr lang="en-GB" noProof="0" dirty="0" err="1"/>
              <a:t>data.wu.ac.at</a:t>
            </a:r>
            <a:r>
              <a:rPr lang="en-GB" noProof="0" dirty="0"/>
              <a:t>)</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75158" y="1772816"/>
            <a:ext cx="6579753" cy="5085184"/>
          </a:xfrm>
        </p:spPr>
      </p:pic>
    </p:spTree>
    <p:extLst>
      <p:ext uri="{BB962C8B-B14F-4D97-AF65-F5344CB8AC3E}">
        <p14:creationId xmlns:p14="http://schemas.microsoft.com/office/powerpoint/2010/main" val="33112777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a:t>O</a:t>
            </a:r>
            <a:r>
              <a:rPr lang="en-GB" sz="2400" noProof="0"/>
              <a:t>PEN</a:t>
            </a:r>
            <a:r>
              <a:rPr lang="en-GB" noProof="0"/>
              <a:t> D</a:t>
            </a:r>
            <a:r>
              <a:rPr lang="en-GB" sz="2400" noProof="0"/>
              <a:t>ATA</a:t>
            </a:r>
            <a:r>
              <a:rPr lang="en-GB" noProof="0"/>
              <a:t> P</a:t>
            </a:r>
            <a:r>
              <a:rPr lang="en-GB" sz="2400" noProof="0"/>
              <a:t>ORTAL</a:t>
            </a:r>
            <a:r>
              <a:rPr lang="en-GB" noProof="0"/>
              <a:t> W</a:t>
            </a:r>
            <a:r>
              <a:rPr lang="en-GB" sz="2400" noProof="0"/>
              <a:t>ATCH</a:t>
            </a:r>
          </a:p>
        </p:txBody>
      </p:sp>
      <p:sp>
        <p:nvSpPr>
          <p:cNvPr id="3" name="Inhaltsplatzhalter 2"/>
          <p:cNvSpPr>
            <a:spLocks noGrp="1"/>
          </p:cNvSpPr>
          <p:nvPr>
            <p:ph idx="1"/>
          </p:nvPr>
        </p:nvSpPr>
        <p:spPr>
          <a:xfrm>
            <a:off x="467544" y="2204864"/>
            <a:ext cx="7740594" cy="4387988"/>
          </a:xfrm>
        </p:spPr>
        <p:txBody>
          <a:bodyPr/>
          <a:lstStyle/>
          <a:p>
            <a:r>
              <a:rPr lang="en-GB" noProof="0" dirty="0"/>
              <a:t>Periodically monitoring a list of Open Data Portals</a:t>
            </a:r>
          </a:p>
          <a:p>
            <a:pPr lvl="1"/>
            <a:r>
              <a:rPr lang="en-GB" dirty="0"/>
              <a:t>260</a:t>
            </a:r>
            <a:r>
              <a:rPr lang="en-GB" noProof="0" dirty="0"/>
              <a:t> CKAN powered Open Data Portals worldwide</a:t>
            </a:r>
          </a:p>
          <a:p>
            <a:r>
              <a:rPr lang="en-GB" noProof="0" dirty="0"/>
              <a:t>Quality assessment</a:t>
            </a:r>
          </a:p>
          <a:p>
            <a:r>
              <a:rPr lang="en-GB" noProof="0" dirty="0"/>
              <a:t>Evolution tracking</a:t>
            </a:r>
          </a:p>
          <a:p>
            <a:pPr lvl="1"/>
            <a:r>
              <a:rPr lang="en-GB" noProof="0" dirty="0"/>
              <a:t>Meta data</a:t>
            </a:r>
          </a:p>
          <a:p>
            <a:pPr lvl="1"/>
            <a:r>
              <a:rPr lang="en-GB" noProof="0" dirty="0"/>
              <a:t>Data</a:t>
            </a:r>
          </a:p>
          <a:p>
            <a:pPr lvl="1"/>
            <a:r>
              <a:rPr lang="en-GB" dirty="0"/>
              <a:t>Formats, growth</a:t>
            </a:r>
            <a:endParaRPr lang="en-GB" noProof="0" dirty="0"/>
          </a:p>
        </p:txBody>
      </p:sp>
      <p:sp>
        <p:nvSpPr>
          <p:cNvPr id="5" name="Textfeld 4"/>
          <p:cNvSpPr txBox="1"/>
          <p:nvPr/>
        </p:nvSpPr>
        <p:spPr>
          <a:xfrm>
            <a:off x="1907704" y="1763524"/>
            <a:ext cx="4773925" cy="369332"/>
          </a:xfrm>
          <a:prstGeom prst="rect">
            <a:avLst/>
          </a:prstGeom>
          <a:noFill/>
        </p:spPr>
        <p:txBody>
          <a:bodyPr wrap="none" rtlCol="0">
            <a:spAutoFit/>
          </a:bodyPr>
          <a:lstStyle/>
          <a:p>
            <a:r>
              <a:rPr lang="en-GB" b="1" dirty="0">
                <a:hlinkClick r:id="rId2"/>
              </a:rPr>
              <a:t>http://data.wu.ac.at/portalwatch/</a:t>
            </a:r>
            <a:r>
              <a:rPr lang="en-GB" b="1" dirty="0"/>
              <a:t> </a:t>
            </a:r>
          </a:p>
        </p:txBody>
      </p:sp>
    </p:spTree>
    <p:extLst>
      <p:ext uri="{BB962C8B-B14F-4D97-AF65-F5344CB8AC3E}">
        <p14:creationId xmlns:p14="http://schemas.microsoft.com/office/powerpoint/2010/main" val="30087762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Portalwatch</a:t>
            </a:r>
            <a:r>
              <a:rPr lang="en-GB" noProof="0" dirty="0"/>
              <a:t> Example:</a:t>
            </a:r>
          </a:p>
        </p:txBody>
      </p:sp>
      <p:sp>
        <p:nvSpPr>
          <p:cNvPr id="3" name="Rectangle 2"/>
          <p:cNvSpPr/>
          <p:nvPr/>
        </p:nvSpPr>
        <p:spPr>
          <a:xfrm>
            <a:off x="462019" y="2078113"/>
            <a:ext cx="8424936" cy="369332"/>
          </a:xfrm>
          <a:prstGeom prst="rect">
            <a:avLst/>
          </a:prstGeom>
        </p:spPr>
        <p:txBody>
          <a:bodyPr wrap="square">
            <a:spAutoFit/>
          </a:bodyPr>
          <a:lstStyle/>
          <a:p>
            <a:r>
              <a:rPr lang="en-US" dirty="0">
                <a:hlinkClick r:id="rId2"/>
              </a:rPr>
              <a:t>http://data.wu.ac.at/portalwatch/portal/open_whitehouse_gov/1804/</a:t>
            </a:r>
            <a:r>
              <a:rPr lang="en-US" dirty="0"/>
              <a:t> </a:t>
            </a:r>
          </a:p>
        </p:txBody>
      </p:sp>
      <p:pic>
        <p:nvPicPr>
          <p:cNvPr id="10" name="Picture 9">
            <a:extLst>
              <a:ext uri="{FF2B5EF4-FFF2-40B4-BE49-F238E27FC236}">
                <a16:creationId xmlns:a16="http://schemas.microsoft.com/office/drawing/2014/main" id="{5186E5A2-7002-B041-82E2-046A269EB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74" y="2447445"/>
            <a:ext cx="8793926" cy="3456384"/>
          </a:xfrm>
          <a:prstGeom prst="rect">
            <a:avLst/>
          </a:prstGeom>
        </p:spPr>
      </p:pic>
    </p:spTree>
    <p:extLst>
      <p:ext uri="{BB962C8B-B14F-4D97-AF65-F5344CB8AC3E}">
        <p14:creationId xmlns:p14="http://schemas.microsoft.com/office/powerpoint/2010/main" val="32266914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Portalwatch</a:t>
            </a:r>
            <a:r>
              <a:rPr lang="en-GB" noProof="0" dirty="0"/>
              <a:t> Example:</a:t>
            </a:r>
          </a:p>
        </p:txBody>
      </p:sp>
      <p:sp>
        <p:nvSpPr>
          <p:cNvPr id="3" name="Rectangle 2"/>
          <p:cNvSpPr/>
          <p:nvPr/>
        </p:nvSpPr>
        <p:spPr>
          <a:xfrm>
            <a:off x="462019" y="2078113"/>
            <a:ext cx="8424936" cy="369332"/>
          </a:xfrm>
          <a:prstGeom prst="rect">
            <a:avLst/>
          </a:prstGeom>
        </p:spPr>
        <p:txBody>
          <a:bodyPr wrap="square">
            <a:spAutoFit/>
          </a:bodyPr>
          <a:lstStyle/>
          <a:p>
            <a:r>
              <a:rPr lang="en-US" dirty="0">
                <a:hlinkClick r:id="rId2"/>
              </a:rPr>
              <a:t>http://data.wu.ac.at/portalwatch/portal/open_whitehouse_gov/1804/</a:t>
            </a: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419" y="2447445"/>
            <a:ext cx="5386581" cy="4365105"/>
          </a:xfrm>
          <a:prstGeom prst="rect">
            <a:avLst/>
          </a:prstGeom>
        </p:spPr>
      </p:pic>
    </p:spTree>
    <p:extLst>
      <p:ext uri="{BB962C8B-B14F-4D97-AF65-F5344CB8AC3E}">
        <p14:creationId xmlns:p14="http://schemas.microsoft.com/office/powerpoint/2010/main" val="30895396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a:t>Our research: </a:t>
            </a:r>
            <a:br>
              <a:rPr lang="en-GB" noProof="0" dirty="0"/>
            </a:br>
            <a:r>
              <a:rPr lang="en-GB" dirty="0"/>
              <a:t>	</a:t>
            </a:r>
            <a:r>
              <a:rPr lang="en-GB" noProof="0" dirty="0" err="1"/>
              <a:t>data.wu.ac.at</a:t>
            </a:r>
            <a:br>
              <a:rPr lang="en-GB" noProof="0" dirty="0"/>
            </a:br>
            <a:endParaRPr lang="en-GB" noProof="0" dirty="0"/>
          </a:p>
        </p:txBody>
      </p:sp>
      <p:sp>
        <p:nvSpPr>
          <p:cNvPr id="3" name="Inhaltsplatzhalter 2"/>
          <p:cNvSpPr>
            <a:spLocks noGrp="1"/>
          </p:cNvSpPr>
          <p:nvPr>
            <p:ph idx="1"/>
          </p:nvPr>
        </p:nvSpPr>
        <p:spPr>
          <a:xfrm>
            <a:off x="161752" y="1908810"/>
            <a:ext cx="8784975" cy="4758094"/>
          </a:xfrm>
        </p:spPr>
        <p:txBody>
          <a:bodyPr>
            <a:normAutofit/>
          </a:bodyPr>
          <a:lstStyle/>
          <a:p>
            <a:r>
              <a:rPr lang="en-GB" b="1" i="1" noProof="0" dirty="0"/>
              <a:t>What is the status of Open Data and what are the challenges using Open Data?</a:t>
            </a:r>
          </a:p>
          <a:p>
            <a:pPr lvl="1"/>
            <a:r>
              <a:rPr lang="en-GB" noProof="0" dirty="0" err="1"/>
              <a:t>OpenData</a:t>
            </a:r>
            <a:r>
              <a:rPr lang="en-GB" noProof="0" dirty="0"/>
              <a:t> </a:t>
            </a:r>
            <a:r>
              <a:rPr lang="en-GB" noProof="0" dirty="0" err="1"/>
              <a:t>PortalWatch</a:t>
            </a:r>
            <a:r>
              <a:rPr lang="en-GB" noProof="0" dirty="0"/>
              <a:t> – a project at WU</a:t>
            </a:r>
          </a:p>
          <a:p>
            <a:pPr lvl="1"/>
            <a:r>
              <a:rPr lang="en-GB" dirty="0"/>
              <a:t>Improving and assessing Open Data Quality: ADEQUATE (FFG)</a:t>
            </a:r>
            <a:endParaRPr lang="en-GB" b="1" i="1" noProof="0" dirty="0"/>
          </a:p>
          <a:p>
            <a:endParaRPr lang="en-GB" b="1" i="1" noProof="0" dirty="0"/>
          </a:p>
          <a:p>
            <a:pPr marL="255588" lvl="1" indent="0">
              <a:buNone/>
            </a:pPr>
            <a:endParaRPr lang="en-GB" noProof="0" dirty="0"/>
          </a:p>
          <a:p>
            <a:r>
              <a:rPr lang="en-GB" b="1" i="1" noProof="0" dirty="0"/>
              <a:t>What's next?</a:t>
            </a:r>
          </a:p>
          <a:p>
            <a:pPr lvl="1"/>
            <a:r>
              <a:rPr lang="en-GB" dirty="0"/>
              <a:t>Making Open Data Searchable</a:t>
            </a:r>
          </a:p>
          <a:p>
            <a:pPr lvl="1"/>
            <a:r>
              <a:rPr lang="en-GB" noProof="0" dirty="0"/>
              <a:t>Building an Open Data </a:t>
            </a:r>
            <a:r>
              <a:rPr lang="en-GB" b="1" noProof="0" dirty="0"/>
              <a:t>Knowledge Graph</a:t>
            </a:r>
            <a:r>
              <a:rPr lang="en-GB" noProof="0" dirty="0"/>
              <a:t>!</a:t>
            </a:r>
          </a:p>
          <a:p>
            <a:pPr marL="255588" lvl="1" indent="0">
              <a:buNone/>
            </a:pPr>
            <a:endParaRPr lang="en-GB" dirty="0"/>
          </a:p>
        </p:txBody>
      </p:sp>
      <p:pic>
        <p:nvPicPr>
          <p:cNvPr id="5122" name="Picture 2" descr="https://pbs.twimg.com/media/C5_4bCnWAAAF7LG.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69756" y="3807900"/>
            <a:ext cx="9311285" cy="2189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spTree>
    <p:extLst>
      <p:ext uri="{BB962C8B-B14F-4D97-AF65-F5344CB8AC3E}">
        <p14:creationId xmlns:p14="http://schemas.microsoft.com/office/powerpoint/2010/main" val="172238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7DC540-79B0-E146-90D2-5AB5634F7E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030" y="1700808"/>
            <a:ext cx="6873560" cy="5256584"/>
          </a:xfrm>
        </p:spPr>
      </p:pic>
      <p:sp>
        <p:nvSpPr>
          <p:cNvPr id="4" name="Titel 1">
            <a:extLst>
              <a:ext uri="{FF2B5EF4-FFF2-40B4-BE49-F238E27FC236}">
                <a16:creationId xmlns:a16="http://schemas.microsoft.com/office/drawing/2014/main" id="{036AC56C-C6ED-604A-B92A-5F39B6F7EB7D}"/>
              </a:ext>
            </a:extLst>
          </p:cNvPr>
          <p:cNvSpPr txBox="1">
            <a:spLocks/>
          </p:cNvSpPr>
          <p:nvPr/>
        </p:nvSpPr>
        <p:spPr bwMode="gray">
          <a:xfrm>
            <a:off x="467544" y="404664"/>
            <a:ext cx="6270227" cy="1143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a:lstStyle>
          <a:p>
            <a:r>
              <a:rPr lang="de-DE" dirty="0" err="1"/>
              <a:t>Why</a:t>
            </a:r>
            <a:r>
              <a:rPr lang="de-DE" dirty="0"/>
              <a:t> </a:t>
            </a:r>
            <a:r>
              <a:rPr lang="de-DE" dirty="0" err="1"/>
              <a:t>is</a:t>
            </a:r>
            <a:r>
              <a:rPr lang="de-DE" dirty="0"/>
              <a:t> Search in Open Data a </a:t>
            </a:r>
            <a:r>
              <a:rPr lang="de-DE" dirty="0" err="1"/>
              <a:t>problem</a:t>
            </a:r>
            <a:r>
              <a:rPr lang="de-DE" dirty="0"/>
              <a:t>?</a:t>
            </a:r>
          </a:p>
        </p:txBody>
      </p:sp>
      <p:pic>
        <p:nvPicPr>
          <p:cNvPr id="10" name="Picture 9">
            <a:extLst>
              <a:ext uri="{FF2B5EF4-FFF2-40B4-BE49-F238E27FC236}">
                <a16:creationId xmlns:a16="http://schemas.microsoft.com/office/drawing/2014/main" id="{4F5A873C-1A34-F94C-9968-252F4EB8C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3122605"/>
            <a:ext cx="1598262" cy="1506470"/>
          </a:xfrm>
          <a:prstGeom prst="rect">
            <a:avLst/>
          </a:prstGeom>
        </p:spPr>
      </p:pic>
    </p:spTree>
    <p:extLst>
      <p:ext uri="{BB962C8B-B14F-4D97-AF65-F5344CB8AC3E}">
        <p14:creationId xmlns:p14="http://schemas.microsoft.com/office/powerpoint/2010/main" val="29404489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Why</a:t>
            </a:r>
            <a:r>
              <a:rPr lang="de-DE" dirty="0"/>
              <a:t> </a:t>
            </a:r>
            <a:r>
              <a:rPr lang="de-DE" dirty="0" err="1"/>
              <a:t>is</a:t>
            </a:r>
            <a:r>
              <a:rPr lang="de-DE" dirty="0"/>
              <a:t> Search in Open Data a </a:t>
            </a:r>
            <a:r>
              <a:rPr lang="de-DE" dirty="0" err="1"/>
              <a:t>problem</a:t>
            </a:r>
            <a:r>
              <a:rPr lang="de-DE" dirty="0"/>
              <a:t>?</a:t>
            </a:r>
          </a:p>
        </p:txBody>
      </p:sp>
      <p:sp>
        <p:nvSpPr>
          <p:cNvPr id="5" name="Rechteck 4"/>
          <p:cNvSpPr/>
          <p:nvPr/>
        </p:nvSpPr>
        <p:spPr>
          <a:xfrm>
            <a:off x="0" y="1772816"/>
            <a:ext cx="4572000" cy="276999"/>
          </a:xfrm>
          <a:prstGeom prst="rect">
            <a:avLst/>
          </a:prstGeom>
        </p:spPr>
        <p:txBody>
          <a:bodyPr>
            <a:spAutoFit/>
          </a:bodyPr>
          <a:lstStyle/>
          <a:p>
            <a:r>
              <a:rPr lang="de-DE" sz="1200" dirty="0">
                <a:hlinkClick r:id="rId2"/>
              </a:rPr>
              <a:t>https://www.youtube.com/watch?v=kCAymmbYIvc</a:t>
            </a:r>
            <a:r>
              <a:rPr lang="de-DE" sz="1200" dirty="0"/>
              <a:t> </a:t>
            </a:r>
          </a:p>
        </p:txBody>
      </p:sp>
      <p:pic>
        <p:nvPicPr>
          <p:cNvPr id="6" name="Bild 5" descr="Screen Shot 2015-06-08 at 09.11.0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26267"/>
            <a:ext cx="4336015" cy="2353734"/>
          </a:xfrm>
          <a:prstGeom prst="rect">
            <a:avLst/>
          </a:prstGeom>
        </p:spPr>
      </p:pic>
      <p:pic>
        <p:nvPicPr>
          <p:cNvPr id="7" name="Bild 6" descr="Screen Shot 2015-06-08 at 09.15.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085184"/>
            <a:ext cx="3892201" cy="2401124"/>
          </a:xfrm>
          <a:prstGeom prst="rect">
            <a:avLst/>
          </a:prstGeom>
        </p:spPr>
      </p:pic>
      <p:pic>
        <p:nvPicPr>
          <p:cNvPr id="8" name="Bild 7" descr="Screen Shot 2015-06-08 at 09.17.3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048" y="1628800"/>
            <a:ext cx="4384553" cy="4293096"/>
          </a:xfrm>
          <a:prstGeom prst="rect">
            <a:avLst/>
          </a:prstGeom>
        </p:spPr>
      </p:pic>
      <p:sp>
        <p:nvSpPr>
          <p:cNvPr id="9" name="Textfeld 8"/>
          <p:cNvSpPr txBox="1"/>
          <p:nvPr/>
        </p:nvSpPr>
        <p:spPr>
          <a:xfrm>
            <a:off x="4499992" y="3356992"/>
            <a:ext cx="714859" cy="523220"/>
          </a:xfrm>
          <a:prstGeom prst="rect">
            <a:avLst/>
          </a:prstGeom>
          <a:noFill/>
        </p:spPr>
        <p:txBody>
          <a:bodyPr wrap="none" rtlCol="0">
            <a:spAutoFit/>
          </a:bodyPr>
          <a:lstStyle/>
          <a:p>
            <a:r>
              <a:rPr lang="de-DE" sz="2800" dirty="0"/>
              <a:t>vs.</a:t>
            </a:r>
          </a:p>
        </p:txBody>
      </p:sp>
      <p:pic>
        <p:nvPicPr>
          <p:cNvPr id="10" name="Bild 9" descr="Screen Shot 2015-06-08 at 09.21.3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7944" y="3842124"/>
            <a:ext cx="5076056" cy="3015876"/>
          </a:xfrm>
          <a:prstGeom prst="rect">
            <a:avLst/>
          </a:prstGeom>
        </p:spPr>
      </p:pic>
      <p:sp>
        <p:nvSpPr>
          <p:cNvPr id="11" name="Textfeld 10"/>
          <p:cNvSpPr txBox="1"/>
          <p:nvPr/>
        </p:nvSpPr>
        <p:spPr>
          <a:xfrm>
            <a:off x="4139952" y="5661248"/>
            <a:ext cx="5004048" cy="1169551"/>
          </a:xfrm>
          <a:prstGeom prst="rect">
            <a:avLst/>
          </a:prstGeom>
          <a:solidFill>
            <a:schemeClr val="bg1"/>
          </a:solidFill>
        </p:spPr>
        <p:txBody>
          <a:bodyPr wrap="square" rtlCol="0">
            <a:spAutoFit/>
          </a:bodyPr>
          <a:lstStyle/>
          <a:p>
            <a:r>
              <a:rPr lang="de-DE" sz="1400" b="1" i="1" dirty="0">
                <a:solidFill>
                  <a:srgbClr val="FF0000"/>
                </a:solidFill>
              </a:rPr>
              <a:t>Open Data Search </a:t>
            </a:r>
            <a:r>
              <a:rPr lang="de-DE" sz="1400" b="1" i="1" dirty="0" err="1">
                <a:solidFill>
                  <a:srgbClr val="FF0000"/>
                </a:solidFill>
              </a:rPr>
              <a:t>is</a:t>
            </a:r>
            <a:r>
              <a:rPr lang="de-DE" sz="1400" b="1" i="1" dirty="0">
                <a:solidFill>
                  <a:srgbClr val="FF0000"/>
                </a:solidFill>
              </a:rPr>
              <a:t> </a:t>
            </a:r>
            <a:r>
              <a:rPr lang="de-DE" sz="1400" b="1" i="1" dirty="0" err="1">
                <a:solidFill>
                  <a:srgbClr val="FF0000"/>
                </a:solidFill>
              </a:rPr>
              <a:t>hard</a:t>
            </a:r>
            <a:r>
              <a:rPr lang="de-DE" sz="1400" i="1" dirty="0">
                <a:solidFill>
                  <a:srgbClr val="FF0000"/>
                </a:solidFill>
              </a:rPr>
              <a:t>...</a:t>
            </a:r>
          </a:p>
          <a:p>
            <a:pPr marL="342900" indent="-342900">
              <a:buAutoNum type="alphaLcParenR"/>
            </a:pPr>
            <a:r>
              <a:rPr lang="de-DE" sz="1400" i="1" dirty="0" err="1">
                <a:solidFill>
                  <a:srgbClr val="FF0000"/>
                </a:solidFill>
              </a:rPr>
              <a:t>No</a:t>
            </a:r>
            <a:r>
              <a:rPr lang="de-DE" sz="1400" i="1" dirty="0">
                <a:solidFill>
                  <a:srgbClr val="FF0000"/>
                </a:solidFill>
              </a:rPr>
              <a:t> </a:t>
            </a:r>
            <a:r>
              <a:rPr lang="de-DE" sz="1400" i="1" dirty="0" err="1">
                <a:solidFill>
                  <a:srgbClr val="FF0000"/>
                </a:solidFill>
              </a:rPr>
              <a:t>natural</a:t>
            </a:r>
            <a:r>
              <a:rPr lang="de-DE" sz="1400" i="1" dirty="0">
                <a:solidFill>
                  <a:srgbClr val="FF0000"/>
                </a:solidFill>
              </a:rPr>
              <a:t> </a:t>
            </a:r>
            <a:r>
              <a:rPr lang="de-DE" sz="1400" i="1" dirty="0" err="1">
                <a:solidFill>
                  <a:srgbClr val="FF0000"/>
                </a:solidFill>
              </a:rPr>
              <a:t>language</a:t>
            </a:r>
            <a:r>
              <a:rPr lang="de-DE" sz="1400" i="1" dirty="0">
                <a:solidFill>
                  <a:srgbClr val="FF0000"/>
                </a:solidFill>
              </a:rPr>
              <a:t> „</a:t>
            </a:r>
            <a:r>
              <a:rPr lang="de-DE" sz="1400" i="1" dirty="0" err="1">
                <a:solidFill>
                  <a:srgbClr val="FF0000"/>
                </a:solidFill>
              </a:rPr>
              <a:t>cues</a:t>
            </a:r>
            <a:r>
              <a:rPr lang="de-DE" sz="1400" i="1" dirty="0">
                <a:solidFill>
                  <a:srgbClr val="FF0000"/>
                </a:solidFill>
              </a:rPr>
              <a:t>“ like in Web </a:t>
            </a:r>
            <a:r>
              <a:rPr lang="de-DE" sz="1400" i="1" dirty="0" err="1">
                <a:solidFill>
                  <a:srgbClr val="FF0000"/>
                </a:solidFill>
              </a:rPr>
              <a:t>tables</a:t>
            </a:r>
            <a:r>
              <a:rPr lang="de-DE" sz="1400" i="1" dirty="0">
                <a:solidFill>
                  <a:srgbClr val="FF0000"/>
                </a:solidFill>
              </a:rPr>
              <a:t>...</a:t>
            </a:r>
          </a:p>
          <a:p>
            <a:pPr marL="342900" indent="-342900">
              <a:buAutoNum type="alphaLcParenR"/>
            </a:pPr>
            <a:r>
              <a:rPr lang="de-DE" sz="1400" i="1" dirty="0" err="1">
                <a:solidFill>
                  <a:srgbClr val="FF0000"/>
                </a:solidFill>
              </a:rPr>
              <a:t>Existing</a:t>
            </a:r>
            <a:r>
              <a:rPr lang="de-DE" sz="1400" i="1" dirty="0">
                <a:solidFill>
                  <a:srgbClr val="FF0000"/>
                </a:solidFill>
              </a:rPr>
              <a:t> </a:t>
            </a:r>
            <a:r>
              <a:rPr lang="de-DE" sz="1400" i="1" dirty="0" err="1">
                <a:solidFill>
                  <a:srgbClr val="FF0000"/>
                </a:solidFill>
              </a:rPr>
              <a:t>knowledge</a:t>
            </a:r>
            <a:r>
              <a:rPr lang="de-DE" sz="1400" i="1" dirty="0">
                <a:solidFill>
                  <a:srgbClr val="FF0000"/>
                </a:solidFill>
              </a:rPr>
              <a:t> </a:t>
            </a:r>
            <a:r>
              <a:rPr lang="de-DE" sz="1400" i="1" dirty="0" err="1">
                <a:solidFill>
                  <a:srgbClr val="FF0000"/>
                </a:solidFill>
              </a:rPr>
              <a:t>graphs</a:t>
            </a:r>
            <a:r>
              <a:rPr lang="de-DE" sz="1400" i="1" dirty="0">
                <a:solidFill>
                  <a:srgbClr val="FF0000"/>
                </a:solidFill>
              </a:rPr>
              <a:t> </a:t>
            </a:r>
            <a:r>
              <a:rPr lang="de-DE" sz="1400" i="1" dirty="0" err="1">
                <a:solidFill>
                  <a:srgbClr val="FF0000"/>
                </a:solidFill>
              </a:rPr>
              <a:t>don‘t</a:t>
            </a:r>
            <a:r>
              <a:rPr lang="de-DE" sz="1400" i="1" dirty="0">
                <a:solidFill>
                  <a:srgbClr val="FF0000"/>
                </a:solidFill>
              </a:rPr>
              <a:t> </a:t>
            </a:r>
            <a:r>
              <a:rPr lang="de-DE" sz="1400" i="1" dirty="0" err="1">
                <a:solidFill>
                  <a:srgbClr val="FF0000"/>
                </a:solidFill>
              </a:rPr>
              <a:t>cover</a:t>
            </a:r>
            <a:r>
              <a:rPr lang="de-DE" sz="1400" i="1" dirty="0">
                <a:solidFill>
                  <a:srgbClr val="FF0000"/>
                </a:solidFill>
              </a:rPr>
              <a:t> </a:t>
            </a:r>
            <a:r>
              <a:rPr lang="de-DE" sz="1400" i="1" dirty="0" err="1">
                <a:solidFill>
                  <a:srgbClr val="FF0000"/>
                </a:solidFill>
              </a:rPr>
              <a:t>the</a:t>
            </a:r>
            <a:r>
              <a:rPr lang="de-DE" sz="1400" i="1" dirty="0">
                <a:solidFill>
                  <a:srgbClr val="FF0000"/>
                </a:solidFill>
              </a:rPr>
              <a:t> </a:t>
            </a:r>
            <a:r>
              <a:rPr lang="de-DE" sz="1400" i="1" dirty="0" err="1">
                <a:solidFill>
                  <a:srgbClr val="FF0000"/>
                </a:solidFill>
              </a:rPr>
              <a:t>domain</a:t>
            </a:r>
            <a:r>
              <a:rPr lang="de-DE" sz="1400" i="1" dirty="0">
                <a:solidFill>
                  <a:srgbClr val="FF0000"/>
                </a:solidFill>
              </a:rPr>
              <a:t> </a:t>
            </a:r>
            <a:r>
              <a:rPr lang="de-DE" sz="1400" i="1" dirty="0" err="1">
                <a:solidFill>
                  <a:srgbClr val="FF0000"/>
                </a:solidFill>
              </a:rPr>
              <a:t>of</a:t>
            </a:r>
            <a:r>
              <a:rPr lang="de-DE" sz="1400" i="1" dirty="0">
                <a:solidFill>
                  <a:srgbClr val="FF0000"/>
                </a:solidFill>
              </a:rPr>
              <a:t> "Open Data“</a:t>
            </a:r>
          </a:p>
          <a:p>
            <a:pPr marL="342900" indent="-342900">
              <a:buAutoNum type="alphaLcParenR"/>
            </a:pPr>
            <a:r>
              <a:rPr lang="de-DE" sz="1400" i="1" dirty="0">
                <a:solidFill>
                  <a:srgbClr val="FF0000"/>
                </a:solidFill>
              </a:rPr>
              <a:t>Open Data </a:t>
            </a:r>
            <a:r>
              <a:rPr lang="de-DE" sz="1400" i="1" dirty="0" err="1">
                <a:solidFill>
                  <a:srgbClr val="FF0000"/>
                </a:solidFill>
              </a:rPr>
              <a:t>is</a:t>
            </a:r>
            <a:r>
              <a:rPr lang="de-DE" sz="1400" i="1" dirty="0">
                <a:solidFill>
                  <a:srgbClr val="FF0000"/>
                </a:solidFill>
              </a:rPr>
              <a:t> not </a:t>
            </a:r>
            <a:r>
              <a:rPr lang="de-DE" sz="1400" i="1" dirty="0" err="1">
                <a:solidFill>
                  <a:srgbClr val="FF0000"/>
                </a:solidFill>
              </a:rPr>
              <a:t>properly</a:t>
            </a:r>
            <a:r>
              <a:rPr lang="de-DE" sz="1400" i="1" dirty="0">
                <a:solidFill>
                  <a:srgbClr val="FF0000"/>
                </a:solidFill>
              </a:rPr>
              <a:t> geo-</a:t>
            </a:r>
            <a:r>
              <a:rPr lang="de-DE" sz="1400" i="1" dirty="0" err="1">
                <a:solidFill>
                  <a:srgbClr val="FF0000"/>
                </a:solidFill>
              </a:rPr>
              <a:t>referenced</a:t>
            </a:r>
            <a:endParaRPr lang="de-DE" sz="1400" i="1" dirty="0">
              <a:solidFill>
                <a:srgbClr val="FF0000"/>
              </a:solidFill>
            </a:endParaRPr>
          </a:p>
        </p:txBody>
      </p:sp>
      <p:sp>
        <p:nvSpPr>
          <p:cNvPr id="12" name="Rechteck 11"/>
          <p:cNvSpPr/>
          <p:nvPr/>
        </p:nvSpPr>
        <p:spPr>
          <a:xfrm>
            <a:off x="15115" y="2060848"/>
            <a:ext cx="4572000" cy="307777"/>
          </a:xfrm>
          <a:prstGeom prst="rect">
            <a:avLst/>
          </a:prstGeom>
        </p:spPr>
        <p:txBody>
          <a:bodyPr>
            <a:spAutoFit/>
          </a:bodyPr>
          <a:lstStyle/>
          <a:p>
            <a:r>
              <a:rPr lang="de-DE" sz="1400" dirty="0"/>
              <a:t>Structured Data in Web Search </a:t>
            </a:r>
            <a:r>
              <a:rPr lang="de-DE" sz="1400" dirty="0" err="1"/>
              <a:t>by</a:t>
            </a:r>
            <a:r>
              <a:rPr lang="de-DE" sz="1400" dirty="0"/>
              <a:t> </a:t>
            </a:r>
            <a:r>
              <a:rPr lang="de-DE" sz="1400" dirty="0" err="1"/>
              <a:t>Alon</a:t>
            </a:r>
            <a:r>
              <a:rPr lang="de-DE" sz="1400" dirty="0"/>
              <a:t> Halevy</a:t>
            </a:r>
          </a:p>
        </p:txBody>
      </p:sp>
    </p:spTree>
    <p:extLst>
      <p:ext uri="{BB962C8B-B14F-4D97-AF65-F5344CB8AC3E}">
        <p14:creationId xmlns:p14="http://schemas.microsoft.com/office/powerpoint/2010/main" val="1508502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4037619"/>
            <a:ext cx="4392488" cy="2730295"/>
          </a:xfrm>
          <a:prstGeom prst="rect">
            <a:avLst/>
          </a:prstGeom>
        </p:spPr>
      </p:pic>
      <p:sp>
        <p:nvSpPr>
          <p:cNvPr id="2" name="Title 1"/>
          <p:cNvSpPr>
            <a:spLocks noGrp="1"/>
          </p:cNvSpPr>
          <p:nvPr>
            <p:ph type="title"/>
          </p:nvPr>
        </p:nvSpPr>
        <p:spPr/>
        <p:txBody>
          <a:bodyPr/>
          <a:lstStyle/>
          <a:p>
            <a:r>
              <a:rPr lang="en-US"/>
              <a:t>Some starting points:</a:t>
            </a:r>
            <a:endParaRPr lang="en-US" dirty="0"/>
          </a:p>
        </p:txBody>
      </p:sp>
      <p:sp>
        <p:nvSpPr>
          <p:cNvPr id="3" name="Content Placeholder 2"/>
          <p:cNvSpPr>
            <a:spLocks noGrp="1"/>
          </p:cNvSpPr>
          <p:nvPr>
            <p:ph idx="1"/>
          </p:nvPr>
        </p:nvSpPr>
        <p:spPr>
          <a:xfrm>
            <a:off x="251520" y="1839258"/>
            <a:ext cx="5329594" cy="4387988"/>
          </a:xfrm>
        </p:spPr>
        <p:txBody>
          <a:bodyPr>
            <a:normAutofit/>
          </a:bodyPr>
          <a:lstStyle/>
          <a:p>
            <a:r>
              <a:rPr lang="en-US" sz="2000" dirty="0"/>
              <a:t>First baby steps on building an Open Data Knowledge Graph:</a:t>
            </a:r>
          </a:p>
          <a:p>
            <a:endParaRPr lang="en-US" sz="2000" dirty="0"/>
          </a:p>
          <a:p>
            <a:r>
              <a:rPr lang="en-US" sz="2000" dirty="0"/>
              <a:t>Ongoing work to make Open Data </a:t>
            </a:r>
            <a:r>
              <a:rPr lang="en-US" sz="2000" b="1" dirty="0"/>
              <a:t>geo-searchable</a:t>
            </a:r>
            <a:r>
              <a:rPr lang="en-US" sz="2000" dirty="0"/>
              <a:t> e.g. in our project </a:t>
            </a:r>
            <a:r>
              <a:rPr lang="en-US" sz="2000" dirty="0">
                <a:hlinkClick r:id="rId3"/>
              </a:rPr>
              <a:t>communidata.at</a:t>
            </a:r>
            <a:r>
              <a:rPr lang="en-US" sz="2000" dirty="0"/>
              <a:t> </a:t>
            </a:r>
            <a:r>
              <a:rPr lang="en-US" sz="1600" dirty="0"/>
              <a:t>(just submitted to ESWC)</a:t>
            </a:r>
            <a:endParaRPr lang="en-US" sz="20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a:t>International Semantic Web conference 2016:</a:t>
            </a:r>
            <a:endParaRPr lang="en-US" sz="1100" i="1" dirty="0"/>
          </a:p>
        </p:txBody>
      </p:sp>
    </p:spTree>
    <p:extLst>
      <p:ext uri="{BB962C8B-B14F-4D97-AF65-F5344CB8AC3E}">
        <p14:creationId xmlns:p14="http://schemas.microsoft.com/office/powerpoint/2010/main" val="3018899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p:cNvSpPr>
            <a:spLocks noGrp="1"/>
          </p:cNvSpPr>
          <p:nvPr>
            <p:ph type="sldNum" sz="quarter" idx="10"/>
          </p:nvPr>
        </p:nvSpPr>
        <p:spPr>
          <a:xfrm>
            <a:off x="8769350" y="6557963"/>
            <a:ext cx="374650" cy="271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BA62E752-1807-604B-A63E-E645742798DC}" type="slidenum">
              <a:rPr lang="de-DE"/>
              <a:pPr eaLnBrk="1" hangingPunct="1"/>
              <a:t>4</a:t>
            </a:fld>
            <a:endParaRPr lang="de-DE"/>
          </a:p>
        </p:txBody>
      </p:sp>
      <p:sp>
        <p:nvSpPr>
          <p:cNvPr id="23554" name="Rectangle 37"/>
          <p:cNvSpPr>
            <a:spLocks noGrp="1" noChangeArrowheads="1"/>
          </p:cNvSpPr>
          <p:nvPr>
            <p:ph type="title"/>
          </p:nvPr>
        </p:nvSpPr>
        <p:spPr>
          <a:xfrm>
            <a:off x="395288" y="387350"/>
            <a:ext cx="6480968" cy="809625"/>
          </a:xfrm>
        </p:spPr>
        <p:txBody>
          <a:bodyPr>
            <a:normAutofit fontScale="90000"/>
          </a:bodyPr>
          <a:lstStyle/>
          <a:p>
            <a:pPr eaLnBrk="1" hangingPunct="1"/>
            <a:r>
              <a:rPr lang="en-GB" noProof="0" dirty="0">
                <a:latin typeface="Arial" charset="0"/>
              </a:rPr>
              <a:t>Back at around that time</a:t>
            </a:r>
            <a:r>
              <a:rPr lang="mr-IN" noProof="0" dirty="0">
                <a:latin typeface="Arial" charset="0"/>
              </a:rPr>
              <a:t>…</a:t>
            </a:r>
            <a:r>
              <a:rPr lang="en-US" noProof="0" dirty="0">
                <a:latin typeface="Arial" charset="0"/>
              </a:rPr>
              <a:t> </a:t>
            </a:r>
            <a:r>
              <a:rPr lang="en-GB" noProof="0" dirty="0">
                <a:latin typeface="Arial" charset="0"/>
              </a:rPr>
              <a:t> City Data  – Important for Infrastructure Providers &amp; for City Decision Makers</a:t>
            </a:r>
          </a:p>
        </p:txBody>
      </p:sp>
      <p:sp>
        <p:nvSpPr>
          <p:cNvPr id="23555" name="Rectangle 3"/>
          <p:cNvSpPr>
            <a:spLocks noGrp="1" noChangeArrowheads="1"/>
          </p:cNvSpPr>
          <p:nvPr>
            <p:ph type="body" sz="half" idx="1"/>
          </p:nvPr>
        </p:nvSpPr>
        <p:spPr>
          <a:xfrm>
            <a:off x="422275" y="2924175"/>
            <a:ext cx="8542338" cy="3600450"/>
          </a:xfrm>
        </p:spPr>
        <p:txBody>
          <a:bodyPr/>
          <a:lstStyle/>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r>
              <a:rPr lang="en-GB" sz="1200" noProof="0">
                <a:latin typeface="Arial" charset="0"/>
                <a:cs typeface="Arial" charset="0"/>
              </a:rPr>
              <a:t>					         … however, these are often </a:t>
            </a:r>
            <a:r>
              <a:rPr lang="en-GB" sz="1200" b="1" noProof="0">
                <a:latin typeface="Arial" charset="0"/>
                <a:cs typeface="Arial" charset="0"/>
              </a:rPr>
              <a:t>outdated</a:t>
            </a:r>
            <a:r>
              <a:rPr lang="en-GB" sz="1200" noProof="0">
                <a:latin typeface="Arial" charset="0"/>
                <a:cs typeface="Arial" charset="0"/>
              </a:rPr>
              <a:t> before even published!</a:t>
            </a:r>
          </a:p>
          <a:p>
            <a:pPr marL="573088" lvl="2" indent="-381000" eaLnBrk="1" fontAlgn="b" hangingPunct="1">
              <a:buClrTx/>
              <a:buFontTx/>
              <a:buChar char="•"/>
            </a:pPr>
            <a:endParaRPr lang="en-GB" sz="1200" noProof="0">
              <a:latin typeface="Arial" charset="0"/>
              <a:cs typeface="Arial" charset="0"/>
            </a:endParaRPr>
          </a:p>
          <a:p>
            <a:pPr marL="573088" lvl="2" indent="-381000" eaLnBrk="1" fontAlgn="b" hangingPunct="1">
              <a:buClrTx/>
              <a:buFontTx/>
              <a:buChar char="•"/>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p:txBody>
      </p:sp>
      <p:pic>
        <p:nvPicPr>
          <p:cNvPr id="235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48213"/>
            <a:ext cx="2638425" cy="180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AutoShape 5"/>
          <p:cNvSpPr>
            <a:spLocks noChangeArrowheads="1"/>
          </p:cNvSpPr>
          <p:nvPr/>
        </p:nvSpPr>
        <p:spPr bwMode="auto">
          <a:xfrm>
            <a:off x="6629400" y="4509120"/>
            <a:ext cx="2514600" cy="913656"/>
          </a:xfrm>
          <a:prstGeom prst="wedgeRoundRectCallout">
            <a:avLst>
              <a:gd name="adj1" fmla="val -71474"/>
              <a:gd name="adj2" fmla="val 67581"/>
              <a:gd name="adj3" fmla="val 16667"/>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buFont typeface="Wingdings" charset="0"/>
              <a:buNone/>
            </a:pPr>
            <a:r>
              <a:rPr lang="en-US" sz="1050" dirty="0"/>
              <a:t>Goal (short term): </a:t>
            </a:r>
          </a:p>
          <a:p>
            <a:pPr>
              <a:buFont typeface="Wingdings" charset="0"/>
              <a:buChar char="§"/>
            </a:pPr>
            <a:r>
              <a:rPr lang="en-US" sz="1050" dirty="0"/>
              <a:t>Leverage Open Data for calculating a city’ performance from public sources on the Web </a:t>
            </a:r>
            <a:r>
              <a:rPr lang="en-US" sz="1050" b="1" dirty="0"/>
              <a:t>automatically</a:t>
            </a:r>
          </a:p>
        </p:txBody>
      </p:sp>
      <p:sp>
        <p:nvSpPr>
          <p:cNvPr id="23558" name="AutoShape 6"/>
          <p:cNvSpPr>
            <a:spLocks noChangeArrowheads="1"/>
          </p:cNvSpPr>
          <p:nvPr/>
        </p:nvSpPr>
        <p:spPr bwMode="auto">
          <a:xfrm>
            <a:off x="6660232" y="5565576"/>
            <a:ext cx="2434556" cy="815752"/>
          </a:xfrm>
          <a:prstGeom prst="wedgeRoundRectCallout">
            <a:avLst>
              <a:gd name="adj1" fmla="val -74205"/>
              <a:gd name="adj2" fmla="val -26163"/>
              <a:gd name="adj3" fmla="val 16667"/>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buFont typeface="Wingdings" charset="0"/>
              <a:buNone/>
            </a:pPr>
            <a:r>
              <a:rPr lang="en-US" sz="1000" dirty="0"/>
              <a:t>Goal (long term): </a:t>
            </a:r>
          </a:p>
          <a:p>
            <a:pPr>
              <a:buFont typeface="Wingdings" charset="0"/>
              <a:buChar char="§"/>
            </a:pPr>
            <a:r>
              <a:rPr lang="en-US" sz="1000" dirty="0"/>
              <a:t>Define and Refine KPI models to assess specific impact of infrastructural investments and gather/check input  </a:t>
            </a:r>
            <a:r>
              <a:rPr lang="en-US" sz="1000" b="1" dirty="0"/>
              <a:t>automatically</a:t>
            </a:r>
          </a:p>
        </p:txBody>
      </p:sp>
      <p:pic>
        <p:nvPicPr>
          <p:cNvPr id="2355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8" y="2796907"/>
            <a:ext cx="3166442" cy="1871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0" name="Rectangle 10"/>
          <p:cNvSpPr>
            <a:spLocks noChangeArrowheads="1"/>
          </p:cNvSpPr>
          <p:nvPr/>
        </p:nvSpPr>
        <p:spPr bwMode="auto">
          <a:xfrm>
            <a:off x="250825" y="4797425"/>
            <a:ext cx="3457575" cy="162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lvl="2" fontAlgn="b">
              <a:lnSpc>
                <a:spcPct val="110000"/>
              </a:lnSpc>
              <a:spcBef>
                <a:spcPct val="0"/>
              </a:spcBef>
              <a:buFont typeface="Wingdings" charset="0"/>
              <a:buChar char="à"/>
            </a:pPr>
            <a:r>
              <a:rPr lang="en-US" sz="1200" dirty="0">
                <a:cs typeface="Arial" charset="0"/>
                <a:sym typeface="Wingdings" charset="0"/>
              </a:rPr>
              <a:t>Needs </a:t>
            </a:r>
            <a:r>
              <a:rPr lang="en-US" sz="1200" b="1" dirty="0">
                <a:cs typeface="Arial" charset="0"/>
                <a:sym typeface="Wingdings" charset="0"/>
              </a:rPr>
              <a:t>up-to-date City Data</a:t>
            </a:r>
            <a:r>
              <a:rPr lang="en-US" sz="1200" dirty="0">
                <a:cs typeface="Arial" charset="0"/>
                <a:sym typeface="Wingdings" charset="0"/>
              </a:rPr>
              <a:t> </a:t>
            </a:r>
            <a:r>
              <a:rPr lang="en-US" sz="1200" dirty="0">
                <a:cs typeface="Arial" charset="0"/>
              </a:rPr>
              <a:t>and </a:t>
            </a:r>
            <a:r>
              <a:rPr lang="en-US" sz="1200" b="1" dirty="0">
                <a:cs typeface="Arial" charset="0"/>
              </a:rPr>
              <a:t>calculates City KPIs</a:t>
            </a:r>
            <a:r>
              <a:rPr lang="en-US" sz="1200" dirty="0">
                <a:cs typeface="Arial" charset="0"/>
              </a:rPr>
              <a:t> in a way that allows to display the current state and run scenarios of different product applications.</a:t>
            </a:r>
          </a:p>
          <a:p>
            <a:pPr lvl="2" fontAlgn="b">
              <a:lnSpc>
                <a:spcPct val="110000"/>
              </a:lnSpc>
              <a:spcBef>
                <a:spcPct val="0"/>
              </a:spcBef>
              <a:buFont typeface="Wingdings" charset="0"/>
              <a:buChar char="à"/>
            </a:pPr>
            <a:endParaRPr lang="en-US" sz="1200" dirty="0">
              <a:cs typeface="Arial" charset="0"/>
            </a:endParaRPr>
          </a:p>
          <a:p>
            <a:pPr lvl="2" fontAlgn="b">
              <a:lnSpc>
                <a:spcPct val="110000"/>
              </a:lnSpc>
              <a:spcBef>
                <a:spcPct val="0"/>
              </a:spcBef>
              <a:buFont typeface="Wingdings" charset="0"/>
              <a:buNone/>
            </a:pPr>
            <a:r>
              <a:rPr lang="en-US" sz="1200" dirty="0">
                <a:cs typeface="Arial" charset="0"/>
              </a:rPr>
              <a:t>e.g. towards a “Dynamic” </a:t>
            </a:r>
          </a:p>
          <a:p>
            <a:pPr lvl="2" fontAlgn="b">
              <a:lnSpc>
                <a:spcPct val="110000"/>
              </a:lnSpc>
              <a:spcBef>
                <a:spcPct val="0"/>
              </a:spcBef>
              <a:buFont typeface="Wingdings" charset="0"/>
              <a:buNone/>
            </a:pPr>
            <a:r>
              <a:rPr lang="en-US" sz="1200" dirty="0">
                <a:cs typeface="Arial" charset="0"/>
              </a:rPr>
              <a:t>       Green City Index: </a:t>
            </a:r>
          </a:p>
        </p:txBody>
      </p:sp>
      <p:sp>
        <p:nvSpPr>
          <p:cNvPr id="23561" name="Rectangle 10"/>
          <p:cNvSpPr>
            <a:spLocks noChangeArrowheads="1"/>
          </p:cNvSpPr>
          <p:nvPr/>
        </p:nvSpPr>
        <p:spPr bwMode="auto">
          <a:xfrm>
            <a:off x="-36512" y="1772816"/>
            <a:ext cx="8424862"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085850" lvl="2" indent="-171450" fontAlgn="b">
              <a:lnSpc>
                <a:spcPct val="110000"/>
              </a:lnSpc>
              <a:spcBef>
                <a:spcPct val="0"/>
              </a:spcBef>
              <a:buFont typeface="Arial" charset="0"/>
              <a:buChar char="•"/>
            </a:pPr>
            <a:r>
              <a:rPr lang="en-US" sz="2400" dirty="0">
                <a:cs typeface="Arial" charset="0"/>
              </a:rPr>
              <a:t>City Assessment and Sustainability reports</a:t>
            </a:r>
          </a:p>
          <a:p>
            <a:pPr marL="1085850" lvl="2" indent="-171450" fontAlgn="b">
              <a:lnSpc>
                <a:spcPct val="110000"/>
              </a:lnSpc>
              <a:spcBef>
                <a:spcPct val="0"/>
              </a:spcBef>
              <a:buFont typeface="Arial" charset="0"/>
              <a:buChar char="•"/>
            </a:pPr>
            <a:endParaRPr lang="en-US" sz="1100" dirty="0">
              <a:cs typeface="Arial" charset="0"/>
            </a:endParaRPr>
          </a:p>
          <a:p>
            <a:pPr marL="1085850" lvl="2" indent="-171450" fontAlgn="b">
              <a:lnSpc>
                <a:spcPct val="110000"/>
              </a:lnSpc>
              <a:spcBef>
                <a:spcPct val="0"/>
              </a:spcBef>
              <a:buFont typeface="Arial" charset="0"/>
              <a:buChar char="•"/>
            </a:pPr>
            <a:r>
              <a:rPr lang="en-US" sz="2400" dirty="0">
                <a:cs typeface="Arial" charset="0"/>
              </a:rPr>
              <a:t>Tailored offerings by Infrastructure Providers</a:t>
            </a:r>
          </a:p>
        </p:txBody>
      </p:sp>
    </p:spTree>
    <p:extLst>
      <p:ext uri="{BB962C8B-B14F-4D97-AF65-F5344CB8AC3E}">
        <p14:creationId xmlns:p14="http://schemas.microsoft.com/office/powerpoint/2010/main" val="1127883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39258"/>
            <a:ext cx="5329594" cy="4387988"/>
          </a:xfrm>
        </p:spPr>
        <p:txBody>
          <a:bodyPr>
            <a:normAutofit/>
          </a:bodyPr>
          <a:lstStyle/>
          <a:p>
            <a:r>
              <a:rPr lang="en-US" sz="2000" dirty="0"/>
              <a:t>Attempt to link numeric Open data to the </a:t>
            </a:r>
            <a:r>
              <a:rPr lang="en-US" sz="2000" dirty="0" err="1"/>
              <a:t>dbpedia</a:t>
            </a:r>
            <a:r>
              <a:rPr lang="en-US" sz="2000" dirty="0"/>
              <a:t> knowledge graph</a:t>
            </a:r>
            <a:r>
              <a:rPr lang="mr-IN" sz="2000" dirty="0"/>
              <a:t>…</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a:t>International Semantic Web conference 2016:</a:t>
            </a:r>
            <a:endParaRPr lang="en-US" sz="1100" i="1" dirty="0"/>
          </a:p>
        </p:txBody>
      </p:sp>
      <p:sp>
        <p:nvSpPr>
          <p:cNvPr id="9" name="Title 1"/>
          <p:cNvSpPr>
            <a:spLocks noGrp="1"/>
          </p:cNvSpPr>
          <p:nvPr>
            <p:ph type="title"/>
          </p:nvPr>
        </p:nvSpPr>
        <p:spPr>
          <a:xfrm>
            <a:off x="462019" y="430318"/>
            <a:ext cx="6270227" cy="1143000"/>
          </a:xfrm>
        </p:spPr>
        <p:txBody>
          <a:bodyPr/>
          <a:lstStyle/>
          <a:p>
            <a:r>
              <a:rPr lang="en-US" dirty="0"/>
              <a:t>Towards linking Open Data to a Knowledge Graph</a:t>
            </a:r>
          </a:p>
        </p:txBody>
      </p:sp>
    </p:spTree>
    <p:extLst>
      <p:ext uri="{BB962C8B-B14F-4D97-AF65-F5344CB8AC3E}">
        <p14:creationId xmlns:p14="http://schemas.microsoft.com/office/powerpoint/2010/main" val="4118852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 name="Table 179"/>
          <p:cNvGraphicFramePr/>
          <p:nvPr/>
        </p:nvGraphicFramePr>
        <p:xfrm>
          <a:off x="647700" y="4000500"/>
          <a:ext cx="7577731" cy="2170360"/>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ctr">
                        <a:defRPr sz="1800" b="0" i="0" cap="none"/>
                      </a:pPr>
                      <a:r>
                        <a:rPr b="1" i="1" dirty="0"/>
                        <a:t>stadium name</a:t>
                      </a:r>
                    </a:p>
                  </a:txBody>
                  <a:tcPr marL="63500" marR="63500" marT="63500" marB="63500" horzOverflow="overflow"/>
                </a:tc>
                <a:tc>
                  <a:txBody>
                    <a:bodyPr/>
                    <a:lstStyle/>
                    <a:p>
                      <a:pPr algn="ctr">
                        <a:defRPr sz="1800" b="0" i="0" cap="none"/>
                      </a:pPr>
                      <a:r>
                        <a:rPr b="1" i="1"/>
                        <a:t>capacity</a:t>
                      </a:r>
                    </a:p>
                  </a:txBody>
                  <a:tcPr marL="63500" marR="63500" marT="63500" marB="63500" horzOverflow="overflow"/>
                </a:tc>
                <a:tc>
                  <a:txBody>
                    <a:bodyPr/>
                    <a:lstStyle/>
                    <a:p>
                      <a:pPr algn="ctr">
                        <a:defRPr sz="1800" b="0" i="0" cap="none"/>
                      </a:pPr>
                      <a:r>
                        <a:rPr b="1" i="1"/>
                        <a:t>city</a:t>
                      </a:r>
                    </a:p>
                  </a:txBody>
                  <a:tcPr marL="63500" marR="63500" marT="63500" marB="63500" horzOverflow="overflow"/>
                </a:tc>
                <a:tc>
                  <a:txBody>
                    <a:bodyPr/>
                    <a:lstStyle/>
                    <a:p>
                      <a:pPr algn="ctr">
                        <a:defRPr sz="1800" b="0" i="0" cap="none"/>
                      </a:pPr>
                      <a:r>
                        <a:rPr b="1" i="1"/>
                        <a:t>country</a:t>
                      </a:r>
                    </a:p>
                  </a:txBody>
                  <a:tcPr marL="63500" marR="63500" marT="63500" marB="63500" horzOverflow="overflow"/>
                </a:tc>
                <a:extLst>
                  <a:ext uri="{0D108BD9-81ED-4DB2-BD59-A6C34878D82A}">
                    <a16:rowId xmlns:a16="http://schemas.microsoft.com/office/drawing/2014/main" val="10000"/>
                  </a:ext>
                </a:extLst>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London</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Birmingham</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a:t>Ewood</a:t>
                      </a:r>
                      <a:r>
                        <a:rPr lang="de-DE" sz="1600" dirty="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tc>
                  <a:txBody>
                    <a:bodyPr/>
                    <a:lstStyle/>
                    <a:p>
                      <a:pPr algn="r">
                        <a:defRPr sz="1800" b="0" i="0" cap="none"/>
                      </a:pPr>
                      <a:r>
                        <a:rPr lang="de-DE" sz="1600" dirty="0"/>
                        <a:t>Blackburn</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3"/>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extLst>
                  <a:ext uri="{0D108BD9-81ED-4DB2-BD59-A6C34878D82A}">
                    <a16:rowId xmlns:a16="http://schemas.microsoft.com/office/drawing/2014/main" val="10004"/>
                  </a:ext>
                </a:extLst>
              </a:tr>
            </a:tbl>
          </a:graphicData>
        </a:graphic>
      </p:graphicFrame>
      <p:grpSp>
        <p:nvGrpSpPr>
          <p:cNvPr id="183" name="Group 183"/>
          <p:cNvGrpSpPr/>
          <p:nvPr/>
        </p:nvGrpSpPr>
        <p:grpSpPr>
          <a:xfrm>
            <a:off x="2061120" y="2246181"/>
            <a:ext cx="5245101" cy="1182819"/>
            <a:chOff x="0" y="0"/>
            <a:chExt cx="5245100" cy="1182818"/>
          </a:xfrm>
        </p:grpSpPr>
        <p:sp>
          <p:nvSpPr>
            <p:cNvPr id="193" name="Shape 193"/>
            <p:cNvSpPr/>
            <p:nvPr/>
          </p:nvSpPr>
          <p:spPr>
            <a:xfrm>
              <a:off x="0" y="0"/>
              <a:ext cx="1774280" cy="11828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sp>
          <p:nvSpPr>
            <p:cNvPr id="194" name="Shape 194"/>
            <p:cNvSpPr/>
            <p:nvPr/>
          </p:nvSpPr>
          <p:spPr>
            <a:xfrm>
              <a:off x="0" y="0"/>
              <a:ext cx="3475782" cy="894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noFill/>
            <a:ln w="25400" cap="flat">
              <a:solidFill>
                <a:schemeClr val="accent1"/>
              </a:solidFill>
              <a:prstDash val="solid"/>
              <a:bevel/>
              <a:tail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sp>
          <p:nvSpPr>
            <p:cNvPr id="195" name="Shape 195"/>
            <p:cNvSpPr/>
            <p:nvPr/>
          </p:nvSpPr>
          <p:spPr>
            <a:xfrm>
              <a:off x="0" y="0"/>
              <a:ext cx="5245100" cy="10130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grpSp>
      <p:grpSp>
        <p:nvGrpSpPr>
          <p:cNvPr id="192" name="Group 192"/>
          <p:cNvGrpSpPr/>
          <p:nvPr/>
        </p:nvGrpSpPr>
        <p:grpSpPr>
          <a:xfrm>
            <a:off x="1155848" y="2007981"/>
            <a:ext cx="7055645" cy="2041412"/>
            <a:chOff x="0" y="0"/>
            <a:chExt cx="7055643" cy="2041410"/>
          </a:xfrm>
        </p:grpSpPr>
        <p:sp>
          <p:nvSpPr>
            <p:cNvPr id="184" name="Shape 184"/>
            <p:cNvSpPr/>
            <p:nvPr/>
          </p:nvSpPr>
          <p:spPr>
            <a:xfrm>
              <a:off x="1687710" y="1182818"/>
              <a:ext cx="1983682"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dbp:capacity</a:t>
              </a:r>
              <a:r>
                <a:rPr b="1" dirty="0">
                  <a:solidFill>
                    <a:srgbClr val="E7E6E6">
                      <a:lumMod val="25000"/>
                    </a:srgbClr>
                  </a:solidFill>
                </a:rPr>
                <a:t>  </a:t>
              </a:r>
            </a:p>
          </p:txBody>
        </p:sp>
        <p:sp>
          <p:nvSpPr>
            <p:cNvPr id="185" name="Shape 185"/>
            <p:cNvSpPr/>
            <p:nvPr/>
          </p:nvSpPr>
          <p:spPr>
            <a:xfrm>
              <a:off x="3594100" y="89497"/>
              <a:ext cx="1573908"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dpo:City</a:t>
              </a:r>
              <a:r>
                <a:rPr b="1" dirty="0">
                  <a:solidFill>
                    <a:srgbClr val="E7E6E6">
                      <a:lumMod val="25000"/>
                    </a:srgbClr>
                  </a:solidFill>
                </a:rPr>
                <a:t>  </a:t>
              </a:r>
            </a:p>
          </p:txBody>
        </p:sp>
        <p:sp>
          <p:nvSpPr>
            <p:cNvPr id="186" name="Shape 186"/>
            <p:cNvSpPr/>
            <p:nvPr/>
          </p:nvSpPr>
          <p:spPr>
            <a:xfrm>
              <a:off x="0" y="0"/>
              <a:ext cx="1810544" cy="476399"/>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dpo:Stadi</a:t>
              </a:r>
              <a:r>
                <a:rPr lang="de-DE" b="1" dirty="0">
                  <a:solidFill>
                    <a:srgbClr val="E7E6E6">
                      <a:lumMod val="25000"/>
                    </a:srgbClr>
                  </a:solidFill>
                </a:rPr>
                <a:t>u</a:t>
              </a:r>
              <a:r>
                <a:rPr b="1" dirty="0">
                  <a:solidFill>
                    <a:srgbClr val="E7E6E6">
                      <a:lumMod val="25000"/>
                    </a:srgbClr>
                  </a:solidFill>
                </a:rPr>
                <a:t>m  </a:t>
              </a:r>
            </a:p>
          </p:txBody>
        </p:sp>
        <p:sp>
          <p:nvSpPr>
            <p:cNvPr id="187" name="Shape 187"/>
            <p:cNvSpPr/>
            <p:nvPr/>
          </p:nvSpPr>
          <p:spPr>
            <a:xfrm>
              <a:off x="5245100" y="1013087"/>
              <a:ext cx="1810544"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dpo:Country</a:t>
              </a:r>
              <a:endParaRPr b="1" dirty="0">
                <a:solidFill>
                  <a:srgbClr val="E7E6E6">
                    <a:lumMod val="25000"/>
                  </a:srgbClr>
                </a:solidFill>
              </a:endParaRPr>
            </a:p>
          </p:txBody>
        </p:sp>
        <p:sp>
          <p:nvSpPr>
            <p:cNvPr id="188" name="Shape 188"/>
            <p:cNvSpPr/>
            <p:nvPr/>
          </p:nvSpPr>
          <p:spPr>
            <a:xfrm flipV="1">
              <a:off x="870197" y="446556"/>
              <a:ext cx="1" cy="159485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89" name="Shape 189"/>
            <p:cNvSpPr/>
            <p:nvPr/>
          </p:nvSpPr>
          <p:spPr>
            <a:xfrm flipV="1">
              <a:off x="2679551" y="1653056"/>
              <a:ext cx="1" cy="36449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90" name="Shape 190"/>
            <p:cNvSpPr/>
            <p:nvPr/>
          </p:nvSpPr>
          <p:spPr>
            <a:xfrm flipV="1">
              <a:off x="4381053" y="559914"/>
              <a:ext cx="1" cy="145763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91" name="Shape 191"/>
            <p:cNvSpPr/>
            <p:nvPr/>
          </p:nvSpPr>
          <p:spPr>
            <a:xfrm flipV="1">
              <a:off x="6150372" y="1487014"/>
              <a:ext cx="1" cy="52702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grpSp>
      <p:sp>
        <p:nvSpPr>
          <p:cNvPr id="2" name="Titel 1"/>
          <p:cNvSpPr>
            <a:spLocks noGrp="1"/>
          </p:cNvSpPr>
          <p:nvPr>
            <p:ph type="title"/>
          </p:nvPr>
        </p:nvSpPr>
        <p:spPr/>
        <p:txBody>
          <a:bodyPr/>
          <a:lstStyle/>
          <a:p>
            <a:r>
              <a:rPr lang="en-US" dirty="0"/>
              <a:t>Example</a:t>
            </a:r>
          </a:p>
        </p:txBody>
      </p:sp>
      <p:sp>
        <p:nvSpPr>
          <p:cNvPr id="3" name="Foliennummernplatzhalter 2"/>
          <p:cNvSpPr>
            <a:spLocks noGrp="1"/>
          </p:cNvSpPr>
          <p:nvPr>
            <p:ph type="sldNum" sz="quarter" idx="12"/>
          </p:nvPr>
        </p:nvSpPr>
        <p:spPr/>
        <p:txBody>
          <a:bodyPr/>
          <a:lstStyle/>
          <a:p>
            <a:fld id="{558B03EE-0F65-4FB3-87AD-3AF455168DB9}"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50260077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dvAuto="0"/>
      <p:bldP spid="192" grpId="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But:</a:t>
            </a:r>
          </a:p>
        </p:txBody>
      </p:sp>
      <p:sp>
        <p:nvSpPr>
          <p:cNvPr id="10" name="Rechteck 9"/>
          <p:cNvSpPr/>
          <p:nvPr/>
        </p:nvSpPr>
        <p:spPr>
          <a:xfrm>
            <a:off x="482455" y="1739449"/>
            <a:ext cx="7505192" cy="3170099"/>
          </a:xfrm>
          <a:prstGeom prst="rect">
            <a:avLst/>
          </a:prstGeom>
        </p:spPr>
        <p:txBody>
          <a:bodyPr wrap="square">
            <a:spAutoFit/>
          </a:bodyPr>
          <a:lstStyle/>
          <a:p>
            <a:r>
              <a:rPr lang="en-US" sz="2800" dirty="0">
                <a:solidFill>
                  <a:prstClr val="black"/>
                </a:solidFill>
              </a:rPr>
              <a:t>Web/HTML tables differ from typical Open Data tables:</a:t>
            </a:r>
          </a:p>
          <a:p>
            <a:pPr marL="800100" lvl="1" indent="-342900">
              <a:buFont typeface="Arial" panose="020B0604020202020204" pitchFamily="34" charset="0"/>
              <a:buChar char="•"/>
            </a:pPr>
            <a:r>
              <a:rPr lang="en-US" sz="2400" b="1" dirty="0">
                <a:solidFill>
                  <a:prstClr val="black"/>
                </a:solidFill>
              </a:rPr>
              <a:t>Domain</a:t>
            </a:r>
            <a:r>
              <a:rPr lang="en-US" sz="2400" dirty="0">
                <a:solidFill>
                  <a:prstClr val="black"/>
                </a:solidFill>
              </a:rPr>
              <a:t>: e.g., public administration data, statistical data, weather data, elections, …</a:t>
            </a:r>
          </a:p>
          <a:p>
            <a:pPr marL="800100" lvl="1" indent="-342900">
              <a:buFont typeface="Arial" panose="020B0604020202020204" pitchFamily="34" charset="0"/>
              <a:buChar char="•"/>
            </a:pPr>
            <a:endParaRPr lang="en-US" sz="2400" b="1" dirty="0">
              <a:solidFill>
                <a:prstClr val="black"/>
              </a:solidFill>
            </a:endParaRPr>
          </a:p>
          <a:p>
            <a:pPr marL="800100" lvl="1" indent="-342900">
              <a:buFont typeface="Arial" panose="020B0604020202020204" pitchFamily="34" charset="0"/>
              <a:buChar char="•"/>
            </a:pPr>
            <a:r>
              <a:rPr lang="en-US" sz="2400" b="1" dirty="0">
                <a:solidFill>
                  <a:prstClr val="black"/>
                </a:solidFill>
              </a:rPr>
              <a:t>Structure</a:t>
            </a:r>
            <a:r>
              <a:rPr lang="en-US" sz="2400" dirty="0">
                <a:solidFill>
                  <a:prstClr val="black"/>
                </a:solidFill>
              </a:rPr>
              <a:t>: OD tables </a:t>
            </a:r>
            <a:br>
              <a:rPr lang="en-US" sz="2400" dirty="0">
                <a:solidFill>
                  <a:prstClr val="black"/>
                </a:solidFill>
              </a:rPr>
            </a:br>
            <a:r>
              <a:rPr lang="en-US" sz="2400" dirty="0">
                <a:solidFill>
                  <a:prstClr val="black"/>
                </a:solidFill>
              </a:rPr>
              <a:t>contain large amount </a:t>
            </a:r>
            <a:br>
              <a:rPr lang="en-US" sz="2400" dirty="0">
                <a:solidFill>
                  <a:prstClr val="black"/>
                </a:solidFill>
              </a:rPr>
            </a:br>
            <a:r>
              <a:rPr lang="en-US" sz="2400" dirty="0">
                <a:solidFill>
                  <a:prstClr val="black"/>
                </a:solidFill>
              </a:rPr>
              <a:t>of numerical columns</a:t>
            </a:r>
          </a:p>
        </p:txBody>
      </p:sp>
      <p:sp>
        <p:nvSpPr>
          <p:cNvPr id="3" name="Foliennummernplatzhalter 2"/>
          <p:cNvSpPr>
            <a:spLocks noGrp="1"/>
          </p:cNvSpPr>
          <p:nvPr>
            <p:ph type="sldNum" sz="quarter" idx="12"/>
          </p:nvPr>
        </p:nvSpPr>
        <p:spPr/>
        <p:txBody>
          <a:bodyPr/>
          <a:lstStyle/>
          <a:p>
            <a:fld id="{558B03EE-0F65-4FB3-87AD-3AF455168DB9}" type="slidenum">
              <a:rPr lang="en-US" smtClean="0">
                <a:solidFill>
                  <a:prstClr val="black">
                    <a:tint val="75000"/>
                  </a:prstClr>
                </a:solidFill>
              </a:rPr>
              <a:pPr/>
              <a:t>42</a:t>
            </a:fld>
            <a:endParaRPr lang="en-US" dirty="0">
              <a:solidFill>
                <a:prstClr val="black">
                  <a:tint val="75000"/>
                </a:prstClr>
              </a:solidFill>
            </a:endParaRPr>
          </a:p>
        </p:txBody>
      </p:sp>
      <p:pic>
        <p:nvPicPr>
          <p:cNvPr id="8" name="Grafik 7"/>
          <p:cNvPicPr>
            <a:picLocks noChangeAspect="1"/>
          </p:cNvPicPr>
          <p:nvPr/>
        </p:nvPicPr>
        <p:blipFill rotWithShape="1">
          <a:blip r:embed="rId3"/>
          <a:srcRect r="25665" b="18100"/>
          <a:stretch/>
        </p:blipFill>
        <p:spPr>
          <a:xfrm>
            <a:off x="4351589" y="3514379"/>
            <a:ext cx="4698695" cy="2939188"/>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81327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nvPr>
        </p:nvGraphicFramePr>
        <p:xfrm>
          <a:off x="647700" y="4000500"/>
          <a:ext cx="7577731" cy="2170360"/>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ctr">
                        <a:defRPr sz="1800" b="0" i="0" cap="none"/>
                      </a:pPr>
                      <a:r>
                        <a:rPr b="1" i="1" dirty="0"/>
                        <a:t>stadium</a:t>
                      </a:r>
                    </a:p>
                  </a:txBody>
                  <a:tcPr marL="63500" marR="63500" marT="63500" marB="63500" horzOverflow="overflow"/>
                </a:tc>
                <a:tc>
                  <a:txBody>
                    <a:bodyPr/>
                    <a:lstStyle/>
                    <a:p>
                      <a:pPr algn="ctr">
                        <a:defRPr sz="1800" b="0" i="0" cap="none"/>
                      </a:pPr>
                      <a:r>
                        <a:rPr b="1" i="1"/>
                        <a:t>capacity</a:t>
                      </a:r>
                    </a:p>
                  </a:txBody>
                  <a:tcPr marL="63500" marR="63500" marT="63500" marB="63500" horzOverflow="overflow"/>
                </a:tc>
                <a:tc>
                  <a:txBody>
                    <a:bodyPr/>
                    <a:lstStyle/>
                    <a:p>
                      <a:pPr algn="ctr">
                        <a:defRPr sz="1800" b="0" i="0" cap="none"/>
                      </a:pPr>
                      <a:r>
                        <a:rPr b="1" i="1"/>
                        <a:t>city</a:t>
                      </a:r>
                    </a:p>
                  </a:txBody>
                  <a:tcPr marL="63500" marR="63500" marT="63500" marB="63500" horzOverflow="overflow"/>
                </a:tc>
                <a:tc>
                  <a:txBody>
                    <a:bodyPr/>
                    <a:lstStyle/>
                    <a:p>
                      <a:pPr algn="ctr">
                        <a:defRPr sz="1800" b="0" i="0" cap="none"/>
                      </a:pPr>
                      <a:r>
                        <a:rPr b="1" i="1"/>
                        <a:t>country</a:t>
                      </a:r>
                    </a:p>
                  </a:txBody>
                  <a:tcPr marL="63500" marR="63500" marT="63500" marB="63500" horzOverflow="overflow"/>
                </a:tc>
                <a:extLst>
                  <a:ext uri="{0D108BD9-81ED-4DB2-BD59-A6C34878D82A}">
                    <a16:rowId xmlns:a16="http://schemas.microsoft.com/office/drawing/2014/main" val="10000"/>
                  </a:ext>
                </a:extLst>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London</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Birmingham</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a:t>Ewood</a:t>
                      </a:r>
                      <a:r>
                        <a:rPr lang="de-DE" sz="1600" dirty="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tc>
                  <a:txBody>
                    <a:bodyPr/>
                    <a:lstStyle/>
                    <a:p>
                      <a:pPr algn="r">
                        <a:defRPr sz="1800" b="0" i="0" cap="none"/>
                      </a:pPr>
                      <a:r>
                        <a:rPr lang="de-DE" sz="1600" dirty="0"/>
                        <a:t>Blackburn</a:t>
                      </a:r>
                      <a:endParaRPr sz="1600" dirty="0"/>
                    </a:p>
                  </a:txBody>
                  <a:tcPr marL="63500" marR="63500" marT="63500" marB="63500" horzOverflow="overflow"/>
                </a:tc>
                <a:tc>
                  <a:txBody>
                    <a:bodyPr/>
                    <a:lstStyle/>
                    <a:p>
                      <a:pPr algn="r">
                        <a:defRPr sz="1800" b="0" i="0" cap="none"/>
                      </a:pPr>
                      <a:r>
                        <a:rPr lang="de-DE" sz="1600" dirty="0"/>
                        <a:t>England</a:t>
                      </a:r>
                      <a:endParaRPr sz="1600" dirty="0"/>
                    </a:p>
                  </a:txBody>
                  <a:tcPr marL="63500" marR="63500" marT="63500" marB="63500" horzOverflow="overflow"/>
                </a:tc>
                <a:extLst>
                  <a:ext uri="{0D108BD9-81ED-4DB2-BD59-A6C34878D82A}">
                    <a16:rowId xmlns:a16="http://schemas.microsoft.com/office/drawing/2014/main" val="10003"/>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extLst>
                  <a:ext uri="{0D108BD9-81ED-4DB2-BD59-A6C34878D82A}">
                    <a16:rowId xmlns:a16="http://schemas.microsoft.com/office/drawing/2014/main" val="10004"/>
                  </a:ext>
                </a:extLst>
              </a:tr>
            </a:tbl>
          </a:graphicData>
        </a:graphic>
      </p:graphicFrame>
      <p:sp>
        <p:nvSpPr>
          <p:cNvPr id="2" name="Titel 1"/>
          <p:cNvSpPr>
            <a:spLocks noGrp="1"/>
          </p:cNvSpPr>
          <p:nvPr>
            <p:ph type="title"/>
          </p:nvPr>
        </p:nvSpPr>
        <p:spPr/>
        <p:txBody>
          <a:bodyPr/>
          <a:lstStyle/>
          <a:p>
            <a:r>
              <a:rPr lang="en-US" dirty="0"/>
              <a:t>Example (Cont’d)</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64408987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ext uri="{D42A27DB-BD31-4B8C-83A1-F6EECF244321}">
                <p14:modId xmlns:p14="http://schemas.microsoft.com/office/powerpoint/2010/main" val="1578806649"/>
              </p:ext>
            </p:extLst>
          </p:nvPr>
        </p:nvGraphicFramePr>
        <p:xfrm>
          <a:off x="647700" y="4000500"/>
          <a:ext cx="7577731" cy="2170360"/>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ctr">
                        <a:defRPr sz="1800" b="0" i="0" cap="none"/>
                      </a:pPr>
                      <a:endParaRPr b="1" i="1" dirty="0"/>
                    </a:p>
                  </a:txBody>
                  <a:tcPr marL="63500" marR="63500" marT="63500" marB="63500" horzOverflow="overflow"/>
                </a:tc>
                <a:tc>
                  <a:txBody>
                    <a:bodyPr/>
                    <a:lstStyle/>
                    <a:p>
                      <a:pPr algn="ctr">
                        <a:defRPr sz="1800" b="0" i="0" cap="none"/>
                      </a:pPr>
                      <a:r>
                        <a:rPr lang="de-DE" b="0" i="1" dirty="0"/>
                        <a:t>TOTAL</a:t>
                      </a:r>
                      <a:endParaRPr b="0" i="1" dirty="0"/>
                    </a:p>
                  </a:txBody>
                  <a:tcPr marL="63500" marR="63500" marT="63500" marB="63500" horzOverflow="overflow"/>
                </a:tc>
                <a:tc>
                  <a:txBody>
                    <a:bodyPr/>
                    <a:lstStyle/>
                    <a:p>
                      <a:pPr algn="ctr">
                        <a:defRPr sz="1800" b="0" i="0" cap="none"/>
                      </a:pPr>
                      <a:r>
                        <a:rPr lang="de-DE" b="0" i="1" dirty="0"/>
                        <a:t>DISTRICT_CODE</a:t>
                      </a:r>
                      <a:endParaRPr b="0" i="1" dirty="0"/>
                    </a:p>
                  </a:txBody>
                  <a:tcPr marL="63500" marR="63500" marT="63500" marB="63500" horzOverflow="overflow"/>
                </a:tc>
                <a:tc>
                  <a:txBody>
                    <a:bodyPr/>
                    <a:lstStyle/>
                    <a:p>
                      <a:pPr algn="ctr">
                        <a:defRPr sz="1800" b="0" i="0" cap="none"/>
                      </a:pPr>
                      <a:r>
                        <a:rPr lang="de-DE" b="0" i="1" dirty="0"/>
                        <a:t>ISO_2</a:t>
                      </a:r>
                      <a:endParaRPr b="0" i="1" dirty="0"/>
                    </a:p>
                  </a:txBody>
                  <a:tcPr marL="63500" marR="63500" marT="63500" marB="63500" horzOverflow="overflow"/>
                </a:tc>
                <a:extLst>
                  <a:ext uri="{0D108BD9-81ED-4DB2-BD59-A6C34878D82A}">
                    <a16:rowId xmlns:a16="http://schemas.microsoft.com/office/drawing/2014/main" val="10000"/>
                  </a:ext>
                </a:extLst>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SW1A 0AA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B23 7QG</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a:t>Ewood</a:t>
                      </a:r>
                      <a:r>
                        <a:rPr lang="de-DE" sz="1600" dirty="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tc>
                  <a:txBody>
                    <a:bodyPr/>
                    <a:lstStyle/>
                    <a:p>
                      <a:pPr algn="r">
                        <a:defRPr sz="1800" b="0" i="0" cap="none"/>
                      </a:pPr>
                      <a:r>
                        <a:rPr lang="de-DE" sz="1600" dirty="0"/>
                        <a:t>B26 6QA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3"/>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extLst>
                  <a:ext uri="{0D108BD9-81ED-4DB2-BD59-A6C34878D82A}">
                    <a16:rowId xmlns:a16="http://schemas.microsoft.com/office/drawing/2014/main" val="10004"/>
                  </a:ext>
                </a:extLst>
              </a:tr>
            </a:tbl>
          </a:graphicData>
        </a:graphic>
      </p:graphicFrame>
      <p:sp>
        <p:nvSpPr>
          <p:cNvPr id="2" name="Titel 1"/>
          <p:cNvSpPr>
            <a:spLocks noGrp="1"/>
          </p:cNvSpPr>
          <p:nvPr>
            <p:ph type="title"/>
          </p:nvPr>
        </p:nvSpPr>
        <p:spPr/>
        <p:txBody>
          <a:bodyPr/>
          <a:lstStyle/>
          <a:p>
            <a:r>
              <a:rPr lang="en-US" dirty="0"/>
              <a:t>Example (Cont’d)</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12293729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nvPr>
        </p:nvGraphicFramePr>
        <p:xfrm>
          <a:off x="647700" y="4000500"/>
          <a:ext cx="7577731" cy="2170360"/>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ctr">
                        <a:defRPr sz="1800" b="0" i="0" cap="none"/>
                      </a:pPr>
                      <a:endParaRPr b="1" i="1" dirty="0"/>
                    </a:p>
                  </a:txBody>
                  <a:tcPr marL="63500" marR="63500" marT="63500" marB="63500" horzOverflow="overflow"/>
                </a:tc>
                <a:tc>
                  <a:txBody>
                    <a:bodyPr/>
                    <a:lstStyle/>
                    <a:p>
                      <a:pPr algn="ctr">
                        <a:defRPr sz="1800" b="0" i="0" cap="none"/>
                      </a:pPr>
                      <a:r>
                        <a:rPr lang="de-DE" b="0" i="1" dirty="0"/>
                        <a:t>TOTAL</a:t>
                      </a:r>
                      <a:endParaRPr b="0" i="1" dirty="0"/>
                    </a:p>
                  </a:txBody>
                  <a:tcPr marL="63500" marR="63500" marT="63500" marB="63500" horzOverflow="overflow"/>
                </a:tc>
                <a:tc>
                  <a:txBody>
                    <a:bodyPr/>
                    <a:lstStyle/>
                    <a:p>
                      <a:pPr algn="ctr">
                        <a:defRPr sz="1800" b="0" i="0" cap="none"/>
                      </a:pPr>
                      <a:r>
                        <a:rPr lang="de-DE" b="0" i="1" dirty="0"/>
                        <a:t>DISTRICT_CODE</a:t>
                      </a:r>
                      <a:endParaRPr b="0" i="1" dirty="0"/>
                    </a:p>
                  </a:txBody>
                  <a:tcPr marL="63500" marR="63500" marT="63500" marB="63500" horzOverflow="overflow"/>
                </a:tc>
                <a:tc>
                  <a:txBody>
                    <a:bodyPr/>
                    <a:lstStyle/>
                    <a:p>
                      <a:pPr algn="ctr">
                        <a:defRPr sz="1800" b="0" i="0" cap="none"/>
                      </a:pPr>
                      <a:r>
                        <a:rPr lang="de-DE" b="0" i="1" dirty="0"/>
                        <a:t>ISO_2</a:t>
                      </a:r>
                      <a:endParaRPr b="0" i="1" dirty="0"/>
                    </a:p>
                  </a:txBody>
                  <a:tcPr marL="63500" marR="63500" marT="63500" marB="63500" horzOverflow="overflow"/>
                </a:tc>
                <a:extLst>
                  <a:ext uri="{0D108BD9-81ED-4DB2-BD59-A6C34878D82A}">
                    <a16:rowId xmlns:a16="http://schemas.microsoft.com/office/drawing/2014/main" val="10000"/>
                  </a:ext>
                </a:extLst>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SW1A 0AA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B23 7QG</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a:t>Ewood</a:t>
                      </a:r>
                      <a:r>
                        <a:rPr lang="de-DE" sz="1600" dirty="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tc>
                  <a:txBody>
                    <a:bodyPr/>
                    <a:lstStyle/>
                    <a:p>
                      <a:pPr algn="r">
                        <a:defRPr sz="1800" b="0" i="0" cap="none"/>
                      </a:pPr>
                      <a:r>
                        <a:rPr lang="de-DE" sz="1600" dirty="0"/>
                        <a:t>B26 6QA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3"/>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extLst>
                  <a:ext uri="{0D108BD9-81ED-4DB2-BD59-A6C34878D82A}">
                    <a16:rowId xmlns:a16="http://schemas.microsoft.com/office/drawing/2014/main" val="10004"/>
                  </a:ext>
                </a:extLst>
              </a:tr>
            </a:tbl>
          </a:graphicData>
        </a:graphic>
      </p:graphicFrame>
      <p:sp>
        <p:nvSpPr>
          <p:cNvPr id="2" name="Titel 1"/>
          <p:cNvSpPr>
            <a:spLocks noGrp="1"/>
          </p:cNvSpPr>
          <p:nvPr>
            <p:ph type="title"/>
          </p:nvPr>
        </p:nvSpPr>
        <p:spPr/>
        <p:txBody>
          <a:bodyPr/>
          <a:lstStyle/>
          <a:p>
            <a:r>
              <a:rPr lang="en-US" dirty="0"/>
              <a:t>Why not use numeric values?</a:t>
            </a:r>
          </a:p>
        </p:txBody>
      </p:sp>
      <p:sp>
        <p:nvSpPr>
          <p:cNvPr id="3" name="Inhaltsplatzhalter 2"/>
          <p:cNvSpPr>
            <a:spLocks noGrp="1"/>
          </p:cNvSpPr>
          <p:nvPr>
            <p:ph idx="1"/>
          </p:nvPr>
        </p:nvSpPr>
        <p:spPr>
          <a:xfrm>
            <a:off x="628650" y="1668865"/>
            <a:ext cx="7886700" cy="1287027"/>
          </a:xfrm>
        </p:spPr>
        <p:txBody>
          <a:bodyPr>
            <a:normAutofit/>
          </a:bodyPr>
          <a:lstStyle/>
          <a:p>
            <a:r>
              <a:rPr lang="en-US" sz="2400" dirty="0"/>
              <a:t>Identifying the most likely semantic label for a bag of numerical values</a:t>
            </a:r>
          </a:p>
          <a:p>
            <a:r>
              <a:rPr lang="en-US" sz="2400" dirty="0"/>
              <a:t>Deliberately ignore surroundings</a:t>
            </a:r>
          </a:p>
          <a:p>
            <a:endParaRPr lang="en-US" sz="2400" dirty="0"/>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9916156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647700" y="4434840"/>
          <a:ext cx="7577731" cy="1736288"/>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SW1A 0AA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0"/>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B23 7QG</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a:t>Ewood</a:t>
                      </a:r>
                      <a:r>
                        <a:rPr lang="de-DE" sz="1600" dirty="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tc>
                  <a:txBody>
                    <a:bodyPr/>
                    <a:lstStyle/>
                    <a:p>
                      <a:pPr algn="r">
                        <a:defRPr sz="1800" b="0" i="0" cap="none"/>
                      </a:pPr>
                      <a:r>
                        <a:rPr lang="de-DE" sz="1600" dirty="0"/>
                        <a:t>B26 6QA</a:t>
                      </a:r>
                      <a:endParaRPr sz="1600" dirty="0"/>
                    </a:p>
                  </a:txBody>
                  <a:tcPr marL="63500" marR="63500" marT="63500" marB="63500" horzOverflow="overflow"/>
                </a:tc>
                <a:tc>
                  <a:txBody>
                    <a:bodyPr/>
                    <a:lstStyle/>
                    <a:p>
                      <a:pPr algn="r">
                        <a:defRPr sz="1800" b="0" i="0" cap="none"/>
                      </a:pPr>
                      <a:r>
                        <a:rPr lang="de-DE" sz="1600" dirty="0"/>
                        <a:t>GB</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extLst>
                  <a:ext uri="{0D108BD9-81ED-4DB2-BD59-A6C34878D82A}">
                    <a16:rowId xmlns:a16="http://schemas.microsoft.com/office/drawing/2014/main" val="10003"/>
                  </a:ext>
                </a:extLst>
              </a:tr>
            </a:tbl>
          </a:graphicData>
        </a:graphic>
      </p:graphicFrame>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46</a:t>
            </a:fld>
            <a:endParaRPr lang="en-US">
              <a:solidFill>
                <a:prstClr val="black">
                  <a:tint val="75000"/>
                </a:prstClr>
              </a:solidFill>
            </a:endParaRPr>
          </a:p>
        </p:txBody>
      </p:sp>
      <p:sp>
        <p:nvSpPr>
          <p:cNvPr id="10" name="Inhaltsplatzhalter 2"/>
          <p:cNvSpPr txBox="1">
            <a:spLocks/>
          </p:cNvSpPr>
          <p:nvPr/>
        </p:nvSpPr>
        <p:spPr>
          <a:xfrm>
            <a:off x="628650" y="1668865"/>
            <a:ext cx="7886700" cy="128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prstClr val="black"/>
                </a:solidFill>
              </a:rPr>
              <a:t>Identifying the most likely semantic label for a bag of numerical values</a:t>
            </a:r>
          </a:p>
          <a:p>
            <a:r>
              <a:rPr lang="en-US" sz="2400">
                <a:solidFill>
                  <a:prstClr val="black"/>
                </a:solidFill>
              </a:rPr>
              <a:t>Deliberately ignore surroundings</a:t>
            </a:r>
          </a:p>
          <a:p>
            <a:endParaRPr lang="en-US" sz="2400" dirty="0">
              <a:solidFill>
                <a:prstClr val="black"/>
              </a:solidFill>
            </a:endParaRPr>
          </a:p>
        </p:txBody>
      </p:sp>
    </p:spTree>
    <p:extLst>
      <p:ext uri="{BB962C8B-B14F-4D97-AF65-F5344CB8AC3E}">
        <p14:creationId xmlns:p14="http://schemas.microsoft.com/office/powerpoint/2010/main" val="204475108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3247684" y="4434840"/>
          <a:ext cx="1186985" cy="1736288"/>
        </p:xfrm>
        <a:graphic>
          <a:graphicData uri="http://schemas.openxmlformats.org/drawingml/2006/table">
            <a:tbl>
              <a:tblPr bandRow="1"/>
              <a:tblGrid>
                <a:gridCol w="1186985">
                  <a:extLst>
                    <a:ext uri="{9D8B030D-6E8A-4147-A177-3AD203B41FA5}">
                      <a16:colId xmlns:a16="http://schemas.microsoft.com/office/drawing/2014/main" val="20000"/>
                    </a:ext>
                  </a:extLst>
                </a:gridCol>
              </a:tblGrid>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tc>
                <a:extLst>
                  <a:ext uri="{0D108BD9-81ED-4DB2-BD59-A6C34878D82A}">
                    <a16:rowId xmlns:a16="http://schemas.microsoft.com/office/drawing/2014/main" val="10000"/>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extLst>
                  <a:ext uri="{0D108BD9-81ED-4DB2-BD59-A6C34878D82A}">
                    <a16:rowId xmlns:a16="http://schemas.microsoft.com/office/drawing/2014/main" val="10003"/>
                  </a:ext>
                </a:extLst>
              </a:tr>
            </a:tbl>
          </a:graphicData>
        </a:graphic>
      </p:graphicFrame>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47</a:t>
            </a:fld>
            <a:endParaRPr lang="en-US">
              <a:solidFill>
                <a:prstClr val="black">
                  <a:tint val="75000"/>
                </a:prstClr>
              </a:solidFill>
            </a:endParaRPr>
          </a:p>
        </p:txBody>
      </p:sp>
      <p:sp>
        <p:nvSpPr>
          <p:cNvPr id="10" name="Inhaltsplatzhalter 2"/>
          <p:cNvSpPr txBox="1">
            <a:spLocks/>
          </p:cNvSpPr>
          <p:nvPr/>
        </p:nvSpPr>
        <p:spPr>
          <a:xfrm>
            <a:off x="628650" y="1668865"/>
            <a:ext cx="7886700" cy="128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prstClr val="black"/>
                </a:solidFill>
              </a:rPr>
              <a:t>Identifying the most likely semantic label for a bag of numerical values</a:t>
            </a:r>
          </a:p>
          <a:p>
            <a:r>
              <a:rPr lang="en-US" sz="2400">
                <a:solidFill>
                  <a:prstClr val="black"/>
                </a:solidFill>
              </a:rPr>
              <a:t>Deliberately ignore surroundings</a:t>
            </a:r>
          </a:p>
          <a:p>
            <a:endParaRPr lang="en-US" sz="2400" dirty="0">
              <a:solidFill>
                <a:prstClr val="black"/>
              </a:solidFill>
            </a:endParaRPr>
          </a:p>
        </p:txBody>
      </p:sp>
    </p:spTree>
    <p:extLst>
      <p:ext uri="{BB962C8B-B14F-4D97-AF65-F5344CB8AC3E}">
        <p14:creationId xmlns:p14="http://schemas.microsoft.com/office/powerpoint/2010/main" val="209811588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 name="Table 244"/>
          <p:cNvGraphicFramePr/>
          <p:nvPr>
            <p:extLst/>
          </p:nvPr>
        </p:nvGraphicFramePr>
        <p:xfrm>
          <a:off x="647700" y="4000500"/>
          <a:ext cx="7577731" cy="2170360"/>
        </p:xfrm>
        <a:graphic>
          <a:graphicData uri="http://schemas.openxmlformats.org/drawingml/2006/table">
            <a:tbl>
              <a:tblPr bandRow="1"/>
              <a:tblGrid>
                <a:gridCol w="2601880">
                  <a:extLst>
                    <a:ext uri="{9D8B030D-6E8A-4147-A177-3AD203B41FA5}">
                      <a16:colId xmlns:a16="http://schemas.microsoft.com/office/drawing/2014/main" val="20000"/>
                    </a:ext>
                  </a:extLst>
                </a:gridCol>
                <a:gridCol w="1186985">
                  <a:extLst>
                    <a:ext uri="{9D8B030D-6E8A-4147-A177-3AD203B41FA5}">
                      <a16:colId xmlns:a16="http://schemas.microsoft.com/office/drawing/2014/main" val="20001"/>
                    </a:ext>
                  </a:extLst>
                </a:gridCol>
                <a:gridCol w="1894433">
                  <a:extLst>
                    <a:ext uri="{9D8B030D-6E8A-4147-A177-3AD203B41FA5}">
                      <a16:colId xmlns:a16="http://schemas.microsoft.com/office/drawing/2014/main" val="20002"/>
                    </a:ext>
                  </a:extLst>
                </a:gridCol>
                <a:gridCol w="1894433">
                  <a:extLst>
                    <a:ext uri="{9D8B030D-6E8A-4147-A177-3AD203B41FA5}">
                      <a16:colId xmlns:a16="http://schemas.microsoft.com/office/drawing/2014/main" val="20003"/>
                    </a:ext>
                  </a:extLst>
                </a:gridCol>
              </a:tblGrid>
              <a:tr h="434072">
                <a:tc>
                  <a:txBody>
                    <a:bodyPr/>
                    <a:lstStyle/>
                    <a:p>
                      <a:pPr algn="ctr">
                        <a:defRPr sz="180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a:p>
                  </a:txBody>
                  <a:tcPr marL="63500" marR="63500" marT="63500" marB="63500"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sz="180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60361</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42785</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a:t>31154</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dirty="0"/>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dirty="0"/>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45" name="Shape 245"/>
          <p:cNvSpPr/>
          <p:nvPr/>
        </p:nvSpPr>
        <p:spPr>
          <a:xfrm>
            <a:off x="3200400" y="4450680"/>
            <a:ext cx="1270000" cy="1649481"/>
          </a:xfrm>
          <a:prstGeom prst="rect">
            <a:avLst/>
          </a:prstGeom>
          <a:ln w="50800">
            <a:solidFill>
              <a:schemeClr val="accent1"/>
            </a:solidFill>
            <a:miter lim="400000"/>
          </a:ln>
          <a:effectLst>
            <a:outerShdw blurRad="38100" dist="23000" dir="5400000" rotWithShape="0">
              <a:srgbClr val="000000">
                <a:alpha val="35000"/>
              </a:srgbClr>
            </a:outerShdw>
          </a:effectLst>
        </p:spPr>
        <p:txBody>
          <a:bodyPr lIns="45719" rIns="45719" anchor="ctr"/>
          <a:lstStyle/>
          <a:p>
            <a:pPr>
              <a:defRPr>
                <a:latin typeface="Avenir Next"/>
                <a:ea typeface="Avenir Next"/>
                <a:cs typeface="Avenir Next"/>
                <a:sym typeface="Avenir Next"/>
              </a:defRPr>
            </a:pPr>
            <a:endParaRPr>
              <a:solidFill>
                <a:srgbClr val="5B9BD5"/>
              </a:solidFill>
              <a:latin typeface="Avenir Next"/>
              <a:ea typeface="Avenir Next"/>
              <a:cs typeface="Avenir Next"/>
              <a:sym typeface="Avenir Next"/>
            </a:endParaRPr>
          </a:p>
        </p:txBody>
      </p:sp>
      <p:sp>
        <p:nvSpPr>
          <p:cNvPr id="248" name="Shape 248"/>
          <p:cNvSpPr/>
          <p:nvPr/>
        </p:nvSpPr>
        <p:spPr>
          <a:xfrm>
            <a:off x="3850905" y="3273499"/>
            <a:ext cx="21008" cy="11517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accent1"/>
            </a:solidFill>
            <a:miter lim="400000"/>
            <a:headEnd type="triangle" len="sm"/>
            <a:tailEnd type="triangle" len="sm"/>
          </a:ln>
          <a:effectLst>
            <a:outerShdw blurRad="38100" dist="20000" dir="5400000" rotWithShape="0">
              <a:srgbClr val="000000">
                <a:alpha val="38000"/>
              </a:srgbClr>
            </a:outerShdw>
          </a:effectLst>
        </p:spPr>
        <p:txBody>
          <a:bodyPr/>
          <a:lstStyle/>
          <a:p>
            <a:endParaRPr>
              <a:solidFill>
                <a:srgbClr val="5B9BD5"/>
              </a:solidFill>
            </a:endParaRPr>
          </a:p>
        </p:txBody>
      </p:sp>
      <p:sp>
        <p:nvSpPr>
          <p:cNvPr id="247" name="Shape 247"/>
          <p:cNvSpPr/>
          <p:nvPr/>
        </p:nvSpPr>
        <p:spPr>
          <a:xfrm>
            <a:off x="1177007" y="3035300"/>
            <a:ext cx="5341591" cy="476399"/>
          </a:xfrm>
          <a:prstGeom prst="rect">
            <a:avLst/>
          </a:prstGeom>
          <a:solidFill>
            <a:srgbClr val="FFFFFF"/>
          </a:solidFill>
          <a:ln w="50800">
            <a:solidFill>
              <a:schemeClr val="accent1"/>
            </a:solidFill>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p>
            <a:pPr lvl="1">
              <a:defRPr b="1">
                <a:solidFill>
                  <a:srgbClr val="AB5A52"/>
                </a:solidFill>
              </a:defRPr>
            </a:pPr>
            <a:r>
              <a:rPr b="1" dirty="0">
                <a:solidFill>
                  <a:srgbClr val="5B9BD5"/>
                </a:solidFill>
              </a:rPr>
              <a:t>capacity     &lt;a stadium&gt;     &lt;country </a:t>
            </a:r>
            <a:r>
              <a:rPr lang="de-DE" b="1" dirty="0">
                <a:solidFill>
                  <a:srgbClr val="5B9BD5"/>
                </a:solidFill>
              </a:rPr>
              <a:t>England</a:t>
            </a:r>
            <a:r>
              <a:rPr b="1" dirty="0">
                <a:solidFill>
                  <a:srgbClr val="5B9BD5"/>
                </a:solidFill>
              </a:rPr>
              <a:t>&gt;</a:t>
            </a:r>
          </a:p>
        </p:txBody>
      </p:sp>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48</a:t>
            </a:fld>
            <a:endParaRPr lang="en-US">
              <a:solidFill>
                <a:prstClr val="black">
                  <a:tint val="75000"/>
                </a:prstClr>
              </a:solidFill>
            </a:endParaRPr>
          </a:p>
        </p:txBody>
      </p:sp>
      <p:sp>
        <p:nvSpPr>
          <p:cNvPr id="11" name="Inhaltsplatzhalter 2"/>
          <p:cNvSpPr>
            <a:spLocks noGrp="1"/>
          </p:cNvSpPr>
          <p:nvPr>
            <p:ph idx="1"/>
          </p:nvPr>
        </p:nvSpPr>
        <p:spPr>
          <a:xfrm>
            <a:off x="628650" y="1668865"/>
            <a:ext cx="7886700" cy="1287027"/>
          </a:xfrm>
        </p:spPr>
        <p:txBody>
          <a:bodyPr>
            <a:normAutofit/>
          </a:bodyPr>
          <a:lstStyle/>
          <a:p>
            <a:r>
              <a:rPr lang="en-US" sz="2400" dirty="0"/>
              <a:t>Identifying the most likely semantic label for a bag of numerical values</a:t>
            </a:r>
          </a:p>
          <a:p>
            <a:r>
              <a:rPr lang="en-US" sz="2400" dirty="0"/>
              <a:t>Deliberately ignore surroundings</a:t>
            </a:r>
          </a:p>
          <a:p>
            <a:endParaRPr lang="en-US" sz="2400" dirty="0"/>
          </a:p>
        </p:txBody>
      </p:sp>
    </p:spTree>
    <p:extLst>
      <p:ext uri="{BB962C8B-B14F-4D97-AF65-F5344CB8AC3E}">
        <p14:creationId xmlns:p14="http://schemas.microsoft.com/office/powerpoint/2010/main" val="135211142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Our Approach</a:t>
            </a:r>
          </a:p>
        </p:txBody>
      </p:sp>
      <p:sp>
        <p:nvSpPr>
          <p:cNvPr id="3" name="Inhaltsplatzhalter 2"/>
          <p:cNvSpPr>
            <a:spLocks noGrp="1"/>
          </p:cNvSpPr>
          <p:nvPr>
            <p:ph idx="1"/>
          </p:nvPr>
        </p:nvSpPr>
        <p:spPr>
          <a:xfrm>
            <a:off x="628650" y="1773371"/>
            <a:ext cx="7886700" cy="4351338"/>
          </a:xfrm>
        </p:spPr>
        <p:txBody>
          <a:bodyPr>
            <a:noAutofit/>
          </a:bodyPr>
          <a:lstStyle/>
          <a:p>
            <a:pPr marL="514350" indent="-514350">
              <a:buFont typeface="+mj-lt"/>
              <a:buAutoNum type="arabicPeriod"/>
            </a:pPr>
            <a:r>
              <a:rPr lang="en-US" sz="2600" b="1" dirty="0"/>
              <a:t>Hierarchical clustering </a:t>
            </a:r>
            <a:r>
              <a:rPr lang="en-US" sz="2600" dirty="0"/>
              <a:t>over an RDF knowledge base</a:t>
            </a:r>
            <a:r>
              <a:rPr lang="en-US" dirty="0"/>
              <a:t> </a:t>
            </a:r>
          </a:p>
          <a:p>
            <a:pPr lvl="1"/>
            <a:r>
              <a:rPr lang="en-US" sz="2000" dirty="0"/>
              <a:t>to build background knowledge graph (</a:t>
            </a:r>
            <a:r>
              <a:rPr lang="en-US" sz="2000" b="1" dirty="0"/>
              <a:t>BKG</a:t>
            </a:r>
            <a:r>
              <a:rPr lang="en-US" sz="2000" dirty="0"/>
              <a:t>) </a:t>
            </a:r>
          </a:p>
          <a:p>
            <a:pPr lvl="1"/>
            <a:r>
              <a:rPr lang="en-US" sz="2000" dirty="0"/>
              <a:t>nodes consist of </a:t>
            </a:r>
            <a:r>
              <a:rPr lang="en-US" sz="2000" b="1" dirty="0"/>
              <a:t>typical numerical values</a:t>
            </a:r>
            <a:r>
              <a:rPr lang="en-US" sz="2000" dirty="0"/>
              <a:t>, annotated with context information, i.e.:</a:t>
            </a:r>
            <a:br>
              <a:rPr lang="en-US" sz="2000" dirty="0"/>
            </a:br>
            <a:r>
              <a:rPr lang="en-US" sz="2000" dirty="0"/>
              <a:t>grouped by </a:t>
            </a:r>
            <a:r>
              <a:rPr lang="en-US" sz="2000" b="1" dirty="0"/>
              <a:t>properties </a:t>
            </a:r>
            <a:r>
              <a:rPr lang="en-US" sz="2000" dirty="0"/>
              <a:t>and their </a:t>
            </a:r>
            <a:r>
              <a:rPr lang="en-US" sz="2000" b="1" dirty="0"/>
              <a:t>shared domain (subject) pairs</a:t>
            </a:r>
          </a:p>
          <a:p>
            <a:pPr marL="514350" indent="-514350">
              <a:lnSpc>
                <a:spcPct val="150000"/>
              </a:lnSpc>
              <a:buFont typeface="+mj-lt"/>
              <a:buAutoNum type="arabicPeriod"/>
            </a:pPr>
            <a:r>
              <a:rPr lang="en-US" dirty="0"/>
              <a:t>k-nearest neighbors search</a:t>
            </a:r>
            <a:endParaRPr lang="en-US" b="1" dirty="0"/>
          </a:p>
          <a:p>
            <a:pPr marL="514350" indent="-514350">
              <a:buFont typeface="+mj-lt"/>
              <a:buAutoNum type="arabicPeriod"/>
            </a:pPr>
            <a:r>
              <a:rPr lang="en-US" b="1" dirty="0"/>
              <a:t>Aggregation of the results </a:t>
            </a:r>
            <a:r>
              <a:rPr lang="en-US" dirty="0"/>
              <a:t>at different levels to find the most likely context:</a:t>
            </a:r>
          </a:p>
          <a:p>
            <a:pPr lvl="1"/>
            <a:r>
              <a:rPr lang="en-US" sz="2000" dirty="0"/>
              <a:t>property</a:t>
            </a:r>
          </a:p>
          <a:p>
            <a:pPr lvl="1"/>
            <a:r>
              <a:rPr lang="en-US" sz="2000" dirty="0"/>
              <a:t>type</a:t>
            </a:r>
          </a:p>
          <a:p>
            <a:pPr lvl="1"/>
            <a:r>
              <a:rPr lang="en-US" sz="2000" dirty="0"/>
              <a:t>context</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6468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a:t>City Data Pipeline (started 2012)</a:t>
            </a:r>
          </a:p>
        </p:txBody>
      </p:sp>
      <p:sp>
        <p:nvSpPr>
          <p:cNvPr id="3" name="Textplatzhalter 2"/>
          <p:cNvSpPr>
            <a:spLocks noGrp="1"/>
          </p:cNvSpPr>
          <p:nvPr>
            <p:ph type="body" sz="half" idx="1"/>
          </p:nvPr>
        </p:nvSpPr>
        <p:spPr>
          <a:xfrm>
            <a:off x="1763688" y="1628800"/>
            <a:ext cx="5616624" cy="4681538"/>
          </a:xfrm>
        </p:spPr>
        <p:txBody>
          <a:bodyPr/>
          <a:lstStyle/>
          <a:p>
            <a:r>
              <a:rPr lang="en-GB" noProof="0">
                <a:hlinkClick r:id="rId2"/>
              </a:rPr>
              <a:t>http://citydata.wu.ac.at/</a:t>
            </a:r>
            <a:r>
              <a:rPr lang="en-GB" noProof="0"/>
              <a:t> </a:t>
            </a:r>
          </a:p>
        </p:txBody>
      </p:sp>
      <p:pic>
        <p:nvPicPr>
          <p:cNvPr id="5" name="Bild 4" descr="Screen Shot 2015-05-19 at 20.33.0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24944"/>
            <a:ext cx="5100401" cy="3933056"/>
          </a:xfrm>
          <a:prstGeom prst="rect">
            <a:avLst/>
          </a:prstGeom>
        </p:spPr>
      </p:pic>
      <p:pic>
        <p:nvPicPr>
          <p:cNvPr id="6" name="Picture 5"/>
          <p:cNvPicPr>
            <a:picLocks noChangeAspect="1"/>
          </p:cNvPicPr>
          <p:nvPr/>
        </p:nvPicPr>
        <p:blipFill>
          <a:blip r:embed="rId4"/>
          <a:stretch>
            <a:fillRect/>
          </a:stretch>
        </p:blipFill>
        <p:spPr>
          <a:xfrm>
            <a:off x="5777988" y="2406449"/>
            <a:ext cx="3366012" cy="4451551"/>
          </a:xfrm>
          <a:prstGeom prst="rect">
            <a:avLst/>
          </a:prstGeom>
          <a:ln>
            <a:solidFill>
              <a:schemeClr val="bg2"/>
            </a:solidFill>
          </a:ln>
        </p:spPr>
      </p:pic>
    </p:spTree>
    <p:extLst>
      <p:ext uri="{BB962C8B-B14F-4D97-AF65-F5344CB8AC3E}">
        <p14:creationId xmlns:p14="http://schemas.microsoft.com/office/powerpoint/2010/main" val="1275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1. Background Knowledge Graph</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50</a:t>
            </a:fld>
            <a:endParaRPr lang="en-US">
              <a:solidFill>
                <a:prstClr val="black">
                  <a:tint val="75000"/>
                </a:prstClr>
              </a:solidFill>
            </a:endParaRPr>
          </a:p>
        </p:txBody>
      </p:sp>
      <p:pic>
        <p:nvPicPr>
          <p:cNvPr id="5" name="Grafik 4"/>
          <p:cNvPicPr>
            <a:picLocks noChangeAspect="1"/>
          </p:cNvPicPr>
          <p:nvPr/>
        </p:nvPicPr>
        <p:blipFill>
          <a:blip r:embed="rId2"/>
          <a:stretch>
            <a:fillRect/>
          </a:stretch>
        </p:blipFill>
        <p:spPr>
          <a:xfrm>
            <a:off x="4479011" y="2103053"/>
            <a:ext cx="4328318" cy="4270277"/>
          </a:xfrm>
          <a:prstGeom prst="rect">
            <a:avLst/>
          </a:prstGeom>
        </p:spPr>
      </p:pic>
      <p:cxnSp>
        <p:nvCxnSpPr>
          <p:cNvPr id="7" name="Gerader Verbinder 6"/>
          <p:cNvCxnSpPr/>
          <p:nvPr/>
        </p:nvCxnSpPr>
        <p:spPr>
          <a:xfrm flipH="1">
            <a:off x="1035587" y="4635455"/>
            <a:ext cx="7771742"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628650" y="1740669"/>
            <a:ext cx="4532976" cy="4469204"/>
          </a:xfrm>
        </p:spPr>
        <p:txBody>
          <a:bodyPr/>
          <a:lstStyle/>
          <a:p>
            <a:r>
              <a:rPr lang="en-US" sz="2400" dirty="0"/>
              <a:t>Find properties with </a:t>
            </a:r>
            <a:br>
              <a:rPr lang="en-US" sz="2400" dirty="0"/>
            </a:br>
            <a:r>
              <a:rPr lang="en-US" sz="2400" b="1" dirty="0"/>
              <a:t>numerical range</a:t>
            </a:r>
          </a:p>
          <a:p>
            <a:r>
              <a:rPr lang="en-US" sz="2400" dirty="0"/>
              <a:t>Hierarchical clustering approach</a:t>
            </a:r>
          </a:p>
          <a:p>
            <a:endParaRPr lang="en-US" sz="2400" dirty="0"/>
          </a:p>
          <a:p>
            <a:r>
              <a:rPr lang="en-US" sz="2400" dirty="0"/>
              <a:t>Two hierarchical layers:</a:t>
            </a:r>
          </a:p>
          <a:p>
            <a:pPr lvl="1"/>
            <a:r>
              <a:rPr lang="en-US" sz="2000" b="1" dirty="0"/>
              <a:t>Type</a:t>
            </a:r>
            <a:r>
              <a:rPr lang="en-US" sz="2000" dirty="0"/>
              <a:t> hierarchy </a:t>
            </a:r>
            <a:br>
              <a:rPr lang="en-US" sz="2000" dirty="0"/>
            </a:br>
            <a:r>
              <a:rPr lang="en-US" sz="2000" dirty="0"/>
              <a:t>(using OWL classes)</a:t>
            </a:r>
          </a:p>
          <a:p>
            <a:pPr lvl="1"/>
            <a:endParaRPr lang="en-US" sz="2000" dirty="0"/>
          </a:p>
          <a:p>
            <a:pPr lvl="1"/>
            <a:r>
              <a:rPr lang="en-US" sz="2000" b="1" dirty="0"/>
              <a:t>Property-object</a:t>
            </a:r>
            <a:r>
              <a:rPr lang="en-US" sz="2000" dirty="0"/>
              <a:t> hierarchy </a:t>
            </a:r>
            <a:br>
              <a:rPr lang="en-US" sz="2000" dirty="0"/>
            </a:br>
            <a:r>
              <a:rPr lang="en-US" sz="2000" dirty="0"/>
              <a:t>(shared property-object pairs)</a:t>
            </a:r>
          </a:p>
          <a:p>
            <a:endParaRPr lang="en-US" dirty="0"/>
          </a:p>
        </p:txBody>
      </p:sp>
    </p:spTree>
    <p:extLst>
      <p:ext uri="{BB962C8B-B14F-4D97-AF65-F5344CB8AC3E}">
        <p14:creationId xmlns:p14="http://schemas.microsoft.com/office/powerpoint/2010/main" val="1095035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740097" y="2345174"/>
            <a:ext cx="3766499" cy="3715991"/>
          </a:xfrm>
          <a:prstGeom prst="rect">
            <a:avLst/>
          </a:prstGeom>
        </p:spPr>
      </p:pic>
      <p:pic>
        <p:nvPicPr>
          <p:cNvPr id="272" name="pasted-image.pdf"/>
          <p:cNvPicPr>
            <a:picLocks noChangeAspect="1"/>
          </p:cNvPicPr>
          <p:nvPr/>
        </p:nvPicPr>
        <p:blipFill rotWithShape="1">
          <a:blip r:embed="rId4">
            <a:extLst/>
          </a:blip>
          <a:srcRect l="52212"/>
          <a:stretch/>
        </p:blipFill>
        <p:spPr>
          <a:xfrm>
            <a:off x="4737462" y="2285578"/>
            <a:ext cx="3574687" cy="3670301"/>
          </a:xfrm>
          <a:prstGeom prst="rect">
            <a:avLst/>
          </a:prstGeom>
          <a:ln w="12700">
            <a:miter lim="400000"/>
          </a:ln>
        </p:spPr>
      </p:pic>
      <p:sp>
        <p:nvSpPr>
          <p:cNvPr id="273" name="Shape 273"/>
          <p:cNvSpPr/>
          <p:nvPr/>
        </p:nvSpPr>
        <p:spPr>
          <a:xfrm>
            <a:off x="471556" y="1864298"/>
            <a:ext cx="6678289" cy="396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solidFill>
                  <a:prstClr val="black"/>
                </a:solidFill>
              </a:rPr>
              <a:t>Mapping bags of numerical value to vector space (feature vector)</a:t>
            </a:r>
          </a:p>
        </p:txBody>
      </p:sp>
      <p:sp>
        <p:nvSpPr>
          <p:cNvPr id="7" name="Titel 1"/>
          <p:cNvSpPr>
            <a:spLocks noGrp="1"/>
          </p:cNvSpPr>
          <p:nvPr>
            <p:ph type="title"/>
          </p:nvPr>
        </p:nvSpPr>
        <p:spPr/>
        <p:txBody>
          <a:bodyPr/>
          <a:lstStyle/>
          <a:p>
            <a:r>
              <a:rPr lang="en-US" dirty="0"/>
              <a:t>2. </a:t>
            </a:r>
            <a:r>
              <a:rPr lang="en-US" i="1" dirty="0"/>
              <a:t>k</a:t>
            </a:r>
            <a:r>
              <a:rPr lang="en-US" dirty="0"/>
              <a:t>-Nearest neighbor search</a:t>
            </a:r>
          </a:p>
        </p:txBody>
      </p:sp>
      <p:sp>
        <p:nvSpPr>
          <p:cNvPr id="3" name="Rechteck 2"/>
          <p:cNvSpPr/>
          <p:nvPr/>
        </p:nvSpPr>
        <p:spPr>
          <a:xfrm>
            <a:off x="5660571" y="2285578"/>
            <a:ext cx="313509" cy="33570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cxnSp>
        <p:nvCxnSpPr>
          <p:cNvPr id="10" name="Gerade Verbindung mit Pfeil 9"/>
          <p:cNvCxnSpPr/>
          <p:nvPr/>
        </p:nvCxnSpPr>
        <p:spPr>
          <a:xfrm flipV="1">
            <a:off x="3157538" y="2856411"/>
            <a:ext cx="2990713" cy="58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3514725" y="3548063"/>
            <a:ext cx="28289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2343150" y="3610791"/>
            <a:ext cx="3081338" cy="447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3257550" y="4333876"/>
            <a:ext cx="2890701" cy="813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2662238" y="4768079"/>
            <a:ext cx="4814891"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1890713" y="5462162"/>
            <a:ext cx="5176839" cy="3147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3452813" y="5605859"/>
            <a:ext cx="4305301" cy="167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2"/>
          </p:nvPr>
        </p:nvSpPr>
        <p:spPr/>
        <p:txBody>
          <a:bodyPr/>
          <a:lstStyle/>
          <a:p>
            <a:fld id="{558B03EE-0F65-4FB3-87AD-3AF455168DB9}"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2788616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39258"/>
            <a:ext cx="5329594" cy="4387988"/>
          </a:xfrm>
        </p:spPr>
        <p:txBody>
          <a:bodyPr>
            <a:normAutofit/>
          </a:bodyPr>
          <a:lstStyle/>
          <a:p>
            <a:r>
              <a:rPr lang="en-US" sz="2000" dirty="0"/>
              <a:t>Attempt to link numeric Open data to the </a:t>
            </a:r>
            <a:r>
              <a:rPr lang="en-US" sz="2000" dirty="0" err="1"/>
              <a:t>dbpedia</a:t>
            </a:r>
            <a:r>
              <a:rPr lang="en-US" sz="2000" dirty="0"/>
              <a:t> knowledge graph</a:t>
            </a:r>
            <a:r>
              <a:rPr lang="mr-IN" sz="2000" dirty="0"/>
              <a:t>…</a:t>
            </a:r>
            <a:endParaRPr lang="en-US" sz="2000" dirty="0"/>
          </a:p>
          <a:p>
            <a:pPr marL="0" indent="0">
              <a:buNone/>
            </a:pPr>
            <a:endParaRPr lang="en-US" sz="2000" dirty="0"/>
          </a:p>
          <a:p>
            <a:pPr lvl="1"/>
            <a:r>
              <a:rPr lang="en-US" sz="2000" dirty="0"/>
              <a:t>Some Caveats:</a:t>
            </a:r>
          </a:p>
          <a:p>
            <a:pPr lvl="2"/>
            <a:r>
              <a:rPr lang="en-US" sz="1600" dirty="0"/>
              <a:t>Method works  well if you have a suitable knowledge graph, but:</a:t>
            </a:r>
          </a:p>
          <a:p>
            <a:pPr lvl="2"/>
            <a:r>
              <a:rPr lang="en-US" sz="1600" b="1" i="1" dirty="0"/>
              <a:t>Open Data has a lot of attributes that do not match current knowledge graphs … like these: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130" y="1170330"/>
            <a:ext cx="3358282" cy="2978310"/>
          </a:xfrm>
          <a:prstGeom prst="rect">
            <a:avLst/>
          </a:prstGeom>
          <a:ln>
            <a:solidFill>
              <a:schemeClr val="accent1"/>
            </a:solidFill>
          </a:ln>
        </p:spPr>
      </p:pic>
      <p:sp>
        <p:nvSpPr>
          <p:cNvPr id="6" name="TextBox 5"/>
          <p:cNvSpPr txBox="1"/>
          <p:nvPr/>
        </p:nvSpPr>
        <p:spPr>
          <a:xfrm>
            <a:off x="5642601" y="908720"/>
            <a:ext cx="3467616" cy="261610"/>
          </a:xfrm>
          <a:prstGeom prst="rect">
            <a:avLst/>
          </a:prstGeom>
          <a:noFill/>
        </p:spPr>
        <p:txBody>
          <a:bodyPr wrap="none" rtlCol="0">
            <a:spAutoFit/>
          </a:bodyPr>
          <a:lstStyle/>
          <a:p>
            <a:r>
              <a:rPr lang="en-US" sz="1100" i="1"/>
              <a:t>International Semantic Web conference 2016:</a:t>
            </a:r>
            <a:endParaRPr lang="en-US" sz="1100" i="1" dirty="0"/>
          </a:p>
        </p:txBody>
      </p:sp>
      <p:sp>
        <p:nvSpPr>
          <p:cNvPr id="9" name="Title 1"/>
          <p:cNvSpPr>
            <a:spLocks noGrp="1"/>
          </p:cNvSpPr>
          <p:nvPr>
            <p:ph type="title"/>
          </p:nvPr>
        </p:nvSpPr>
        <p:spPr>
          <a:xfrm>
            <a:off x="462019" y="430318"/>
            <a:ext cx="6270227" cy="1143000"/>
          </a:xfrm>
        </p:spPr>
        <p:txBody>
          <a:bodyPr>
            <a:normAutofit fontScale="90000"/>
          </a:bodyPr>
          <a:lstStyle/>
          <a:p>
            <a:r>
              <a:rPr lang="en-US" dirty="0"/>
              <a:t>Towards linking Open Data to a Knowledge Graph</a:t>
            </a:r>
          </a:p>
        </p:txBody>
      </p:sp>
      <p:pic>
        <p:nvPicPr>
          <p:cNvPr id="7" name="Picture 6">
            <a:extLst>
              <a:ext uri="{FF2B5EF4-FFF2-40B4-BE49-F238E27FC236}">
                <a16:creationId xmlns:a16="http://schemas.microsoft.com/office/drawing/2014/main" id="{A5CA9AE9-7D3D-5F4F-BACD-4BF17B200F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90" y="4220291"/>
            <a:ext cx="3384376" cy="2637709"/>
          </a:xfrm>
          <a:prstGeom prst="rect">
            <a:avLst/>
          </a:prstGeom>
        </p:spPr>
      </p:pic>
      <p:pic>
        <p:nvPicPr>
          <p:cNvPr id="5" name="Picture 4">
            <a:extLst>
              <a:ext uri="{FF2B5EF4-FFF2-40B4-BE49-F238E27FC236}">
                <a16:creationId xmlns:a16="http://schemas.microsoft.com/office/drawing/2014/main" id="{8464F869-CA1E-1246-8264-90DA3D9D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4249176"/>
            <a:ext cx="4508500" cy="2362200"/>
          </a:xfrm>
          <a:prstGeom prst="rect">
            <a:avLst/>
          </a:prstGeom>
        </p:spPr>
      </p:pic>
    </p:spTree>
    <p:extLst>
      <p:ext uri="{BB962C8B-B14F-4D97-AF65-F5344CB8AC3E}">
        <p14:creationId xmlns:p14="http://schemas.microsoft.com/office/powerpoint/2010/main" val="13950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4083081"/>
            <a:ext cx="4392488" cy="2730295"/>
          </a:xfrm>
          <a:prstGeom prst="rect">
            <a:avLst/>
          </a:prstGeom>
        </p:spPr>
      </p:pic>
      <p:sp>
        <p:nvSpPr>
          <p:cNvPr id="2" name="Title 1"/>
          <p:cNvSpPr>
            <a:spLocks noGrp="1"/>
          </p:cNvSpPr>
          <p:nvPr>
            <p:ph type="title"/>
          </p:nvPr>
        </p:nvSpPr>
        <p:spPr/>
        <p:txBody>
          <a:bodyPr/>
          <a:lstStyle/>
          <a:p>
            <a:r>
              <a:rPr lang="en-US"/>
              <a:t>Some starting points:</a:t>
            </a:r>
            <a:endParaRPr lang="en-US" dirty="0"/>
          </a:p>
        </p:txBody>
      </p:sp>
      <p:sp>
        <p:nvSpPr>
          <p:cNvPr id="3" name="Content Placeholder 2"/>
          <p:cNvSpPr>
            <a:spLocks noGrp="1"/>
          </p:cNvSpPr>
          <p:nvPr>
            <p:ph idx="1"/>
          </p:nvPr>
        </p:nvSpPr>
        <p:spPr>
          <a:xfrm>
            <a:off x="251520" y="1839258"/>
            <a:ext cx="5329594" cy="4387988"/>
          </a:xfrm>
        </p:spPr>
        <p:txBody>
          <a:bodyPr>
            <a:normAutofit/>
          </a:bodyPr>
          <a:lstStyle/>
          <a:p>
            <a:r>
              <a:rPr lang="en-US" sz="2000" dirty="0"/>
              <a:t>First baby steps on building an Open Data Knowledge Graph:</a:t>
            </a:r>
          </a:p>
          <a:p>
            <a:endParaRPr lang="en-US" sz="2000" dirty="0"/>
          </a:p>
          <a:p>
            <a:r>
              <a:rPr lang="en-US" sz="2000" dirty="0"/>
              <a:t>Ongoing work to make Open Data </a:t>
            </a:r>
            <a:r>
              <a:rPr lang="en-US" sz="2000" b="1" dirty="0"/>
              <a:t>geo-searchable</a:t>
            </a:r>
            <a:r>
              <a:rPr lang="en-US" sz="2000" dirty="0"/>
              <a:t> e.g. in our project </a:t>
            </a:r>
            <a:r>
              <a:rPr lang="en-US" sz="2000" dirty="0">
                <a:hlinkClick r:id="rId3"/>
              </a:rPr>
              <a:t>communidata.at</a:t>
            </a:r>
            <a:endParaRPr lang="en-US" sz="20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a:t>International Semantic Web conference 2016:</a:t>
            </a:r>
            <a:endParaRPr lang="en-US" sz="1100" i="1" dirty="0"/>
          </a:p>
        </p:txBody>
      </p:sp>
      <p:sp>
        <p:nvSpPr>
          <p:cNvPr id="7" name="Rectangle 6">
            <a:extLst>
              <a:ext uri="{FF2B5EF4-FFF2-40B4-BE49-F238E27FC236}">
                <a16:creationId xmlns:a16="http://schemas.microsoft.com/office/drawing/2014/main" id="{DB4FDBBE-1F6E-334D-AF65-1E5AAAC98511}"/>
              </a:ext>
            </a:extLst>
          </p:cNvPr>
          <p:cNvSpPr/>
          <p:nvPr/>
        </p:nvSpPr>
        <p:spPr>
          <a:xfrm>
            <a:off x="5004048" y="5562818"/>
            <a:ext cx="4077976" cy="923330"/>
          </a:xfrm>
          <a:prstGeom prst="rect">
            <a:avLst/>
          </a:prstGeom>
        </p:spPr>
        <p:txBody>
          <a:bodyPr wrap="none">
            <a:spAutoFit/>
          </a:bodyPr>
          <a:lstStyle/>
          <a:p>
            <a:r>
              <a:rPr lang="en-US" b="1" i="1" dirty="0">
                <a:solidFill>
                  <a:srgbClr val="FF0000"/>
                </a:solidFill>
              </a:rPr>
              <a:t>Sneak preview (just submitted to ESWC):</a:t>
            </a:r>
          </a:p>
          <a:p>
            <a:endParaRPr lang="en-US" dirty="0"/>
          </a:p>
          <a:p>
            <a:r>
              <a:rPr lang="en-US" dirty="0">
                <a:hlinkClick r:id="rId5"/>
              </a:rPr>
              <a:t>http://data.wu.ac.at/odgraph/</a:t>
            </a:r>
            <a:r>
              <a:rPr lang="en-US" dirty="0"/>
              <a:t> </a:t>
            </a:r>
          </a:p>
        </p:txBody>
      </p:sp>
    </p:spTree>
    <p:extLst>
      <p:ext uri="{BB962C8B-B14F-4D97-AF65-F5344CB8AC3E}">
        <p14:creationId xmlns:p14="http://schemas.microsoft.com/office/powerpoint/2010/main" val="26655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Still Open Questions</a:t>
            </a:r>
            <a:r>
              <a:rPr lang="en-US" dirty="0">
                <a:sym typeface="Wingdings"/>
              </a:rPr>
              <a:t> (with some starting points presented</a:t>
            </a:r>
            <a:r>
              <a:rPr lang="mr-IN" dirty="0">
                <a:sym typeface="Wingdings"/>
              </a:rPr>
              <a:t>…</a:t>
            </a:r>
            <a:r>
              <a:rPr lang="en-US" dirty="0">
                <a:sym typeface="Wingdings"/>
              </a:rPr>
              <a:t>)</a:t>
            </a:r>
            <a:endParaRPr lang="en-US" dirty="0"/>
          </a:p>
        </p:txBody>
      </p:sp>
      <p:sp>
        <p:nvSpPr>
          <p:cNvPr id="3" name="Content Placeholder 2"/>
          <p:cNvSpPr>
            <a:spLocks noGrp="1"/>
          </p:cNvSpPr>
          <p:nvPr>
            <p:ph sz="quarter" idx="10"/>
          </p:nvPr>
        </p:nvSpPr>
        <p:spPr>
          <a:xfrm>
            <a:off x="468313" y="1857375"/>
            <a:ext cx="8485187" cy="5000625"/>
          </a:xfrm>
        </p:spPr>
        <p:txBody>
          <a:bodyPr>
            <a:normAutofit fontScale="85000" lnSpcReduction="20000"/>
          </a:bodyPr>
          <a:lstStyle/>
          <a:p>
            <a:pPr marL="342900" indent="-342900">
              <a:buFont typeface="Arial" charset="0"/>
              <a:buChar char="•"/>
            </a:pPr>
            <a:r>
              <a:rPr lang="en-US" dirty="0"/>
              <a:t> How can I build a scalable repository of Open Data?</a:t>
            </a:r>
          </a:p>
          <a:p>
            <a:pPr marL="342900" indent="-342900">
              <a:buFont typeface="Arial" charset="0"/>
              <a:buChar char="•"/>
            </a:pPr>
            <a:r>
              <a:rPr lang="en-US" dirty="0"/>
              <a:t> How can I automate finding relevant data?</a:t>
            </a:r>
          </a:p>
          <a:p>
            <a:pPr marL="342900" indent="-342900">
              <a:buFont typeface="Arial" charset="0"/>
              <a:buChar char="•"/>
            </a:pPr>
            <a:r>
              <a:rPr lang="en-US" dirty="0"/>
              <a:t> (How) can I automatize </a:t>
            </a:r>
          </a:p>
          <a:p>
            <a:pPr marL="619125" lvl="1" indent="-342900">
              <a:buFont typeface="Arial" charset="0"/>
              <a:buChar char="•"/>
            </a:pPr>
            <a:r>
              <a:rPr lang="en-US" dirty="0"/>
              <a:t>cleansing of metadata</a:t>
            </a:r>
          </a:p>
          <a:p>
            <a:pPr marL="619125" lvl="1" indent="-342900">
              <a:buFont typeface="Arial" charset="0"/>
              <a:buChar char="•"/>
            </a:pPr>
            <a:r>
              <a:rPr lang="en-US" dirty="0"/>
              <a:t>building an Open Data Knowledge graph?</a:t>
            </a:r>
          </a:p>
          <a:p>
            <a:pPr marL="342900" indent="-342900">
              <a:buFont typeface="Arial" charset="0"/>
              <a:buChar char="•"/>
            </a:pPr>
            <a:endParaRPr lang="en-US" dirty="0"/>
          </a:p>
          <a:p>
            <a:pPr marL="342900" indent="-342900">
              <a:buFont typeface="Arial" charset="0"/>
              <a:buChar char="•"/>
            </a:pPr>
            <a:r>
              <a:rPr lang="en-US" dirty="0"/>
              <a:t>What is the </a:t>
            </a:r>
            <a:r>
              <a:rPr lang="en-US" b="1" dirty="0"/>
              <a:t>right form of Knowledge Representation </a:t>
            </a:r>
            <a:r>
              <a:rPr lang="en-US" dirty="0"/>
              <a:t>for Knowledge graphs? </a:t>
            </a:r>
          </a:p>
          <a:p>
            <a:pPr marL="882650" lvl="2" indent="-342900">
              <a:buFont typeface="Arial" charset="0"/>
              <a:buChar char="•"/>
            </a:pPr>
            <a:r>
              <a:rPr lang="en-US" dirty="0"/>
              <a:t>OWL, Rules, Equations, Property-domain pairs?)</a:t>
            </a:r>
          </a:p>
          <a:p>
            <a:pPr marL="882650" lvl="2" indent="-342900">
              <a:buFont typeface="Arial" charset="0"/>
              <a:buChar char="•"/>
            </a:pPr>
            <a:r>
              <a:rPr lang="en-US" dirty="0"/>
              <a:t>How to represent models in an exchangeable manner?</a:t>
            </a:r>
          </a:p>
          <a:p>
            <a:pPr marL="342900" indent="-342900">
              <a:buFont typeface="Arial" charset="0"/>
              <a:buChar char="•"/>
            </a:pPr>
            <a:endParaRPr lang="en-US" dirty="0"/>
          </a:p>
          <a:p>
            <a:pPr marL="342900" indent="-342900">
              <a:buFont typeface="Arial" charset="0"/>
              <a:buChar char="•"/>
            </a:pPr>
            <a:r>
              <a:rPr lang="en-US" dirty="0"/>
              <a:t>Eventually: How can I enable fact checking, verify information on the Web, understand cities,</a:t>
            </a:r>
            <a:r>
              <a:rPr lang="mr-IN" dirty="0"/>
              <a:t>…</a:t>
            </a:r>
            <a:r>
              <a:rPr lang="en-US" dirty="0"/>
              <a:t> by Open Data?</a:t>
            </a:r>
          </a:p>
          <a:p>
            <a:pPr marL="342900" indent="-342900">
              <a:buFont typeface="Arial" charset="0"/>
              <a:buChar char="•"/>
            </a:pPr>
            <a:endParaRPr lang="en-US" dirty="0"/>
          </a:p>
          <a:p>
            <a:r>
              <a:rPr lang="en-US" dirty="0"/>
              <a:t> </a:t>
            </a:r>
          </a:p>
          <a:p>
            <a:r>
              <a:rPr lang="en-US" dirty="0"/>
              <a:t>  </a:t>
            </a:r>
          </a:p>
        </p:txBody>
      </p:sp>
    </p:spTree>
    <p:extLst>
      <p:ext uri="{BB962C8B-B14F-4D97-AF65-F5344CB8AC3E}">
        <p14:creationId xmlns:p14="http://schemas.microsoft.com/office/powerpoint/2010/main" val="109453493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939E-96A5-1F4B-92CF-18541B115B42}"/>
              </a:ext>
            </a:extLst>
          </p:cNvPr>
          <p:cNvSpPr>
            <a:spLocks noGrp="1"/>
          </p:cNvSpPr>
          <p:nvPr>
            <p:ph type="title"/>
          </p:nvPr>
        </p:nvSpPr>
        <p:spPr/>
        <p:txBody>
          <a:bodyPr/>
          <a:lstStyle/>
          <a:p>
            <a:r>
              <a:rPr lang="en-US" dirty="0"/>
              <a:t>Collaborators/Current Team:</a:t>
            </a:r>
          </a:p>
        </p:txBody>
      </p:sp>
      <p:pic>
        <p:nvPicPr>
          <p:cNvPr id="3080" name="Picture 8" descr="Bildergebnis für Stefan Bischof">
            <a:extLst>
              <a:ext uri="{FF2B5EF4-FFF2-40B4-BE49-F238E27FC236}">
                <a16:creationId xmlns:a16="http://schemas.microsoft.com/office/drawing/2014/main" id="{31C7AA77-D3E5-8D49-9896-84737FC283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00" r="10364"/>
          <a:stretch/>
        </p:blipFill>
        <p:spPr bwMode="auto">
          <a:xfrm>
            <a:off x="2823198" y="1804268"/>
            <a:ext cx="1082923" cy="14223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ildergebnis für Sebastian Neumaier">
            <a:extLst>
              <a:ext uri="{FF2B5EF4-FFF2-40B4-BE49-F238E27FC236}">
                <a16:creationId xmlns:a16="http://schemas.microsoft.com/office/drawing/2014/main" id="{D9D05A0E-93A2-6C4D-92F4-14A5A7308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5" b="17061"/>
          <a:stretch/>
        </p:blipFill>
        <p:spPr bwMode="auto">
          <a:xfrm>
            <a:off x="4863002" y="1804268"/>
            <a:ext cx="1027230" cy="142235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Javier Fernandez">
            <a:extLst>
              <a:ext uri="{FF2B5EF4-FFF2-40B4-BE49-F238E27FC236}">
                <a16:creationId xmlns:a16="http://schemas.microsoft.com/office/drawing/2014/main" id="{BDC41791-6F2B-3541-B246-DEF24AB39F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14" r="13973" b="20659"/>
          <a:stretch/>
        </p:blipFill>
        <p:spPr bwMode="auto">
          <a:xfrm>
            <a:off x="1236292" y="4341794"/>
            <a:ext cx="915106" cy="118967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sabrinakirrane.com/_/rsrc/1364167864753/home/me6.jpg">
            <a:extLst>
              <a:ext uri="{FF2B5EF4-FFF2-40B4-BE49-F238E27FC236}">
                <a16:creationId xmlns:a16="http://schemas.microsoft.com/office/drawing/2014/main" id="{C075ECB9-8619-264C-A905-75CE2FF9FB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00" r="8575"/>
          <a:stretch/>
        </p:blipFill>
        <p:spPr bwMode="auto">
          <a:xfrm>
            <a:off x="195122" y="4334180"/>
            <a:ext cx="880190" cy="119728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hipkartenfoto">
            <a:extLst>
              <a:ext uri="{FF2B5EF4-FFF2-40B4-BE49-F238E27FC236}">
                <a16:creationId xmlns:a16="http://schemas.microsoft.com/office/drawing/2014/main" id="{1EED1AC9-839F-9645-B20D-291DD3771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503" y="4359157"/>
            <a:ext cx="892257" cy="118967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ildergebnis für erwin filtz">
            <a:extLst>
              <a:ext uri="{FF2B5EF4-FFF2-40B4-BE49-F238E27FC236}">
                <a16:creationId xmlns:a16="http://schemas.microsoft.com/office/drawing/2014/main" id="{2AD9A840-1B9F-8048-8A12-16BC0AD4EF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24" r="-833" b="10731"/>
          <a:stretch/>
        </p:blipFill>
        <p:spPr bwMode="auto">
          <a:xfrm>
            <a:off x="3587613" y="4363844"/>
            <a:ext cx="843786" cy="118287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Jürgen Umbrich">
            <a:extLst>
              <a:ext uri="{FF2B5EF4-FFF2-40B4-BE49-F238E27FC236}">
                <a16:creationId xmlns:a16="http://schemas.microsoft.com/office/drawing/2014/main" id="{F779DFC9-2FB3-534D-9845-DCE7A250DD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815" r="4911" b="11519"/>
          <a:stretch/>
        </p:blipFill>
        <p:spPr bwMode="auto">
          <a:xfrm>
            <a:off x="6846481" y="1785293"/>
            <a:ext cx="1023112" cy="14388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066B24-7320-B847-817B-1614DD122F3F}"/>
              </a:ext>
            </a:extLst>
          </p:cNvPr>
          <p:cNvSpPr txBox="1"/>
          <p:nvPr/>
        </p:nvSpPr>
        <p:spPr>
          <a:xfrm>
            <a:off x="2643902" y="3210123"/>
            <a:ext cx="1568058" cy="430887"/>
          </a:xfrm>
          <a:prstGeom prst="rect">
            <a:avLst/>
          </a:prstGeom>
          <a:noFill/>
        </p:spPr>
        <p:txBody>
          <a:bodyPr wrap="none" rtlCol="0">
            <a:spAutoFit/>
          </a:bodyPr>
          <a:lstStyle/>
          <a:p>
            <a:pPr algn="ctr"/>
            <a:r>
              <a:rPr lang="en-US" sz="1100" dirty="0"/>
              <a:t>Dr. Stefan </a:t>
            </a:r>
            <a:r>
              <a:rPr lang="en-US" sz="1100" dirty="0" err="1"/>
              <a:t>Bischof</a:t>
            </a:r>
            <a:endParaRPr lang="en-US" sz="1100" dirty="0"/>
          </a:p>
          <a:p>
            <a:pPr algn="ctr"/>
            <a:r>
              <a:rPr lang="en-US" sz="1100" dirty="0"/>
              <a:t>(City Data Pipeline)</a:t>
            </a:r>
          </a:p>
        </p:txBody>
      </p:sp>
      <p:sp>
        <p:nvSpPr>
          <p:cNvPr id="16" name="TextBox 15">
            <a:extLst>
              <a:ext uri="{FF2B5EF4-FFF2-40B4-BE49-F238E27FC236}">
                <a16:creationId xmlns:a16="http://schemas.microsoft.com/office/drawing/2014/main" id="{E6C934F7-7053-E245-9DF0-F05911A545A7}"/>
              </a:ext>
            </a:extLst>
          </p:cNvPr>
          <p:cNvSpPr txBox="1"/>
          <p:nvPr/>
        </p:nvSpPr>
        <p:spPr>
          <a:xfrm>
            <a:off x="4407280" y="3181568"/>
            <a:ext cx="1749198" cy="600164"/>
          </a:xfrm>
          <a:prstGeom prst="rect">
            <a:avLst/>
          </a:prstGeom>
          <a:noFill/>
        </p:spPr>
        <p:txBody>
          <a:bodyPr wrap="none" rtlCol="0">
            <a:spAutoFit/>
          </a:bodyPr>
          <a:lstStyle/>
          <a:p>
            <a:pPr algn="ctr"/>
            <a:r>
              <a:rPr lang="en-US" sz="1100" dirty="0"/>
              <a:t>Sebastian </a:t>
            </a:r>
            <a:r>
              <a:rPr lang="en-US" sz="1100" dirty="0" err="1"/>
              <a:t>Neumaier</a:t>
            </a:r>
            <a:endParaRPr lang="en-US" sz="1100" dirty="0"/>
          </a:p>
          <a:p>
            <a:pPr algn="ctr"/>
            <a:r>
              <a:rPr lang="en-US" sz="1100" dirty="0"/>
              <a:t>(</a:t>
            </a:r>
            <a:r>
              <a:rPr lang="en-US" sz="1100" b="1" dirty="0" err="1">
                <a:solidFill>
                  <a:srgbClr val="FF0000"/>
                </a:solidFill>
              </a:rPr>
              <a:t>OpenData</a:t>
            </a:r>
            <a:r>
              <a:rPr lang="en-US" sz="1100" b="1" dirty="0">
                <a:solidFill>
                  <a:srgbClr val="FF0000"/>
                </a:solidFill>
              </a:rPr>
              <a:t> Quality</a:t>
            </a:r>
            <a:r>
              <a:rPr lang="en-US" sz="1100" dirty="0"/>
              <a:t>, </a:t>
            </a:r>
          </a:p>
          <a:p>
            <a:pPr algn="ctr"/>
            <a:r>
              <a:rPr lang="en-US" sz="1100" dirty="0"/>
              <a:t>Knowledge Graphs)</a:t>
            </a:r>
          </a:p>
        </p:txBody>
      </p:sp>
      <p:sp>
        <p:nvSpPr>
          <p:cNvPr id="17" name="TextBox 16">
            <a:extLst>
              <a:ext uri="{FF2B5EF4-FFF2-40B4-BE49-F238E27FC236}">
                <a16:creationId xmlns:a16="http://schemas.microsoft.com/office/drawing/2014/main" id="{F4C9FDFA-E804-FD41-8E61-658C4E354276}"/>
              </a:ext>
            </a:extLst>
          </p:cNvPr>
          <p:cNvSpPr txBox="1"/>
          <p:nvPr/>
        </p:nvSpPr>
        <p:spPr>
          <a:xfrm>
            <a:off x="6515802" y="3181568"/>
            <a:ext cx="1574470" cy="600164"/>
          </a:xfrm>
          <a:prstGeom prst="rect">
            <a:avLst/>
          </a:prstGeom>
          <a:noFill/>
        </p:spPr>
        <p:txBody>
          <a:bodyPr wrap="none" rtlCol="0">
            <a:spAutoFit/>
          </a:bodyPr>
          <a:lstStyle/>
          <a:p>
            <a:pPr algn="ctr"/>
            <a:r>
              <a:rPr lang="en-US" sz="1100" dirty="0"/>
              <a:t>Dr. Jürgen </a:t>
            </a:r>
            <a:r>
              <a:rPr lang="en-US" sz="1100" dirty="0" err="1"/>
              <a:t>Umbrich</a:t>
            </a:r>
            <a:endParaRPr lang="en-US" sz="1100" dirty="0"/>
          </a:p>
          <a:p>
            <a:pPr algn="ctr"/>
            <a:r>
              <a:rPr lang="en-US" sz="1100" dirty="0"/>
              <a:t>(Search, Crawling,</a:t>
            </a:r>
          </a:p>
          <a:p>
            <a:pPr algn="ctr"/>
            <a:r>
              <a:rPr lang="en-US" sz="1100" dirty="0"/>
              <a:t>Knowledge Graphs)</a:t>
            </a:r>
          </a:p>
        </p:txBody>
      </p:sp>
      <p:sp>
        <p:nvSpPr>
          <p:cNvPr id="18" name="TextBox 17">
            <a:extLst>
              <a:ext uri="{FF2B5EF4-FFF2-40B4-BE49-F238E27FC236}">
                <a16:creationId xmlns:a16="http://schemas.microsoft.com/office/drawing/2014/main" id="{3C6B099E-00D1-C04F-89AA-F7AB87593486}"/>
              </a:ext>
            </a:extLst>
          </p:cNvPr>
          <p:cNvSpPr txBox="1"/>
          <p:nvPr/>
        </p:nvSpPr>
        <p:spPr>
          <a:xfrm>
            <a:off x="76228" y="5621150"/>
            <a:ext cx="1191251" cy="861774"/>
          </a:xfrm>
          <a:prstGeom prst="rect">
            <a:avLst/>
          </a:prstGeom>
          <a:noFill/>
        </p:spPr>
        <p:txBody>
          <a:bodyPr wrap="square" rtlCol="0">
            <a:spAutoFit/>
          </a:bodyPr>
          <a:lstStyle/>
          <a:p>
            <a:pPr algn="ctr"/>
            <a:r>
              <a:rPr lang="en-US" sz="1000" dirty="0"/>
              <a:t>Dr. Sabrina </a:t>
            </a:r>
            <a:r>
              <a:rPr lang="en-US" sz="1000" dirty="0" err="1"/>
              <a:t>Kirrane</a:t>
            </a:r>
            <a:endParaRPr lang="en-US" sz="1000" dirty="0"/>
          </a:p>
          <a:p>
            <a:pPr algn="ctr"/>
            <a:r>
              <a:rPr lang="en-US" sz="1000" dirty="0"/>
              <a:t>(</a:t>
            </a:r>
            <a:r>
              <a:rPr lang="en-US" sz="1000" b="1" dirty="0">
                <a:solidFill>
                  <a:srgbClr val="FF0000"/>
                </a:solidFill>
              </a:rPr>
              <a:t>Policies</a:t>
            </a:r>
            <a:r>
              <a:rPr lang="en-US" sz="1000" dirty="0"/>
              <a:t>, Privacy, Access Control)</a:t>
            </a:r>
          </a:p>
        </p:txBody>
      </p:sp>
      <p:sp>
        <p:nvSpPr>
          <p:cNvPr id="19" name="TextBox 18">
            <a:extLst>
              <a:ext uri="{FF2B5EF4-FFF2-40B4-BE49-F238E27FC236}">
                <a16:creationId xmlns:a16="http://schemas.microsoft.com/office/drawing/2014/main" id="{89A23C15-E18E-DF4F-B56C-20A6B1D67E61}"/>
              </a:ext>
            </a:extLst>
          </p:cNvPr>
          <p:cNvSpPr txBox="1"/>
          <p:nvPr/>
        </p:nvSpPr>
        <p:spPr>
          <a:xfrm>
            <a:off x="1084340" y="5578196"/>
            <a:ext cx="1217614" cy="1323439"/>
          </a:xfrm>
          <a:prstGeom prst="rect">
            <a:avLst/>
          </a:prstGeom>
          <a:noFill/>
        </p:spPr>
        <p:txBody>
          <a:bodyPr wrap="square" rtlCol="0">
            <a:spAutoFit/>
          </a:bodyPr>
          <a:lstStyle/>
          <a:p>
            <a:pPr algn="ctr"/>
            <a:r>
              <a:rPr lang="en-US" sz="1000" dirty="0"/>
              <a:t>Dr. Javier Fernandez</a:t>
            </a:r>
          </a:p>
          <a:p>
            <a:pPr algn="ctr"/>
            <a:r>
              <a:rPr lang="en-US" sz="1000" dirty="0"/>
              <a:t>(</a:t>
            </a:r>
            <a:r>
              <a:rPr lang="en-US" sz="1000" b="1" dirty="0">
                <a:solidFill>
                  <a:srgbClr val="FF0000"/>
                </a:solidFill>
              </a:rPr>
              <a:t>Compression, HDT, Archiving Indexing, Query Processing</a:t>
            </a:r>
            <a:r>
              <a:rPr lang="en-US" sz="1000" dirty="0"/>
              <a:t>)</a:t>
            </a:r>
          </a:p>
        </p:txBody>
      </p:sp>
      <p:sp>
        <p:nvSpPr>
          <p:cNvPr id="20" name="TextBox 19">
            <a:extLst>
              <a:ext uri="{FF2B5EF4-FFF2-40B4-BE49-F238E27FC236}">
                <a16:creationId xmlns:a16="http://schemas.microsoft.com/office/drawing/2014/main" id="{F8245F01-9894-0F46-BFAA-71CA69BE819D}"/>
              </a:ext>
            </a:extLst>
          </p:cNvPr>
          <p:cNvSpPr txBox="1"/>
          <p:nvPr/>
        </p:nvSpPr>
        <p:spPr>
          <a:xfrm>
            <a:off x="2267744" y="5586867"/>
            <a:ext cx="1033660" cy="1015663"/>
          </a:xfrm>
          <a:prstGeom prst="rect">
            <a:avLst/>
          </a:prstGeom>
          <a:noFill/>
        </p:spPr>
        <p:txBody>
          <a:bodyPr wrap="square" rtlCol="0">
            <a:spAutoFit/>
          </a:bodyPr>
          <a:lstStyle/>
          <a:p>
            <a:pPr algn="ctr"/>
            <a:r>
              <a:rPr lang="en-US" sz="1000" dirty="0" err="1"/>
              <a:t>Svitlana</a:t>
            </a:r>
            <a:r>
              <a:rPr lang="en-US" sz="1000" dirty="0"/>
              <a:t> </a:t>
            </a:r>
            <a:r>
              <a:rPr lang="en-US" sz="1000" dirty="0" err="1"/>
              <a:t>Vakulenko</a:t>
            </a:r>
            <a:endParaRPr lang="en-US" sz="1000" dirty="0"/>
          </a:p>
          <a:p>
            <a:pPr algn="ctr"/>
            <a:r>
              <a:rPr lang="en-US" sz="1000" dirty="0"/>
              <a:t>(NLP, event detection, social media analysis)</a:t>
            </a:r>
          </a:p>
        </p:txBody>
      </p:sp>
      <p:sp>
        <p:nvSpPr>
          <p:cNvPr id="21" name="TextBox 20">
            <a:extLst>
              <a:ext uri="{FF2B5EF4-FFF2-40B4-BE49-F238E27FC236}">
                <a16:creationId xmlns:a16="http://schemas.microsoft.com/office/drawing/2014/main" id="{67AB9293-660D-7C42-84F4-314050FF9670}"/>
              </a:ext>
            </a:extLst>
          </p:cNvPr>
          <p:cNvSpPr txBox="1"/>
          <p:nvPr/>
        </p:nvSpPr>
        <p:spPr>
          <a:xfrm>
            <a:off x="3416902" y="5589240"/>
            <a:ext cx="1155098" cy="1015663"/>
          </a:xfrm>
          <a:prstGeom prst="rect">
            <a:avLst/>
          </a:prstGeom>
          <a:noFill/>
        </p:spPr>
        <p:txBody>
          <a:bodyPr wrap="square" rtlCol="0">
            <a:spAutoFit/>
          </a:bodyPr>
          <a:lstStyle/>
          <a:p>
            <a:pPr algn="ctr"/>
            <a:r>
              <a:rPr lang="en-US" sz="1000" dirty="0"/>
              <a:t>Erwin </a:t>
            </a:r>
            <a:r>
              <a:rPr lang="en-US" sz="1000" dirty="0" err="1"/>
              <a:t>Filtz</a:t>
            </a:r>
            <a:endParaRPr lang="en-US" sz="1000" dirty="0"/>
          </a:p>
          <a:p>
            <a:pPr algn="ctr"/>
            <a:r>
              <a:rPr lang="en-US" sz="1000" dirty="0"/>
              <a:t>(Legal Knowledge Graphs, Graph </a:t>
            </a:r>
          </a:p>
          <a:p>
            <a:pPr algn="ctr"/>
            <a:r>
              <a:rPr lang="en-US" sz="1000" dirty="0"/>
              <a:t>Data Processing)</a:t>
            </a:r>
          </a:p>
        </p:txBody>
      </p:sp>
      <p:pic>
        <p:nvPicPr>
          <p:cNvPr id="3096" name="Picture 24" descr="Bildergebnis für Vadim Savenkov">
            <a:extLst>
              <a:ext uri="{FF2B5EF4-FFF2-40B4-BE49-F238E27FC236}">
                <a16:creationId xmlns:a16="http://schemas.microsoft.com/office/drawing/2014/main" id="{DFE4F5A7-9043-0F4A-8A3D-821496DB08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0882" y="4352105"/>
            <a:ext cx="862577" cy="11852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23EE0F0-0DF5-0245-8C9F-8444316F1530}"/>
              </a:ext>
            </a:extLst>
          </p:cNvPr>
          <p:cNvSpPr txBox="1"/>
          <p:nvPr/>
        </p:nvSpPr>
        <p:spPr>
          <a:xfrm>
            <a:off x="4537361" y="5581689"/>
            <a:ext cx="1042751" cy="1015663"/>
          </a:xfrm>
          <a:prstGeom prst="rect">
            <a:avLst/>
          </a:prstGeom>
          <a:noFill/>
        </p:spPr>
        <p:txBody>
          <a:bodyPr wrap="square" rtlCol="0">
            <a:spAutoFit/>
          </a:bodyPr>
          <a:lstStyle/>
          <a:p>
            <a:pPr algn="ctr"/>
            <a:r>
              <a:rPr lang="en-US" sz="1000" dirty="0"/>
              <a:t>Dr. Vadim </a:t>
            </a:r>
            <a:r>
              <a:rPr lang="en-US" sz="1000" dirty="0" err="1"/>
              <a:t>Savenkov</a:t>
            </a:r>
            <a:endParaRPr lang="en-US" sz="1000" dirty="0"/>
          </a:p>
          <a:p>
            <a:pPr algn="ctr"/>
            <a:r>
              <a:rPr lang="en-US" sz="1000" dirty="0"/>
              <a:t>(Database Updates, OBDM, Open Data)</a:t>
            </a:r>
          </a:p>
        </p:txBody>
      </p:sp>
      <p:sp>
        <p:nvSpPr>
          <p:cNvPr id="9" name="TextBox 8">
            <a:extLst>
              <a:ext uri="{FF2B5EF4-FFF2-40B4-BE49-F238E27FC236}">
                <a16:creationId xmlns:a16="http://schemas.microsoft.com/office/drawing/2014/main" id="{77CC73A8-9CEF-6A41-B35D-7B7F14CD0F65}"/>
              </a:ext>
            </a:extLst>
          </p:cNvPr>
          <p:cNvSpPr txBox="1"/>
          <p:nvPr/>
        </p:nvSpPr>
        <p:spPr>
          <a:xfrm>
            <a:off x="-30403" y="1886048"/>
            <a:ext cx="2811347" cy="369332"/>
          </a:xfrm>
          <a:prstGeom prst="rect">
            <a:avLst/>
          </a:prstGeom>
          <a:noFill/>
        </p:spPr>
        <p:txBody>
          <a:bodyPr wrap="none" rtlCol="0">
            <a:spAutoFit/>
          </a:bodyPr>
          <a:lstStyle/>
          <a:p>
            <a:r>
              <a:rPr lang="en-US" dirty="0"/>
              <a:t>What I talked about </a:t>
            </a:r>
            <a:r>
              <a:rPr lang="en-US" dirty="0">
                <a:sym typeface="Wingdings" pitchFamily="2" charset="2"/>
              </a:rPr>
              <a:t></a:t>
            </a:r>
            <a:endParaRPr lang="en-US" dirty="0"/>
          </a:p>
        </p:txBody>
      </p:sp>
      <p:sp>
        <p:nvSpPr>
          <p:cNvPr id="26" name="TextBox 25">
            <a:extLst>
              <a:ext uri="{FF2B5EF4-FFF2-40B4-BE49-F238E27FC236}">
                <a16:creationId xmlns:a16="http://schemas.microsoft.com/office/drawing/2014/main" id="{3709664D-67EF-1745-9FAA-F4F2EBDCE982}"/>
              </a:ext>
            </a:extLst>
          </p:cNvPr>
          <p:cNvSpPr txBox="1"/>
          <p:nvPr/>
        </p:nvSpPr>
        <p:spPr>
          <a:xfrm>
            <a:off x="104928" y="3346922"/>
            <a:ext cx="2052856" cy="646331"/>
          </a:xfrm>
          <a:prstGeom prst="rect">
            <a:avLst/>
          </a:prstGeom>
          <a:noFill/>
        </p:spPr>
        <p:txBody>
          <a:bodyPr wrap="square" rtlCol="0">
            <a:spAutoFit/>
          </a:bodyPr>
          <a:lstStyle/>
          <a:p>
            <a:r>
              <a:rPr lang="en-US" dirty="0"/>
              <a:t>What I </a:t>
            </a:r>
            <a:r>
              <a:rPr lang="en-US" dirty="0" err="1"/>
              <a:t>tdidn’t</a:t>
            </a:r>
            <a:r>
              <a:rPr lang="en-US" dirty="0"/>
              <a:t> yet talk about</a:t>
            </a:r>
          </a:p>
        </p:txBody>
      </p:sp>
      <p:sp>
        <p:nvSpPr>
          <p:cNvPr id="10" name="Rectangle 9">
            <a:extLst>
              <a:ext uri="{FF2B5EF4-FFF2-40B4-BE49-F238E27FC236}">
                <a16:creationId xmlns:a16="http://schemas.microsoft.com/office/drawing/2014/main" id="{C063012D-475C-1743-BA10-E56FB5106A97}"/>
              </a:ext>
            </a:extLst>
          </p:cNvPr>
          <p:cNvSpPr/>
          <p:nvPr/>
        </p:nvSpPr>
        <p:spPr>
          <a:xfrm rot="5400000">
            <a:off x="1743009" y="3603242"/>
            <a:ext cx="410690" cy="369332"/>
          </a:xfrm>
          <a:prstGeom prst="rect">
            <a:avLst/>
          </a:prstGeom>
        </p:spPr>
        <p:txBody>
          <a:bodyPr wrap="none">
            <a:spAutoFit/>
          </a:bodyPr>
          <a:lstStyle/>
          <a:p>
            <a:r>
              <a:rPr lang="en-US" dirty="0">
                <a:sym typeface="Wingdings" pitchFamily="2" charset="2"/>
              </a:rPr>
              <a:t></a:t>
            </a:r>
            <a:endParaRPr lang="en-US" dirty="0"/>
          </a:p>
        </p:txBody>
      </p:sp>
      <p:sp>
        <p:nvSpPr>
          <p:cNvPr id="12" name="Rounded Rectangle 11">
            <a:extLst>
              <a:ext uri="{FF2B5EF4-FFF2-40B4-BE49-F238E27FC236}">
                <a16:creationId xmlns:a16="http://schemas.microsoft.com/office/drawing/2014/main" id="{99425760-372B-8141-AE89-6EF0BDB9BD51}"/>
              </a:ext>
            </a:extLst>
          </p:cNvPr>
          <p:cNvSpPr/>
          <p:nvPr/>
        </p:nvSpPr>
        <p:spPr>
          <a:xfrm>
            <a:off x="1200933" y="4352462"/>
            <a:ext cx="949995" cy="12167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Rounded Rectangle 29">
            <a:extLst>
              <a:ext uri="{FF2B5EF4-FFF2-40B4-BE49-F238E27FC236}">
                <a16:creationId xmlns:a16="http://schemas.microsoft.com/office/drawing/2014/main" id="{DA398B4D-7FEC-814D-B23A-AAE648165198}"/>
              </a:ext>
            </a:extLst>
          </p:cNvPr>
          <p:cNvSpPr/>
          <p:nvPr/>
        </p:nvSpPr>
        <p:spPr>
          <a:xfrm>
            <a:off x="4788024" y="1772816"/>
            <a:ext cx="1102208" cy="148957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79E1F159-EF06-DA45-8B61-D42BFD7E903C}"/>
              </a:ext>
            </a:extLst>
          </p:cNvPr>
          <p:cNvSpPr/>
          <p:nvPr/>
        </p:nvSpPr>
        <p:spPr>
          <a:xfrm>
            <a:off x="2340842" y="4355528"/>
            <a:ext cx="907166" cy="12313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Rounded Rectangle 31">
            <a:extLst>
              <a:ext uri="{FF2B5EF4-FFF2-40B4-BE49-F238E27FC236}">
                <a16:creationId xmlns:a16="http://schemas.microsoft.com/office/drawing/2014/main" id="{D7098618-B5B6-F54B-90C0-8A1230418C29}"/>
              </a:ext>
            </a:extLst>
          </p:cNvPr>
          <p:cNvSpPr/>
          <p:nvPr/>
        </p:nvSpPr>
        <p:spPr>
          <a:xfrm>
            <a:off x="3494068" y="4365743"/>
            <a:ext cx="929920" cy="12211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098" name="Picture 26" descr="Simon Steyskal">
            <a:extLst>
              <a:ext uri="{FF2B5EF4-FFF2-40B4-BE49-F238E27FC236}">
                <a16:creationId xmlns:a16="http://schemas.microsoft.com/office/drawing/2014/main" id="{33AF0FDC-922A-5F40-85A9-A2F677D0FD8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85" t="5560" r="14207" b="17801"/>
          <a:stretch/>
        </p:blipFill>
        <p:spPr bwMode="auto">
          <a:xfrm>
            <a:off x="5740326" y="4362676"/>
            <a:ext cx="962619" cy="120648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0652994E-56A1-574C-9119-01AD35D91E0B}"/>
              </a:ext>
            </a:extLst>
          </p:cNvPr>
          <p:cNvSpPr txBox="1"/>
          <p:nvPr/>
        </p:nvSpPr>
        <p:spPr>
          <a:xfrm>
            <a:off x="5685005" y="5589240"/>
            <a:ext cx="1038219" cy="1015663"/>
          </a:xfrm>
          <a:prstGeom prst="rect">
            <a:avLst/>
          </a:prstGeom>
          <a:noFill/>
        </p:spPr>
        <p:txBody>
          <a:bodyPr wrap="square" rtlCol="0">
            <a:spAutoFit/>
          </a:bodyPr>
          <a:lstStyle/>
          <a:p>
            <a:pPr algn="ctr"/>
            <a:r>
              <a:rPr lang="en-US" sz="1000" dirty="0"/>
              <a:t>Simon </a:t>
            </a:r>
            <a:r>
              <a:rPr lang="en-US" sz="1000" dirty="0" err="1"/>
              <a:t>Steyskal</a:t>
            </a:r>
            <a:endParaRPr lang="en-US" sz="1000" dirty="0"/>
          </a:p>
          <a:p>
            <a:pPr algn="ctr"/>
            <a:r>
              <a:rPr lang="en-US" sz="1000" dirty="0"/>
              <a:t>(Policies ODRL, Constraints, SHACL)</a:t>
            </a:r>
          </a:p>
        </p:txBody>
      </p:sp>
      <p:pic>
        <p:nvPicPr>
          <p:cNvPr id="3100" name="Picture 28" descr="Martin Beno">
            <a:extLst>
              <a:ext uri="{FF2B5EF4-FFF2-40B4-BE49-F238E27FC236}">
                <a16:creationId xmlns:a16="http://schemas.microsoft.com/office/drawing/2014/main" id="{3791C7F0-BDAE-7B4B-8135-9F13F5604A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41" r="11285" b="16333"/>
          <a:stretch/>
        </p:blipFill>
        <p:spPr bwMode="auto">
          <a:xfrm>
            <a:off x="6934586" y="4365103"/>
            <a:ext cx="947344" cy="120003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94A27EF-3254-9D4C-BF69-92DFAEF901DC}"/>
              </a:ext>
            </a:extLst>
          </p:cNvPr>
          <p:cNvSpPr txBox="1"/>
          <p:nvPr/>
        </p:nvSpPr>
        <p:spPr>
          <a:xfrm>
            <a:off x="6904188" y="5589240"/>
            <a:ext cx="1071231" cy="707886"/>
          </a:xfrm>
          <a:prstGeom prst="rect">
            <a:avLst/>
          </a:prstGeom>
          <a:noFill/>
        </p:spPr>
        <p:txBody>
          <a:bodyPr wrap="square" rtlCol="0">
            <a:spAutoFit/>
          </a:bodyPr>
          <a:lstStyle/>
          <a:p>
            <a:pPr algn="ctr"/>
            <a:r>
              <a:rPr lang="en-US" sz="1000" dirty="0"/>
              <a:t>Martin </a:t>
            </a:r>
            <a:r>
              <a:rPr lang="en-US" sz="1000" dirty="0" err="1"/>
              <a:t>Beno</a:t>
            </a:r>
            <a:r>
              <a:rPr lang="en-US" sz="1000" dirty="0"/>
              <a:t> (Open Data, Server Admin)</a:t>
            </a:r>
          </a:p>
        </p:txBody>
      </p:sp>
      <p:pic>
        <p:nvPicPr>
          <p:cNvPr id="3102" name="Picture 30" descr="Havur">
            <a:extLst>
              <a:ext uri="{FF2B5EF4-FFF2-40B4-BE49-F238E27FC236}">
                <a16:creationId xmlns:a16="http://schemas.microsoft.com/office/drawing/2014/main" id="{E22EF092-9A13-1F4B-A662-9CB3B8572AA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801" t="4027" r="14207" b="14755"/>
          <a:stretch/>
        </p:blipFill>
        <p:spPr bwMode="auto">
          <a:xfrm>
            <a:off x="8133773" y="4352105"/>
            <a:ext cx="902723" cy="11993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4867435-A497-4040-A22C-F1F436E01C6E}"/>
              </a:ext>
            </a:extLst>
          </p:cNvPr>
          <p:cNvSpPr txBox="1"/>
          <p:nvPr/>
        </p:nvSpPr>
        <p:spPr>
          <a:xfrm>
            <a:off x="8014307" y="5589240"/>
            <a:ext cx="1166205" cy="1323439"/>
          </a:xfrm>
          <a:prstGeom prst="rect">
            <a:avLst/>
          </a:prstGeom>
          <a:noFill/>
        </p:spPr>
        <p:txBody>
          <a:bodyPr wrap="square" rtlCol="0">
            <a:spAutoFit/>
          </a:bodyPr>
          <a:lstStyle/>
          <a:p>
            <a:pPr algn="ctr"/>
            <a:r>
              <a:rPr lang="en-US" sz="1000" dirty="0" err="1"/>
              <a:t>Giray</a:t>
            </a:r>
            <a:r>
              <a:rPr lang="en-US" sz="1000" dirty="0"/>
              <a:t> </a:t>
            </a:r>
            <a:r>
              <a:rPr lang="en-US" sz="1000" dirty="0" err="1"/>
              <a:t>Havur</a:t>
            </a:r>
            <a:endParaRPr lang="en-US" sz="1000" dirty="0"/>
          </a:p>
          <a:p>
            <a:pPr algn="ctr"/>
            <a:r>
              <a:rPr lang="en-US" sz="1000" dirty="0"/>
              <a:t>(Business Processes, Resource allocation, Constraints/ Logic Programming)</a:t>
            </a:r>
          </a:p>
        </p:txBody>
      </p:sp>
    </p:spTree>
    <p:extLst>
      <p:ext uri="{BB962C8B-B14F-4D97-AF65-F5344CB8AC3E}">
        <p14:creationId xmlns:p14="http://schemas.microsoft.com/office/powerpoint/2010/main" val="2502898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P spid="31" grpId="0" animBg="1"/>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30318"/>
            <a:ext cx="6984776" cy="1143000"/>
          </a:xfrm>
        </p:spPr>
        <p:txBody>
          <a:bodyPr>
            <a:normAutofit fontScale="90000"/>
          </a:bodyPr>
          <a:lstStyle/>
          <a:p>
            <a:r>
              <a:rPr lang="en-US" dirty="0"/>
              <a:t>Thanks! Things I did NOT have time to talk about in detail, but would be interested to talk about collaborations:</a:t>
            </a:r>
          </a:p>
        </p:txBody>
      </p:sp>
      <p:sp>
        <p:nvSpPr>
          <p:cNvPr id="3" name="Content Placeholder 2"/>
          <p:cNvSpPr>
            <a:spLocks noGrp="1"/>
          </p:cNvSpPr>
          <p:nvPr>
            <p:ph sz="quarter" idx="10"/>
          </p:nvPr>
        </p:nvSpPr>
        <p:spPr>
          <a:xfrm>
            <a:off x="107504" y="1695311"/>
            <a:ext cx="5615855" cy="4253969"/>
          </a:xfrm>
        </p:spPr>
        <p:txBody>
          <a:bodyPr>
            <a:noAutofit/>
          </a:bodyPr>
          <a:lstStyle/>
          <a:p>
            <a:pPr marL="342900" indent="-342900">
              <a:buFont typeface="Arial" charset="0"/>
              <a:buChar char="•"/>
            </a:pPr>
            <a:endParaRPr lang="en-US" sz="1200" dirty="0"/>
          </a:p>
          <a:p>
            <a:pPr marL="342900" indent="-342900">
              <a:buFont typeface="Arial" charset="0"/>
              <a:buChar char="•"/>
            </a:pPr>
            <a:r>
              <a:rPr lang="en-US" sz="1600" dirty="0"/>
              <a:t>Linked/Open Data Monitoring/Archiving, Temporal querying </a:t>
            </a:r>
            <a:r>
              <a:rPr lang="en-US" sz="1600" dirty="0">
                <a:sym typeface="Wingdings"/>
              </a:rPr>
              <a:t> (Jürgen, Javier)</a:t>
            </a:r>
          </a:p>
          <a:p>
            <a:pPr marL="0" indent="0"/>
            <a:endParaRPr lang="en-US" sz="1600" dirty="0"/>
          </a:p>
          <a:p>
            <a:pPr marL="342900" indent="-342900">
              <a:buFont typeface="Arial" charset="0"/>
              <a:buChar char="•"/>
            </a:pPr>
            <a:endParaRPr lang="en-US" sz="1200" dirty="0"/>
          </a:p>
          <a:p>
            <a:pPr marL="342900" indent="-342900">
              <a:buFont typeface="Arial" charset="0"/>
              <a:buChar char="•"/>
            </a:pPr>
            <a:r>
              <a:rPr lang="en-US" sz="1600" dirty="0"/>
              <a:t>RDF Query Processing, Path queries and Updates (Vadim)</a:t>
            </a:r>
          </a:p>
          <a:p>
            <a:pPr marL="0" indent="0"/>
            <a:endParaRPr lang="en-US" sz="800" i="1" dirty="0"/>
          </a:p>
          <a:p>
            <a:pPr marL="342900" indent="-342900">
              <a:buFont typeface="Arial" charset="0"/>
              <a:buChar char="•"/>
            </a:pPr>
            <a:r>
              <a:rPr lang="en-US" sz="1600" dirty="0"/>
              <a:t>Privacy and data on the Web, Licenses </a:t>
            </a:r>
          </a:p>
          <a:p>
            <a:pPr marL="0" indent="0"/>
            <a:r>
              <a:rPr lang="en-US" sz="1600" dirty="0">
                <a:sym typeface="Wingdings"/>
              </a:rPr>
              <a:t>	 </a:t>
            </a:r>
            <a:r>
              <a:rPr lang="en-US" sz="1600" dirty="0">
                <a:sym typeface="Wingdings"/>
                <a:hlinkClick r:id="rId2"/>
              </a:rPr>
              <a:t>http://privacylab.at</a:t>
            </a:r>
            <a:endParaRPr lang="en-US" sz="1600" dirty="0">
              <a:sym typeface="Wingdings"/>
            </a:endParaRPr>
          </a:p>
          <a:p>
            <a:pPr marL="0" indent="0"/>
            <a:r>
              <a:rPr lang="en-US" sz="1600" dirty="0">
                <a:sym typeface="Wingdings"/>
              </a:rPr>
              <a:t>     	 </a:t>
            </a:r>
            <a:r>
              <a:rPr lang="en-US" sz="1600" dirty="0">
                <a:sym typeface="Wingdings"/>
                <a:hlinkClick r:id="rId3"/>
              </a:rPr>
              <a:t>http://specialprivacy.eu/</a:t>
            </a:r>
            <a:endParaRPr lang="en-US" sz="1600" dirty="0">
              <a:sym typeface="Wingdings"/>
            </a:endParaRPr>
          </a:p>
          <a:p>
            <a:pPr marL="0" indent="0"/>
            <a:r>
              <a:rPr lang="en-US" sz="1600" dirty="0">
                <a:sym typeface="Wingdings" pitchFamily="2" charset="2"/>
              </a:rPr>
              <a:t>	 </a:t>
            </a:r>
            <a:r>
              <a:rPr lang="en-US" sz="1600" dirty="0">
                <a:sym typeface="Wingdings" pitchFamily="2" charset="2"/>
                <a:hlinkClick r:id="rId4"/>
              </a:rPr>
              <a:t>https://dalicc.net/</a:t>
            </a:r>
            <a:r>
              <a:rPr lang="en-US" sz="1600" dirty="0">
                <a:sym typeface="Wingdings" pitchFamily="2" charset="2"/>
              </a:rPr>
              <a:t> </a:t>
            </a:r>
            <a:endParaRPr lang="en-US" sz="1600" dirty="0">
              <a:sym typeface="Wingdings"/>
            </a:endParaRPr>
          </a:p>
          <a:p>
            <a:pPr marL="0" indent="0"/>
            <a:endParaRPr lang="en-US" sz="1600" dirty="0">
              <a:sym typeface="Wingdings"/>
            </a:endParaRPr>
          </a:p>
          <a:p>
            <a:pPr marL="0" indent="0"/>
            <a:r>
              <a:rPr lang="en-US" sz="1600" dirty="0">
                <a:sym typeface="Wingdings"/>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633" y="2618248"/>
            <a:ext cx="3294305" cy="3933056"/>
          </a:xfrm>
          <a:prstGeom prst="rect">
            <a:avLst/>
          </a:prstGeom>
        </p:spPr>
      </p:pic>
      <p:sp>
        <p:nvSpPr>
          <p:cNvPr id="5" name="Rectangle 4"/>
          <p:cNvSpPr/>
          <p:nvPr/>
        </p:nvSpPr>
        <p:spPr>
          <a:xfrm>
            <a:off x="6308133" y="6464369"/>
            <a:ext cx="2846805" cy="276999"/>
          </a:xfrm>
          <a:prstGeom prst="rect">
            <a:avLst/>
          </a:prstGeom>
        </p:spPr>
        <p:txBody>
          <a:bodyPr wrap="none">
            <a:spAutoFit/>
          </a:bodyPr>
          <a:lstStyle/>
          <a:p>
            <a:r>
              <a:rPr lang="en-US" sz="1200" dirty="0">
                <a:hlinkClick r:id="rId6"/>
              </a:rPr>
              <a:t>https://www.wu.ac.at/en/infobiz/</a:t>
            </a:r>
            <a:r>
              <a:rPr lang="en-US" sz="1200" dirty="0"/>
              <a:t> </a:t>
            </a:r>
          </a:p>
        </p:txBody>
      </p:sp>
    </p:spTree>
    <p:extLst>
      <p:ext uri="{BB962C8B-B14F-4D97-AF65-F5344CB8AC3E}">
        <p14:creationId xmlns:p14="http://schemas.microsoft.com/office/powerpoint/2010/main" val="1606184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427F-9C0F-CC48-9C84-298180F9FB32}"/>
              </a:ext>
            </a:extLst>
          </p:cNvPr>
          <p:cNvSpPr>
            <a:spLocks noGrp="1"/>
          </p:cNvSpPr>
          <p:nvPr>
            <p:ph type="title"/>
          </p:nvPr>
        </p:nvSpPr>
        <p:spPr>
          <a:xfrm>
            <a:off x="539750" y="404664"/>
            <a:ext cx="6140450" cy="809625"/>
          </a:xfrm>
        </p:spPr>
        <p:txBody>
          <a:bodyPr>
            <a:normAutofit fontScale="90000"/>
          </a:bodyPr>
          <a:lstStyle/>
          <a:p>
            <a:r>
              <a:rPr lang="en-US" dirty="0"/>
              <a:t>Which assets can we</a:t>
            </a:r>
            <a:r>
              <a:rPr lang="en-US" baseline="30000" dirty="0"/>
              <a:t>*</a:t>
            </a:r>
            <a:r>
              <a:rPr lang="en-US" dirty="0"/>
              <a:t> draw from?</a:t>
            </a:r>
            <a:br>
              <a:rPr lang="en-US" dirty="0"/>
            </a:br>
            <a:br>
              <a:rPr lang="en-US" dirty="0"/>
            </a:br>
            <a:r>
              <a:rPr lang="en-US" sz="3100" baseline="30000" dirty="0"/>
              <a:t>*</a:t>
            </a:r>
            <a:r>
              <a:rPr lang="en-US" sz="1800" dirty="0"/>
              <a:t>the Semantic Web community</a:t>
            </a:r>
          </a:p>
        </p:txBody>
      </p:sp>
      <p:sp>
        <p:nvSpPr>
          <p:cNvPr id="3" name="Text Placeholder 2">
            <a:extLst>
              <a:ext uri="{FF2B5EF4-FFF2-40B4-BE49-F238E27FC236}">
                <a16:creationId xmlns:a16="http://schemas.microsoft.com/office/drawing/2014/main" id="{6BBB8C51-1261-0345-A6B1-F4D13FF12291}"/>
              </a:ext>
            </a:extLst>
          </p:cNvPr>
          <p:cNvSpPr>
            <a:spLocks noGrp="1"/>
          </p:cNvSpPr>
          <p:nvPr>
            <p:ph type="body" sz="half" idx="1"/>
          </p:nvPr>
        </p:nvSpPr>
        <p:spPr>
          <a:xfrm>
            <a:off x="539750" y="1700808"/>
            <a:ext cx="5040362" cy="4681538"/>
          </a:xfrm>
        </p:spPr>
        <p:txBody>
          <a:bodyPr/>
          <a:lstStyle/>
          <a:p>
            <a:r>
              <a:rPr lang="en-US" dirty="0"/>
              <a:t>Where do we find Data?</a:t>
            </a:r>
          </a:p>
          <a:p>
            <a:pPr lvl="1"/>
            <a:r>
              <a:rPr lang="en-US" dirty="0"/>
              <a:t>Semantic Search</a:t>
            </a:r>
          </a:p>
          <a:p>
            <a:pPr lvl="1"/>
            <a:r>
              <a:rPr lang="en-US" dirty="0"/>
              <a:t>Linked Data</a:t>
            </a:r>
          </a:p>
          <a:p>
            <a:r>
              <a:rPr lang="en-US" dirty="0"/>
              <a:t>How do we combine Data?</a:t>
            </a:r>
          </a:p>
          <a:p>
            <a:pPr lvl="1"/>
            <a:r>
              <a:rPr lang="en-US" dirty="0"/>
              <a:t>RDFS and OWL inference</a:t>
            </a:r>
          </a:p>
          <a:p>
            <a:r>
              <a:rPr lang="en-US" dirty="0"/>
              <a:t>Is that enough?</a:t>
            </a:r>
          </a:p>
          <a:p>
            <a:pPr lvl="1"/>
            <a:r>
              <a:rPr lang="en-US" dirty="0"/>
              <a:t>Probably not…</a:t>
            </a:r>
          </a:p>
        </p:txBody>
      </p:sp>
    </p:spTree>
    <p:extLst>
      <p:ext uri="{BB962C8B-B14F-4D97-AF65-F5344CB8AC3E}">
        <p14:creationId xmlns:p14="http://schemas.microsoft.com/office/powerpoint/2010/main" val="865624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od-cloud.net/versions/2017-08-22/lod1000x822.png">
            <a:extLst>
              <a:ext uri="{FF2B5EF4-FFF2-40B4-BE49-F238E27FC236}">
                <a16:creationId xmlns:a16="http://schemas.microsoft.com/office/drawing/2014/main" id="{59DE8E45-2565-4D4A-A056-11EA22886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40" y="644575"/>
            <a:ext cx="777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0"/>
          </p:nvPr>
        </p:nvSpPr>
        <p:spPr>
          <a:xfrm>
            <a:off x="1" y="6251872"/>
            <a:ext cx="8100392" cy="606128"/>
          </a:xfrm>
          <a:solidFill>
            <a:schemeClr val="bg1"/>
          </a:solidFill>
        </p:spPr>
        <p:txBody>
          <a:bodyPr>
            <a:noAutofit/>
          </a:bodyPr>
          <a:lstStyle/>
          <a:p>
            <a:r>
              <a:rPr lang="en-US" sz="1400" dirty="0"/>
              <a:t>Linking Open Data cloud diagram 2017, by </a:t>
            </a:r>
            <a:r>
              <a:rPr lang="en-US" sz="1400" dirty="0" err="1"/>
              <a:t>Andrejs</a:t>
            </a:r>
            <a:r>
              <a:rPr lang="en-US" sz="1400" dirty="0"/>
              <a:t> Abele, John P. McCrae, Paul </a:t>
            </a:r>
            <a:r>
              <a:rPr lang="en-US" sz="1400" dirty="0" err="1"/>
              <a:t>Buitelaar</a:t>
            </a:r>
            <a:r>
              <a:rPr lang="en-US" sz="1400" dirty="0"/>
              <a:t>, Anja </a:t>
            </a:r>
            <a:r>
              <a:rPr lang="en-US" sz="1400" dirty="0" err="1"/>
              <a:t>Jentzsch</a:t>
            </a:r>
            <a:r>
              <a:rPr lang="en-US" sz="1400" dirty="0"/>
              <a:t> and Richard </a:t>
            </a:r>
            <a:r>
              <a:rPr lang="en-US" sz="1400" dirty="0" err="1"/>
              <a:t>Cyganiak</a:t>
            </a:r>
            <a:r>
              <a:rPr lang="en-US" sz="1400" dirty="0"/>
              <a:t>. </a:t>
            </a:r>
            <a:r>
              <a:rPr lang="en-US" sz="1400" dirty="0">
                <a:hlinkClick r:id="rId3"/>
              </a:rPr>
              <a:t>http://lod-cloud.net/</a:t>
            </a:r>
            <a:r>
              <a:rPr lang="en-US" sz="1400" dirty="0"/>
              <a:t> </a:t>
            </a:r>
          </a:p>
        </p:txBody>
      </p:sp>
      <p:sp>
        <p:nvSpPr>
          <p:cNvPr id="2" name="Title 1"/>
          <p:cNvSpPr>
            <a:spLocks noGrp="1"/>
          </p:cNvSpPr>
          <p:nvPr>
            <p:ph type="title"/>
          </p:nvPr>
        </p:nvSpPr>
        <p:spPr>
          <a:xfrm>
            <a:off x="179512" y="332656"/>
            <a:ext cx="5184576" cy="566742"/>
          </a:xfrm>
        </p:spPr>
        <p:txBody>
          <a:bodyPr>
            <a:normAutofit fontScale="90000"/>
          </a:bodyPr>
          <a:lstStyle/>
          <a:p>
            <a:r>
              <a:rPr lang="en-US" dirty="0"/>
              <a:t>This is what Linked Data offers us:</a:t>
            </a:r>
          </a:p>
        </p:txBody>
      </p:sp>
      <p:cxnSp>
        <p:nvCxnSpPr>
          <p:cNvPr id="6" name="Straight Connector 5"/>
          <p:cNvCxnSpPr>
            <a:cxnSpLocks/>
          </p:cNvCxnSpPr>
          <p:nvPr/>
        </p:nvCxnSpPr>
        <p:spPr>
          <a:xfrm flipV="1">
            <a:off x="3779912" y="2564905"/>
            <a:ext cx="2448272" cy="60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779912" y="3356992"/>
            <a:ext cx="2448272" cy="716583"/>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0389760">
            <a:off x="1256205" y="5120667"/>
            <a:ext cx="3580092" cy="369332"/>
          </a:xfrm>
          <a:prstGeom prst="rect">
            <a:avLst/>
          </a:prstGeom>
          <a:solidFill>
            <a:schemeClr val="bg1"/>
          </a:solidFill>
        </p:spPr>
        <p:txBody>
          <a:bodyPr wrap="square" rtlCol="0">
            <a:spAutoFit/>
          </a:bodyPr>
          <a:lstStyle/>
          <a:p>
            <a:r>
              <a:rPr lang="en-US" b="1" i="1" dirty="0"/>
              <a:t>Open Data</a:t>
            </a:r>
            <a:r>
              <a:rPr lang="en-US" i="1" dirty="0"/>
              <a:t> from the Web!</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336" y="1826703"/>
            <a:ext cx="3311158" cy="4269209"/>
          </a:xfrm>
          <a:prstGeom prst="rect">
            <a:avLst/>
          </a:prstGeom>
        </p:spPr>
      </p:pic>
    </p:spTree>
    <p:extLst>
      <p:ext uri="{BB962C8B-B14F-4D97-AF65-F5344CB8AC3E}">
        <p14:creationId xmlns:p14="http://schemas.microsoft.com/office/powerpoint/2010/main" val="162518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7"/>
          <p:cNvSpPr>
            <a:spLocks noGrp="1" noChangeArrowheads="1"/>
          </p:cNvSpPr>
          <p:nvPr>
            <p:ph type="title"/>
          </p:nvPr>
        </p:nvSpPr>
        <p:spPr>
          <a:xfrm>
            <a:off x="35496" y="820186"/>
            <a:ext cx="7200800" cy="880622"/>
          </a:xfrm>
        </p:spPr>
        <p:txBody>
          <a:bodyPr/>
          <a:lstStyle/>
          <a:p>
            <a:pPr eaLnBrk="1" hangingPunct="1"/>
            <a:r>
              <a:rPr lang="en-GB" noProof="0" dirty="0">
                <a:latin typeface="Arial" charset="0"/>
                <a:cs typeface="Arial" charset="0"/>
              </a:rPr>
              <a:t>But: there’s a lot of Open Data missing (apart from Linked Data):</a:t>
            </a:r>
          </a:p>
        </p:txBody>
      </p:sp>
      <p:sp>
        <p:nvSpPr>
          <p:cNvPr id="25602" name="Rectangle 3"/>
          <p:cNvSpPr>
            <a:spLocks noGrp="1" noChangeArrowheads="1"/>
          </p:cNvSpPr>
          <p:nvPr>
            <p:ph type="body" idx="1"/>
          </p:nvPr>
        </p:nvSpPr>
        <p:spPr>
          <a:xfrm>
            <a:off x="0" y="1772816"/>
            <a:ext cx="8713217" cy="4681537"/>
          </a:xfrm>
        </p:spPr>
        <p:txBody>
          <a:bodyPr>
            <a:normAutofit/>
          </a:bodyPr>
          <a:lstStyle/>
          <a:p>
            <a:pPr marL="573088" lvl="2" indent="-381000" eaLnBrk="1" hangingPunct="1"/>
            <a:r>
              <a:rPr lang="en-GB" sz="1600" noProof="0" dirty="0">
                <a:latin typeface="Arial" charset="0"/>
              </a:rPr>
              <a:t>Cities, International Organizations, National and European Portals, Int'l. Conferences:</a:t>
            </a:r>
          </a:p>
          <a:p>
            <a:pPr marL="573088" lvl="2" indent="-381000" eaLnBrk="1" hangingPunct="1"/>
            <a:endParaRPr lang="en-GB" sz="1600" noProof="0" dirty="0">
              <a:latin typeface="Arial" charset="0"/>
            </a:endParaRPr>
          </a:p>
          <a:p>
            <a:pPr marL="192088" lvl="2" indent="0" eaLnBrk="1" hangingPunct="1">
              <a:buNone/>
            </a:pPr>
            <a:endParaRPr lang="en-GB" sz="1600" noProof="0" dirty="0">
              <a:latin typeface="Arial" charset="0"/>
            </a:endParaRPr>
          </a:p>
        </p:txBody>
      </p:sp>
      <p:pic>
        <p:nvPicPr>
          <p:cNvPr id="2560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1880" y="2276872"/>
            <a:ext cx="792088" cy="465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b="15588"/>
          <a:stretch>
            <a:fillRect/>
          </a:stretch>
        </p:blipFill>
        <p:spPr bwMode="auto">
          <a:xfrm>
            <a:off x="683568" y="2276872"/>
            <a:ext cx="1182688"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3728" y="2276872"/>
            <a:ext cx="11033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1" name="Picture 18" descr="Wien_at_Veranstaltungen_Ausstellungen_Vernissagen_R2_10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9992" y="2204864"/>
            <a:ext cx="79208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2" name="Picture 2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6096" y="2348880"/>
            <a:ext cx="15240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3" name="Picture 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36296" y="2348880"/>
            <a:ext cx="1296988"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8" name="Slide Number Placeholder 4"/>
          <p:cNvSpPr>
            <a:spLocks noGrp="1"/>
          </p:cNvSpPr>
          <p:nvPr>
            <p:ph type="sldNum" sz="quarter" idx="4294967295"/>
          </p:nvPr>
        </p:nvSpPr>
        <p:spPr>
          <a:xfrm>
            <a:off x="8805862" y="6613922"/>
            <a:ext cx="374650" cy="2714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C3104AD9-2DEB-E640-8756-C50C8175233E}" type="slidenum">
              <a:rPr lang="de-DE"/>
              <a:pPr eaLnBrk="1" hangingPunct="1"/>
              <a:t>8</a:t>
            </a:fld>
            <a:endParaRPr lang="de-DE"/>
          </a:p>
        </p:txBody>
      </p:sp>
      <p:pic>
        <p:nvPicPr>
          <p:cNvPr id="4" name="Bild 3" descr="Screen Shot 2015-05-19 at 13.06.0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3212976"/>
            <a:ext cx="3816424" cy="548822"/>
          </a:xfrm>
          <a:prstGeom prst="rect">
            <a:avLst/>
          </a:prstGeom>
        </p:spPr>
      </p:pic>
      <p:pic>
        <p:nvPicPr>
          <p:cNvPr id="5" name="Bild 4" descr="Screen Shot 2015-05-19 at 13.08.27.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99992" y="3212976"/>
            <a:ext cx="2137329" cy="443429"/>
          </a:xfrm>
          <a:prstGeom prst="rect">
            <a:avLst/>
          </a:prstGeom>
        </p:spPr>
      </p:pic>
      <p:pic>
        <p:nvPicPr>
          <p:cNvPr id="6" name="Bild 5" descr="Screen Shot 2015-05-19 at 13.09.21.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9456" y="3888426"/>
            <a:ext cx="2133600" cy="469900"/>
          </a:xfrm>
          <a:prstGeom prst="rect">
            <a:avLst/>
          </a:prstGeom>
        </p:spPr>
      </p:pic>
      <p:pic>
        <p:nvPicPr>
          <p:cNvPr id="7" name="Bild 6" descr="Screen Shot 2015-05-19 at 13.09.4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8264" y="2924944"/>
            <a:ext cx="1662088" cy="825108"/>
          </a:xfrm>
          <a:prstGeom prst="rect">
            <a:avLst/>
          </a:prstGeom>
        </p:spPr>
      </p:pic>
      <p:pic>
        <p:nvPicPr>
          <p:cNvPr id="8" name="Bild 7" descr="Screen Shot 2015-05-19 at 13.10.10.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51416" y="3881202"/>
            <a:ext cx="2210383" cy="1074853"/>
          </a:xfrm>
          <a:prstGeom prst="rect">
            <a:avLst/>
          </a:prstGeom>
        </p:spPr>
      </p:pic>
      <p:pic>
        <p:nvPicPr>
          <p:cNvPr id="9" name="Bild 8"/>
          <p:cNvPicPr>
            <a:picLocks noChangeAspect="1"/>
          </p:cNvPicPr>
          <p:nvPr/>
        </p:nvPicPr>
        <p:blipFill>
          <a:blip r:embed="rId14"/>
          <a:stretch>
            <a:fillRect/>
          </a:stretch>
        </p:blipFill>
        <p:spPr>
          <a:xfrm>
            <a:off x="602515" y="5418240"/>
            <a:ext cx="3528392" cy="1179806"/>
          </a:xfrm>
          <a:prstGeom prst="rect">
            <a:avLst/>
          </a:prstGeom>
        </p:spPr>
      </p:pic>
      <p:pic>
        <p:nvPicPr>
          <p:cNvPr id="4098" name="Picture 2" descr="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00392" y="3809317"/>
            <a:ext cx="509960" cy="23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792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now</a:t>
            </a:r>
            <a:r>
              <a:rPr lang="mr-IN" dirty="0"/>
              <a:t>…</a:t>
            </a:r>
            <a:r>
              <a:rPr lang="en-US" dirty="0"/>
              <a:t> how can I use it?</a:t>
            </a:r>
          </a:p>
        </p:txBody>
      </p:sp>
      <p:pic>
        <p:nvPicPr>
          <p:cNvPr id="4" name="Picture 3"/>
          <p:cNvPicPr>
            <a:picLocks noChangeAspect="1"/>
          </p:cNvPicPr>
          <p:nvPr/>
        </p:nvPicPr>
        <p:blipFill>
          <a:blip r:embed="rId2"/>
          <a:stretch>
            <a:fillRect/>
          </a:stretch>
        </p:blipFill>
        <p:spPr>
          <a:xfrm>
            <a:off x="5777988" y="2406449"/>
            <a:ext cx="3366012" cy="4451551"/>
          </a:xfrm>
          <a:prstGeom prst="rect">
            <a:avLst/>
          </a:prstGeom>
          <a:ln>
            <a:solidFill>
              <a:schemeClr val="bg2"/>
            </a:solidFill>
          </a:ln>
        </p:spPr>
      </p:pic>
      <p:sp>
        <p:nvSpPr>
          <p:cNvPr id="6" name="Rectangle 5"/>
          <p:cNvSpPr/>
          <p:nvPr/>
        </p:nvSpPr>
        <p:spPr>
          <a:xfrm>
            <a:off x="-324544" y="5733256"/>
            <a:ext cx="5958515" cy="498598"/>
          </a:xfrm>
          <a:prstGeom prst="rect">
            <a:avLst/>
          </a:prstGeom>
        </p:spPr>
        <p:txBody>
          <a:bodyPr wrap="square">
            <a:spAutoFit/>
          </a:bodyPr>
          <a:lstStyle/>
          <a:p>
            <a:pPr lvl="2" fontAlgn="b">
              <a:lnSpc>
                <a:spcPct val="110000"/>
              </a:lnSpc>
              <a:spcBef>
                <a:spcPct val="0"/>
              </a:spcBef>
            </a:pPr>
            <a:r>
              <a:rPr lang="en-US" sz="2400" dirty="0">
                <a:cs typeface="Arial" charset="0"/>
              </a:rPr>
              <a:t>Attempt 1: use OWL&amp;RDFS</a:t>
            </a:r>
          </a:p>
        </p:txBody>
      </p:sp>
    </p:spTree>
    <p:extLst>
      <p:ext uri="{BB962C8B-B14F-4D97-AF65-F5344CB8AC3E}">
        <p14:creationId xmlns:p14="http://schemas.microsoft.com/office/powerpoint/2010/main" val="1956470055"/>
      </p:ext>
    </p:extLst>
  </p:cSld>
  <p:clrMapOvr>
    <a:masterClrMapping/>
  </p:clrMapOvr>
  <p:transition>
    <p:fade/>
  </p:transition>
</p:sld>
</file>

<file path=ppt/theme/theme1.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Designvorlage neu</Template>
  <TotalTime>1329</TotalTime>
  <Words>3206</Words>
  <Application>Microsoft Macintosh PowerPoint</Application>
  <PresentationFormat>On-screen Show (4:3)</PresentationFormat>
  <Paragraphs>722</Paragraphs>
  <Slides>56</Slides>
  <Notes>14</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72" baseType="lpstr">
      <vt:lpstr>ＭＳ Ｐゴシック</vt:lpstr>
      <vt:lpstr>Apple Chancery</vt:lpstr>
      <vt:lpstr>Arial</vt:lpstr>
      <vt:lpstr>Avenir Next</vt:lpstr>
      <vt:lpstr>Calibri</vt:lpstr>
      <vt:lpstr>Calibri Light</vt:lpstr>
      <vt:lpstr>Cambria Math</vt:lpstr>
      <vt:lpstr>cmss8</vt:lpstr>
      <vt:lpstr>Helvetica</vt:lpstr>
      <vt:lpstr>Mangal</vt:lpstr>
      <vt:lpstr>Siemens Sans</vt:lpstr>
      <vt:lpstr>Verdana</vt:lpstr>
      <vt:lpstr>Wingdings</vt:lpstr>
      <vt:lpstr>WU Designvorlage neu</vt:lpstr>
      <vt:lpstr>Office Theme</vt:lpstr>
      <vt:lpstr>Equation</vt:lpstr>
      <vt:lpstr>Data Integration for (Linked?) Open Data on the Web </vt:lpstr>
      <vt:lpstr>My background</vt:lpstr>
      <vt:lpstr>A motivating use case: Geoffrey West (former director of the Santa Fe Institute) 2011</vt:lpstr>
      <vt:lpstr>Back at around that time…  City Data  – Important for Infrastructure Providers &amp; for City Decision Makers</vt:lpstr>
      <vt:lpstr>City Data Pipeline (started 2012)</vt:lpstr>
      <vt:lpstr>Which assets can we* draw from?  *the Semantic Web community</vt:lpstr>
      <vt:lpstr>This is what Linked Data offers us:</vt:lpstr>
      <vt:lpstr>But: there’s a lot of Open Data missing (apart from Linked Data):</vt:lpstr>
      <vt:lpstr>Ok, now… how can I use it?</vt:lpstr>
      <vt:lpstr>A concrete use case: The "City Data Pipeline"</vt:lpstr>
      <vt:lpstr>A concrete use case: The "City Data Pipeline"</vt:lpstr>
      <vt:lpstr>A concrete use case: The "City Data Pipeline"</vt:lpstr>
      <vt:lpstr>A concrete use case: The "City Data Pipeline"</vt:lpstr>
      <vt:lpstr>Can equational knowledge co-exist with OWL?</vt:lpstr>
      <vt:lpstr>Can equational knowledge co-exist with OWL?</vt:lpstr>
      <vt:lpstr>Can equational knowledge co-exist with OWL?</vt:lpstr>
      <vt:lpstr>PowerPoint Presentation</vt:lpstr>
      <vt:lpstr>PowerPoint Presentation</vt:lpstr>
      <vt:lpstr>PowerPoint Presentation</vt:lpstr>
      <vt:lpstr>PowerPoint Presentation</vt:lpstr>
      <vt:lpstr>More Details:</vt:lpstr>
      <vt:lpstr>QB equations: Combine ML and equations “iteratively” … How?</vt:lpstr>
      <vt:lpstr>RDF Attribute Equations are not enough</vt:lpstr>
      <vt:lpstr>Example QB equations: compute population density</vt:lpstr>
      <vt:lpstr>QB equations: deal with approximated values by using error propagation</vt:lpstr>
      <vt:lpstr>More Details:</vt:lpstr>
      <vt:lpstr>Evaluation Combination  PCA Regression + QB Equations</vt:lpstr>
      <vt:lpstr>City Data Pipeline  Prototype</vt:lpstr>
      <vt:lpstr>However:</vt:lpstr>
      <vt:lpstr>Open Data Portals</vt:lpstr>
      <vt:lpstr>Our ongoing research:   data.wu.ac.at </vt:lpstr>
      <vt:lpstr>Ongoing Projects (data.wu.ac.at)</vt:lpstr>
      <vt:lpstr>OPEN DATA PORTAL WATCH</vt:lpstr>
      <vt:lpstr>Portalwatch Example:</vt:lpstr>
      <vt:lpstr>Portalwatch Example:</vt:lpstr>
      <vt:lpstr>Our research:   data.wu.ac.at </vt:lpstr>
      <vt:lpstr>PowerPoint Presentation</vt:lpstr>
      <vt:lpstr>Why is Search in Open Data a problem?</vt:lpstr>
      <vt:lpstr>Some starting points:</vt:lpstr>
      <vt:lpstr>Towards linking Open Data to a Knowledge Graph</vt:lpstr>
      <vt:lpstr>Example</vt:lpstr>
      <vt:lpstr>But:</vt:lpstr>
      <vt:lpstr>Example (Cont’d)</vt:lpstr>
      <vt:lpstr>Example (Cont’d)</vt:lpstr>
      <vt:lpstr>Why not use numeric values?</vt:lpstr>
      <vt:lpstr>Why not use numeric values?</vt:lpstr>
      <vt:lpstr>Why not use numeric values?</vt:lpstr>
      <vt:lpstr>Why not use numeric values?</vt:lpstr>
      <vt:lpstr>Our Approach</vt:lpstr>
      <vt:lpstr>1. Background Knowledge Graph</vt:lpstr>
      <vt:lpstr>2. k-Nearest neighbor search</vt:lpstr>
      <vt:lpstr>Towards linking Open Data to a Knowledge Graph</vt:lpstr>
      <vt:lpstr>Some starting points:</vt:lpstr>
      <vt:lpstr>Still Open Questions (with some starting points presented…)</vt:lpstr>
      <vt:lpstr>Collaborators/Current Team:</vt:lpstr>
      <vt:lpstr>Thanks! Things I did NOT have time to talk about in detail, but would be interested to talk about collaborations:</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BIS2</dc:title>
  <dc:creator>Niki</dc:creator>
  <cp:lastModifiedBy>Microsoft Office User</cp:lastModifiedBy>
  <cp:revision>781</cp:revision>
  <cp:lastPrinted>2018-02-02T21:39:48Z</cp:lastPrinted>
  <dcterms:created xsi:type="dcterms:W3CDTF">2010-04-12T15:33:34Z</dcterms:created>
  <dcterms:modified xsi:type="dcterms:W3CDTF">2018-02-02T21:39:53Z</dcterms:modified>
</cp:coreProperties>
</file>