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4"/>
  </p:sldMasterIdLst>
  <p:notesMasterIdLst>
    <p:notesMasterId r:id="rId45"/>
  </p:notesMasterIdLst>
  <p:handoutMasterIdLst>
    <p:handoutMasterId r:id="rId46"/>
  </p:handoutMasterIdLst>
  <p:sldIdLst>
    <p:sldId id="256" r:id="rId5"/>
    <p:sldId id="650" r:id="rId6"/>
    <p:sldId id="417" r:id="rId7"/>
    <p:sldId id="296" r:id="rId8"/>
    <p:sldId id="295" r:id="rId9"/>
    <p:sldId id="651" r:id="rId10"/>
    <p:sldId id="646" r:id="rId11"/>
    <p:sldId id="591" r:id="rId12"/>
    <p:sldId id="660" r:id="rId13"/>
    <p:sldId id="658" r:id="rId14"/>
    <p:sldId id="306" r:id="rId15"/>
    <p:sldId id="292" r:id="rId16"/>
    <p:sldId id="288" r:id="rId17"/>
    <p:sldId id="289" r:id="rId18"/>
    <p:sldId id="661" r:id="rId19"/>
    <p:sldId id="290" r:id="rId20"/>
    <p:sldId id="287" r:id="rId21"/>
    <p:sldId id="307" r:id="rId22"/>
    <p:sldId id="286" r:id="rId23"/>
    <p:sldId id="297" r:id="rId24"/>
    <p:sldId id="277" r:id="rId25"/>
    <p:sldId id="274" r:id="rId26"/>
    <p:sldId id="298" r:id="rId27"/>
    <p:sldId id="300" r:id="rId28"/>
    <p:sldId id="276" r:id="rId29"/>
    <p:sldId id="301" r:id="rId30"/>
    <p:sldId id="284" r:id="rId31"/>
    <p:sldId id="303" r:id="rId32"/>
    <p:sldId id="304" r:id="rId33"/>
    <p:sldId id="308" r:id="rId34"/>
    <p:sldId id="302" r:id="rId35"/>
    <p:sldId id="285" r:id="rId36"/>
    <p:sldId id="305" r:id="rId37"/>
    <p:sldId id="550" r:id="rId38"/>
    <p:sldId id="652" r:id="rId39"/>
    <p:sldId id="657" r:id="rId40"/>
    <p:sldId id="654" r:id="rId41"/>
    <p:sldId id="655" r:id="rId42"/>
    <p:sldId id="299" r:id="rId43"/>
    <p:sldId id="283" r:id="rId44"/>
  </p:sldIdLst>
  <p:sldSz cx="9144000" cy="5715000" type="screen16x10"/>
  <p:notesSz cx="6858000" cy="9144000"/>
  <p:custDataLst>
    <p:tags r:id="rId4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5465">
          <p15:clr>
            <a:srgbClr val="A4A3A4"/>
          </p15:clr>
        </p15:guide>
        <p15:guide id="3" pos="4241">
          <p15:clr>
            <a:srgbClr val="A4A3A4"/>
          </p15:clr>
        </p15:guide>
        <p15:guide id="4" pos="4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1" name="Autor" initials="A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D3"/>
    <a:srgbClr val="E7EFF7"/>
    <a:srgbClr val="CBDDEF"/>
    <a:srgbClr val="0C94B7"/>
    <a:srgbClr val="41B4CE"/>
    <a:srgbClr val="73BAD1"/>
    <a:srgbClr val="65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89" autoAdjust="0"/>
    <p:restoredTop sz="94422" autoAdjust="0"/>
  </p:normalViewPr>
  <p:slideViewPr>
    <p:cSldViewPr snapToGrid="0" showGuides="1">
      <p:cViewPr varScale="1">
        <p:scale>
          <a:sx n="91" d="100"/>
          <a:sy n="91" d="100"/>
        </p:scale>
        <p:origin x="200" y="232"/>
      </p:cViewPr>
      <p:guideLst>
        <p:guide orient="horz" pos="1800"/>
        <p:guide pos="5465"/>
        <p:guide pos="4241"/>
        <p:guide pos="4695"/>
      </p:guideLst>
    </p:cSldViewPr>
  </p:slideViewPr>
  <p:outlineViewPr>
    <p:cViewPr>
      <p:scale>
        <a:sx n="33" d="100"/>
        <a:sy n="33" d="100"/>
      </p:scale>
      <p:origin x="0" y="-534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67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gs" Target="tags/tag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Missing Format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Tabelle1!$B$2</c:f>
              <c:numCache>
                <c:formatCode>General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95-4809-A580-688640634814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PDF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Tabelle1!$C$2</c:f>
              <c:numCache>
                <c:formatCode>General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95-4809-A580-688640634814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Excel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Tabelle1!$D$2</c:f>
              <c:numCache>
                <c:formatCode>General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95-4809-A580-688640634814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CSV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Tabelle1!$E$2</c:f>
              <c:numCache>
                <c:formatCode>General</c:formatCode>
                <c:ptCount val="1"/>
                <c:pt idx="0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95-4809-A580-6886406348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24432384"/>
        <c:axId val="1124434704"/>
      </c:barChart>
      <c:catAx>
        <c:axId val="11244323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24434704"/>
        <c:crosses val="autoZero"/>
        <c:auto val="1"/>
        <c:lblAlgn val="ctr"/>
        <c:lblOffset val="100"/>
        <c:noMultiLvlLbl val="0"/>
      </c:catAx>
      <c:valAx>
        <c:axId val="11244347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24432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85701598579040805"/>
          <c:w val="0.58712343508791398"/>
          <c:h val="0.14298401420959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70ED23-EA6C-4D91-885E-111C18F0ED7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6C443EF-4367-4B18-96C8-7842A15DEEF3}">
      <dgm:prSet phldrT="[Text]" custT="1"/>
      <dgm:spPr/>
      <dgm:t>
        <a:bodyPr anchor="t"/>
        <a:lstStyle/>
        <a:p>
          <a:pPr algn="l"/>
          <a:r>
            <a:rPr lang="de-DE" sz="2100" b="0" i="0" dirty="0"/>
            <a:t>3/2015 </a:t>
          </a:r>
          <a:r>
            <a:rPr lang="de-DE" sz="2100" b="0" dirty="0"/>
            <a:t>[1]</a:t>
          </a:r>
          <a:r>
            <a:rPr lang="de-DE" sz="2100" b="0" i="0" dirty="0"/>
            <a:t>:</a:t>
          </a:r>
        </a:p>
        <a:p>
          <a:pPr algn="l"/>
          <a:r>
            <a:rPr lang="de-DE" sz="1900" dirty="0"/>
            <a:t>- 90 </a:t>
          </a:r>
          <a:r>
            <a:rPr lang="de-DE" sz="1900" dirty="0" err="1"/>
            <a:t>portals</a:t>
          </a:r>
          <a:br>
            <a:rPr lang="de-DE" sz="1900" dirty="0"/>
          </a:br>
          <a:r>
            <a:rPr lang="de-DE" sz="1900" dirty="0"/>
            <a:t>- </a:t>
          </a:r>
          <a:r>
            <a:rPr lang="de-DE" sz="1900" dirty="0" err="1"/>
            <a:t>Only</a:t>
          </a:r>
          <a:r>
            <a:rPr lang="de-DE" sz="1900" dirty="0"/>
            <a:t> </a:t>
          </a:r>
          <a:r>
            <a:rPr lang="de-DE" sz="1900" b="1" dirty="0"/>
            <a:t>CKAN</a:t>
          </a:r>
          <a:endParaRPr lang="de-DE" sz="1900" dirty="0"/>
        </a:p>
      </dgm:t>
    </dgm:pt>
    <dgm:pt modelId="{4E1C2CA5-E234-4365-8DD4-6BA3625ECC3A}" type="parTrans" cxnId="{4721233B-385E-4EAC-8FC1-F66DD5DB74AB}">
      <dgm:prSet/>
      <dgm:spPr/>
      <dgm:t>
        <a:bodyPr/>
        <a:lstStyle/>
        <a:p>
          <a:endParaRPr lang="de-DE" sz="1900"/>
        </a:p>
      </dgm:t>
    </dgm:pt>
    <dgm:pt modelId="{076726E5-0122-4E56-9DAC-31ED5E90BBAA}" type="sibTrans" cxnId="{4721233B-385E-4EAC-8FC1-F66DD5DB74AB}">
      <dgm:prSet custT="1"/>
      <dgm:spPr/>
      <dgm:t>
        <a:bodyPr anchor="t"/>
        <a:lstStyle/>
        <a:p>
          <a:pPr algn="l"/>
          <a:endParaRPr lang="de-DE" sz="1900"/>
        </a:p>
      </dgm:t>
    </dgm:pt>
    <dgm:pt modelId="{6B303ABF-346E-455D-A1D0-5BEE5B8A986A}">
      <dgm:prSet phldrT="[Text]" custT="1"/>
      <dgm:spPr/>
      <dgm:t>
        <a:bodyPr anchor="t"/>
        <a:lstStyle/>
        <a:p>
          <a:pPr algn="l"/>
          <a:r>
            <a:rPr lang="de-DE" sz="2100" b="0" dirty="0"/>
            <a:t>8/2015 [2]:</a:t>
          </a:r>
        </a:p>
        <a:p>
          <a:pPr algn="l"/>
          <a:r>
            <a:rPr lang="de-DE" sz="1900" dirty="0"/>
            <a:t>- 6 </a:t>
          </a:r>
          <a:r>
            <a:rPr lang="de-DE" sz="1900" b="1" dirty="0" err="1"/>
            <a:t>quality</a:t>
          </a:r>
          <a:r>
            <a:rPr lang="de-DE" sz="1900" b="1" dirty="0"/>
            <a:t> </a:t>
          </a:r>
          <a:r>
            <a:rPr lang="de-DE" sz="1900" b="1" dirty="0" err="1"/>
            <a:t>metrics</a:t>
          </a:r>
          <a:r>
            <a:rPr lang="de-DE" sz="1900" b="1" dirty="0"/>
            <a:t> </a:t>
          </a:r>
          <a:br>
            <a:rPr lang="de-DE" sz="1900" dirty="0"/>
          </a:br>
          <a:r>
            <a:rPr lang="de-DE" sz="1900" dirty="0"/>
            <a:t>- QA</a:t>
          </a:r>
        </a:p>
      </dgm:t>
    </dgm:pt>
    <dgm:pt modelId="{16332E1C-9F77-49D5-B1B2-DD52277BC368}" type="parTrans" cxnId="{594EF054-2D4B-458D-ABB8-1FDF53354021}">
      <dgm:prSet/>
      <dgm:spPr/>
      <dgm:t>
        <a:bodyPr/>
        <a:lstStyle/>
        <a:p>
          <a:endParaRPr lang="de-DE" sz="1900"/>
        </a:p>
      </dgm:t>
    </dgm:pt>
    <dgm:pt modelId="{EB722806-2838-43CE-884F-00BC20D48B23}" type="sibTrans" cxnId="{594EF054-2D4B-458D-ABB8-1FDF53354021}">
      <dgm:prSet custT="1"/>
      <dgm:spPr/>
      <dgm:t>
        <a:bodyPr anchor="t"/>
        <a:lstStyle/>
        <a:p>
          <a:pPr algn="l"/>
          <a:endParaRPr lang="de-DE" sz="1900"/>
        </a:p>
      </dgm:t>
    </dgm:pt>
    <dgm:pt modelId="{3B08A441-78C6-412A-A38C-4F393F435D5C}">
      <dgm:prSet phldrT="[Text]" custT="1"/>
      <dgm:spPr/>
      <dgm:t>
        <a:bodyPr anchor="t"/>
        <a:lstStyle/>
        <a:p>
          <a:pPr algn="l"/>
          <a:r>
            <a:rPr lang="de-DE" sz="2100" b="0" dirty="0"/>
            <a:t>6/2016 [3]:</a:t>
          </a:r>
        </a:p>
        <a:p>
          <a:pPr algn="l"/>
          <a:r>
            <a:rPr lang="de-DE" sz="2100" dirty="0"/>
            <a:t>- 260 </a:t>
          </a:r>
          <a:r>
            <a:rPr lang="de-DE" sz="2100" dirty="0" err="1"/>
            <a:t>portals</a:t>
          </a:r>
          <a:br>
            <a:rPr lang="de-DE" sz="2100" dirty="0"/>
          </a:br>
          <a:r>
            <a:rPr lang="de-DE" sz="1900" b="0" dirty="0"/>
            <a:t>- </a:t>
          </a:r>
          <a:r>
            <a:rPr lang="de-DE" sz="1900" dirty="0"/>
            <a:t>CKAN, </a:t>
          </a:r>
          <a:r>
            <a:rPr lang="de-DE" sz="1900" b="1" dirty="0" err="1"/>
            <a:t>Socrata</a:t>
          </a:r>
          <a:r>
            <a:rPr lang="de-DE" sz="1900" dirty="0"/>
            <a:t>, </a:t>
          </a:r>
          <a:r>
            <a:rPr lang="de-DE" sz="1900" b="1" dirty="0" err="1"/>
            <a:t>OpenDataSoft</a:t>
          </a:r>
          <a:br>
            <a:rPr lang="de-DE" sz="1900" b="1" dirty="0"/>
          </a:br>
          <a:r>
            <a:rPr lang="de-DE" sz="1900" dirty="0"/>
            <a:t>- 18  </a:t>
          </a:r>
          <a:r>
            <a:rPr lang="de-DE" sz="1900" dirty="0" err="1"/>
            <a:t>metrics</a:t>
          </a:r>
          <a:endParaRPr lang="de-DE" sz="1900" dirty="0"/>
        </a:p>
      </dgm:t>
    </dgm:pt>
    <dgm:pt modelId="{3E108968-0441-445B-8D50-186A0E87FE01}" type="parTrans" cxnId="{9D182667-BD7F-4FFA-A707-1AD9E90BD820}">
      <dgm:prSet/>
      <dgm:spPr/>
      <dgm:t>
        <a:bodyPr/>
        <a:lstStyle/>
        <a:p>
          <a:endParaRPr lang="de-DE" sz="1900"/>
        </a:p>
      </dgm:t>
    </dgm:pt>
    <dgm:pt modelId="{B0A4C09B-0F4E-4931-8969-5B0F7095687E}" type="sibTrans" cxnId="{9D182667-BD7F-4FFA-A707-1AD9E90BD820}">
      <dgm:prSet/>
      <dgm:spPr/>
      <dgm:t>
        <a:bodyPr/>
        <a:lstStyle/>
        <a:p>
          <a:endParaRPr lang="de-DE" sz="1900"/>
        </a:p>
      </dgm:t>
    </dgm:pt>
    <dgm:pt modelId="{E838809A-6463-4E0A-8377-61825A6A6732}" type="pres">
      <dgm:prSet presAssocID="{C870ED23-EA6C-4D91-885E-111C18F0ED74}" presName="Name0" presStyleCnt="0">
        <dgm:presLayoutVars>
          <dgm:dir/>
          <dgm:resizeHandles val="exact"/>
        </dgm:presLayoutVars>
      </dgm:prSet>
      <dgm:spPr/>
    </dgm:pt>
    <dgm:pt modelId="{141A0151-2B1E-4F15-8812-57ACB3C1A2C6}" type="pres">
      <dgm:prSet presAssocID="{96C443EF-4367-4B18-96C8-7842A15DEEF3}" presName="node" presStyleLbl="node1" presStyleIdx="0" presStyleCnt="3" custScaleX="146283" custScaleY="104663">
        <dgm:presLayoutVars>
          <dgm:bulletEnabled val="1"/>
        </dgm:presLayoutVars>
      </dgm:prSet>
      <dgm:spPr/>
    </dgm:pt>
    <dgm:pt modelId="{7BBEEBA0-BF78-4E83-A161-FDFE974833E3}" type="pres">
      <dgm:prSet presAssocID="{076726E5-0122-4E56-9DAC-31ED5E90BBAA}" presName="sibTrans" presStyleLbl="sibTrans2D1" presStyleIdx="0" presStyleCnt="2" custScaleY="121254"/>
      <dgm:spPr/>
    </dgm:pt>
    <dgm:pt modelId="{FC8DD859-FBA0-43E5-860C-A117CBC64E34}" type="pres">
      <dgm:prSet presAssocID="{076726E5-0122-4E56-9DAC-31ED5E90BBAA}" presName="connectorText" presStyleLbl="sibTrans2D1" presStyleIdx="0" presStyleCnt="2"/>
      <dgm:spPr/>
    </dgm:pt>
    <dgm:pt modelId="{DF5C5E73-210D-4744-8BB7-84175D1013BE}" type="pres">
      <dgm:prSet presAssocID="{6B303ABF-346E-455D-A1D0-5BEE5B8A986A}" presName="node" presStyleLbl="node1" presStyleIdx="1" presStyleCnt="3" custScaleX="198966" custScaleY="104663">
        <dgm:presLayoutVars>
          <dgm:bulletEnabled val="1"/>
        </dgm:presLayoutVars>
      </dgm:prSet>
      <dgm:spPr/>
    </dgm:pt>
    <dgm:pt modelId="{EFD52EDD-6ADA-4B35-ACCD-0673709E8D3E}" type="pres">
      <dgm:prSet presAssocID="{EB722806-2838-43CE-884F-00BC20D48B23}" presName="sibTrans" presStyleLbl="sibTrans2D1" presStyleIdx="1" presStyleCnt="2" custScaleY="121254"/>
      <dgm:spPr/>
    </dgm:pt>
    <dgm:pt modelId="{BB5AB867-5F5C-4F48-AB7F-7FD46980AA2B}" type="pres">
      <dgm:prSet presAssocID="{EB722806-2838-43CE-884F-00BC20D48B23}" presName="connectorText" presStyleLbl="sibTrans2D1" presStyleIdx="1" presStyleCnt="2"/>
      <dgm:spPr/>
    </dgm:pt>
    <dgm:pt modelId="{A2F98E54-17FD-4C29-937E-C5DB7D1B88F8}" type="pres">
      <dgm:prSet presAssocID="{3B08A441-78C6-412A-A38C-4F393F435D5C}" presName="node" presStyleLbl="node1" presStyleIdx="2" presStyleCnt="3" custScaleX="322381" custScaleY="104663" custLinFactNeighborX="1604" custLinFactNeighborY="-1301">
        <dgm:presLayoutVars>
          <dgm:bulletEnabled val="1"/>
        </dgm:presLayoutVars>
      </dgm:prSet>
      <dgm:spPr/>
    </dgm:pt>
  </dgm:ptLst>
  <dgm:cxnLst>
    <dgm:cxn modelId="{4721233B-385E-4EAC-8FC1-F66DD5DB74AB}" srcId="{C870ED23-EA6C-4D91-885E-111C18F0ED74}" destId="{96C443EF-4367-4B18-96C8-7842A15DEEF3}" srcOrd="0" destOrd="0" parTransId="{4E1C2CA5-E234-4365-8DD4-6BA3625ECC3A}" sibTransId="{076726E5-0122-4E56-9DAC-31ED5E90BBAA}"/>
    <dgm:cxn modelId="{33E99451-3D38-46D3-A642-9F12F406A135}" type="presOf" srcId="{EB722806-2838-43CE-884F-00BC20D48B23}" destId="{EFD52EDD-6ADA-4B35-ACCD-0673709E8D3E}" srcOrd="0" destOrd="0" presId="urn:microsoft.com/office/officeart/2005/8/layout/process1"/>
    <dgm:cxn modelId="{594EF054-2D4B-458D-ABB8-1FDF53354021}" srcId="{C870ED23-EA6C-4D91-885E-111C18F0ED74}" destId="{6B303ABF-346E-455D-A1D0-5BEE5B8A986A}" srcOrd="1" destOrd="0" parTransId="{16332E1C-9F77-49D5-B1B2-DD52277BC368}" sibTransId="{EB722806-2838-43CE-884F-00BC20D48B23}"/>
    <dgm:cxn modelId="{0B9A6659-F84C-427A-A9B2-2F3566452FD9}" type="presOf" srcId="{6B303ABF-346E-455D-A1D0-5BEE5B8A986A}" destId="{DF5C5E73-210D-4744-8BB7-84175D1013BE}" srcOrd="0" destOrd="0" presId="urn:microsoft.com/office/officeart/2005/8/layout/process1"/>
    <dgm:cxn modelId="{9D182667-BD7F-4FFA-A707-1AD9E90BD820}" srcId="{C870ED23-EA6C-4D91-885E-111C18F0ED74}" destId="{3B08A441-78C6-412A-A38C-4F393F435D5C}" srcOrd="2" destOrd="0" parTransId="{3E108968-0441-445B-8D50-186A0E87FE01}" sibTransId="{B0A4C09B-0F4E-4931-8969-5B0F7095687E}"/>
    <dgm:cxn modelId="{536DC98F-CB30-432B-B47C-96D7AA4D18B2}" type="presOf" srcId="{EB722806-2838-43CE-884F-00BC20D48B23}" destId="{BB5AB867-5F5C-4F48-AB7F-7FD46980AA2B}" srcOrd="1" destOrd="0" presId="urn:microsoft.com/office/officeart/2005/8/layout/process1"/>
    <dgm:cxn modelId="{9545E1C1-E81F-4202-AD20-E26927583B83}" type="presOf" srcId="{96C443EF-4367-4B18-96C8-7842A15DEEF3}" destId="{141A0151-2B1E-4F15-8812-57ACB3C1A2C6}" srcOrd="0" destOrd="0" presId="urn:microsoft.com/office/officeart/2005/8/layout/process1"/>
    <dgm:cxn modelId="{400BE1CC-13D7-4947-B3AF-D9C7BCDAA471}" type="presOf" srcId="{076726E5-0122-4E56-9DAC-31ED5E90BBAA}" destId="{7BBEEBA0-BF78-4E83-A161-FDFE974833E3}" srcOrd="0" destOrd="0" presId="urn:microsoft.com/office/officeart/2005/8/layout/process1"/>
    <dgm:cxn modelId="{1DF3ACE6-7B00-4A46-B714-EFD914A12491}" type="presOf" srcId="{3B08A441-78C6-412A-A38C-4F393F435D5C}" destId="{A2F98E54-17FD-4C29-937E-C5DB7D1B88F8}" srcOrd="0" destOrd="0" presId="urn:microsoft.com/office/officeart/2005/8/layout/process1"/>
    <dgm:cxn modelId="{DA0CF1F0-A25D-4485-B9E9-FD86AC56575E}" type="presOf" srcId="{C870ED23-EA6C-4D91-885E-111C18F0ED74}" destId="{E838809A-6463-4E0A-8377-61825A6A6732}" srcOrd="0" destOrd="0" presId="urn:microsoft.com/office/officeart/2005/8/layout/process1"/>
    <dgm:cxn modelId="{B54A8AF6-0D41-4DBF-8B6F-982D869CA760}" type="presOf" srcId="{076726E5-0122-4E56-9DAC-31ED5E90BBAA}" destId="{FC8DD859-FBA0-43E5-860C-A117CBC64E34}" srcOrd="1" destOrd="0" presId="urn:microsoft.com/office/officeart/2005/8/layout/process1"/>
    <dgm:cxn modelId="{64E0B68A-540A-4B7A-BEFF-2FD3DA3AF0F9}" type="presParOf" srcId="{E838809A-6463-4E0A-8377-61825A6A6732}" destId="{141A0151-2B1E-4F15-8812-57ACB3C1A2C6}" srcOrd="0" destOrd="0" presId="urn:microsoft.com/office/officeart/2005/8/layout/process1"/>
    <dgm:cxn modelId="{4C0E1F99-8791-4F68-92A3-025C26B5FE33}" type="presParOf" srcId="{E838809A-6463-4E0A-8377-61825A6A6732}" destId="{7BBEEBA0-BF78-4E83-A161-FDFE974833E3}" srcOrd="1" destOrd="0" presId="urn:microsoft.com/office/officeart/2005/8/layout/process1"/>
    <dgm:cxn modelId="{D950C7F6-8269-4DB0-9EBA-1FAF54B4F633}" type="presParOf" srcId="{7BBEEBA0-BF78-4E83-A161-FDFE974833E3}" destId="{FC8DD859-FBA0-43E5-860C-A117CBC64E34}" srcOrd="0" destOrd="0" presId="urn:microsoft.com/office/officeart/2005/8/layout/process1"/>
    <dgm:cxn modelId="{1AC2EA03-1C9C-4543-9F79-7A9A5747420E}" type="presParOf" srcId="{E838809A-6463-4E0A-8377-61825A6A6732}" destId="{DF5C5E73-210D-4744-8BB7-84175D1013BE}" srcOrd="2" destOrd="0" presId="urn:microsoft.com/office/officeart/2005/8/layout/process1"/>
    <dgm:cxn modelId="{54F3F300-A34F-4169-A605-C2871DA56D7E}" type="presParOf" srcId="{E838809A-6463-4E0A-8377-61825A6A6732}" destId="{EFD52EDD-6ADA-4B35-ACCD-0673709E8D3E}" srcOrd="3" destOrd="0" presId="urn:microsoft.com/office/officeart/2005/8/layout/process1"/>
    <dgm:cxn modelId="{F0730AAC-AF9D-4D4C-9FDA-03B0A63B0C43}" type="presParOf" srcId="{EFD52EDD-6ADA-4B35-ACCD-0673709E8D3E}" destId="{BB5AB867-5F5C-4F48-AB7F-7FD46980AA2B}" srcOrd="0" destOrd="0" presId="urn:microsoft.com/office/officeart/2005/8/layout/process1"/>
    <dgm:cxn modelId="{AE5BE588-5024-4ECC-A9E3-D79A205D181B}" type="presParOf" srcId="{E838809A-6463-4E0A-8377-61825A6A6732}" destId="{A2F98E54-17FD-4C29-937E-C5DB7D1B88F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A0151-2B1E-4F15-8812-57ACB3C1A2C6}">
      <dsp:nvSpPr>
        <dsp:cNvPr id="0" name=""/>
        <dsp:cNvSpPr/>
      </dsp:nvSpPr>
      <dsp:spPr>
        <a:xfrm>
          <a:off x="8622" y="0"/>
          <a:ext cx="1318287" cy="18760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0" i="0" kern="1200" dirty="0"/>
            <a:t>3/2015 </a:t>
          </a:r>
          <a:r>
            <a:rPr lang="de-DE" sz="2100" b="0" kern="1200" dirty="0"/>
            <a:t>[1]</a:t>
          </a:r>
          <a:r>
            <a:rPr lang="de-DE" sz="2100" b="0" i="0" kern="1200" dirty="0"/>
            <a:t>: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- 90 </a:t>
          </a:r>
          <a:r>
            <a:rPr lang="de-DE" sz="1900" kern="1200" dirty="0" err="1"/>
            <a:t>portals</a:t>
          </a:r>
          <a:br>
            <a:rPr lang="de-DE" sz="1900" kern="1200" dirty="0"/>
          </a:br>
          <a:r>
            <a:rPr lang="de-DE" sz="1900" kern="1200" dirty="0"/>
            <a:t>- </a:t>
          </a:r>
          <a:r>
            <a:rPr lang="de-DE" sz="1900" kern="1200" dirty="0" err="1"/>
            <a:t>Only</a:t>
          </a:r>
          <a:r>
            <a:rPr lang="de-DE" sz="1900" kern="1200" dirty="0"/>
            <a:t> </a:t>
          </a:r>
          <a:r>
            <a:rPr lang="de-DE" sz="1900" b="1" kern="1200" dirty="0"/>
            <a:t>CKAN</a:t>
          </a:r>
          <a:endParaRPr lang="de-DE" sz="1900" kern="1200" dirty="0"/>
        </a:p>
      </dsp:txBody>
      <dsp:txXfrm>
        <a:off x="47233" y="38611"/>
        <a:ext cx="1241065" cy="1798807"/>
      </dsp:txXfrm>
    </dsp:sp>
    <dsp:sp modelId="{7BBEEBA0-BF78-4E83-A161-FDFE974833E3}">
      <dsp:nvSpPr>
        <dsp:cNvPr id="0" name=""/>
        <dsp:cNvSpPr/>
      </dsp:nvSpPr>
      <dsp:spPr>
        <a:xfrm>
          <a:off x="1417029" y="802516"/>
          <a:ext cx="191052" cy="270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/>
        </a:p>
      </dsp:txBody>
      <dsp:txXfrm>
        <a:off x="1417029" y="856715"/>
        <a:ext cx="133736" cy="162598"/>
      </dsp:txXfrm>
    </dsp:sp>
    <dsp:sp modelId="{DF5C5E73-210D-4744-8BB7-84175D1013BE}">
      <dsp:nvSpPr>
        <dsp:cNvPr id="0" name=""/>
        <dsp:cNvSpPr/>
      </dsp:nvSpPr>
      <dsp:spPr>
        <a:xfrm>
          <a:off x="1687386" y="0"/>
          <a:ext cx="1793061" cy="18760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0" kern="1200" dirty="0"/>
            <a:t>8/2015 [2]: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- 6 </a:t>
          </a:r>
          <a:r>
            <a:rPr lang="de-DE" sz="1900" b="1" kern="1200" dirty="0" err="1"/>
            <a:t>quality</a:t>
          </a:r>
          <a:r>
            <a:rPr lang="de-DE" sz="1900" b="1" kern="1200" dirty="0"/>
            <a:t> </a:t>
          </a:r>
          <a:r>
            <a:rPr lang="de-DE" sz="1900" b="1" kern="1200" dirty="0" err="1"/>
            <a:t>metrics</a:t>
          </a:r>
          <a:r>
            <a:rPr lang="de-DE" sz="1900" b="1" kern="1200" dirty="0"/>
            <a:t> </a:t>
          </a:r>
          <a:br>
            <a:rPr lang="de-DE" sz="1900" kern="1200" dirty="0"/>
          </a:br>
          <a:r>
            <a:rPr lang="de-DE" sz="1900" kern="1200" dirty="0"/>
            <a:t>- QA</a:t>
          </a:r>
        </a:p>
      </dsp:txBody>
      <dsp:txXfrm>
        <a:off x="1739903" y="52517"/>
        <a:ext cx="1688027" cy="1770995"/>
      </dsp:txXfrm>
    </dsp:sp>
    <dsp:sp modelId="{EFD52EDD-6ADA-4B35-ACCD-0673709E8D3E}">
      <dsp:nvSpPr>
        <dsp:cNvPr id="0" name=""/>
        <dsp:cNvSpPr/>
      </dsp:nvSpPr>
      <dsp:spPr>
        <a:xfrm>
          <a:off x="3572013" y="802516"/>
          <a:ext cx="194116" cy="270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/>
        </a:p>
      </dsp:txBody>
      <dsp:txXfrm>
        <a:off x="3572013" y="856715"/>
        <a:ext cx="135881" cy="162598"/>
      </dsp:txXfrm>
    </dsp:sp>
    <dsp:sp modelId="{A2F98E54-17FD-4C29-937E-C5DB7D1B88F8}">
      <dsp:nvSpPr>
        <dsp:cNvPr id="0" name=""/>
        <dsp:cNvSpPr/>
      </dsp:nvSpPr>
      <dsp:spPr>
        <a:xfrm>
          <a:off x="3846706" y="0"/>
          <a:ext cx="2905265" cy="18760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0" kern="1200" dirty="0"/>
            <a:t>6/2016 [3]: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- 260 </a:t>
          </a:r>
          <a:r>
            <a:rPr lang="de-DE" sz="2100" kern="1200" dirty="0" err="1"/>
            <a:t>portals</a:t>
          </a:r>
          <a:br>
            <a:rPr lang="de-DE" sz="2100" kern="1200" dirty="0"/>
          </a:br>
          <a:r>
            <a:rPr lang="de-DE" sz="1900" b="0" kern="1200" dirty="0"/>
            <a:t>- </a:t>
          </a:r>
          <a:r>
            <a:rPr lang="de-DE" sz="1900" kern="1200" dirty="0"/>
            <a:t>CKAN, </a:t>
          </a:r>
          <a:r>
            <a:rPr lang="de-DE" sz="1900" b="1" kern="1200" dirty="0" err="1"/>
            <a:t>Socrata</a:t>
          </a:r>
          <a:r>
            <a:rPr lang="de-DE" sz="1900" kern="1200" dirty="0"/>
            <a:t>, </a:t>
          </a:r>
          <a:r>
            <a:rPr lang="de-DE" sz="1900" b="1" kern="1200" dirty="0" err="1"/>
            <a:t>OpenDataSoft</a:t>
          </a:r>
          <a:br>
            <a:rPr lang="de-DE" sz="1900" b="1" kern="1200" dirty="0"/>
          </a:br>
          <a:r>
            <a:rPr lang="de-DE" sz="1900" kern="1200" dirty="0"/>
            <a:t>- 18  </a:t>
          </a:r>
          <a:r>
            <a:rPr lang="de-DE" sz="1900" kern="1200" dirty="0" err="1"/>
            <a:t>metrics</a:t>
          </a:r>
          <a:endParaRPr lang="de-DE" sz="1900" kern="1200" dirty="0"/>
        </a:p>
      </dsp:txBody>
      <dsp:txXfrm>
        <a:off x="3901653" y="54947"/>
        <a:ext cx="2795371" cy="1766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17FD-8155-4502-AF78-DBC2EA4B168F}" type="datetimeFigureOut">
              <a:rPr lang="en-GB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09/05/2018</a:t>
            </a:fld>
            <a:endParaRPr lang="en-GB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F6F62-1C91-45E7-BAED-FBFBF67C82BC}" type="slidenum">
              <a:rPr lang="en-GB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‹#›</a:t>
            </a:fld>
            <a:endParaRPr lang="en-GB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4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0A972FC-F5E0-4F80-B169-F0B5EFC71333}" type="datetimeFigureOut">
              <a:rPr lang="en-GB" smtClean="0"/>
              <a:pPr/>
              <a:t>09/05/2018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19CC2FD-B32F-4992-A15B-F95E2E35C8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13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1184 datasets and counting … however, and on a side note only half of those are indeed dereferenceable at </a:t>
            </a:r>
            <a:r>
              <a:rPr lang="en-US"/>
              <a:t>the moment.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AA2B0-3FF2-4AD7-B641-4608F5682954}" type="slidenum">
              <a:rPr lang="de-AT" smtClean="0"/>
              <a:pPr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50613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0710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116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</a:t>
            </a:r>
            <a:r>
              <a:rPr lang="en-US" dirty="0" err="1"/>
              <a:t>datesets</a:t>
            </a:r>
            <a:r>
              <a:rPr lang="en-US" dirty="0"/>
              <a:t>, different metadata, even different portal software used.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15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 difference? Non-speaking column names, numeric values instead of labels.</a:t>
            </a:r>
          </a:p>
        </p:txBody>
      </p:sp>
    </p:spTree>
    <p:extLst>
      <p:ext uri="{BB962C8B-B14F-4D97-AF65-F5344CB8AC3E}">
        <p14:creationId xmlns:p14="http://schemas.microsoft.com/office/powerpoint/2010/main" val="2148802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620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Kolmogorov-Smirnov Test (Distribution similarity of samples with </a:t>
            </a:r>
            <a:r>
              <a:rPr lang="en-US" dirty="0" err="1"/>
              <a:t>sistributions</a:t>
            </a:r>
            <a:r>
              <a:rPr lang="en-US" dirty="0"/>
              <a:t>), other alternatives: min/max,  overlapping value ranges, value SD, standard descriptive statistics)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1404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Election results…. Number of invalid votes… not surprisingly correlated with population numbers or densities (although sure not directly matching).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22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391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China…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0747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685846" y="5127682"/>
            <a:ext cx="1749600" cy="401894"/>
          </a:xfrm>
          <a:prstGeom prst="rect">
            <a:avLst/>
          </a:prstGeom>
        </p:spPr>
      </p:pic>
      <p:sp>
        <p:nvSpPr>
          <p:cNvPr id="12" name="Textfeld 8"/>
          <p:cNvSpPr txBox="1"/>
          <p:nvPr userDrawn="1"/>
        </p:nvSpPr>
        <p:spPr>
          <a:xfrm>
            <a:off x="1251237" y="5282380"/>
            <a:ext cx="52137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100" b="1" kern="1200" dirty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Institute for Information Business.</a:t>
            </a:r>
            <a:r>
              <a:rPr lang="en-GB" sz="1100" b="1" kern="1200" baseline="0" dirty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   </a:t>
            </a:r>
            <a:r>
              <a:rPr lang="en-GB" sz="1600" b="0" kern="1200" dirty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data.wu.ac.at</a:t>
            </a:r>
            <a:endParaRPr lang="en-GB" sz="1200" b="1" kern="1200" baseline="0" dirty="0">
              <a:solidFill>
                <a:schemeClr val="bg1"/>
              </a:solidFill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18" name="Gruppieren 17"/>
          <p:cNvGrpSpPr/>
          <p:nvPr userDrawn="1"/>
        </p:nvGrpSpPr>
        <p:grpSpPr>
          <a:xfrm>
            <a:off x="295575" y="625621"/>
            <a:ext cx="8552850" cy="2037600"/>
            <a:chOff x="287338" y="603319"/>
            <a:chExt cx="8552850" cy="2037600"/>
          </a:xfrm>
        </p:grpSpPr>
        <p:sp>
          <p:nvSpPr>
            <p:cNvPr id="21" name="Rechteck 20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hteck 21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3" name="Bild 1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56993" y="1066425"/>
            <a:ext cx="1874020" cy="975100"/>
          </a:xfrm>
          <a:prstGeom prst="rect">
            <a:avLst/>
          </a:prstGeom>
        </p:spPr>
      </p:pic>
      <p:sp>
        <p:nvSpPr>
          <p:cNvPr id="30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sp>
        <p:nvSpPr>
          <p:cNvPr id="31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2 lines of text for header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75" y="5023009"/>
            <a:ext cx="779371" cy="548479"/>
          </a:xfrm>
          <a:prstGeom prst="rect">
            <a:avLst/>
          </a:prstGeom>
        </p:spPr>
      </p:pic>
      <p:sp>
        <p:nvSpPr>
          <p:cNvPr id="17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287338" y="2941638"/>
            <a:ext cx="4284662" cy="805551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</p:spTree>
    <p:extLst>
      <p:ext uri="{BB962C8B-B14F-4D97-AF65-F5344CB8AC3E}">
        <p14:creationId xmlns:p14="http://schemas.microsoft.com/office/powerpoint/2010/main" val="38395811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6" name="Rechteck 15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83" y="5129960"/>
            <a:ext cx="1749556" cy="402337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6993" y="1066425"/>
            <a:ext cx="1874020" cy="975100"/>
          </a:xfrm>
          <a:prstGeom prst="rect">
            <a:avLst/>
          </a:prstGeom>
        </p:spPr>
      </p:pic>
      <p:sp>
        <p:nvSpPr>
          <p:cNvPr id="14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287338" y="2941638"/>
            <a:ext cx="4284662" cy="805551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2 lines of text for header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sp>
        <p:nvSpPr>
          <p:cNvPr id="18" name="Textfeld 8"/>
          <p:cNvSpPr txBox="1"/>
          <p:nvPr userDrawn="1"/>
        </p:nvSpPr>
        <p:spPr>
          <a:xfrm>
            <a:off x="1473301" y="5349196"/>
            <a:ext cx="32816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Institute for Information Business.</a:t>
            </a:r>
            <a:r>
              <a:rPr lang="en-GB" sz="1200" b="1" kern="1200" baseline="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   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26" y="5032465"/>
            <a:ext cx="843671" cy="59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961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2019" y="1344613"/>
            <a:ext cx="7759644" cy="3587051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7939878" y="5232755"/>
            <a:ext cx="563569" cy="258085"/>
          </a:xfrm>
        </p:spPr>
        <p:txBody>
          <a:bodyPr/>
          <a:lstStyle>
            <a:lvl1pPr>
              <a:defRPr sz="1050"/>
            </a:lvl1pPr>
          </a:lstStyle>
          <a:p>
            <a:fld id="{BE3DC40E-DBBE-4E2D-9EEC-FBF0DA0E917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2408" y="1265366"/>
            <a:ext cx="8210547" cy="381494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 dirty="0"/>
              <a:t>Placeholder for objects</a:t>
            </a:r>
          </a:p>
        </p:txBody>
      </p:sp>
      <p:sp>
        <p:nvSpPr>
          <p:cNvPr id="8" name="Rechteck 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  </a:t>
            </a:r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1621" y="289576"/>
            <a:ext cx="1168210" cy="6078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8351162" y="5276950"/>
            <a:ext cx="528669" cy="258085"/>
          </a:xfrm>
        </p:spPr>
        <p:txBody>
          <a:bodyPr/>
          <a:lstStyle>
            <a:lvl1pPr>
              <a:defRPr sz="1050"/>
            </a:lvl1pPr>
          </a:lstStyle>
          <a:p>
            <a:fld id="{BE3DC40E-DBBE-4E2D-9EEC-FBF0DA0E917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344612"/>
            <a:ext cx="3960000" cy="3715067"/>
          </a:xfrm>
        </p:spPr>
        <p:txBody>
          <a:bodyPr>
            <a:normAutofit/>
          </a:bodyPr>
          <a:lstStyle>
            <a:lvl1pP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344613"/>
            <a:ext cx="3960000" cy="3715067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8315185" y="5231728"/>
            <a:ext cx="549609" cy="25808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BE3DC40E-DBBE-4E2D-9EEC-FBF0DA0E917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935991"/>
            <a:ext cx="3960000" cy="316951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935991"/>
            <a:ext cx="3960000" cy="316951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46831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en-GB" dirty="0"/>
              <a:t>Subtitle 1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472789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en-GB" dirty="0"/>
              <a:t>Subtitle 2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8322165" y="5289339"/>
            <a:ext cx="563569" cy="25808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BE3DC40E-DBBE-4E2D-9EEC-FBF0DA0E917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899843" y="2421730"/>
            <a:ext cx="3736157" cy="2201070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1" tIns="45715" rIns="91431" bIns="45715" rtlCol="0" anchor="ctr"/>
          <a:lstStyle/>
          <a:p>
            <a:pPr algn="ctr"/>
            <a:endParaRPr lang="en-GB" dirty="0"/>
          </a:p>
        </p:txBody>
      </p:sp>
      <p:pic>
        <p:nvPicPr>
          <p:cNvPr id="7" name="Grafik 6" descr="Logo-für-V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3861" y="2584451"/>
            <a:ext cx="404440" cy="1850096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740401" y="2743200"/>
            <a:ext cx="2590799" cy="1536700"/>
          </a:xfrm>
        </p:spPr>
        <p:txBody>
          <a:bodyPr>
            <a:normAutofit/>
          </a:bodyPr>
          <a:lstStyle>
            <a:lvl1pPr marL="0" marR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Adressdaten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eingeben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8168602" y="5296319"/>
            <a:ext cx="570549" cy="25808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BE3DC40E-DBBE-4E2D-9EEC-FBF0DA0E917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15636"/>
            <a:ext cx="6140450" cy="6746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1325562"/>
            <a:ext cx="4027488" cy="3901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9" y="1325562"/>
            <a:ext cx="4029075" cy="3901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6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263FBF5-8BA2-BC4C-A885-F0730F6AC04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836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44613"/>
            <a:ext cx="7764463" cy="3715067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/>
          <a:p>
            <a:pPr lvl="0"/>
            <a:r>
              <a:rPr lang="en-GB" dirty="0" err="1"/>
              <a:t>Textmasterformate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8" name="Rechteck 1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  </a:t>
            </a:r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711621" y="289576"/>
            <a:ext cx="1168210" cy="607850"/>
          </a:xfrm>
          <a:prstGeom prst="rect">
            <a:avLst/>
          </a:prstGeom>
        </p:spPr>
      </p:pic>
      <p:sp>
        <p:nvSpPr>
          <p:cNvPr id="15" name="Titelplatzhalter 14"/>
          <p:cNvSpPr>
            <a:spLocks noGrp="1"/>
          </p:cNvSpPr>
          <p:nvPr userDrawn="1">
            <p:ph type="title"/>
          </p:nvPr>
        </p:nvSpPr>
        <p:spPr bwMode="auto">
          <a:xfrm>
            <a:off x="462408" y="139700"/>
            <a:ext cx="6840000" cy="9038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7849651" y="5335571"/>
            <a:ext cx="892150" cy="25808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GB" dirty="0"/>
              <a:t>Page </a:t>
            </a:r>
            <a:fld id="{BE3DC40E-DBBE-4E2D-9EEC-FBF0DA0E917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5" r:id="rId2"/>
    <p:sldLayoutId id="2147483663" r:id="rId3"/>
    <p:sldLayoutId id="2147483664" r:id="rId4"/>
    <p:sldLayoutId id="2147483667" r:id="rId5"/>
    <p:sldLayoutId id="2147483668" r:id="rId6"/>
    <p:sldLayoutId id="2147483670" r:id="rId7"/>
    <p:sldLayoutId id="2147483683" r:id="rId8"/>
  </p:sldLayoutIdLst>
  <p:transition>
    <p:fade/>
  </p:transition>
  <p:hf hdr="0" dt="0"/>
  <p:txStyles>
    <p:titleStyle>
      <a:lvl1pPr algn="l" defTabSz="914306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66700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100000"/>
        <a:buFont typeface="Wingdings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14388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3525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179" userDrawn="1">
          <p15:clr>
            <a:srgbClr val="F26B43"/>
          </p15:clr>
        </p15:guide>
        <p15:guide id="5" pos="5467" userDrawn="1">
          <p15:clr>
            <a:srgbClr val="F26B43"/>
          </p15:clr>
        </p15:guide>
        <p15:guide id="7" orient="horz" pos="3278" userDrawn="1">
          <p15:clr>
            <a:srgbClr val="F26B43"/>
          </p15:clr>
        </p15:guide>
        <p15:guide id="9" orient="horz" pos="182" userDrawn="1">
          <p15:clr>
            <a:srgbClr val="F26B43"/>
          </p15:clr>
        </p15:guide>
        <p15:guide id="10" orient="horz" pos="847" userDrawn="1">
          <p15:clr>
            <a:srgbClr val="F26B43"/>
          </p15:clr>
        </p15:guide>
        <p15:guide id="11" orient="horz" pos="3522" userDrawn="1">
          <p15:clr>
            <a:srgbClr val="F26B43"/>
          </p15:clr>
        </p15:guide>
        <p15:guide id="12" orient="horz" pos="10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.gv.at/katalog/dataset/e108dcc3-1304-4076-8619-f2185c37ef8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data.wu.ac.at/iswc2016_numlabels/submission/col14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lod-cloud.net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wu.ac.at/ns/csvwx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6.png"/><Relationship Id="rId4" Type="http://schemas.openxmlformats.org/officeDocument/2006/relationships/hyperlink" Target="http://data.wu.ac.at/portalwatch/portal/data_gov/1818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wu.ac.at/portalwatch/sparql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data.wu.ac.at/odso/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chart" Target="../charts/chart1.xm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youtube.com/watch?v=kCAymmbYIvc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32702" y="1590928"/>
            <a:ext cx="5436000" cy="1026000"/>
          </a:xfrm>
        </p:spPr>
        <p:txBody>
          <a:bodyPr/>
          <a:lstStyle/>
          <a:p>
            <a:r>
              <a:rPr lang="en-US" b="0" dirty="0"/>
              <a:t>Building an Open Knowledge Graphs </a:t>
            </a:r>
            <a:r>
              <a:rPr lang="en-US" b="0" i="1" dirty="0"/>
              <a:t>for</a:t>
            </a:r>
            <a:r>
              <a:rPr lang="en-US" b="0" dirty="0"/>
              <a:t> and </a:t>
            </a:r>
            <a:r>
              <a:rPr lang="en-US" b="0" i="1" dirty="0"/>
              <a:t>from </a:t>
            </a:r>
            <a:r>
              <a:rPr lang="en-US" b="0" dirty="0"/>
              <a:t>Open Data </a:t>
            </a:r>
            <a:br>
              <a:rPr lang="en-US" b="0" dirty="0"/>
            </a:br>
            <a:br>
              <a:rPr lang="en-US" sz="2800" dirty="0"/>
            </a:br>
            <a:endParaRPr lang="de-DE" sz="2800" i="1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287337" y="2941637"/>
            <a:ext cx="7860376" cy="1128716"/>
          </a:xfrm>
        </p:spPr>
        <p:txBody>
          <a:bodyPr/>
          <a:lstStyle/>
          <a:p>
            <a:r>
              <a:rPr lang="de-DE" sz="2000" dirty="0"/>
              <a:t>Axel Polleres</a:t>
            </a:r>
          </a:p>
          <a:p>
            <a:r>
              <a:rPr lang="de-DE" sz="2000" i="1" dirty="0"/>
              <a:t>Joint </a:t>
            </a:r>
            <a:r>
              <a:rPr lang="de-DE" sz="2000" i="1" dirty="0" err="1"/>
              <a:t>work</a:t>
            </a:r>
            <a:r>
              <a:rPr lang="de-DE" sz="2000" i="1" dirty="0"/>
              <a:t> </a:t>
            </a:r>
            <a:r>
              <a:rPr lang="de-DE" sz="2000" i="1" dirty="0" err="1"/>
              <a:t>with</a:t>
            </a:r>
            <a:r>
              <a:rPr lang="de-DE" sz="2000" i="1" dirty="0"/>
              <a:t>: Sebastian Neumaier, Jürgen Umbrich</a:t>
            </a:r>
          </a:p>
        </p:txBody>
      </p:sp>
    </p:spTree>
    <p:extLst>
      <p:ext uri="{BB962C8B-B14F-4D97-AF65-F5344CB8AC3E}">
        <p14:creationId xmlns:p14="http://schemas.microsoft.com/office/powerpoint/2010/main" val="356807411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7A10DB-244E-C845-974D-C4FD95220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19" y="1344613"/>
            <a:ext cx="7759644" cy="414622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we do: 2 approaches how knowledge graphs could help to solve the Open Data search problem (aside the obvious):</a:t>
            </a:r>
          </a:p>
          <a:p>
            <a:pPr marL="884238" lvl="2" indent="-342900">
              <a:buFont typeface="+mj-lt"/>
              <a:buAutoNum type="arabicPeriod"/>
            </a:pPr>
            <a:r>
              <a:rPr lang="en-US" dirty="0"/>
              <a:t>Hierarchical labelling of Labeling of numeric data</a:t>
            </a:r>
          </a:p>
          <a:p>
            <a:pPr marL="884238" lvl="2" indent="-342900">
              <a:buFont typeface="+mj-lt"/>
              <a:buAutoNum type="arabicPeriod"/>
            </a:pPr>
            <a:r>
              <a:rPr lang="en-US" dirty="0"/>
              <a:t>Hierarchical labelling of </a:t>
            </a:r>
            <a:r>
              <a:rPr lang="en-US" dirty="0" err="1"/>
              <a:t>Spatio</a:t>
            </a:r>
            <a:r>
              <a:rPr lang="en-US" dirty="0"/>
              <a:t>-Temporal entities</a:t>
            </a:r>
          </a:p>
          <a:p>
            <a:pPr lvl="2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67F54B-0391-ED44-922D-2827039A2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08" y="139700"/>
            <a:ext cx="6840000" cy="903822"/>
          </a:xfrm>
        </p:spPr>
        <p:txBody>
          <a:bodyPr>
            <a:normAutofit fontScale="90000"/>
          </a:bodyPr>
          <a:lstStyle/>
          <a:p>
            <a:r>
              <a:rPr lang="en-US" dirty="0"/>
              <a:t>In this talk: </a:t>
            </a:r>
            <a:br>
              <a:rPr lang="en-US" dirty="0"/>
            </a:br>
            <a:r>
              <a:rPr lang="en-US" dirty="0"/>
              <a:t>	2 applications for Knowledge Graphs </a:t>
            </a:r>
            <a:br>
              <a:rPr lang="en-US" dirty="0"/>
            </a:br>
            <a:r>
              <a:rPr lang="en-US" dirty="0"/>
              <a:t>	for Open Data Search!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991F3-1B0C-684A-9942-FAAA03CB0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47549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Table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11</a:t>
            </a:fld>
            <a:endParaRPr lang="en-GB" dirty="0"/>
          </a:p>
        </p:txBody>
      </p:sp>
      <p:graphicFrame>
        <p:nvGraphicFramePr>
          <p:cNvPr id="5" name="Table 227"/>
          <p:cNvGraphicFramePr/>
          <p:nvPr>
            <p:extLst>
              <p:ext uri="{D42A27DB-BD31-4B8C-83A1-F6EECF244321}">
                <p14:modId xmlns:p14="http://schemas.microsoft.com/office/powerpoint/2010/main" val="2432978569"/>
              </p:ext>
            </p:extLst>
          </p:nvPr>
        </p:nvGraphicFramePr>
        <p:xfrm>
          <a:off x="1301750" y="3333750"/>
          <a:ext cx="6314774" cy="2009941"/>
        </p:xfrm>
        <a:graphic>
          <a:graphicData uri="http://schemas.openxmlformats.org/drawingml/2006/table">
            <a:tbl>
              <a:tblPr bandRow="1"/>
              <a:tblGrid>
                <a:gridCol w="1325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8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8940">
                  <a:extLst>
                    <a:ext uri="{9D8B030D-6E8A-4147-A177-3AD203B41FA5}">
                      <a16:colId xmlns:a16="http://schemas.microsoft.com/office/drawing/2014/main" val="3410774992"/>
                    </a:ext>
                  </a:extLst>
                </a:gridCol>
                <a:gridCol w="1149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22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3033">
                <a:tc>
                  <a:txBody>
                    <a:bodyPr/>
                    <a:lstStyle/>
                    <a:p>
                      <a:pPr algn="ctr">
                        <a:defRPr sz="1800" b="0" i="0" cap="none"/>
                      </a:pPr>
                      <a:r>
                        <a:rPr lang="de-DE" sz="1200" b="1" i="1" dirty="0" err="1"/>
                        <a:t>federal</a:t>
                      </a:r>
                      <a:r>
                        <a:rPr lang="de-DE" sz="1200" b="1" i="1" dirty="0"/>
                        <a:t> </a:t>
                      </a:r>
                      <a:r>
                        <a:rPr lang="de-DE" sz="1200" b="1" i="1" dirty="0" err="1"/>
                        <a:t>state</a:t>
                      </a:r>
                      <a:endParaRPr sz="1200" b="1" i="1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 i="0" cap="none"/>
                      </a:pPr>
                      <a:r>
                        <a:rPr lang="de-DE" sz="1200" b="1" i="1" dirty="0" err="1"/>
                        <a:t>district</a:t>
                      </a:r>
                      <a:endParaRPr sz="1200" b="1" i="1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 i="0" cap="none"/>
                      </a:pPr>
                      <a:r>
                        <a:rPr lang="de-DE" sz="1200" b="1" i="1" dirty="0" err="1"/>
                        <a:t>year</a:t>
                      </a:r>
                      <a:endParaRPr sz="1200" b="1" i="1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 i="0" cap="none"/>
                      </a:pPr>
                      <a:r>
                        <a:rPr lang="de-DE" sz="1200" b="1" i="1" dirty="0" err="1"/>
                        <a:t>sex</a:t>
                      </a:r>
                      <a:endParaRPr sz="1200" b="1" i="1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 i="0" cap="none"/>
                      </a:pPr>
                      <a:r>
                        <a:rPr lang="de-DE" sz="1200" b="1" i="1" dirty="0" err="1"/>
                        <a:t>population</a:t>
                      </a:r>
                      <a:endParaRPr sz="1200" b="1" i="1" dirty="0"/>
                    </a:p>
                  </a:txBody>
                  <a:tcPr marL="52917" marR="52917" marT="52917" marB="52917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727">
                <a:tc>
                  <a:txBody>
                    <a:bodyPr/>
                    <a:lstStyle/>
                    <a:p>
                      <a:pPr algn="r"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lang="de-DE" sz="1300" dirty="0" err="1"/>
                        <a:t>Upper</a:t>
                      </a:r>
                      <a:r>
                        <a:rPr lang="de-DE" sz="1300" dirty="0"/>
                        <a:t> Austria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lang="de-DE" sz="1300" dirty="0"/>
                        <a:t>Linz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lang="de-DE" sz="1300" dirty="0"/>
                        <a:t>2013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lang="de-DE" sz="1300" dirty="0"/>
                        <a:t>male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defRPr sz="1800" b="0" i="0" cap="none"/>
                      </a:pPr>
                      <a:r>
                        <a:rPr lang="de-DE" sz="1300" dirty="0"/>
                        <a:t>98157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727">
                <a:tc>
                  <a:txBody>
                    <a:bodyPr/>
                    <a:lstStyle/>
                    <a:p>
                      <a:pPr marL="0" marR="0" indent="0" algn="r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lang="de-DE" sz="1300" dirty="0" err="1"/>
                        <a:t>Upper</a:t>
                      </a:r>
                      <a:r>
                        <a:rPr lang="de-DE" sz="1300" dirty="0"/>
                        <a:t> Austria</a:t>
                      </a:r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lang="de-DE" sz="1300" dirty="0"/>
                        <a:t>Steyr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lang="de-DE" sz="1300" dirty="0"/>
                        <a:t>2013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lang="de-DE" sz="1300" dirty="0"/>
                        <a:t>male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defRPr sz="1800" b="0" i="0" cap="none"/>
                      </a:pPr>
                      <a:r>
                        <a:rPr lang="de-DE" sz="1300" dirty="0"/>
                        <a:t>18763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727">
                <a:tc>
                  <a:txBody>
                    <a:bodyPr/>
                    <a:lstStyle/>
                    <a:p>
                      <a:pPr marL="0" marR="0" indent="0" algn="r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lang="de-DE" sz="1300" dirty="0" err="1"/>
                        <a:t>Upper</a:t>
                      </a:r>
                      <a:r>
                        <a:rPr lang="de-DE" sz="1300" dirty="0"/>
                        <a:t> Austria</a:t>
                      </a:r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lang="de-DE" sz="1300" dirty="0"/>
                        <a:t>Wels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lang="de-DE" sz="1300" dirty="0"/>
                        <a:t>2013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defRPr sz="1800" b="0" i="0" cap="none"/>
                      </a:pPr>
                      <a:r>
                        <a:rPr lang="de-DE" sz="1300" dirty="0"/>
                        <a:t>male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defRPr sz="1800" b="0" i="0" cap="none"/>
                      </a:pPr>
                      <a:r>
                        <a:rPr lang="de-DE" sz="1300" dirty="0"/>
                        <a:t>29730</a:t>
                      </a:r>
                    </a:p>
                  </a:txBody>
                  <a:tcPr marL="52917" marR="52917" marT="52917" marB="52917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727">
                <a:tc>
                  <a:txBody>
                    <a:bodyPr/>
                    <a:lstStyle/>
                    <a:p>
                      <a:pPr algn="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sz="1300" dirty="0"/>
                        <a:t>…</a:t>
                      </a:r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sz="1300"/>
                        <a:t>…</a:t>
                      </a:r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lang="de-DE" sz="1300" dirty="0"/>
                        <a:t>…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defRPr sz="1800" b="0" i="0" cap="none"/>
                      </a:pPr>
                      <a:r>
                        <a:rPr sz="1300" dirty="0"/>
                        <a:t>…</a:t>
                      </a:r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defRPr sz="1800" b="0" i="0" cap="none"/>
                      </a:pPr>
                      <a:r>
                        <a:rPr sz="1300" dirty="0"/>
                        <a:t>…</a:t>
                      </a:r>
                    </a:p>
                  </a:txBody>
                  <a:tcPr marL="52917" marR="52917" marT="52917" marB="52917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07875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Data CSVs look more like this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03EE-0F65-4FB3-87AD-3AF455168DB9}" type="slidenum">
              <a:rPr lang="en-US" smtClean="0"/>
              <a:t>12</a:t>
            </a:fld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406762" y="5431018"/>
            <a:ext cx="63956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https://www.data.gv.at/katalog/dataset/e108dcc3-1304-4076-8619-f2185c37ef81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graphicFrame>
        <p:nvGraphicFramePr>
          <p:cNvPr id="8" name="Table 227"/>
          <p:cNvGraphicFramePr/>
          <p:nvPr>
            <p:extLst>
              <p:ext uri="{D42A27DB-BD31-4B8C-83A1-F6EECF244321}">
                <p14:modId xmlns:p14="http://schemas.microsoft.com/office/powerpoint/2010/main" val="211779970"/>
              </p:ext>
            </p:extLst>
          </p:nvPr>
        </p:nvGraphicFramePr>
        <p:xfrm>
          <a:off x="1294421" y="3333912"/>
          <a:ext cx="6314774" cy="2009941"/>
        </p:xfrm>
        <a:graphic>
          <a:graphicData uri="http://schemas.openxmlformats.org/drawingml/2006/table">
            <a:tbl>
              <a:tblPr bandRow="1"/>
              <a:tblGrid>
                <a:gridCol w="1325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8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8940">
                  <a:extLst>
                    <a:ext uri="{9D8B030D-6E8A-4147-A177-3AD203B41FA5}">
                      <a16:colId xmlns:a16="http://schemas.microsoft.com/office/drawing/2014/main" val="1810376961"/>
                    </a:ext>
                  </a:extLst>
                </a:gridCol>
                <a:gridCol w="1149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22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3033">
                <a:tc>
                  <a:txBody>
                    <a:bodyPr/>
                    <a:lstStyle/>
                    <a:p>
                      <a:pPr algn="ctr">
                        <a:defRPr sz="1800" b="0" i="0" cap="none"/>
                      </a:pPr>
                      <a:r>
                        <a:rPr lang="de-DE" sz="1200" b="0" i="1" dirty="0"/>
                        <a:t>NUTS2</a:t>
                      </a:r>
                      <a:endParaRPr sz="1200" b="0" i="1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 i="0" cap="none"/>
                      </a:pPr>
                      <a:r>
                        <a:rPr lang="de-DE" sz="1200" b="0" i="1" dirty="0"/>
                        <a:t>LAU2_NAME</a:t>
                      </a:r>
                      <a:endParaRPr sz="1200" b="0" i="1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 i="0" cap="none"/>
                      </a:pPr>
                      <a:r>
                        <a:rPr lang="de-DE" sz="1200" b="0" i="1" dirty="0"/>
                        <a:t>YEAR</a:t>
                      </a:r>
                      <a:endParaRPr sz="1200" b="0" i="1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 i="0" cap="none"/>
                      </a:pPr>
                      <a:r>
                        <a:rPr lang="de-DE" sz="1200" b="0" i="1" dirty="0"/>
                        <a:t>SEX</a:t>
                      </a:r>
                      <a:endParaRPr sz="1200" b="0" i="1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 i="0" cap="none"/>
                      </a:pPr>
                      <a:r>
                        <a:rPr lang="de-DE" sz="1200" b="0" i="1" dirty="0"/>
                        <a:t>P_TOTAL</a:t>
                      </a:r>
                      <a:endParaRPr sz="1200" b="0" i="1" dirty="0"/>
                    </a:p>
                  </a:txBody>
                  <a:tcPr marL="52917" marR="52917" marT="52917" marB="52917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727">
                <a:tc>
                  <a:txBody>
                    <a:bodyPr/>
                    <a:lstStyle/>
                    <a:p>
                      <a:pPr algn="r"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lang="de-DE" sz="1300" dirty="0"/>
                        <a:t>AT31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lang="de-DE" sz="1300" dirty="0"/>
                        <a:t>Linz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lang="de-DE" sz="1300" dirty="0"/>
                        <a:t>2013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lang="de-DE" sz="1300" dirty="0"/>
                        <a:t>1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defRPr sz="1800" b="0" i="0" cap="none"/>
                      </a:pPr>
                      <a:r>
                        <a:rPr lang="de-DE" sz="1300" dirty="0"/>
                        <a:t>98157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727">
                <a:tc>
                  <a:txBody>
                    <a:bodyPr/>
                    <a:lstStyle/>
                    <a:p>
                      <a:pPr marL="0" marR="0" indent="0" algn="r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lang="de-DE" sz="1300" dirty="0"/>
                        <a:t>AT31</a:t>
                      </a:r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lang="de-DE" sz="1300" dirty="0"/>
                        <a:t>Steyr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lang="de-DE" sz="1300" dirty="0"/>
                        <a:t>2013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lang="de-DE" sz="1300" dirty="0"/>
                        <a:t>1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defRPr sz="1800" b="0" i="0" cap="none"/>
                      </a:pPr>
                      <a:r>
                        <a:rPr lang="de-DE" sz="1300" dirty="0"/>
                        <a:t>18763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727">
                <a:tc>
                  <a:txBody>
                    <a:bodyPr/>
                    <a:lstStyle/>
                    <a:p>
                      <a:pPr marL="0" marR="0" indent="0" algn="r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lang="de-DE" sz="1300" dirty="0"/>
                        <a:t>AT31</a:t>
                      </a:r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lang="de-DE" sz="1300" dirty="0"/>
                        <a:t>Wels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lang="de-DE" sz="1300" dirty="0"/>
                        <a:t>2013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defRPr sz="1800" b="0" i="0" cap="none"/>
                      </a:pPr>
                      <a:r>
                        <a:rPr lang="de-DE" sz="1300" dirty="0"/>
                        <a:t>1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defRPr sz="1800" b="0" i="0" cap="none"/>
                      </a:pPr>
                      <a:r>
                        <a:rPr lang="de-DE" sz="1300" dirty="0"/>
                        <a:t>29730</a:t>
                      </a:r>
                    </a:p>
                  </a:txBody>
                  <a:tcPr marL="52917" marR="52917" marT="52917" marB="52917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727">
                <a:tc>
                  <a:txBody>
                    <a:bodyPr/>
                    <a:lstStyle/>
                    <a:p>
                      <a:pPr algn="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sz="1300" dirty="0"/>
                        <a:t>…</a:t>
                      </a:r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sz="1300"/>
                        <a:t>…</a:t>
                      </a:r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endParaRPr sz="1300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defRPr sz="1800" b="0" i="0" cap="none"/>
                      </a:pPr>
                      <a:r>
                        <a:rPr sz="1300" dirty="0"/>
                        <a:t>…</a:t>
                      </a:r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defRPr sz="1800" b="0" i="0" cap="none"/>
                      </a:pPr>
                      <a:r>
                        <a:rPr sz="1300" dirty="0"/>
                        <a:t>…</a:t>
                      </a:r>
                    </a:p>
                  </a:txBody>
                  <a:tcPr marL="52917" marR="52917" marT="52917" marB="52917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71595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use the numeric values?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85875" y="1390721"/>
            <a:ext cx="6572250" cy="1072523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Identifying the most likely semantic label for a bag of numerical values</a:t>
            </a:r>
          </a:p>
          <a:p>
            <a:r>
              <a:rPr lang="en-US" sz="2000" dirty="0"/>
              <a:t>Deliberately ignore surroundings</a:t>
            </a:r>
          </a:p>
          <a:p>
            <a:endParaRPr lang="en-US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03EE-0F65-4FB3-87AD-3AF455168DB9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13" name="Table 227"/>
          <p:cNvGraphicFramePr/>
          <p:nvPr>
            <p:extLst>
              <p:ext uri="{D42A27DB-BD31-4B8C-83A1-F6EECF244321}">
                <p14:modId xmlns:p14="http://schemas.microsoft.com/office/powerpoint/2010/main" val="1361456443"/>
              </p:ext>
            </p:extLst>
          </p:nvPr>
        </p:nvGraphicFramePr>
        <p:xfrm>
          <a:off x="1294421" y="3333912"/>
          <a:ext cx="6314774" cy="2009941"/>
        </p:xfrm>
        <a:graphic>
          <a:graphicData uri="http://schemas.openxmlformats.org/drawingml/2006/table">
            <a:tbl>
              <a:tblPr bandRow="1"/>
              <a:tblGrid>
                <a:gridCol w="1325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8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8940">
                  <a:extLst>
                    <a:ext uri="{9D8B030D-6E8A-4147-A177-3AD203B41FA5}">
                      <a16:colId xmlns:a16="http://schemas.microsoft.com/office/drawing/2014/main" val="1810376961"/>
                    </a:ext>
                  </a:extLst>
                </a:gridCol>
                <a:gridCol w="1149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22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3033">
                <a:tc>
                  <a:txBody>
                    <a:bodyPr/>
                    <a:lstStyle/>
                    <a:p>
                      <a:pPr algn="ctr">
                        <a:defRPr sz="1800" b="0" i="0" cap="none"/>
                      </a:pPr>
                      <a:r>
                        <a:rPr lang="de-DE" sz="1200" b="0" i="1" dirty="0"/>
                        <a:t>NUTS2</a:t>
                      </a:r>
                      <a:endParaRPr sz="1200" b="0" i="1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 i="0" cap="none"/>
                      </a:pPr>
                      <a:r>
                        <a:rPr lang="de-DE" sz="1200" b="0" i="1" dirty="0"/>
                        <a:t>LAU2_NAME</a:t>
                      </a:r>
                      <a:endParaRPr sz="1200" b="0" i="1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 i="0" cap="none"/>
                      </a:pPr>
                      <a:r>
                        <a:rPr lang="de-DE" sz="1200" b="0" i="1" dirty="0"/>
                        <a:t>YEAR</a:t>
                      </a:r>
                      <a:endParaRPr sz="1200" b="0" i="1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 i="0" cap="none"/>
                      </a:pPr>
                      <a:r>
                        <a:rPr lang="de-DE" sz="1200" b="0" i="1" dirty="0"/>
                        <a:t>SEX</a:t>
                      </a:r>
                      <a:endParaRPr sz="1200" b="0" i="1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 i="0" cap="none"/>
                      </a:pPr>
                      <a:r>
                        <a:rPr lang="de-DE" sz="1200" b="0" i="1" dirty="0"/>
                        <a:t>P_TOTAL</a:t>
                      </a:r>
                      <a:endParaRPr sz="1200" b="0" i="1" dirty="0"/>
                    </a:p>
                  </a:txBody>
                  <a:tcPr marL="52917" marR="52917" marT="52917" marB="52917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727">
                <a:tc>
                  <a:txBody>
                    <a:bodyPr/>
                    <a:lstStyle/>
                    <a:p>
                      <a:pPr algn="r"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lang="de-DE" sz="1300" dirty="0"/>
                        <a:t>AT31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lang="de-DE" sz="1300" dirty="0"/>
                        <a:t>Linz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lang="de-DE" sz="1300" dirty="0"/>
                        <a:t>2013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lang="de-DE" sz="1300" dirty="0"/>
                        <a:t>1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defRPr sz="1800" b="0" i="0" cap="none"/>
                      </a:pPr>
                      <a:r>
                        <a:rPr lang="de-DE" sz="1300" dirty="0"/>
                        <a:t>98157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727">
                <a:tc>
                  <a:txBody>
                    <a:bodyPr/>
                    <a:lstStyle/>
                    <a:p>
                      <a:pPr marL="0" marR="0" indent="0" algn="r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lang="de-DE" sz="1300" dirty="0"/>
                        <a:t>AT31</a:t>
                      </a:r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lang="de-DE" sz="1300" dirty="0"/>
                        <a:t>Steyr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lang="de-DE" sz="1300" dirty="0"/>
                        <a:t>2013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lang="de-DE" sz="1300" dirty="0"/>
                        <a:t>1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defRPr sz="1800" b="0" i="0" cap="none"/>
                      </a:pPr>
                      <a:r>
                        <a:rPr lang="de-DE" sz="1300" dirty="0"/>
                        <a:t>18763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727">
                <a:tc>
                  <a:txBody>
                    <a:bodyPr/>
                    <a:lstStyle/>
                    <a:p>
                      <a:pPr marL="0" marR="0" indent="0" algn="r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lang="de-DE" sz="1300" dirty="0"/>
                        <a:t>AT31</a:t>
                      </a:r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lang="de-DE" sz="1300" dirty="0"/>
                        <a:t>Wels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lang="de-DE" sz="1300" dirty="0"/>
                        <a:t>2013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defRPr sz="1800" b="0" i="0" cap="none"/>
                      </a:pPr>
                      <a:r>
                        <a:rPr lang="de-DE" sz="1300" dirty="0"/>
                        <a:t>1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defRPr sz="1800" b="0" i="0" cap="none"/>
                      </a:pPr>
                      <a:r>
                        <a:rPr lang="de-DE" sz="1300" dirty="0"/>
                        <a:t>29730</a:t>
                      </a:r>
                    </a:p>
                  </a:txBody>
                  <a:tcPr marL="52917" marR="52917" marT="52917" marB="52917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727">
                <a:tc>
                  <a:txBody>
                    <a:bodyPr/>
                    <a:lstStyle/>
                    <a:p>
                      <a:pPr algn="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sz="1300" dirty="0"/>
                        <a:t>…</a:t>
                      </a:r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sz="1300"/>
                        <a:t>…</a:t>
                      </a:r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endParaRPr sz="1300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defRPr sz="1800" b="0" i="0" cap="none"/>
                      </a:pPr>
                      <a:r>
                        <a:rPr sz="1300" dirty="0"/>
                        <a:t>…</a:t>
                      </a:r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defRPr sz="1800" b="0" i="0" cap="none"/>
                      </a:pPr>
                      <a:r>
                        <a:rPr sz="1300" dirty="0"/>
                        <a:t>…</a:t>
                      </a:r>
                    </a:p>
                  </a:txBody>
                  <a:tcPr marL="52917" marR="52917" marT="52917" marB="52917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149347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/>
        </p:nvSpPr>
        <p:spPr>
          <a:xfrm>
            <a:off x="6289705" y="3899783"/>
            <a:ext cx="1325603" cy="1444922"/>
          </a:xfrm>
          <a:prstGeom prst="rect">
            <a:avLst/>
          </a:prstGeom>
          <a:ln w="50800">
            <a:solidFill>
              <a:schemeClr val="accent1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38099" rIns="38099" anchor="ctr"/>
          <a:lstStyle/>
          <a:p>
            <a:pPr>
              <a:defRPr>
                <a:latin typeface="Avenir Next"/>
                <a:ea typeface="Avenir Next"/>
                <a:cs typeface="Avenir Next"/>
                <a:sym typeface="Avenir Next"/>
              </a:defRPr>
            </a:pPr>
            <a:endParaRPr sz="1500">
              <a:solidFill>
                <a:schemeClr val="accent1"/>
              </a:solidFill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6916683" y="2899111"/>
            <a:ext cx="17507" cy="9598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  <a:miter lim="400000"/>
            <a:headEnd type="triangle" len="sm"/>
            <a:tailEnd type="triangle" len="sm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endParaRPr sz="1500">
              <a:solidFill>
                <a:schemeClr val="accent1"/>
              </a:solidFill>
            </a:endParaRPr>
          </a:p>
        </p:txBody>
      </p:sp>
      <p:sp>
        <p:nvSpPr>
          <p:cNvPr id="247" name="Shape 247"/>
          <p:cNvSpPr/>
          <p:nvPr/>
        </p:nvSpPr>
        <p:spPr>
          <a:xfrm>
            <a:off x="2783555" y="2585022"/>
            <a:ext cx="5575300" cy="396999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099" rIns="38099" anchor="ctr"/>
          <a:lstStyle/>
          <a:p>
            <a:pPr lvl="1">
              <a:defRPr b="1">
                <a:solidFill>
                  <a:srgbClr val="AB5A52"/>
                </a:solidFill>
              </a:defRPr>
            </a:pPr>
            <a:r>
              <a:rPr lang="de-DE" sz="1500" dirty="0" err="1">
                <a:solidFill>
                  <a:schemeClr val="accent1"/>
                </a:solidFill>
              </a:rPr>
              <a:t>population</a:t>
            </a:r>
            <a:r>
              <a:rPr lang="de-DE" sz="1500" dirty="0">
                <a:solidFill>
                  <a:schemeClr val="accent1"/>
                </a:solidFill>
              </a:rPr>
              <a:t>  </a:t>
            </a:r>
            <a:r>
              <a:rPr sz="1500" dirty="0">
                <a:solidFill>
                  <a:schemeClr val="accent1"/>
                </a:solidFill>
              </a:rPr>
              <a:t> </a:t>
            </a:r>
            <a:r>
              <a:rPr lang="de-DE" sz="1500" dirty="0">
                <a:solidFill>
                  <a:schemeClr val="accent1"/>
                </a:solidFill>
              </a:rPr>
              <a:t>(</a:t>
            </a:r>
            <a:r>
              <a:rPr sz="1500" dirty="0">
                <a:solidFill>
                  <a:schemeClr val="accent1"/>
                </a:solidFill>
              </a:rPr>
              <a:t>a </a:t>
            </a:r>
            <a:r>
              <a:rPr lang="de-DE" sz="1500" dirty="0" err="1">
                <a:solidFill>
                  <a:schemeClr val="accent1"/>
                </a:solidFill>
              </a:rPr>
              <a:t>district</a:t>
            </a:r>
            <a:r>
              <a:rPr lang="de-DE" sz="1500" dirty="0">
                <a:solidFill>
                  <a:schemeClr val="accent1"/>
                </a:solidFill>
              </a:rPr>
              <a:t>)   </a:t>
            </a:r>
            <a:r>
              <a:rPr sz="1500" dirty="0">
                <a:solidFill>
                  <a:schemeClr val="accent1"/>
                </a:solidFill>
              </a:rPr>
              <a:t> </a:t>
            </a:r>
            <a:r>
              <a:rPr lang="de-DE" sz="1500" dirty="0">
                <a:solidFill>
                  <a:schemeClr val="accent1"/>
                </a:solidFill>
              </a:rPr>
              <a:t>(</a:t>
            </a:r>
            <a:r>
              <a:rPr sz="1500" dirty="0">
                <a:solidFill>
                  <a:schemeClr val="accent1"/>
                </a:solidFill>
              </a:rPr>
              <a:t>country </a:t>
            </a:r>
            <a:r>
              <a:rPr lang="de-DE" sz="1500" dirty="0">
                <a:solidFill>
                  <a:schemeClr val="accent1"/>
                </a:solidFill>
              </a:rPr>
              <a:t>Austria)</a:t>
            </a:r>
            <a:endParaRPr sz="1500" dirty="0">
              <a:solidFill>
                <a:schemeClr val="accen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use numeric values?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03EE-0F65-4FB3-87AD-3AF455168DB9}" type="slidenum">
              <a:rPr lang="en-US" smtClean="0"/>
              <a:t>14</a:t>
            </a:fld>
            <a:endParaRPr lang="en-US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1285875" y="1390721"/>
            <a:ext cx="6572250" cy="1072523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Identifying the most likely semantic label for a bag of numerical values</a:t>
            </a:r>
          </a:p>
          <a:p>
            <a:r>
              <a:rPr lang="en-US" sz="2000" dirty="0"/>
              <a:t>Deliberately ignore surroundings</a:t>
            </a:r>
          </a:p>
          <a:p>
            <a:endParaRPr lang="en-US" sz="2000" dirty="0"/>
          </a:p>
        </p:txBody>
      </p:sp>
      <p:graphicFrame>
        <p:nvGraphicFramePr>
          <p:cNvPr id="10" name="Table 227"/>
          <p:cNvGraphicFramePr/>
          <p:nvPr>
            <p:extLst>
              <p:ext uri="{D42A27DB-BD31-4B8C-83A1-F6EECF244321}">
                <p14:modId xmlns:p14="http://schemas.microsoft.com/office/powerpoint/2010/main" val="3877014407"/>
              </p:ext>
            </p:extLst>
          </p:nvPr>
        </p:nvGraphicFramePr>
        <p:xfrm>
          <a:off x="6289705" y="3897797"/>
          <a:ext cx="1325603" cy="1446908"/>
        </p:xfrm>
        <a:graphic>
          <a:graphicData uri="http://schemas.openxmlformats.org/drawingml/2006/table">
            <a:tbl>
              <a:tblPr bandRow="1"/>
              <a:tblGrid>
                <a:gridCol w="13256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1727">
                <a:tc>
                  <a:txBody>
                    <a:bodyPr/>
                    <a:lstStyle/>
                    <a:p>
                      <a:pPr algn="r">
                        <a:defRPr sz="1800" b="0" i="0" cap="none"/>
                      </a:pPr>
                      <a:r>
                        <a:rPr lang="de-DE" sz="1300" dirty="0"/>
                        <a:t>98157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727">
                <a:tc>
                  <a:txBody>
                    <a:bodyPr/>
                    <a:lstStyle/>
                    <a:p>
                      <a:pPr algn="r">
                        <a:defRPr sz="1800" b="0" i="0" cap="none"/>
                      </a:pPr>
                      <a:r>
                        <a:rPr lang="de-DE" sz="1300" dirty="0"/>
                        <a:t>18763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727">
                <a:tc>
                  <a:txBody>
                    <a:bodyPr/>
                    <a:lstStyle/>
                    <a:p>
                      <a:pPr algn="r">
                        <a:defRPr sz="1800" b="0" i="0" cap="none"/>
                      </a:pPr>
                      <a:r>
                        <a:rPr lang="de-DE" sz="1300" dirty="0"/>
                        <a:t>29730</a:t>
                      </a:r>
                    </a:p>
                  </a:txBody>
                  <a:tcPr marL="52917" marR="52917" marT="52917" marB="52917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727">
                <a:tc>
                  <a:txBody>
                    <a:bodyPr/>
                    <a:lstStyle/>
                    <a:p>
                      <a:pPr algn="r">
                        <a:defRPr sz="1800" b="0" i="0" cap="none"/>
                      </a:pPr>
                      <a:r>
                        <a:rPr sz="1300" dirty="0"/>
                        <a:t>…</a:t>
                      </a:r>
                    </a:p>
                  </a:txBody>
                  <a:tcPr marL="52917" marR="52917" marT="52917" marB="52917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5890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0A55CE2-9E22-244B-9E70-EE5BDF6D03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08" y="1501253"/>
            <a:ext cx="2479137" cy="158321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DF8A35D-80BF-C340-B214-DFF06F90C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Knowledge Graph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BB2B8-4C50-0C4E-83D2-468815804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D627F5-06A2-5647-9EF9-B4EE65CD6CF2}"/>
              </a:ext>
            </a:extLst>
          </p:cNvPr>
          <p:cNvSpPr/>
          <p:nvPr/>
        </p:nvSpPr>
        <p:spPr>
          <a:xfrm>
            <a:off x="3367878" y="104352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/>
              <a:t>Population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/>
              <a:t>Area</a:t>
            </a:r>
            <a:r>
              <a:rPr lang="en-US" sz="12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Country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Location (</a:t>
            </a:r>
            <a:r>
              <a:rPr lang="en-US" sz="1200" b="1" dirty="0"/>
              <a:t>Coordinates)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Economic indicators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Organisations</a:t>
            </a:r>
            <a:r>
              <a:rPr lang="en-US" sz="12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/>
              <a:t>Revenues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Board members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/>
              <a:t>…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Persons (e.g. celebrities, sports)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Name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Profession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/>
              <a:t>Height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Landmarks (e.g. famous buildings)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/>
              <a:t>Country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/>
              <a:t>Location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/>
              <a:t>Height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Events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/>
              <a:t>Dates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/>
              <a:t>Location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EDCF09-08FC-4945-985A-20A746A39A7B}"/>
              </a:ext>
            </a:extLst>
          </p:cNvPr>
          <p:cNvSpPr txBox="1"/>
          <p:nvPr/>
        </p:nvSpPr>
        <p:spPr>
          <a:xfrm>
            <a:off x="586854" y="3452884"/>
            <a:ext cx="2075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What’s in there?</a:t>
            </a:r>
          </a:p>
        </p:txBody>
      </p:sp>
    </p:spTree>
    <p:extLst>
      <p:ext uri="{BB962C8B-B14F-4D97-AF65-F5344CB8AC3E}">
        <p14:creationId xmlns:p14="http://schemas.microsoft.com/office/powerpoint/2010/main" val="373499293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Knowledge Graph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03EE-0F65-4FB3-87AD-3AF455168DB9}" type="slidenum">
              <a:rPr lang="en-US" smtClean="0"/>
              <a:t>16</a:t>
            </a:fld>
            <a:endParaRPr lang="en-US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509" y="1943045"/>
            <a:ext cx="3606932" cy="3558564"/>
          </a:xfrm>
          <a:prstGeom prst="rect">
            <a:avLst/>
          </a:prstGeom>
        </p:spPr>
      </p:pic>
      <p:cxnSp>
        <p:nvCxnSpPr>
          <p:cNvPr id="7" name="Gerader Verbinder 6"/>
          <p:cNvCxnSpPr/>
          <p:nvPr/>
        </p:nvCxnSpPr>
        <p:spPr>
          <a:xfrm flipH="1">
            <a:off x="1370989" y="4053379"/>
            <a:ext cx="6476452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74700" y="1206501"/>
            <a:ext cx="4288655" cy="3968394"/>
          </a:xfrm>
        </p:spPr>
        <p:txBody>
          <a:bodyPr/>
          <a:lstStyle/>
          <a:p>
            <a:r>
              <a:rPr lang="en-US" sz="2000" dirty="0"/>
              <a:t>Find properties with </a:t>
            </a:r>
            <a:br>
              <a:rPr lang="en-US" sz="2000" dirty="0"/>
            </a:br>
            <a:r>
              <a:rPr lang="en-US" sz="2000" b="1" dirty="0"/>
              <a:t>numerical range</a:t>
            </a:r>
          </a:p>
          <a:p>
            <a:r>
              <a:rPr lang="en-US" sz="2000" dirty="0"/>
              <a:t>Hierarchical clustering approach</a:t>
            </a:r>
          </a:p>
          <a:p>
            <a:endParaRPr lang="en-US" sz="2000" dirty="0"/>
          </a:p>
          <a:p>
            <a:r>
              <a:rPr lang="en-US" sz="2000" dirty="0"/>
              <a:t>Two hierarchical layers:</a:t>
            </a:r>
          </a:p>
          <a:p>
            <a:pPr lvl="1"/>
            <a:r>
              <a:rPr lang="en-US" sz="1667" b="1" dirty="0"/>
              <a:t>Type</a:t>
            </a:r>
            <a:r>
              <a:rPr lang="en-US" sz="1667" dirty="0"/>
              <a:t> hierarchy </a:t>
            </a:r>
            <a:br>
              <a:rPr lang="en-US" sz="1667" dirty="0"/>
            </a:br>
            <a:r>
              <a:rPr lang="en-US" sz="1667" dirty="0"/>
              <a:t>(using OWL classes)</a:t>
            </a:r>
          </a:p>
          <a:p>
            <a:pPr lvl="1"/>
            <a:endParaRPr lang="en-US" sz="1667" dirty="0"/>
          </a:p>
          <a:p>
            <a:pPr lvl="1"/>
            <a:r>
              <a:rPr lang="en-US" sz="1667" b="1" dirty="0"/>
              <a:t>Property-object</a:t>
            </a:r>
            <a:r>
              <a:rPr lang="en-US" sz="1667" dirty="0"/>
              <a:t> hierarchy </a:t>
            </a:r>
            <a:br>
              <a:rPr lang="en-US" sz="1667" dirty="0"/>
            </a:br>
            <a:r>
              <a:rPr lang="en-US" sz="1667" dirty="0"/>
              <a:t>(shared property-object pairs)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92021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1125" y="1925232"/>
            <a:ext cx="6233583" cy="3058584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Shape 333"/>
          <p:cNvSpPr/>
          <p:nvPr/>
        </p:nvSpPr>
        <p:spPr>
          <a:xfrm>
            <a:off x="6573631" y="4547711"/>
            <a:ext cx="237242" cy="36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099" rIns="38099">
            <a:spAutoFit/>
          </a:bodyPr>
          <a:lstStyle>
            <a:lvl1pPr>
              <a:defRPr sz="2100" b="1">
                <a:solidFill>
                  <a:srgbClr val="AB5A52"/>
                </a:solidFill>
              </a:defRPr>
            </a:lvl1pPr>
          </a:lstStyle>
          <a:p>
            <a:r>
              <a:rPr sz="1750"/>
              <a:t>1</a:t>
            </a:r>
          </a:p>
        </p:txBody>
      </p:sp>
      <p:sp>
        <p:nvSpPr>
          <p:cNvPr id="334" name="Shape 334"/>
          <p:cNvSpPr/>
          <p:nvPr/>
        </p:nvSpPr>
        <p:spPr>
          <a:xfrm>
            <a:off x="7081631" y="3775127"/>
            <a:ext cx="237242" cy="36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099" rIns="38099">
            <a:spAutoFit/>
          </a:bodyPr>
          <a:lstStyle>
            <a:lvl1pPr>
              <a:defRPr sz="2100" b="1">
                <a:solidFill>
                  <a:srgbClr val="AB5A52"/>
                </a:solidFill>
              </a:defRPr>
            </a:lvl1pPr>
          </a:lstStyle>
          <a:p>
            <a:r>
              <a:rPr sz="1750"/>
              <a:t>2</a:t>
            </a:r>
          </a:p>
        </p:txBody>
      </p:sp>
      <p:sp>
        <p:nvSpPr>
          <p:cNvPr id="335" name="Shape 335"/>
          <p:cNvSpPr/>
          <p:nvPr/>
        </p:nvSpPr>
        <p:spPr>
          <a:xfrm>
            <a:off x="7303881" y="4177294"/>
            <a:ext cx="237242" cy="36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099" rIns="38099">
            <a:spAutoFit/>
          </a:bodyPr>
          <a:lstStyle>
            <a:lvl1pPr>
              <a:defRPr sz="2100" b="1">
                <a:solidFill>
                  <a:srgbClr val="AB5A52"/>
                </a:solidFill>
              </a:defRPr>
            </a:lvl1pPr>
          </a:lstStyle>
          <a:p>
            <a:r>
              <a:rPr sz="1750"/>
              <a:t>3</a:t>
            </a:r>
          </a:p>
        </p:txBody>
      </p:sp>
      <p:sp>
        <p:nvSpPr>
          <p:cNvPr id="336" name="Shape 336"/>
          <p:cNvSpPr/>
          <p:nvPr/>
        </p:nvSpPr>
        <p:spPr>
          <a:xfrm>
            <a:off x="6139714" y="4018544"/>
            <a:ext cx="237242" cy="36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099" rIns="38099">
            <a:spAutoFit/>
          </a:bodyPr>
          <a:lstStyle>
            <a:lvl1pPr>
              <a:defRPr sz="2100" b="1">
                <a:solidFill>
                  <a:srgbClr val="AB5A52"/>
                </a:solidFill>
              </a:defRPr>
            </a:lvl1pPr>
          </a:lstStyle>
          <a:p>
            <a:r>
              <a:rPr sz="1750"/>
              <a:t>4</a:t>
            </a:r>
          </a:p>
        </p:txBody>
      </p:sp>
      <p:sp>
        <p:nvSpPr>
          <p:cNvPr id="337" name="Shape 337"/>
          <p:cNvSpPr/>
          <p:nvPr/>
        </p:nvSpPr>
        <p:spPr>
          <a:xfrm>
            <a:off x="7303881" y="4508775"/>
            <a:ext cx="237242" cy="36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099" rIns="38099">
            <a:spAutoFit/>
          </a:bodyPr>
          <a:lstStyle>
            <a:lvl1pPr>
              <a:defRPr sz="2100" b="1">
                <a:solidFill>
                  <a:srgbClr val="AB5A52"/>
                </a:solidFill>
              </a:defRPr>
            </a:lvl1pPr>
          </a:lstStyle>
          <a:p>
            <a:r>
              <a:rPr sz="1750"/>
              <a:t>5</a:t>
            </a:r>
          </a:p>
        </p:txBody>
      </p:sp>
      <p:sp>
        <p:nvSpPr>
          <p:cNvPr id="338" name="Shape 338"/>
          <p:cNvSpPr/>
          <p:nvPr/>
        </p:nvSpPr>
        <p:spPr>
          <a:xfrm>
            <a:off x="5801047" y="4399544"/>
            <a:ext cx="237242" cy="36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099" rIns="38099">
            <a:spAutoFit/>
          </a:bodyPr>
          <a:lstStyle>
            <a:lvl1pPr>
              <a:defRPr sz="2100" b="1">
                <a:solidFill>
                  <a:srgbClr val="AB5A52"/>
                </a:solidFill>
              </a:defRPr>
            </a:lvl1pPr>
          </a:lstStyle>
          <a:p>
            <a:r>
              <a:rPr sz="1750"/>
              <a:t>6</a:t>
            </a:r>
          </a:p>
        </p:txBody>
      </p:sp>
      <p:pic>
        <p:nvPicPr>
          <p:cNvPr id="339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20210" y="4263020"/>
            <a:ext cx="201084" cy="20108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 based on Nearest Neighbors</a:t>
            </a:r>
          </a:p>
        </p:txBody>
      </p:sp>
      <p:sp>
        <p:nvSpPr>
          <p:cNvPr id="14" name="Rechteck 13"/>
          <p:cNvSpPr/>
          <p:nvPr/>
        </p:nvSpPr>
        <p:spPr>
          <a:xfrm>
            <a:off x="5406571" y="1984477"/>
            <a:ext cx="261258" cy="2797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03EE-0F65-4FB3-87AD-3AF455168D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7430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39878" y="5036197"/>
            <a:ext cx="563569" cy="258085"/>
          </a:xfrm>
        </p:spPr>
        <p:txBody>
          <a:bodyPr/>
          <a:lstStyle/>
          <a:p>
            <a:fld id="{BE3DC40E-DBBE-4E2D-9EEC-FBF0DA0E9179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35" y="2685736"/>
            <a:ext cx="8323269" cy="2672950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OD </a:t>
            </a:r>
            <a:r>
              <a:rPr lang="de-DE" dirty="0" err="1"/>
              <a:t>Labelling</a:t>
            </a:r>
            <a:endParaRPr lang="de-DE" dirty="0"/>
          </a:p>
        </p:txBody>
      </p:sp>
      <p:sp>
        <p:nvSpPr>
          <p:cNvPr id="7" name="Shape 245"/>
          <p:cNvSpPr/>
          <p:nvPr/>
        </p:nvSpPr>
        <p:spPr>
          <a:xfrm>
            <a:off x="5392397" y="2686276"/>
            <a:ext cx="444382" cy="2672410"/>
          </a:xfrm>
          <a:prstGeom prst="rect">
            <a:avLst/>
          </a:prstGeom>
          <a:ln w="50800">
            <a:solidFill>
              <a:schemeClr val="accent1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38099" rIns="38099" anchor="ctr"/>
          <a:lstStyle/>
          <a:p>
            <a:pPr>
              <a:defRPr>
                <a:latin typeface="Avenir Next"/>
                <a:ea typeface="Avenir Next"/>
                <a:cs typeface="Avenir Next"/>
                <a:sym typeface="Avenir Next"/>
              </a:defRPr>
            </a:pPr>
            <a:endParaRPr sz="1500">
              <a:solidFill>
                <a:schemeClr val="accent1"/>
              </a:solidFill>
            </a:endParaRPr>
          </a:p>
        </p:txBody>
      </p:sp>
      <p:sp>
        <p:nvSpPr>
          <p:cNvPr id="8" name="Shape 248"/>
          <p:cNvSpPr/>
          <p:nvPr/>
        </p:nvSpPr>
        <p:spPr>
          <a:xfrm>
            <a:off x="5549356" y="1685604"/>
            <a:ext cx="17507" cy="9598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  <a:miter lim="400000"/>
            <a:headEnd type="triangle" len="sm"/>
            <a:tailEnd type="triangle" len="sm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endParaRPr sz="1500">
              <a:solidFill>
                <a:schemeClr val="accent1"/>
              </a:solidFill>
            </a:endParaRPr>
          </a:p>
        </p:txBody>
      </p:sp>
      <p:sp>
        <p:nvSpPr>
          <p:cNvPr id="9" name="Shape 247"/>
          <p:cNvSpPr/>
          <p:nvPr/>
        </p:nvSpPr>
        <p:spPr>
          <a:xfrm>
            <a:off x="1956986" y="1546789"/>
            <a:ext cx="5111453" cy="663513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099" rIns="38099" anchor="ctr"/>
          <a:lstStyle/>
          <a:p>
            <a:pPr lvl="1">
              <a:defRPr b="1">
                <a:solidFill>
                  <a:srgbClr val="AB5A52"/>
                </a:solidFill>
              </a:defRPr>
            </a:pPr>
            <a:r>
              <a:rPr lang="de-DE" sz="1500" dirty="0" err="1">
                <a:solidFill>
                  <a:schemeClr val="accent1"/>
                </a:solidFill>
              </a:rPr>
              <a:t>populationTotal</a:t>
            </a:r>
            <a:r>
              <a:rPr lang="de-DE" sz="1500" dirty="0">
                <a:solidFill>
                  <a:schemeClr val="accent1"/>
                </a:solidFill>
              </a:rPr>
              <a:t>     </a:t>
            </a:r>
            <a:r>
              <a:rPr sz="1500" dirty="0">
                <a:solidFill>
                  <a:schemeClr val="accent1"/>
                </a:solidFill>
              </a:rPr>
              <a:t> </a:t>
            </a:r>
            <a:r>
              <a:rPr lang="de-DE" sz="1500" dirty="0">
                <a:solidFill>
                  <a:schemeClr val="accent1"/>
                </a:solidFill>
              </a:rPr>
              <a:t>(</a:t>
            </a:r>
            <a:r>
              <a:rPr sz="1500" dirty="0">
                <a:solidFill>
                  <a:schemeClr val="accent1"/>
                </a:solidFill>
              </a:rPr>
              <a:t>a </a:t>
            </a:r>
            <a:r>
              <a:rPr lang="de-DE" sz="1500" dirty="0">
                <a:solidFill>
                  <a:schemeClr val="accent1"/>
                </a:solidFill>
              </a:rPr>
              <a:t>Settlement) </a:t>
            </a:r>
            <a:br>
              <a:rPr lang="de-DE" sz="1500" dirty="0">
                <a:solidFill>
                  <a:schemeClr val="accent1"/>
                </a:solidFill>
              </a:rPr>
            </a:br>
            <a:r>
              <a:rPr lang="de-DE" sz="1500" dirty="0" err="1">
                <a:solidFill>
                  <a:schemeClr val="accent1"/>
                </a:solidFill>
              </a:rPr>
              <a:t>populationDensity</a:t>
            </a:r>
            <a:r>
              <a:rPr lang="de-DE" sz="1500" dirty="0">
                <a:solidFill>
                  <a:schemeClr val="accent1"/>
                </a:solidFill>
              </a:rPr>
              <a:t>  (a</a:t>
            </a:r>
            <a:r>
              <a:rPr sz="1500" dirty="0">
                <a:solidFill>
                  <a:schemeClr val="accent1"/>
                </a:solidFill>
              </a:rPr>
              <a:t> </a:t>
            </a:r>
            <a:r>
              <a:rPr lang="de-DE" sz="1500" dirty="0">
                <a:solidFill>
                  <a:schemeClr val="accent1"/>
                </a:solidFill>
              </a:rPr>
              <a:t>City)</a:t>
            </a:r>
            <a:endParaRPr sz="1500" dirty="0">
              <a:solidFill>
                <a:schemeClr val="accent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44038" y="5419206"/>
            <a:ext cx="746475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http://data.wu.ac.at/iswc2016_numlabels/submission/col14.html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906129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2018" y="1043522"/>
            <a:ext cx="7759644" cy="3587051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ysClr val="windowText" lastClr="000000"/>
                </a:solidFill>
              </a:rPr>
              <a:t>We can assign fine-grained semantic labels</a:t>
            </a:r>
          </a:p>
          <a:p>
            <a:pPr lvl="1"/>
            <a:r>
              <a:rPr lang="en-US" sz="1400" b="1" dirty="0">
                <a:solidFill>
                  <a:sysClr val="windowText" lastClr="000000"/>
                </a:solidFill>
              </a:rPr>
              <a:t>If there is enough evidence in BK</a:t>
            </a:r>
            <a:endParaRPr lang="en-US" sz="1400" dirty="0"/>
          </a:p>
          <a:p>
            <a:r>
              <a:rPr lang="en-US" sz="1400" i="1" dirty="0"/>
              <a:t>However</a:t>
            </a:r>
            <a:r>
              <a:rPr lang="en-US" sz="1400" dirty="0"/>
              <a:t>: Missing domain knowledge for labelling OD</a:t>
            </a:r>
            <a:endParaRPr lang="en-US" sz="1400" b="1" dirty="0">
              <a:solidFill>
                <a:sysClr val="windowText" lastClr="000000"/>
              </a:solidFill>
            </a:endParaRPr>
          </a:p>
          <a:p>
            <a:pPr lvl="0"/>
            <a:endParaRPr lang="en-US" sz="1400" dirty="0">
              <a:solidFill>
                <a:sysClr val="windowText" lastClr="000000"/>
              </a:solidFill>
            </a:endParaRPr>
          </a:p>
          <a:p>
            <a:pPr marL="0" lvl="0" indent="0">
              <a:buNone/>
            </a:pPr>
            <a:r>
              <a:rPr lang="en-US" sz="1400" i="1" dirty="0">
                <a:solidFill>
                  <a:sysClr val="windowText" lastClr="000000"/>
                </a:solidFill>
              </a:rPr>
              <a:t>Future work:</a:t>
            </a:r>
          </a:p>
          <a:p>
            <a:pPr lvl="0"/>
            <a:r>
              <a:rPr lang="en-US" sz="1400" dirty="0">
                <a:solidFill>
                  <a:sysClr val="windowText" lastClr="000000"/>
                </a:solidFill>
              </a:rPr>
              <a:t>Complementary to existing approaches (column header labeling, </a:t>
            </a:r>
            <a:r>
              <a:rPr lang="en-US" sz="1400" dirty="0"/>
              <a:t>entity linking and relation extraction)</a:t>
            </a:r>
          </a:p>
          <a:p>
            <a:pPr lvl="0"/>
            <a:r>
              <a:rPr lang="en-US" sz="1400" dirty="0"/>
              <a:t>Combined approaches may improve results</a:t>
            </a:r>
          </a:p>
          <a:p>
            <a:pPr lvl="0"/>
            <a:r>
              <a:rPr lang="en-US" sz="1400" dirty="0"/>
              <a:t>Focusing on </a:t>
            </a:r>
            <a:r>
              <a:rPr lang="en-US" sz="1400" i="1" dirty="0"/>
              <a:t>core dimensions </a:t>
            </a:r>
            <a:r>
              <a:rPr lang="en-US" sz="1400" dirty="0"/>
              <a:t>of </a:t>
            </a:r>
            <a:r>
              <a:rPr lang="en-US" sz="1400" i="1" dirty="0"/>
              <a:t>specific domains </a:t>
            </a:r>
            <a:r>
              <a:rPr lang="en-US" sz="1400" dirty="0"/>
              <a:t>e.g. city data, </a:t>
            </a:r>
            <a:r>
              <a:rPr lang="en-US" sz="1400" dirty="0" err="1"/>
              <a:t>maye</a:t>
            </a:r>
            <a:r>
              <a:rPr lang="en-US" sz="1400" dirty="0"/>
              <a:t> more promising than “general” value labeling.</a:t>
            </a:r>
          </a:p>
          <a:p>
            <a:pPr marL="0" lvl="0" indent="0">
              <a:buNone/>
            </a:pPr>
            <a:endParaRPr lang="en-US" sz="1400" b="1" i="1" dirty="0">
              <a:solidFill>
                <a:sysClr val="windowText" lastClr="00000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Lessons</a:t>
            </a:r>
            <a:r>
              <a:rPr lang="de-DE" dirty="0"/>
              <a:t> </a:t>
            </a:r>
            <a:r>
              <a:rPr lang="de-DE" dirty="0" err="1"/>
              <a:t>learned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424" y="3895968"/>
            <a:ext cx="4352925" cy="29527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b="51892"/>
          <a:stretch/>
        </p:blipFill>
        <p:spPr>
          <a:xfrm>
            <a:off x="2291437" y="4125770"/>
            <a:ext cx="3965927" cy="169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8286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233308-B208-1347-B15E-85ACFDAF20C6}"/>
              </a:ext>
            </a:extLst>
          </p:cNvPr>
          <p:cNvSpPr txBox="1">
            <a:spLocks/>
          </p:cNvSpPr>
          <p:nvPr/>
        </p:nvSpPr>
        <p:spPr>
          <a:xfrm>
            <a:off x="791580" y="5317773"/>
            <a:ext cx="600067" cy="39722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3DC40E-DBBE-4E2D-9EEC-FBF0DA0E9179}" type="slidenum">
              <a:rPr lang="de-AT" sz="150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de-AT" sz="15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2F8FEDC-8210-9F41-B655-282E8A698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08" y="139700"/>
            <a:ext cx="7195692" cy="903822"/>
          </a:xfrm>
        </p:spPr>
        <p:txBody>
          <a:bodyPr>
            <a:normAutofit fontScale="90000"/>
          </a:bodyPr>
          <a:lstStyle/>
          <a:p>
            <a:r>
              <a:rPr lang="en-US" dirty="0"/>
              <a:t>When we hear about Open Data and Knowledge Graphs… many think about Linked Open Data…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46F4AE-2A75-3D4B-AE1A-4B9C53169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266" y="1134342"/>
            <a:ext cx="3718277" cy="383251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FA2C7B6-0B4E-BF4C-9203-E4D317620CA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01659" y="5301546"/>
            <a:ext cx="7070989" cy="313288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But: </a:t>
            </a:r>
            <a:r>
              <a:rPr lang="en-US" sz="1800" b="1" dirty="0"/>
              <a:t>Open Data </a:t>
            </a:r>
            <a:r>
              <a:rPr lang="en-US" sz="1800" dirty="0"/>
              <a:t>is more than Linked Open Data…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C57F2D-6050-F64C-B126-3726589E43FF}"/>
              </a:ext>
            </a:extLst>
          </p:cNvPr>
          <p:cNvSpPr/>
          <p:nvPr/>
        </p:nvSpPr>
        <p:spPr>
          <a:xfrm>
            <a:off x="2393266" y="4851442"/>
            <a:ext cx="631134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The Linked Open Data Diagram from </a:t>
            </a:r>
            <a:r>
              <a:rPr lang="en-US" sz="1000" dirty="0">
                <a:hlinkClick r:id="rId4"/>
              </a:rPr>
              <a:t>lod-cloud.net</a:t>
            </a:r>
            <a:r>
              <a:rPr lang="en-US" sz="1000" dirty="0"/>
              <a:t>  Latest release 04-30-2018- 1184 Datasets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6DCE06F-7528-5A4B-B743-33568AE37D65}"/>
              </a:ext>
            </a:extLst>
          </p:cNvPr>
          <p:cNvSpPr/>
          <p:nvPr/>
        </p:nvSpPr>
        <p:spPr>
          <a:xfrm>
            <a:off x="7395495" y="4704522"/>
            <a:ext cx="1377153" cy="5400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159803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227"/>
          <p:cNvGraphicFramePr/>
          <p:nvPr>
            <p:extLst>
              <p:ext uri="{D42A27DB-BD31-4B8C-83A1-F6EECF244321}">
                <p14:modId xmlns:p14="http://schemas.microsoft.com/office/powerpoint/2010/main" val="1016611003"/>
              </p:ext>
            </p:extLst>
          </p:nvPr>
        </p:nvGraphicFramePr>
        <p:xfrm>
          <a:off x="1184454" y="2705091"/>
          <a:ext cx="6314774" cy="2009941"/>
        </p:xfrm>
        <a:graphic>
          <a:graphicData uri="http://schemas.openxmlformats.org/drawingml/2006/table">
            <a:tbl>
              <a:tblPr bandRow="1"/>
              <a:tblGrid>
                <a:gridCol w="1325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8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8940">
                  <a:extLst>
                    <a:ext uri="{9D8B030D-6E8A-4147-A177-3AD203B41FA5}">
                      <a16:colId xmlns:a16="http://schemas.microsoft.com/office/drawing/2014/main" val="1810376961"/>
                    </a:ext>
                  </a:extLst>
                </a:gridCol>
                <a:gridCol w="1149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22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3033">
                <a:tc>
                  <a:txBody>
                    <a:bodyPr/>
                    <a:lstStyle/>
                    <a:p>
                      <a:pPr algn="ctr">
                        <a:defRPr sz="1800" b="0" i="0" cap="none"/>
                      </a:pPr>
                      <a:r>
                        <a:rPr lang="de-DE" sz="1200" b="0" i="1" dirty="0"/>
                        <a:t>NUTS2</a:t>
                      </a:r>
                      <a:endParaRPr sz="1200" b="0" i="1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 i="0" cap="none"/>
                      </a:pPr>
                      <a:r>
                        <a:rPr lang="de-DE" sz="1200" b="0" i="1" dirty="0"/>
                        <a:t>LAU2_NAME</a:t>
                      </a:r>
                      <a:endParaRPr sz="1200" b="0" i="1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 i="0" cap="none"/>
                      </a:pPr>
                      <a:r>
                        <a:rPr lang="de-DE" sz="1200" b="0" i="1" dirty="0"/>
                        <a:t>YEAR</a:t>
                      </a:r>
                      <a:endParaRPr sz="1200" b="0" i="1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 i="0" cap="none"/>
                      </a:pPr>
                      <a:r>
                        <a:rPr lang="de-DE" sz="1200" b="0" i="1" dirty="0"/>
                        <a:t>SEX</a:t>
                      </a:r>
                      <a:endParaRPr sz="1200" b="0" i="1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 i="0" cap="none"/>
                      </a:pPr>
                      <a:r>
                        <a:rPr lang="de-DE" sz="1200" b="0" i="1" dirty="0"/>
                        <a:t>AGE_TOTAL</a:t>
                      </a:r>
                      <a:endParaRPr sz="1200" b="0" i="1" dirty="0"/>
                    </a:p>
                  </a:txBody>
                  <a:tcPr marL="52917" marR="52917" marT="52917" marB="52917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727">
                <a:tc>
                  <a:txBody>
                    <a:bodyPr/>
                    <a:lstStyle/>
                    <a:p>
                      <a:pPr algn="r"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lang="de-DE" sz="1300" dirty="0"/>
                        <a:t>AT31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lang="de-DE" sz="1300" dirty="0"/>
                        <a:t>Linz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lang="de-DE" sz="1300" dirty="0"/>
                        <a:t>2013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lang="de-DE" sz="1300" dirty="0"/>
                        <a:t>1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defRPr sz="1800" b="0" i="0" cap="none"/>
                      </a:pPr>
                      <a:r>
                        <a:rPr lang="de-DE" sz="1300" dirty="0"/>
                        <a:t>98157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727">
                <a:tc>
                  <a:txBody>
                    <a:bodyPr/>
                    <a:lstStyle/>
                    <a:p>
                      <a:pPr marL="0" marR="0" indent="0" algn="r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lang="de-DE" sz="1300" dirty="0"/>
                        <a:t>AT31</a:t>
                      </a:r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lang="de-DE" sz="1300" dirty="0"/>
                        <a:t>Steyr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lang="de-DE" sz="1300" dirty="0"/>
                        <a:t>2013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lang="de-DE" sz="1300" dirty="0"/>
                        <a:t>1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defRPr sz="1800" b="0" i="0" cap="none"/>
                      </a:pPr>
                      <a:r>
                        <a:rPr lang="de-DE" sz="1300" dirty="0"/>
                        <a:t>18763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727">
                <a:tc>
                  <a:txBody>
                    <a:bodyPr/>
                    <a:lstStyle/>
                    <a:p>
                      <a:pPr marL="0" marR="0" indent="0" algn="r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lang="de-DE" sz="1300" dirty="0"/>
                        <a:t>AT31</a:t>
                      </a:r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lang="de-DE" sz="1300" dirty="0"/>
                        <a:t>Wels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lang="de-DE" sz="1300" dirty="0"/>
                        <a:t>2013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defRPr sz="1800" b="0" i="0" cap="none"/>
                      </a:pPr>
                      <a:r>
                        <a:rPr lang="de-DE" sz="1300" dirty="0"/>
                        <a:t>1</a:t>
                      </a:r>
                      <a:endParaRPr sz="1300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defRPr sz="1800" b="0" i="0" cap="none"/>
                      </a:pPr>
                      <a:r>
                        <a:rPr lang="de-DE" sz="1300" dirty="0"/>
                        <a:t>29730</a:t>
                      </a:r>
                    </a:p>
                  </a:txBody>
                  <a:tcPr marL="52917" marR="52917" marT="52917" marB="52917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727">
                <a:tc>
                  <a:txBody>
                    <a:bodyPr/>
                    <a:lstStyle/>
                    <a:p>
                      <a:pPr algn="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sz="1300" dirty="0"/>
                        <a:t>…</a:t>
                      </a:r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r>
                        <a:rPr sz="1300"/>
                        <a:t>…</a:t>
                      </a:r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 cap="none"/>
                      </a:pPr>
                      <a:endParaRPr sz="1300" dirty="0"/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defRPr sz="1800" b="0" i="0" cap="none"/>
                      </a:pPr>
                      <a:r>
                        <a:rPr sz="1300" dirty="0"/>
                        <a:t>…</a:t>
                      </a:r>
                    </a:p>
                  </a:txBody>
                  <a:tcPr marL="52917" marR="52917" marT="52917" marB="52917" horzOverflow="overflow"/>
                </a:tc>
                <a:tc>
                  <a:txBody>
                    <a:bodyPr/>
                    <a:lstStyle/>
                    <a:p>
                      <a:pPr algn="r">
                        <a:defRPr sz="1800" b="0" i="0" cap="none"/>
                      </a:pPr>
                      <a:r>
                        <a:rPr sz="1300" dirty="0"/>
                        <a:t>…</a:t>
                      </a:r>
                    </a:p>
                  </a:txBody>
                  <a:tcPr marL="52917" marR="52917" marT="52917" marB="52917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i="1" dirty="0"/>
              <a:t>Focus on specific dimensions:</a:t>
            </a:r>
          </a:p>
          <a:p>
            <a:pPr lvl="1"/>
            <a:r>
              <a:rPr lang="en-US" dirty="0"/>
              <a:t>Particularly </a:t>
            </a:r>
            <a:r>
              <a:rPr lang="en-US" sz="1600" b="1" dirty="0"/>
              <a:t>temporal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sz="1600" b="1" dirty="0"/>
              <a:t>geospatial</a:t>
            </a:r>
            <a:r>
              <a:rPr lang="en-US" b="1" dirty="0"/>
              <a:t> </a:t>
            </a:r>
            <a:r>
              <a:rPr lang="en-US" dirty="0"/>
              <a:t>queries require better support [2] 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else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do/</a:t>
            </a:r>
            <a:r>
              <a:rPr lang="de-DE" dirty="0" err="1"/>
              <a:t>use</a:t>
            </a:r>
            <a:r>
              <a:rPr lang="de-DE" dirty="0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20</a:t>
            </a:fld>
            <a:endParaRPr lang="en-GB" dirty="0"/>
          </a:p>
        </p:txBody>
      </p:sp>
      <p:graphicFrame>
        <p:nvGraphicFramePr>
          <p:cNvPr id="5" name="Inhaltsplatzhalt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3872617"/>
              </p:ext>
            </p:extLst>
          </p:nvPr>
        </p:nvGraphicFramePr>
        <p:xfrm>
          <a:off x="161570" y="5010244"/>
          <a:ext cx="8487571" cy="2346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6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0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[2]</a:t>
                      </a:r>
                      <a:endParaRPr lang="en-US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Emilia </a:t>
                      </a:r>
                      <a:r>
                        <a:rPr lang="en-US" sz="10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Kacprzak</a:t>
                      </a:r>
                      <a:r>
                        <a:rPr lang="en-US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et al.: A Query Log Analysis of Dataset Search. International Conference on Web Engineering</a:t>
                      </a:r>
                      <a:r>
                        <a:rPr lang="en-US" sz="10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(2017)</a:t>
                      </a:r>
                      <a:endParaRPr lang="en-US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Shape 245"/>
          <p:cNvSpPr/>
          <p:nvPr/>
        </p:nvSpPr>
        <p:spPr>
          <a:xfrm>
            <a:off x="1184455" y="3268414"/>
            <a:ext cx="1310917" cy="1446618"/>
          </a:xfrm>
          <a:prstGeom prst="rect">
            <a:avLst/>
          </a:prstGeom>
          <a:ln w="50800">
            <a:solidFill>
              <a:schemeClr val="accent1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38099" rIns="38099" anchor="ctr"/>
          <a:lstStyle/>
          <a:p>
            <a:pPr>
              <a:defRPr>
                <a:latin typeface="Avenir Next"/>
                <a:ea typeface="Avenir Next"/>
                <a:cs typeface="Avenir Next"/>
                <a:sym typeface="Avenir Next"/>
              </a:defRPr>
            </a:pPr>
            <a:endParaRPr sz="1500">
              <a:solidFill>
                <a:schemeClr val="accent1"/>
              </a:solidFill>
            </a:endParaRPr>
          </a:p>
        </p:txBody>
      </p:sp>
      <p:sp>
        <p:nvSpPr>
          <p:cNvPr id="11" name="Shape 245"/>
          <p:cNvSpPr/>
          <p:nvPr/>
        </p:nvSpPr>
        <p:spPr>
          <a:xfrm>
            <a:off x="2495372" y="3268414"/>
            <a:ext cx="1273323" cy="1446618"/>
          </a:xfrm>
          <a:prstGeom prst="rect">
            <a:avLst/>
          </a:prstGeom>
          <a:ln w="50800">
            <a:solidFill>
              <a:schemeClr val="accent1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38099" rIns="38099" anchor="ctr"/>
          <a:lstStyle/>
          <a:p>
            <a:pPr>
              <a:defRPr>
                <a:latin typeface="Avenir Next"/>
                <a:ea typeface="Avenir Next"/>
                <a:cs typeface="Avenir Next"/>
                <a:sym typeface="Avenir Next"/>
              </a:defRPr>
            </a:pPr>
            <a:endParaRPr sz="1500">
              <a:solidFill>
                <a:schemeClr val="accent1"/>
              </a:solidFill>
            </a:endParaRPr>
          </a:p>
        </p:txBody>
      </p:sp>
      <p:sp>
        <p:nvSpPr>
          <p:cNvPr id="12" name="Shape 245"/>
          <p:cNvSpPr/>
          <p:nvPr/>
        </p:nvSpPr>
        <p:spPr>
          <a:xfrm>
            <a:off x="3768695" y="3268414"/>
            <a:ext cx="1273323" cy="1446618"/>
          </a:xfrm>
          <a:prstGeom prst="rect">
            <a:avLst/>
          </a:prstGeom>
          <a:ln w="50800">
            <a:solidFill>
              <a:schemeClr val="accent1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38099" rIns="38099" anchor="ctr"/>
          <a:lstStyle/>
          <a:p>
            <a:pPr>
              <a:defRPr>
                <a:latin typeface="Avenir Next"/>
                <a:ea typeface="Avenir Next"/>
                <a:cs typeface="Avenir Next"/>
                <a:sym typeface="Avenir Next"/>
              </a:defRPr>
            </a:pPr>
            <a:endParaRPr sz="15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49840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Geospatial</a:t>
            </a:r>
            <a:r>
              <a:rPr lang="de-DE" dirty="0"/>
              <a:t> Knowledge Bases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5" name="Inhaltsplatzhalt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29" y="1094322"/>
            <a:ext cx="5031572" cy="418923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836"/>
            <a:ext cx="5493644" cy="3727251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718" y="4759601"/>
            <a:ext cx="1752600" cy="40005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6" y="4281087"/>
            <a:ext cx="2108879" cy="44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4583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Geo-Knowledge Graph </a:t>
            </a:r>
            <a:r>
              <a:rPr lang="de-DE" dirty="0" err="1"/>
              <a:t>Construction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7273954" y="3930852"/>
            <a:ext cx="1323393" cy="370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dirty="0" err="1"/>
              <a:t>Wikidata</a:t>
            </a:r>
            <a:r>
              <a:rPr lang="de-DE" sz="1400" dirty="0"/>
              <a:t> links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913" y="1081777"/>
            <a:ext cx="4578067" cy="4633224"/>
          </a:xfrm>
          <a:prstGeom prst="rect">
            <a:avLst/>
          </a:prstGeom>
        </p:spPr>
      </p:pic>
      <p:cxnSp>
        <p:nvCxnSpPr>
          <p:cNvPr id="11" name="Gerader Verbinder 10"/>
          <p:cNvCxnSpPr/>
          <p:nvPr/>
        </p:nvCxnSpPr>
        <p:spPr>
          <a:xfrm flipV="1">
            <a:off x="5724937" y="4095449"/>
            <a:ext cx="1422423" cy="18500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Inhaltsplatzhalter 7"/>
          <p:cNvSpPr txBox="1">
            <a:spLocks/>
          </p:cNvSpPr>
          <p:nvPr/>
        </p:nvSpPr>
        <p:spPr>
          <a:xfrm>
            <a:off x="556592" y="2194127"/>
            <a:ext cx="1351810" cy="334473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>
            <a:lvl1pPr marL="266700" indent="-26670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4388" indent="-27305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3525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6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0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400" dirty="0" err="1"/>
              <a:t>Wikidata</a:t>
            </a:r>
            <a:r>
              <a:rPr lang="de-DE" sz="1400" dirty="0"/>
              <a:t> links</a:t>
            </a:r>
          </a:p>
        </p:txBody>
      </p:sp>
      <p:cxnSp>
        <p:nvCxnSpPr>
          <p:cNvPr id="14" name="Gerader Verbinder 13"/>
          <p:cNvCxnSpPr/>
          <p:nvPr/>
        </p:nvCxnSpPr>
        <p:spPr>
          <a:xfrm flipH="1">
            <a:off x="1908401" y="1972459"/>
            <a:ext cx="1458221" cy="36788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 flipH="1" flipV="1">
            <a:off x="1918911" y="2413914"/>
            <a:ext cx="1264134" cy="392347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Rechteck 20"/>
          <p:cNvSpPr/>
          <p:nvPr/>
        </p:nvSpPr>
        <p:spPr>
          <a:xfrm>
            <a:off x="0" y="1228136"/>
            <a:ext cx="233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European </a:t>
            </a:r>
            <a:r>
              <a:rPr lang="de-DE" sz="1400" dirty="0" err="1"/>
              <a:t>Classification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Territorial Units</a:t>
            </a:r>
          </a:p>
        </p:txBody>
      </p:sp>
      <p:cxnSp>
        <p:nvCxnSpPr>
          <p:cNvPr id="25" name="Gerader Verbinder 24"/>
          <p:cNvCxnSpPr/>
          <p:nvPr/>
        </p:nvCxnSpPr>
        <p:spPr>
          <a:xfrm flipH="1">
            <a:off x="2168533" y="1381134"/>
            <a:ext cx="326187" cy="149492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Rechteck 29"/>
          <p:cNvSpPr/>
          <p:nvPr/>
        </p:nvSpPr>
        <p:spPr>
          <a:xfrm>
            <a:off x="7249469" y="1336049"/>
            <a:ext cx="15168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err="1"/>
              <a:t>Wikidata</a:t>
            </a:r>
            <a:r>
              <a:rPr lang="de-DE" sz="1400" dirty="0"/>
              <a:t>, </a:t>
            </a:r>
            <a:r>
              <a:rPr lang="de-DE" sz="1400" dirty="0" err="1"/>
              <a:t>GeoNames</a:t>
            </a:r>
            <a:endParaRPr lang="de-DE" sz="1400" dirty="0"/>
          </a:p>
        </p:txBody>
      </p:sp>
      <p:cxnSp>
        <p:nvCxnSpPr>
          <p:cNvPr id="31" name="Gerader Verbinder 30"/>
          <p:cNvCxnSpPr/>
          <p:nvPr/>
        </p:nvCxnSpPr>
        <p:spPr>
          <a:xfrm flipH="1" flipV="1">
            <a:off x="6815812" y="1406847"/>
            <a:ext cx="458143" cy="123779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Inhaltsplatzhalter 7"/>
          <p:cNvSpPr txBox="1">
            <a:spLocks/>
          </p:cNvSpPr>
          <p:nvPr/>
        </p:nvSpPr>
        <p:spPr>
          <a:xfrm>
            <a:off x="166654" y="3857688"/>
            <a:ext cx="2135298" cy="597103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>
            <a:lvl1pPr marL="266700" indent="-26670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4388" indent="-27305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3525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6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0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400" dirty="0"/>
              <a:t>Mapping OSM </a:t>
            </a:r>
            <a:r>
              <a:rPr lang="de-DE" sz="1400" dirty="0" err="1"/>
              <a:t>entities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GeoNames</a:t>
            </a:r>
            <a:r>
              <a:rPr lang="de-DE" sz="1400" dirty="0"/>
              <a:t> </a:t>
            </a:r>
            <a:r>
              <a:rPr lang="de-DE" sz="1400" dirty="0" err="1"/>
              <a:t>regions</a:t>
            </a:r>
            <a:endParaRPr lang="de-DE" sz="1400" dirty="0"/>
          </a:p>
        </p:txBody>
      </p:sp>
      <p:cxnSp>
        <p:nvCxnSpPr>
          <p:cNvPr id="35" name="Gerader Verbinder 34"/>
          <p:cNvCxnSpPr/>
          <p:nvPr/>
        </p:nvCxnSpPr>
        <p:spPr>
          <a:xfrm flipH="1" flipV="1">
            <a:off x="2168533" y="4187951"/>
            <a:ext cx="1674120" cy="540367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Inhaltsplatzhalter 7"/>
          <p:cNvSpPr txBox="1">
            <a:spLocks/>
          </p:cNvSpPr>
          <p:nvPr/>
        </p:nvSpPr>
        <p:spPr>
          <a:xfrm>
            <a:off x="246171" y="4946976"/>
            <a:ext cx="1702557" cy="681936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>
            <a:lvl1pPr marL="266700" indent="-26670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4388" indent="-27305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3525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6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0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400" dirty="0" err="1"/>
              <a:t>Extracting</a:t>
            </a:r>
            <a:r>
              <a:rPr lang="de-DE" sz="1400" dirty="0"/>
              <a:t> OSM </a:t>
            </a:r>
            <a:r>
              <a:rPr lang="de-DE" sz="1400" dirty="0" err="1"/>
              <a:t>streets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places</a:t>
            </a:r>
            <a:endParaRPr lang="de-DE" sz="1400" dirty="0"/>
          </a:p>
        </p:txBody>
      </p:sp>
      <p:cxnSp>
        <p:nvCxnSpPr>
          <p:cNvPr id="38" name="Gerader Verbinder 37"/>
          <p:cNvCxnSpPr/>
          <p:nvPr/>
        </p:nvCxnSpPr>
        <p:spPr>
          <a:xfrm flipH="1" flipV="1">
            <a:off x="1743575" y="5148470"/>
            <a:ext cx="655726" cy="2465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218071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61" y="1167881"/>
            <a:ext cx="5701544" cy="4386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Available</a:t>
            </a:r>
            <a:r>
              <a:rPr lang="de-DE" dirty="0"/>
              <a:t> Temporal Knowledge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23</a:t>
            </a:fld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79"/>
          <a:stretch/>
        </p:blipFill>
        <p:spPr>
          <a:xfrm>
            <a:off x="4626541" y="1167881"/>
            <a:ext cx="4346543" cy="3241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638" y="1225644"/>
            <a:ext cx="1951289" cy="51221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9" y="2922546"/>
            <a:ext cx="1151684" cy="81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01448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Temporal Knowledge Graph </a:t>
            </a:r>
            <a:r>
              <a:rPr lang="de-DE" dirty="0" err="1"/>
              <a:t>Construction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t="25104"/>
          <a:stretch/>
        </p:blipFill>
        <p:spPr>
          <a:xfrm>
            <a:off x="239753" y="1086252"/>
            <a:ext cx="5186829" cy="212459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22" y="3250412"/>
            <a:ext cx="4042161" cy="247313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059106" y="933446"/>
            <a:ext cx="42729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dirty="0">
                <a:sym typeface="Symbol" panose="05050102010706020507" pitchFamily="18" charset="2"/>
              </a:rPr>
              <a:t></a:t>
            </a:r>
          </a:p>
          <a:p>
            <a:endParaRPr lang="de-DE" sz="4800" dirty="0">
              <a:sym typeface="Symbol" panose="05050102010706020507" pitchFamily="18" charset="2"/>
            </a:endParaRPr>
          </a:p>
          <a:p>
            <a:r>
              <a:rPr lang="de-DE" sz="11500" dirty="0">
                <a:sym typeface="Symbol" panose="05050102010706020507" pitchFamily="18" charset="2"/>
              </a:rPr>
              <a:t></a:t>
            </a:r>
          </a:p>
        </p:txBody>
      </p:sp>
      <p:sp>
        <p:nvSpPr>
          <p:cNvPr id="11" name="Inhaltsplatzhalter 1"/>
          <p:cNvSpPr>
            <a:spLocks noGrp="1"/>
          </p:cNvSpPr>
          <p:nvPr>
            <p:ph idx="1"/>
          </p:nvPr>
        </p:nvSpPr>
        <p:spPr>
          <a:xfrm>
            <a:off x="5956420" y="1811707"/>
            <a:ext cx="2547027" cy="335268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dirty="0"/>
              <a:t>Named events and their labels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Links to parent periods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Temporal extent: </a:t>
            </a:r>
            <a:br>
              <a:rPr lang="en-US" sz="1800" dirty="0"/>
            </a:br>
            <a:r>
              <a:rPr lang="en-US" sz="1800" dirty="0"/>
              <a:t>a single beginning and end date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Links to the spatial coverage</a:t>
            </a:r>
            <a:endParaRPr lang="de-DE" sz="1800" dirty="0"/>
          </a:p>
        </p:txBody>
      </p:sp>
      <p:cxnSp>
        <p:nvCxnSpPr>
          <p:cNvPr id="13" name="Gerader Verbinder 12"/>
          <p:cNvCxnSpPr/>
          <p:nvPr/>
        </p:nvCxnSpPr>
        <p:spPr>
          <a:xfrm>
            <a:off x="0" y="3216228"/>
            <a:ext cx="54863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346665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2407" y="1344613"/>
            <a:ext cx="3185253" cy="35870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i="1" dirty="0" err="1"/>
              <a:t>Metadata</a:t>
            </a:r>
            <a:r>
              <a:rPr lang="de-DE" i="1" dirty="0"/>
              <a:t> </a:t>
            </a:r>
            <a:r>
              <a:rPr lang="de-DE" i="1" dirty="0" err="1"/>
              <a:t>descriptions</a:t>
            </a:r>
            <a:endParaRPr lang="de-DE" i="1" dirty="0"/>
          </a:p>
          <a:p>
            <a:r>
              <a:rPr lang="de-DE" sz="1400" dirty="0"/>
              <a:t>Geo-</a:t>
            </a:r>
            <a:r>
              <a:rPr lang="de-DE" sz="1400" dirty="0" err="1"/>
              <a:t>entities</a:t>
            </a:r>
            <a:r>
              <a:rPr lang="de-DE" sz="1400" dirty="0"/>
              <a:t> in </a:t>
            </a:r>
            <a:r>
              <a:rPr lang="de-DE" sz="1400" dirty="0" err="1"/>
              <a:t>titles</a:t>
            </a:r>
            <a:r>
              <a:rPr lang="de-DE" sz="1400" dirty="0"/>
              <a:t>, </a:t>
            </a:r>
            <a:r>
              <a:rPr lang="de-DE" sz="1400" dirty="0" err="1"/>
              <a:t>descriptions</a:t>
            </a:r>
            <a:r>
              <a:rPr lang="de-DE" sz="1400" dirty="0"/>
              <a:t>, </a:t>
            </a:r>
            <a:r>
              <a:rPr lang="de-DE" sz="1400" dirty="0" err="1"/>
              <a:t>organizations</a:t>
            </a:r>
            <a:endParaRPr lang="de-DE" sz="1400" dirty="0"/>
          </a:p>
          <a:p>
            <a:r>
              <a:rPr lang="de-DE" sz="1400" dirty="0" err="1"/>
              <a:t>Restricted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„</a:t>
            </a:r>
            <a:r>
              <a:rPr lang="de-DE" sz="1400" dirty="0" err="1"/>
              <a:t>origin</a:t>
            </a:r>
            <a:r>
              <a:rPr lang="de-DE" sz="1400" dirty="0"/>
              <a:t>“ </a:t>
            </a:r>
            <a:r>
              <a:rPr lang="de-DE" sz="1400" dirty="0" err="1"/>
              <a:t>country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dataset</a:t>
            </a:r>
            <a:r>
              <a:rPr lang="de-DE" sz="1400" dirty="0"/>
              <a:t> (</a:t>
            </a:r>
            <a:r>
              <a:rPr lang="de-DE" sz="1400" dirty="0" err="1"/>
              <a:t>from</a:t>
            </a:r>
            <a:r>
              <a:rPr lang="de-DE" sz="1400" dirty="0"/>
              <a:t> </a:t>
            </a:r>
            <a:r>
              <a:rPr lang="de-DE" sz="1400" dirty="0" err="1"/>
              <a:t>portal</a:t>
            </a:r>
            <a:r>
              <a:rPr lang="de-DE" sz="1400" dirty="0"/>
              <a:t>)</a:t>
            </a:r>
          </a:p>
          <a:p>
            <a:r>
              <a:rPr lang="de-DE" sz="1400" dirty="0"/>
              <a:t>Temporal </a:t>
            </a:r>
            <a:r>
              <a:rPr lang="de-DE" sz="1400" dirty="0" err="1"/>
              <a:t>tagging</a:t>
            </a:r>
            <a:r>
              <a:rPr lang="de-DE" sz="1400" dirty="0"/>
              <a:t> </a:t>
            </a:r>
            <a:r>
              <a:rPr lang="de-DE" sz="1400" dirty="0" err="1"/>
              <a:t>using</a:t>
            </a:r>
            <a:r>
              <a:rPr lang="de-DE" sz="1400" dirty="0"/>
              <a:t>  </a:t>
            </a:r>
            <a:r>
              <a:rPr lang="de-DE" sz="1400" dirty="0" err="1"/>
              <a:t>Heideltime</a:t>
            </a:r>
            <a:r>
              <a:rPr lang="de-DE" sz="1400" dirty="0"/>
              <a:t> </a:t>
            </a:r>
            <a:r>
              <a:rPr lang="de-DE" sz="1400" dirty="0" err="1"/>
              <a:t>framework</a:t>
            </a:r>
            <a:r>
              <a:rPr lang="de-DE" sz="1400" dirty="0"/>
              <a:t> [3]</a:t>
            </a:r>
          </a:p>
          <a:p>
            <a:pPr lvl="1"/>
            <a:endParaRPr lang="de-DE" dirty="0"/>
          </a:p>
          <a:p>
            <a:pPr marL="0" indent="0">
              <a:buNone/>
            </a:pPr>
            <a:r>
              <a:rPr lang="de-DE" i="1" dirty="0"/>
              <a:t>CSV </a:t>
            </a:r>
            <a:r>
              <a:rPr lang="de-DE" i="1" dirty="0" err="1"/>
              <a:t>cell</a:t>
            </a:r>
            <a:r>
              <a:rPr lang="de-DE" i="1" dirty="0"/>
              <a:t> </a:t>
            </a:r>
            <a:r>
              <a:rPr lang="de-DE" i="1" dirty="0" err="1"/>
              <a:t>value</a:t>
            </a:r>
            <a:r>
              <a:rPr lang="de-DE" i="1" dirty="0"/>
              <a:t> </a:t>
            </a:r>
            <a:r>
              <a:rPr lang="de-DE" i="1" dirty="0" err="1"/>
              <a:t>disambiguation</a:t>
            </a:r>
            <a:endParaRPr lang="de-DE" i="1" dirty="0"/>
          </a:p>
          <a:p>
            <a:r>
              <a:rPr lang="de-DE" sz="1400" dirty="0" err="1"/>
              <a:t>Row</a:t>
            </a:r>
            <a:r>
              <a:rPr lang="de-DE" sz="1400" dirty="0"/>
              <a:t> </a:t>
            </a:r>
            <a:r>
              <a:rPr lang="de-DE" sz="1400" dirty="0" err="1"/>
              <a:t>context</a:t>
            </a:r>
            <a:r>
              <a:rPr lang="de-DE" sz="1400" dirty="0"/>
              <a:t>:</a:t>
            </a:r>
          </a:p>
          <a:p>
            <a:pPr lvl="1"/>
            <a:r>
              <a:rPr lang="de-DE" sz="1300" dirty="0"/>
              <a:t>Filter </a:t>
            </a:r>
            <a:r>
              <a:rPr lang="de-DE" sz="1300" dirty="0" err="1"/>
              <a:t>candidates</a:t>
            </a:r>
            <a:r>
              <a:rPr lang="de-DE" sz="1300" dirty="0"/>
              <a:t> </a:t>
            </a:r>
            <a:r>
              <a:rPr lang="de-DE" sz="1300" dirty="0" err="1"/>
              <a:t>by</a:t>
            </a:r>
            <a:r>
              <a:rPr lang="de-DE" sz="1300" dirty="0"/>
              <a:t> potential </a:t>
            </a:r>
            <a:r>
              <a:rPr lang="de-DE" sz="1300" dirty="0" err="1"/>
              <a:t>parents</a:t>
            </a:r>
            <a:r>
              <a:rPr lang="de-DE" sz="1300" dirty="0"/>
              <a:t> (</a:t>
            </a:r>
            <a:r>
              <a:rPr lang="de-DE" sz="1300" dirty="0" err="1"/>
              <a:t>if</a:t>
            </a:r>
            <a:r>
              <a:rPr lang="de-DE" sz="1300" dirty="0"/>
              <a:t> </a:t>
            </a:r>
            <a:r>
              <a:rPr lang="de-DE" sz="1300" dirty="0" err="1"/>
              <a:t>available</a:t>
            </a:r>
            <a:r>
              <a:rPr lang="de-DE" sz="1300" dirty="0"/>
              <a:t>)</a:t>
            </a:r>
          </a:p>
          <a:p>
            <a:r>
              <a:rPr lang="de-DE" sz="1400" dirty="0" err="1"/>
              <a:t>Column</a:t>
            </a:r>
            <a:r>
              <a:rPr lang="de-DE" sz="1400" dirty="0"/>
              <a:t> </a:t>
            </a:r>
            <a:r>
              <a:rPr lang="de-DE" sz="1400" dirty="0" err="1"/>
              <a:t>context</a:t>
            </a:r>
            <a:r>
              <a:rPr lang="de-DE" sz="1400" dirty="0"/>
              <a:t>:</a:t>
            </a:r>
          </a:p>
          <a:p>
            <a:pPr lvl="1"/>
            <a:r>
              <a:rPr lang="en-US" sz="1300" dirty="0"/>
              <a:t>Least common ancestor of the spatial entities</a:t>
            </a:r>
            <a:endParaRPr lang="de-DE" sz="13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Dataset </a:t>
            </a:r>
            <a:r>
              <a:rPr lang="de-DE" dirty="0" err="1"/>
              <a:t>Labelling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568" y="38209"/>
            <a:ext cx="5235432" cy="5676791"/>
          </a:xfrm>
          <a:prstGeom prst="rect">
            <a:avLst/>
          </a:prstGeom>
        </p:spPr>
      </p:pic>
      <p:graphicFrame>
        <p:nvGraphicFramePr>
          <p:cNvPr id="6" name="Inhaltsplatzhalt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2639439"/>
              </p:ext>
            </p:extLst>
          </p:nvPr>
        </p:nvGraphicFramePr>
        <p:xfrm>
          <a:off x="165110" y="5244989"/>
          <a:ext cx="3647997" cy="3261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0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[3]</a:t>
                      </a:r>
                      <a:endParaRPr lang="en-US" sz="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8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Strötgen</a:t>
                      </a:r>
                      <a:r>
                        <a:rPr lang="en-US" sz="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8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Gertz</a:t>
                      </a:r>
                      <a:r>
                        <a:rPr lang="en-US" sz="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: Multilingual and Cross-domain Temporal Tagging. Language Resources and Evaluation, 2013.</a:t>
                      </a:r>
                      <a:endParaRPr lang="en-US" sz="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189619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Indexed</a:t>
            </a:r>
            <a:r>
              <a:rPr lang="de-DE" dirty="0"/>
              <a:t> Datasets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26</a:t>
            </a:fld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705" y="1110904"/>
            <a:ext cx="5512645" cy="402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69404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256841" y="4006913"/>
            <a:ext cx="6964821" cy="1518111"/>
          </a:xfrm>
        </p:spPr>
        <p:txBody>
          <a:bodyPr>
            <a:normAutofit/>
          </a:bodyPr>
          <a:lstStyle/>
          <a:p>
            <a:r>
              <a:rPr lang="de-DE" dirty="0" err="1"/>
              <a:t>Spatial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temporal </a:t>
            </a:r>
            <a:r>
              <a:rPr lang="de-DE" dirty="0" err="1"/>
              <a:t>base</a:t>
            </a:r>
            <a:r>
              <a:rPr lang="de-DE" dirty="0"/>
              <a:t> </a:t>
            </a:r>
            <a:r>
              <a:rPr lang="de-DE" dirty="0" err="1"/>
              <a:t>knowledge</a:t>
            </a:r>
            <a:r>
              <a:rPr lang="de-DE" dirty="0"/>
              <a:t> </a:t>
            </a:r>
            <a:r>
              <a:rPr lang="de-DE" dirty="0" err="1"/>
              <a:t>graph</a:t>
            </a:r>
            <a:endParaRPr lang="de-DE" dirty="0"/>
          </a:p>
          <a:p>
            <a:r>
              <a:rPr lang="de-DE" dirty="0" err="1"/>
              <a:t>Annotated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 in </a:t>
            </a:r>
            <a:r>
              <a:rPr lang="de-DE" dirty="0" err="1"/>
              <a:t>metadata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CSV </a:t>
            </a:r>
            <a:r>
              <a:rPr lang="de-DE" dirty="0" err="1"/>
              <a:t>cells</a:t>
            </a:r>
            <a:endParaRPr lang="de-DE" dirty="0"/>
          </a:p>
          <a:p>
            <a:r>
              <a:rPr lang="de-DE" dirty="0"/>
              <a:t>CSV </a:t>
            </a:r>
            <a:r>
              <a:rPr lang="de-DE" dirty="0" err="1"/>
              <a:t>metadata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CSVW </a:t>
            </a:r>
            <a:r>
              <a:rPr lang="de-DE" dirty="0" err="1"/>
              <a:t>vocabulary</a:t>
            </a:r>
            <a:endParaRPr lang="de-DE" dirty="0"/>
          </a:p>
          <a:p>
            <a:pPr lvl="1"/>
            <a:r>
              <a:rPr lang="de-DE" dirty="0"/>
              <a:t>e.g., </a:t>
            </a:r>
            <a:r>
              <a:rPr lang="de-DE" dirty="0" err="1"/>
              <a:t>delimiter</a:t>
            </a:r>
            <a:r>
              <a:rPr lang="de-DE" dirty="0"/>
              <a:t>, </a:t>
            </a:r>
            <a:r>
              <a:rPr lang="de-DE" dirty="0" err="1"/>
              <a:t>encoding</a:t>
            </a:r>
            <a:r>
              <a:rPr lang="de-DE" dirty="0"/>
              <a:t>, </a:t>
            </a:r>
            <a:r>
              <a:rPr lang="de-DE" dirty="0" err="1"/>
              <a:t>header</a:t>
            </a:r>
            <a:r>
              <a:rPr lang="de-DE" dirty="0"/>
              <a:t>, …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RDF Export 1/2: </a:t>
            </a:r>
            <a:br>
              <a:rPr lang="de-DE" dirty="0"/>
            </a:br>
            <a:r>
              <a:rPr lang="de-DE" dirty="0"/>
              <a:t>Knowledge Graph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27</a:t>
            </a:fld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" y="1226132"/>
            <a:ext cx="9095665" cy="259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47832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101" y="1132982"/>
            <a:ext cx="4581567" cy="4174146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2019" y="1344613"/>
            <a:ext cx="3420389" cy="3587051"/>
          </a:xfrm>
        </p:spPr>
        <p:txBody>
          <a:bodyPr/>
          <a:lstStyle/>
          <a:p>
            <a:r>
              <a:rPr lang="de-DE" dirty="0"/>
              <a:t>Note: </a:t>
            </a:r>
            <a:r>
              <a:rPr lang="de-DE" dirty="0" err="1"/>
              <a:t>no</a:t>
            </a:r>
            <a:r>
              <a:rPr lang="de-DE" dirty="0"/>
              <a:t> real </a:t>
            </a:r>
            <a:r>
              <a:rPr lang="de-DE" dirty="0" err="1"/>
              <a:t>cell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annotaitons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those</a:t>
            </a:r>
            <a:r>
              <a:rPr lang="de-DE" dirty="0"/>
              <a:t>!</a:t>
            </a:r>
          </a:p>
          <a:p>
            <a:r>
              <a:rPr lang="de-DE" dirty="0"/>
              <a:t>E.g.:</a:t>
            </a:r>
          </a:p>
          <a:p>
            <a:pPr lvl="1"/>
            <a:r>
              <a:rPr lang="de-DE" dirty="0" err="1">
                <a:solidFill>
                  <a:srgbClr val="FF0000"/>
                </a:solidFill>
              </a:rPr>
              <a:t>csvwx:cell</a:t>
            </a:r>
            <a:endParaRPr lang="de-DE" dirty="0">
              <a:solidFill>
                <a:srgbClr val="FF0000"/>
              </a:solidFill>
            </a:endParaRPr>
          </a:p>
          <a:p>
            <a:pPr lvl="2"/>
            <a:r>
              <a:rPr lang="de-DE" dirty="0" err="1">
                <a:solidFill>
                  <a:srgbClr val="FF0000"/>
                </a:solidFill>
              </a:rPr>
              <a:t>csvwx:hasTime</a:t>
            </a:r>
            <a:endParaRPr lang="de-DE" dirty="0">
              <a:solidFill>
                <a:srgbClr val="FF0000"/>
              </a:solidFill>
            </a:endParaRPr>
          </a:p>
          <a:p>
            <a:pPr lvl="2"/>
            <a:r>
              <a:rPr lang="de-DE" dirty="0" err="1">
                <a:solidFill>
                  <a:srgbClr val="FF0000"/>
                </a:solidFill>
              </a:rPr>
              <a:t>csvw:refersToEntity</a:t>
            </a:r>
            <a:endParaRPr lang="de-DE" dirty="0">
              <a:solidFill>
                <a:srgbClr val="FF0000"/>
              </a:solidFill>
            </a:endParaRPr>
          </a:p>
          <a:p>
            <a:pPr lvl="1"/>
            <a:r>
              <a:rPr lang="de-DE" dirty="0"/>
              <a:t>…</a:t>
            </a:r>
          </a:p>
          <a:p>
            <a:pPr lvl="1"/>
            <a:endParaRPr lang="de-DE" dirty="0"/>
          </a:p>
          <a:p>
            <a:pPr marL="266700" lvl="1" indent="0">
              <a:buNone/>
            </a:pPr>
            <a:r>
              <a:rPr lang="de-DE" dirty="0"/>
              <a:t>Details: cf.: </a:t>
            </a:r>
            <a:r>
              <a:rPr lang="en-US" dirty="0">
                <a:hlinkClick r:id="rId3"/>
              </a:rPr>
              <a:t>http://data.wu.ac.at/ns/csvwx</a:t>
            </a:r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RDF Export 2/2: </a:t>
            </a:r>
            <a:br>
              <a:rPr lang="de-DE" dirty="0"/>
            </a:br>
            <a:r>
              <a:rPr lang="de-DE" dirty="0"/>
              <a:t>CSV on </a:t>
            </a:r>
            <a:r>
              <a:rPr lang="de-DE" dirty="0" err="1"/>
              <a:t>the</a:t>
            </a:r>
            <a:r>
              <a:rPr lang="de-DE" dirty="0"/>
              <a:t> Web </a:t>
            </a:r>
            <a:r>
              <a:rPr lang="de-DE" dirty="0" err="1"/>
              <a:t>Metadata</a:t>
            </a:r>
            <a:r>
              <a:rPr lang="de-DE" dirty="0"/>
              <a:t> [4]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28</a:t>
            </a:fld>
            <a:endParaRPr lang="en-GB" dirty="0"/>
          </a:p>
        </p:txBody>
      </p:sp>
      <p:graphicFrame>
        <p:nvGraphicFramePr>
          <p:cNvPr id="6" name="Inhaltsplatzhalt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250190"/>
              </p:ext>
            </p:extLst>
          </p:nvPr>
        </p:nvGraphicFramePr>
        <p:xfrm>
          <a:off x="393710" y="5204847"/>
          <a:ext cx="7137297" cy="3870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2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[4]</a:t>
                      </a:r>
                      <a:endParaRPr lang="en-US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R. Pollock</a:t>
                      </a:r>
                      <a:r>
                        <a:rPr lang="en-US" sz="10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et al.</a:t>
                      </a:r>
                      <a:r>
                        <a:rPr lang="en-US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Metadata</a:t>
                      </a:r>
                      <a:r>
                        <a:rPr lang="en-US" sz="10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Vocabulary for Tabular Data, W3C CSV on the Web (2015)</a:t>
                      </a:r>
                      <a:endParaRPr lang="en-US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384269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/>
          <a:srcRect t="23033"/>
          <a:stretch/>
        </p:blipFill>
        <p:spPr>
          <a:xfrm>
            <a:off x="1452784" y="1794930"/>
            <a:ext cx="5452218" cy="3781370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2019" y="1344614"/>
            <a:ext cx="7759644" cy="646556"/>
          </a:xfrm>
        </p:spPr>
        <p:txBody>
          <a:bodyPr/>
          <a:lstStyle/>
          <a:p>
            <a:r>
              <a:rPr lang="de-DE" dirty="0"/>
              <a:t>Find </a:t>
            </a:r>
            <a:r>
              <a:rPr lang="de-DE" dirty="0" err="1"/>
              <a:t>datasets</a:t>
            </a:r>
            <a:r>
              <a:rPr lang="de-DE" dirty="0"/>
              <a:t> </a:t>
            </a:r>
            <a:r>
              <a:rPr lang="de-DE" dirty="0" err="1"/>
              <a:t>within</a:t>
            </a:r>
            <a:r>
              <a:rPr lang="de-DE" dirty="0"/>
              <a:t> time-range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referring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geospatial</a:t>
            </a:r>
            <a:r>
              <a:rPr lang="de-DE" dirty="0"/>
              <a:t> </a:t>
            </a:r>
            <a:r>
              <a:rPr lang="de-DE" dirty="0" err="1"/>
              <a:t>entity</a:t>
            </a:r>
            <a:r>
              <a:rPr lang="de-DE" dirty="0"/>
              <a:t>: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SPARQL </a:t>
            </a:r>
            <a:r>
              <a:rPr lang="de-DE" dirty="0" err="1"/>
              <a:t>Endpoint</a:t>
            </a:r>
            <a:r>
              <a:rPr lang="de-DE" dirty="0"/>
              <a:t> (1)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6" name="Rechteck 5"/>
          <p:cNvSpPr/>
          <p:nvPr/>
        </p:nvSpPr>
        <p:spPr>
          <a:xfrm>
            <a:off x="1452784" y="3666148"/>
            <a:ext cx="5452218" cy="452927"/>
          </a:xfrm>
          <a:prstGeom prst="rect">
            <a:avLst/>
          </a:prstGeom>
          <a:solidFill>
            <a:srgbClr val="0096D3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452784" y="4382567"/>
            <a:ext cx="5452218" cy="479992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1452784" y="5050022"/>
            <a:ext cx="5452218" cy="288492"/>
          </a:xfrm>
          <a:prstGeom prst="rect">
            <a:avLst/>
          </a:prstGeom>
          <a:solidFill>
            <a:srgbClr val="0096D3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39128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Open Data </a:t>
            </a:r>
            <a:r>
              <a:rPr lang="de-DE" dirty="0" err="1"/>
              <a:t>is</a:t>
            </a:r>
            <a:r>
              <a:rPr lang="de-DE" dirty="0"/>
              <a:t> a Global Trend!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EU &amp; Austria, but also </a:t>
            </a:r>
            <a:r>
              <a:rPr lang="de-DE" dirty="0" err="1"/>
              <a:t>the</a:t>
            </a:r>
            <a:r>
              <a:rPr lang="de-DE" dirty="0"/>
              <a:t> (</a:t>
            </a:r>
            <a:r>
              <a:rPr lang="de-DE" dirty="0" err="1"/>
              <a:t>previous</a:t>
            </a:r>
            <a:r>
              <a:rPr lang="de-DE" dirty="0"/>
              <a:t>) US </a:t>
            </a:r>
            <a:r>
              <a:rPr lang="de-DE" dirty="0" err="1"/>
              <a:t>and</a:t>
            </a:r>
            <a:r>
              <a:rPr lang="de-DE" dirty="0"/>
              <a:t> UK </a:t>
            </a:r>
            <a:r>
              <a:rPr lang="de-DE" dirty="0" err="1"/>
              <a:t>administration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/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pushing</a:t>
            </a:r>
            <a:r>
              <a:rPr lang="de-DE" dirty="0"/>
              <a:t> Open Data!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1" y="2312924"/>
            <a:ext cx="1828873" cy="128786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9620" y="2312924"/>
            <a:ext cx="1511388" cy="12878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4849" y="2270272"/>
            <a:ext cx="1830242" cy="14058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9772" y="3110690"/>
            <a:ext cx="1939729" cy="12494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" name="Picture 5" descr="031910_2100_inspirepart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710" y="3546885"/>
            <a:ext cx="476250" cy="47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6869" y="3701206"/>
            <a:ext cx="557153" cy="3275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1850" y="2038206"/>
            <a:ext cx="900100" cy="2675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63185" y="2038207"/>
            <a:ext cx="756777" cy="27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863184" y="3960328"/>
            <a:ext cx="168740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750" b="1" dirty="0">
                <a:cs typeface="Arial" charset="0"/>
              </a:rPr>
              <a:t>DIRECTIVE 2007/2/EC INSPIRE</a:t>
            </a:r>
          </a:p>
        </p:txBody>
      </p:sp>
      <p:pic>
        <p:nvPicPr>
          <p:cNvPr id="13" name="Picture 17" descr="Screen Shot 2013-01-26 at 22.27.5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19960" y="3590655"/>
            <a:ext cx="1645948" cy="427519"/>
          </a:xfrm>
          <a:prstGeom prst="rect">
            <a:avLst/>
          </a:prstGeom>
        </p:spPr>
      </p:pic>
      <p:pic>
        <p:nvPicPr>
          <p:cNvPr id="14" name="Picture 18" descr="Screen Shot 2013-01-26 at 22.29.49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63064" y="2030569"/>
            <a:ext cx="1956681" cy="10924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EA601E6-560D-6347-B0E6-2A4C67C74B0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" t="2696" r="-271" b="46"/>
          <a:stretch/>
        </p:blipFill>
        <p:spPr>
          <a:xfrm>
            <a:off x="3234204" y="3073110"/>
            <a:ext cx="5100729" cy="267003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7EFF63C9-87AD-1D40-9995-A9F8D7046BFC}"/>
              </a:ext>
            </a:extLst>
          </p:cNvPr>
          <p:cNvSpPr/>
          <p:nvPr/>
        </p:nvSpPr>
        <p:spPr>
          <a:xfrm>
            <a:off x="5082483" y="4788550"/>
            <a:ext cx="1377153" cy="5400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151770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771" y="1147713"/>
            <a:ext cx="5522229" cy="4498921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30777" y="1504058"/>
            <a:ext cx="2682444" cy="3811423"/>
          </a:xfrm>
        </p:spPr>
        <p:txBody>
          <a:bodyPr>
            <a:normAutofit/>
          </a:bodyPr>
          <a:lstStyle/>
          <a:p>
            <a:r>
              <a:rPr lang="de-DE" dirty="0"/>
              <a:t>Text </a:t>
            </a:r>
            <a:r>
              <a:rPr lang="de-DE" dirty="0" err="1"/>
              <a:t>search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en-US" dirty="0"/>
              <a:t>time period and its temporal and spatial coverage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Query for cells within time period and referring to geo-entity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SPARQL </a:t>
            </a:r>
            <a:r>
              <a:rPr lang="de-DE" dirty="0" err="1"/>
              <a:t>Endpoint</a:t>
            </a:r>
            <a:r>
              <a:rPr lang="de-DE" dirty="0"/>
              <a:t> (2)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6" name="Rechteck 5"/>
          <p:cNvSpPr/>
          <p:nvPr/>
        </p:nvSpPr>
        <p:spPr>
          <a:xfrm>
            <a:off x="3638861" y="1692067"/>
            <a:ext cx="5453864" cy="401652"/>
          </a:xfrm>
          <a:prstGeom prst="rect">
            <a:avLst/>
          </a:prstGeom>
          <a:solidFill>
            <a:srgbClr val="0096D3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3630315" y="4690974"/>
            <a:ext cx="5453864" cy="765681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3630315" y="3206660"/>
            <a:ext cx="5453864" cy="765681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5768453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2019" y="1344614"/>
            <a:ext cx="7759644" cy="1037876"/>
          </a:xfrm>
        </p:spPr>
        <p:txBody>
          <a:bodyPr/>
          <a:lstStyle/>
          <a:p>
            <a:r>
              <a:rPr lang="en-US" dirty="0"/>
              <a:t>Standard for representation and querying of geospatial linked data</a:t>
            </a:r>
          </a:p>
          <a:p>
            <a:r>
              <a:rPr lang="en-US" dirty="0"/>
              <a:t>(Almost) no complete implementations of </a:t>
            </a:r>
            <a:r>
              <a:rPr lang="en-US" dirty="0" err="1"/>
              <a:t>GeoSPARQL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GeoSPARQL</a:t>
            </a:r>
            <a:r>
              <a:rPr lang="de-DE" dirty="0"/>
              <a:t> </a:t>
            </a:r>
            <a:r>
              <a:rPr lang="de-DE" dirty="0" err="1"/>
              <a:t>Queries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31</a:t>
            </a:fld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59" y="2533034"/>
            <a:ext cx="8250778" cy="253462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05358" y="4050704"/>
            <a:ext cx="8396809" cy="256377"/>
          </a:xfrm>
          <a:prstGeom prst="rect">
            <a:avLst/>
          </a:prstGeom>
          <a:solidFill>
            <a:srgbClr val="0096D3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405358" y="2905569"/>
            <a:ext cx="8396810" cy="256377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05357" y="4634366"/>
            <a:ext cx="8396809" cy="236737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581715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32</a:t>
            </a:fld>
            <a:endParaRPr lang="en-GB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12" y="20102"/>
            <a:ext cx="5514975" cy="5666321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Search Interface</a:t>
            </a:r>
          </a:p>
        </p:txBody>
      </p:sp>
      <p:sp>
        <p:nvSpPr>
          <p:cNvPr id="6" name="Inhaltsplatzhalter 1"/>
          <p:cNvSpPr txBox="1">
            <a:spLocks/>
          </p:cNvSpPr>
          <p:nvPr/>
        </p:nvSpPr>
        <p:spPr>
          <a:xfrm>
            <a:off x="368402" y="1393858"/>
            <a:ext cx="3015730" cy="4015582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>
            <a:lvl1pPr marL="266700" indent="-26670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4388" indent="-27305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3525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6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0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i="1" dirty="0" err="1"/>
              <a:t>Faceted</a:t>
            </a:r>
            <a:r>
              <a:rPr lang="de-DE" i="1" dirty="0"/>
              <a:t> </a:t>
            </a:r>
            <a:r>
              <a:rPr lang="de-DE" i="1" dirty="0" err="1"/>
              <a:t>query</a:t>
            </a:r>
            <a:r>
              <a:rPr lang="de-DE" i="1" dirty="0"/>
              <a:t> </a:t>
            </a:r>
            <a:r>
              <a:rPr lang="de-DE" i="1" dirty="0" err="1"/>
              <a:t>interface</a:t>
            </a:r>
            <a:r>
              <a:rPr lang="de-DE" i="1" dirty="0"/>
              <a:t>:</a:t>
            </a:r>
          </a:p>
          <a:p>
            <a:r>
              <a:rPr lang="de-DE" dirty="0" err="1"/>
              <a:t>Timespan</a:t>
            </a:r>
            <a:endParaRPr lang="de-DE" dirty="0"/>
          </a:p>
          <a:p>
            <a:r>
              <a:rPr lang="de-DE" dirty="0"/>
              <a:t>Time </a:t>
            </a:r>
            <a:r>
              <a:rPr lang="de-DE" dirty="0" err="1"/>
              <a:t>pattern</a:t>
            </a:r>
            <a:endParaRPr lang="de-DE" dirty="0"/>
          </a:p>
          <a:p>
            <a:r>
              <a:rPr lang="de-DE" dirty="0"/>
              <a:t>Geo-</a:t>
            </a:r>
            <a:r>
              <a:rPr lang="de-DE" dirty="0" err="1"/>
              <a:t>entities</a:t>
            </a:r>
            <a:endParaRPr lang="de-DE" dirty="0"/>
          </a:p>
          <a:p>
            <a:r>
              <a:rPr lang="de-DE" dirty="0" err="1"/>
              <a:t>Full</a:t>
            </a:r>
            <a:r>
              <a:rPr lang="de-DE" dirty="0"/>
              <a:t>-text </a:t>
            </a:r>
            <a:r>
              <a:rPr lang="de-DE" dirty="0" err="1"/>
              <a:t>queries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i="1" dirty="0"/>
              <a:t>Back end:</a:t>
            </a:r>
          </a:p>
          <a:p>
            <a:r>
              <a:rPr lang="de-DE" sz="1400" b="1" dirty="0" err="1"/>
              <a:t>MongoDB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efficient</a:t>
            </a:r>
            <a:r>
              <a:rPr lang="de-DE" sz="1400" dirty="0"/>
              <a:t> </a:t>
            </a:r>
            <a:r>
              <a:rPr lang="de-DE" sz="1400" dirty="0" err="1"/>
              <a:t>key</a:t>
            </a:r>
            <a:r>
              <a:rPr lang="de-DE" sz="1400" dirty="0"/>
              <a:t> </a:t>
            </a:r>
            <a:r>
              <a:rPr lang="de-DE" sz="1400" dirty="0" err="1"/>
              <a:t>look-ups</a:t>
            </a:r>
            <a:endParaRPr lang="de-DE" sz="1400" dirty="0"/>
          </a:p>
          <a:p>
            <a:r>
              <a:rPr lang="de-DE" sz="1400" b="1" dirty="0" err="1"/>
              <a:t>ElasticSearch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indexing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full</a:t>
            </a:r>
            <a:r>
              <a:rPr lang="de-DE" sz="1400" dirty="0"/>
              <a:t>-text </a:t>
            </a:r>
            <a:r>
              <a:rPr lang="de-DE" sz="1400" dirty="0" err="1"/>
              <a:t>queries</a:t>
            </a:r>
            <a:endParaRPr lang="de-DE" sz="1400" dirty="0"/>
          </a:p>
          <a:p>
            <a:r>
              <a:rPr lang="de-DE" sz="1400" b="1" dirty="0" err="1"/>
              <a:t>Virtuoso</a:t>
            </a:r>
            <a:r>
              <a:rPr lang="de-DE" sz="1400" dirty="0"/>
              <a:t> </a:t>
            </a:r>
            <a:r>
              <a:rPr lang="de-DE" sz="1400" dirty="0" err="1"/>
              <a:t>as</a:t>
            </a:r>
            <a:r>
              <a:rPr lang="de-DE" sz="1400" dirty="0"/>
              <a:t> a </a:t>
            </a:r>
            <a:r>
              <a:rPr lang="de-DE" sz="1400" dirty="0" err="1"/>
              <a:t>triple</a:t>
            </a:r>
            <a:r>
              <a:rPr lang="de-DE" sz="1400" dirty="0"/>
              <a:t> </a:t>
            </a:r>
            <a:r>
              <a:rPr lang="de-DE" sz="1400" dirty="0" err="1"/>
              <a:t>store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22631778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2018" y="1344613"/>
            <a:ext cx="8339081" cy="3587051"/>
          </a:xfrm>
        </p:spPr>
        <p:txBody>
          <a:bodyPr>
            <a:normAutofit lnSpcReduction="10000"/>
          </a:bodyPr>
          <a:lstStyle/>
          <a:p>
            <a:r>
              <a:rPr lang="de-DE" dirty="0"/>
              <a:t>Open (Structured) Data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rich</a:t>
            </a:r>
            <a:r>
              <a:rPr lang="de-DE" dirty="0"/>
              <a:t> </a:t>
            </a:r>
            <a:r>
              <a:rPr lang="de-DE" dirty="0" err="1"/>
              <a:t>source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Knowledge </a:t>
            </a:r>
            <a:r>
              <a:rPr lang="de-DE" dirty="0" err="1"/>
              <a:t>worthwhile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tap</a:t>
            </a:r>
            <a:r>
              <a:rPr lang="de-DE" dirty="0"/>
              <a:t> </a:t>
            </a:r>
            <a:r>
              <a:rPr lang="de-DE" dirty="0" err="1"/>
              <a:t>into</a:t>
            </a:r>
            <a:endParaRPr lang="de-DE" dirty="0"/>
          </a:p>
          <a:p>
            <a:r>
              <a:rPr lang="de-DE" dirty="0"/>
              <a:t>Most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(</a:t>
            </a:r>
            <a:r>
              <a:rPr lang="de-DE" dirty="0" err="1"/>
              <a:t>yet</a:t>
            </a:r>
            <a:r>
              <a:rPr lang="de-DE" dirty="0"/>
              <a:t>) </a:t>
            </a:r>
            <a:r>
              <a:rPr lang="de-DE" dirty="0" err="1"/>
              <a:t>Linked</a:t>
            </a:r>
            <a:r>
              <a:rPr lang="de-DE" dirty="0"/>
              <a:t> Data.</a:t>
            </a:r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i="1" dirty="0" err="1"/>
              <a:t>What</a:t>
            </a:r>
            <a:r>
              <a:rPr lang="de-DE" i="1" dirty="0"/>
              <a:t> </a:t>
            </a:r>
            <a:r>
              <a:rPr lang="de-DE" i="1" dirty="0" err="1"/>
              <a:t>we</a:t>
            </a:r>
            <a:r>
              <a:rPr lang="de-DE" i="1" dirty="0"/>
              <a:t> </a:t>
            </a:r>
            <a:r>
              <a:rPr lang="de-DE" i="1" dirty="0" err="1"/>
              <a:t>did</a:t>
            </a:r>
            <a:r>
              <a:rPr lang="de-DE" i="1" dirty="0"/>
              <a:t>:</a:t>
            </a:r>
          </a:p>
          <a:p>
            <a:r>
              <a:rPr lang="de-DE" dirty="0" err="1"/>
              <a:t>Hierarchical</a:t>
            </a:r>
            <a:r>
              <a:rPr lang="de-DE" dirty="0"/>
              <a:t> </a:t>
            </a:r>
            <a:r>
              <a:rPr lang="de-DE" dirty="0" err="1"/>
              <a:t>knowledge</a:t>
            </a:r>
            <a:r>
              <a:rPr lang="de-DE" dirty="0"/>
              <a:t> </a:t>
            </a:r>
            <a:r>
              <a:rPr lang="en-US" dirty="0"/>
              <a:t>graph of spatial and temporal entities</a:t>
            </a:r>
          </a:p>
          <a:p>
            <a:r>
              <a:rPr lang="de-DE" dirty="0" err="1"/>
              <a:t>Algorithms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annotate</a:t>
            </a:r>
            <a:r>
              <a:rPr lang="de-DE" dirty="0"/>
              <a:t> CSV </a:t>
            </a:r>
            <a:r>
              <a:rPr lang="en-US" dirty="0"/>
              <a:t>tables and their metadata descriptions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i="1" dirty="0" err="1"/>
              <a:t>What‘s</a:t>
            </a:r>
            <a:r>
              <a:rPr lang="de-DE" i="1" dirty="0"/>
              <a:t> </a:t>
            </a:r>
            <a:r>
              <a:rPr lang="de-DE" i="1" dirty="0" err="1"/>
              <a:t>next</a:t>
            </a:r>
            <a:r>
              <a:rPr lang="de-DE" i="1" dirty="0"/>
              <a:t>:</a:t>
            </a:r>
          </a:p>
          <a:p>
            <a:r>
              <a:rPr lang="de-DE" dirty="0" err="1"/>
              <a:t>Enable</a:t>
            </a:r>
            <a:r>
              <a:rPr lang="de-DE" dirty="0"/>
              <a:t> </a:t>
            </a:r>
            <a:r>
              <a:rPr lang="de-DE" dirty="0" err="1"/>
              <a:t>GeoSPARQL</a:t>
            </a:r>
            <a:r>
              <a:rPr lang="de-DE" dirty="0"/>
              <a:t> (</a:t>
            </a:r>
            <a:r>
              <a:rPr lang="de-DE" dirty="0" err="1"/>
              <a:t>or</a:t>
            </a:r>
            <a:r>
              <a:rPr lang="de-DE" dirty="0"/>
              <a:t> an alternative </a:t>
            </a:r>
            <a:r>
              <a:rPr lang="de-DE" dirty="0" err="1"/>
              <a:t>geospatial-query</a:t>
            </a:r>
            <a:r>
              <a:rPr lang="de-DE" dirty="0"/>
              <a:t> </a:t>
            </a:r>
            <a:r>
              <a:rPr lang="de-DE" dirty="0" err="1"/>
              <a:t>language</a:t>
            </a:r>
            <a:r>
              <a:rPr lang="de-DE" dirty="0"/>
              <a:t>)</a:t>
            </a:r>
          </a:p>
          <a:p>
            <a:r>
              <a:rPr lang="de-DE" dirty="0" err="1"/>
              <a:t>Parsing</a:t>
            </a:r>
            <a:r>
              <a:rPr lang="de-DE" dirty="0"/>
              <a:t> </a:t>
            </a:r>
            <a:r>
              <a:rPr lang="de-DE" dirty="0" err="1"/>
              <a:t>coordinates</a:t>
            </a:r>
            <a:r>
              <a:rPr lang="de-DE" dirty="0"/>
              <a:t> in </a:t>
            </a:r>
            <a:r>
              <a:rPr lang="de-DE" dirty="0" err="1"/>
              <a:t>datasets</a:t>
            </a:r>
            <a:endParaRPr lang="de-DE" dirty="0"/>
          </a:p>
          <a:p>
            <a:r>
              <a:rPr lang="de-DE" dirty="0"/>
              <a:t>Parse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file</a:t>
            </a:r>
            <a:r>
              <a:rPr lang="de-DE" dirty="0"/>
              <a:t> </a:t>
            </a:r>
            <a:r>
              <a:rPr lang="de-DE" dirty="0" err="1"/>
              <a:t>fomats</a:t>
            </a:r>
            <a:r>
              <a:rPr lang="de-DE" dirty="0"/>
              <a:t>, e.g., XML, PDF, …</a:t>
            </a:r>
          </a:p>
          <a:p>
            <a:r>
              <a:rPr lang="de-DE" dirty="0"/>
              <a:t>Test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domains</a:t>
            </a:r>
            <a:r>
              <a:rPr lang="de-DE" dirty="0"/>
              <a:t> </a:t>
            </a:r>
            <a:r>
              <a:rPr lang="en-US" dirty="0"/>
              <a:t>such as tweets or web pages (e.g., </a:t>
            </a:r>
            <a:r>
              <a:rPr lang="de-DE" dirty="0" err="1"/>
              <a:t>newspaper</a:t>
            </a:r>
            <a:r>
              <a:rPr lang="de-DE" dirty="0"/>
              <a:t> </a:t>
            </a:r>
            <a:r>
              <a:rPr lang="de-DE" dirty="0" err="1"/>
              <a:t>articles</a:t>
            </a:r>
            <a:r>
              <a:rPr lang="de-DE" dirty="0"/>
              <a:t>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Conclusions</a:t>
            </a:r>
            <a:r>
              <a:rPr lang="de-DE" dirty="0"/>
              <a:t> &amp; Outlook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822201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Other Ongoing Projects (</a:t>
            </a:r>
            <a:r>
              <a:rPr lang="en-GB" noProof="0" dirty="0" err="1"/>
              <a:t>data.wu.ac.at</a:t>
            </a:r>
            <a:r>
              <a:rPr lang="en-GB" noProof="0" dirty="0"/>
              <a:t>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965" y="1477347"/>
            <a:ext cx="5483128" cy="4237653"/>
          </a:xfrm>
        </p:spPr>
      </p:pic>
      <p:pic>
        <p:nvPicPr>
          <p:cNvPr id="4" name="Picture 2" descr="https://pbs.twimg.com/media/C5_4bCnWAAAF7LG.jpg:large">
            <a:extLst>
              <a:ext uri="{FF2B5EF4-FFF2-40B4-BE49-F238E27FC236}">
                <a16:creationId xmlns:a16="http://schemas.microsoft.com/office/drawing/2014/main" id="{5CC99F45-D8C6-9747-B67D-8D69454CE3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17154"/>
          <a:stretch/>
        </p:blipFill>
        <p:spPr bwMode="auto">
          <a:xfrm>
            <a:off x="6813136" y="0"/>
            <a:ext cx="2330864" cy="158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811442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71B87-C08C-5043-AE4A-AE9149539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are we working 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457DB-37D5-6B4B-A66A-683ED23F272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211792" y="1537353"/>
            <a:ext cx="7614708" cy="3901282"/>
          </a:xfrm>
        </p:spPr>
        <p:txBody>
          <a:bodyPr/>
          <a:lstStyle/>
          <a:p>
            <a:r>
              <a:rPr lang="en-US" dirty="0"/>
              <a:t>Open Data </a:t>
            </a:r>
            <a:r>
              <a:rPr lang="en-US" dirty="0" err="1"/>
              <a:t>Portalwatch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1) Monitoring Metadata quality</a:t>
            </a:r>
          </a:p>
          <a:p>
            <a:pPr lvl="1"/>
            <a:r>
              <a:rPr lang="de-DE" dirty="0"/>
              <a:t>2) Mapping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vocabularies</a:t>
            </a:r>
            <a:endParaRPr lang="de-DE" dirty="0"/>
          </a:p>
          <a:p>
            <a:pPr lvl="1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3)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Enriching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Metadata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improve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search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</a:rPr>
              <a:t>talked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</a:rPr>
              <a:t>about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</a:rPr>
              <a:t>that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</a:rPr>
              <a:t>already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2197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250" y="2977514"/>
            <a:ext cx="6258375" cy="181054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1) Monitoring </a:t>
            </a:r>
            <a:r>
              <a:rPr lang="de-DE" dirty="0" err="1"/>
              <a:t>and</a:t>
            </a:r>
            <a:r>
              <a:rPr lang="de-DE" dirty="0"/>
              <a:t> QA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evolving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portals</a:t>
            </a:r>
            <a:endParaRPr lang="de-DE" sz="2000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/>
          </p:nvPr>
        </p:nvGraphicFramePr>
        <p:xfrm>
          <a:off x="1214438" y="1314980"/>
          <a:ext cx="6754813" cy="1876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03EE-0F65-4FB3-87AD-3AF455168DB9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/>
          </p:nvPr>
        </p:nvGraphicFramePr>
        <p:xfrm>
          <a:off x="1055005" y="4530013"/>
          <a:ext cx="6937375" cy="1143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249">
                  <a:extLst>
                    <a:ext uri="{9D8B030D-6E8A-4147-A177-3AD203B41FA5}">
                      <a16:colId xmlns:a16="http://schemas.microsoft.com/office/drawing/2014/main" val="3025524425"/>
                    </a:ext>
                  </a:extLst>
                </a:gridCol>
                <a:gridCol w="6559126">
                  <a:extLst>
                    <a:ext uri="{9D8B030D-6E8A-4147-A177-3AD203B41FA5}">
                      <a16:colId xmlns:a16="http://schemas.microsoft.com/office/drawing/2014/main" val="50469295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de-DE" sz="1000" dirty="0"/>
                        <a:t>[1]</a:t>
                      </a:r>
                      <a:r>
                        <a:rPr lang="de-DE" sz="1000" baseline="0" dirty="0"/>
                        <a:t> </a:t>
                      </a:r>
                      <a:endParaRPr lang="de-DE" sz="10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Towards assessing the quality evolution of open data portals. In ODQ2015: Open Data Quality Workshop, Munich, Germany</a:t>
                      </a:r>
                      <a:endParaRPr lang="de-DE" sz="1000" dirty="0"/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64742088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de-DE" sz="1000" dirty="0"/>
                        <a:t>[2]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Quality assessment &amp; evolution of open data portals. In: International Conference on Open and Big Data, Rome, Italy (2015)</a:t>
                      </a:r>
                      <a:endParaRPr lang="en-US" sz="1000" b="0" dirty="0"/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98361015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de-DE" sz="1000" dirty="0"/>
                        <a:t>[3]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Automated quality assessment of metadata across open data portals. ACM Journal of Data and Information Quality (2016)</a:t>
                      </a:r>
                      <a:endParaRPr lang="de-DE" sz="1000" dirty="0"/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276651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294886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2F173-93E1-3E4D-AA0D-D6A5789B9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822" y="397227"/>
            <a:ext cx="5117042" cy="674688"/>
          </a:xfrm>
        </p:spPr>
        <p:txBody>
          <a:bodyPr/>
          <a:lstStyle/>
          <a:p>
            <a:r>
              <a:rPr lang="en-US" dirty="0"/>
              <a:t>Demo: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82DCF74-F336-D24E-9B0F-56EDB02EF0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1513319"/>
            <a:ext cx="4309247" cy="4631838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C33E75-EF22-8449-837A-08EE2BE0E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674" y="1730218"/>
            <a:ext cx="5357648" cy="398478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692038-73A3-5642-ADAB-20173F33569F}"/>
              </a:ext>
            </a:extLst>
          </p:cNvPr>
          <p:cNvSpPr/>
          <p:nvPr/>
        </p:nvSpPr>
        <p:spPr>
          <a:xfrm>
            <a:off x="1224822" y="1350933"/>
            <a:ext cx="5715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hlinkClick r:id="rId4"/>
              </a:rPr>
              <a:t>http://data.wu.ac.at/portalwatch/portal/data_gov/1818</a:t>
            </a:r>
            <a:r>
              <a:rPr lang="en-US" sz="1500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F6BFD6-E74B-2E47-B398-BED7899AEB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212" y="1658709"/>
            <a:ext cx="5582269" cy="42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1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52204-AA62-C64B-8A84-FC7444E4B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32" y="304361"/>
            <a:ext cx="5578843" cy="674688"/>
          </a:xfrm>
        </p:spPr>
        <p:txBody>
          <a:bodyPr>
            <a:normAutofit fontScale="90000"/>
          </a:bodyPr>
          <a:lstStyle/>
          <a:p>
            <a:r>
              <a:rPr lang="en-US" dirty="0"/>
              <a:t>2) Mapping to Standard vocabularies &amp; Linked Data</a:t>
            </a:r>
          </a:p>
        </p:txBody>
      </p:sp>
      <p:pic>
        <p:nvPicPr>
          <p:cNvPr id="5" name="Inhaltsplatzhalter 6">
            <a:extLst>
              <a:ext uri="{FF2B5EF4-FFF2-40B4-BE49-F238E27FC236}">
                <a16:creationId xmlns:a16="http://schemas.microsoft.com/office/drawing/2014/main" id="{4DCE79BB-5325-074D-9181-F06BA058B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30" y="1467205"/>
            <a:ext cx="3577277" cy="362972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FDC3DE-9FB1-8946-89AC-B6E71831F18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033385" y="1467204"/>
            <a:ext cx="3838649" cy="3759640"/>
          </a:xfrm>
        </p:spPr>
        <p:txBody>
          <a:bodyPr>
            <a:normAutofit/>
          </a:bodyPr>
          <a:lstStyle/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Mapping &amp; Heuristic Enrichment</a:t>
            </a:r>
            <a:endParaRPr lang="en-US" dirty="0"/>
          </a:p>
          <a:p>
            <a:pPr lvl="1"/>
            <a:r>
              <a:rPr lang="en-US" dirty="0"/>
              <a:t>DCAT</a:t>
            </a:r>
          </a:p>
          <a:p>
            <a:pPr lvl="1"/>
            <a:r>
              <a:rPr lang="en-US" dirty="0"/>
              <a:t>PROV</a:t>
            </a:r>
          </a:p>
          <a:p>
            <a:pPr lvl="1"/>
            <a:r>
              <a:rPr lang="en-US" dirty="0"/>
              <a:t>CSVW</a:t>
            </a:r>
          </a:p>
          <a:p>
            <a:pPr lvl="1"/>
            <a:r>
              <a:rPr lang="en-US" dirty="0" err="1"/>
              <a:t>Schema.org</a:t>
            </a:r>
            <a:endParaRPr lang="en-US" dirty="0"/>
          </a:p>
          <a:p>
            <a:r>
              <a:rPr lang="en-US" dirty="0"/>
              <a:t>Enable uniform access:</a:t>
            </a:r>
          </a:p>
          <a:p>
            <a:pPr marL="212981" lvl="1" indent="0">
              <a:buNone/>
            </a:pPr>
            <a:r>
              <a:rPr lang="en-US" dirty="0">
                <a:sym typeface="Wingdings" pitchFamily="2" charset="2"/>
              </a:rPr>
              <a:t>SPARQL endpoint</a:t>
            </a:r>
          </a:p>
          <a:p>
            <a:pPr marL="212981" lvl="1" indent="0">
              <a:buNone/>
            </a:pPr>
            <a:r>
              <a:rPr lang="en-US" dirty="0">
                <a:sym typeface="Wingdings" pitchFamily="2" charset="2"/>
              </a:rPr>
              <a:t> Linked Data &amp; Memento Protocol</a:t>
            </a:r>
          </a:p>
        </p:txBody>
      </p:sp>
      <p:graphicFrame>
        <p:nvGraphicFramePr>
          <p:cNvPr id="8" name="Tabelle 4">
            <a:extLst>
              <a:ext uri="{FF2B5EF4-FFF2-40B4-BE49-F238E27FC236}">
                <a16:creationId xmlns:a16="http://schemas.microsoft.com/office/drawing/2014/main" id="{29407B14-DA64-114F-B79F-F0CF56A20CE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80654" y="5096933"/>
          <a:ext cx="5080000" cy="6180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5826">
                  <a:extLst>
                    <a:ext uri="{9D8B030D-6E8A-4147-A177-3AD203B41FA5}">
                      <a16:colId xmlns:a16="http://schemas.microsoft.com/office/drawing/2014/main" val="3762192123"/>
                    </a:ext>
                  </a:extLst>
                </a:gridCol>
                <a:gridCol w="4494174">
                  <a:extLst>
                    <a:ext uri="{9D8B030D-6E8A-4147-A177-3AD203B41FA5}">
                      <a16:colId xmlns:a16="http://schemas.microsoft.com/office/drawing/2014/main" val="969536295"/>
                    </a:ext>
                  </a:extLst>
                </a:gridCol>
              </a:tblGrid>
              <a:tr h="309033">
                <a:tc>
                  <a:txBody>
                    <a:bodyPr/>
                    <a:lstStyle/>
                    <a:p>
                      <a:r>
                        <a:rPr lang="de-DE" sz="1500" dirty="0"/>
                        <a:t>[1]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de-DE" sz="1500" dirty="0">
                          <a:hlinkClick r:id="rId3"/>
                        </a:rPr>
                        <a:t>http://data.wu.ac.at/portalwatch/sparql</a:t>
                      </a:r>
                      <a:endParaRPr lang="de-DE" sz="1500" dirty="0"/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121150114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r>
                        <a:rPr lang="de-DE" sz="1500" dirty="0"/>
                        <a:t>[2]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de-DE" sz="1500" dirty="0">
                          <a:hlinkClick r:id="rId4"/>
                        </a:rPr>
                        <a:t>http://data.wu.ac.at/odso/</a:t>
                      </a:r>
                      <a:endParaRPr lang="de-DE" sz="1500" dirty="0"/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833232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4285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882348" y="2584173"/>
            <a:ext cx="2375452" cy="755287"/>
          </a:xfrm>
        </p:spPr>
        <p:txBody>
          <a:bodyPr/>
          <a:lstStyle/>
          <a:p>
            <a:r>
              <a:rPr lang="de-DE" dirty="0"/>
              <a:t>Backup </a:t>
            </a:r>
            <a:r>
              <a:rPr lang="de-DE" dirty="0" err="1"/>
              <a:t>Slides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54271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6555" y="153583"/>
            <a:ext cx="7293468" cy="903822"/>
          </a:xfrm>
        </p:spPr>
        <p:txBody>
          <a:bodyPr/>
          <a:lstStyle/>
          <a:p>
            <a:r>
              <a:rPr lang="en-US" dirty="0"/>
              <a:t>(Structured) Open Data comes in various ways</a:t>
            </a:r>
            <a:endParaRPr lang="en-US" b="1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801939" y="3375958"/>
            <a:ext cx="7075228" cy="386515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Available data is only partially structured and not linked [1]:</a:t>
            </a:r>
          </a:p>
        </p:txBody>
      </p:sp>
      <p:graphicFrame>
        <p:nvGraphicFramePr>
          <p:cNvPr id="5" name="Inhaltsplatzhalter 55"/>
          <p:cNvGraphicFramePr>
            <a:graphicFrameLocks/>
          </p:cNvGraphicFramePr>
          <p:nvPr>
            <p:extLst/>
          </p:nvPr>
        </p:nvGraphicFramePr>
        <p:xfrm>
          <a:off x="912838" y="3413665"/>
          <a:ext cx="6577185" cy="1655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hteck 5"/>
          <p:cNvSpPr/>
          <p:nvPr/>
        </p:nvSpPr>
        <p:spPr>
          <a:xfrm>
            <a:off x="1137218" y="3760487"/>
            <a:ext cx="1231337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80">
                <a:solidFill>
                  <a:schemeClr val="bg1"/>
                </a:solidFill>
              </a:rPr>
              <a:t>CSV (3-star)</a:t>
            </a:r>
            <a:endParaRPr lang="en-US" sz="1080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137218" y="4009999"/>
            <a:ext cx="1231337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80" dirty="0">
                <a:solidFill>
                  <a:schemeClr val="bg1"/>
                </a:solidFill>
              </a:rPr>
              <a:t>Excel (2-star)</a:t>
            </a:r>
          </a:p>
        </p:txBody>
      </p:sp>
      <p:sp>
        <p:nvSpPr>
          <p:cNvPr id="8" name="Rechteck 7"/>
          <p:cNvSpPr/>
          <p:nvPr/>
        </p:nvSpPr>
        <p:spPr>
          <a:xfrm>
            <a:off x="1137218" y="4255327"/>
            <a:ext cx="1231337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80">
                <a:solidFill>
                  <a:schemeClr val="bg1"/>
                </a:solidFill>
              </a:rPr>
              <a:t>PDF (1start)</a:t>
            </a:r>
            <a:endParaRPr lang="en-US" sz="1080" dirty="0">
              <a:solidFill>
                <a:schemeClr val="bg1"/>
              </a:solidFill>
            </a:endParaRPr>
          </a:p>
        </p:txBody>
      </p:sp>
      <p:pic>
        <p:nvPicPr>
          <p:cNvPr id="11" name="Screen Shot 2016-06-14 at 08.41.0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70825" y="1225127"/>
            <a:ext cx="3485051" cy="912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Screen Shot 2016-06-14 at 08.40.56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838" y="1231900"/>
            <a:ext cx="3464741" cy="9640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Screen Shot 2016-06-14 at 08.40.50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403" y="2172779"/>
            <a:ext cx="1696538" cy="9530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Screen Shot 2016-06-14 at 08.40.50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7964" y="2178948"/>
            <a:ext cx="3559842" cy="8918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Screen Shot 2016-06-14 at 08.40.50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6261" y="2171027"/>
            <a:ext cx="1771317" cy="100042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Rechteck 15"/>
          <p:cNvSpPr/>
          <p:nvPr/>
        </p:nvSpPr>
        <p:spPr>
          <a:xfrm>
            <a:off x="4766422" y="4840790"/>
            <a:ext cx="2297675" cy="237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4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82 data portals       160K datasets</a:t>
            </a:r>
          </a:p>
        </p:txBody>
      </p:sp>
      <p:graphicFrame>
        <p:nvGraphicFramePr>
          <p:cNvPr id="17" name="Inhaltsplatzhalter 8"/>
          <p:cNvGraphicFramePr>
            <a:graphicFrameLocks/>
          </p:cNvGraphicFramePr>
          <p:nvPr>
            <p:extLst/>
          </p:nvPr>
        </p:nvGraphicFramePr>
        <p:xfrm>
          <a:off x="165110" y="5190559"/>
          <a:ext cx="8360129" cy="205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3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[1]</a:t>
                      </a:r>
                      <a:endParaRPr lang="en-US" sz="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8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Umbrich</a:t>
                      </a:r>
                      <a:r>
                        <a:rPr lang="en-US" sz="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J., Neumaier, S., </a:t>
                      </a:r>
                      <a:r>
                        <a:rPr lang="en-US" sz="8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Polleres</a:t>
                      </a:r>
                      <a:r>
                        <a:rPr lang="en-US" sz="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A.: Quality assessment &amp; evolution of open data portals. International Conference on Open and Big Data</a:t>
                      </a:r>
                      <a:r>
                        <a:rPr lang="en-US" sz="8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(2015)</a:t>
                      </a:r>
                      <a:endParaRPr lang="en-US" sz="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Rechteck 7"/>
          <p:cNvSpPr/>
          <p:nvPr/>
        </p:nvSpPr>
        <p:spPr>
          <a:xfrm>
            <a:off x="1137218" y="4487610"/>
            <a:ext cx="206628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80">
                <a:solidFill>
                  <a:schemeClr val="bg1"/>
                </a:solidFill>
              </a:rPr>
              <a:t>Unknown format (1-star)</a:t>
            </a:r>
            <a:endParaRPr lang="en-US" sz="1080" dirty="0">
              <a:solidFill>
                <a:schemeClr val="bg1"/>
              </a:solidFill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7125332" y="4043244"/>
            <a:ext cx="2018668" cy="762545"/>
          </a:xfrm>
          <a:prstGeom prst="wedgeRectCallout">
            <a:avLst>
              <a:gd name="adj1" fmla="val -75380"/>
              <a:gd name="adj2" fmla="val -5999"/>
            </a:avLst>
          </a:prstGeom>
          <a:solidFill>
            <a:schemeClr val="accent4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RDF/Linked Data? Not significant</a:t>
            </a:r>
          </a:p>
        </p:txBody>
      </p:sp>
    </p:spTree>
    <p:extLst>
      <p:ext uri="{BB962C8B-B14F-4D97-AF65-F5344CB8AC3E}">
        <p14:creationId xmlns:p14="http://schemas.microsoft.com/office/powerpoint/2010/main" val="3143745874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03" y="1845444"/>
            <a:ext cx="5339900" cy="1157317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2408" y="1392515"/>
            <a:ext cx="7759644" cy="7178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Total numbers of spatial and temporal annotations of metadata descriptions and columns: </a:t>
            </a:r>
            <a:endParaRPr lang="de-DE" sz="1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Spatio</a:t>
            </a:r>
            <a:r>
              <a:rPr lang="de-DE" dirty="0"/>
              <a:t>-temporal </a:t>
            </a:r>
            <a:r>
              <a:rPr lang="de-DE" dirty="0" err="1"/>
              <a:t>labelling</a:t>
            </a:r>
            <a:r>
              <a:rPr lang="de-DE" dirty="0"/>
              <a:t> – </a:t>
            </a:r>
            <a:br>
              <a:rPr lang="de-DE" dirty="0"/>
            </a:br>
            <a:r>
              <a:rPr lang="de-DE" dirty="0"/>
              <a:t>Evaluation: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6" name="Inhaltsplatzhalter 1"/>
          <p:cNvSpPr txBox="1">
            <a:spLocks/>
          </p:cNvSpPr>
          <p:nvPr/>
        </p:nvSpPr>
        <p:spPr>
          <a:xfrm>
            <a:off x="462408" y="3267338"/>
            <a:ext cx="7759644" cy="2128643"/>
          </a:xfrm>
          <a:prstGeom prst="rect">
            <a:avLst/>
          </a:prstGeom>
        </p:spPr>
        <p:txBody>
          <a:bodyPr vert="horz" lIns="0" tIns="45715" rIns="0" bIns="45715" rtlCol="0">
            <a:normAutofit fontScale="92500" lnSpcReduction="10000"/>
          </a:bodyPr>
          <a:lstStyle>
            <a:lvl1pPr marL="266700" indent="-26670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4388" indent="-27305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3525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6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0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de-DE" dirty="0"/>
              <a:t>10 </a:t>
            </a:r>
            <a:r>
              <a:rPr lang="de-DE" dirty="0" err="1"/>
              <a:t>random</a:t>
            </a:r>
            <a:r>
              <a:rPr lang="de-DE" dirty="0"/>
              <a:t> CSV </a:t>
            </a:r>
            <a:r>
              <a:rPr lang="de-DE" dirty="0" err="1"/>
              <a:t>datasets</a:t>
            </a:r>
            <a:r>
              <a:rPr lang="de-DE" dirty="0"/>
              <a:t> per </a:t>
            </a:r>
            <a:r>
              <a:rPr lang="de-DE" dirty="0" err="1"/>
              <a:t>portal</a:t>
            </a:r>
            <a:r>
              <a:rPr lang="de-DE" dirty="0"/>
              <a:t> (11 </a:t>
            </a:r>
            <a:r>
              <a:rPr lang="de-DE" dirty="0" err="1"/>
              <a:t>portals</a:t>
            </a:r>
            <a:r>
              <a:rPr lang="de-DE" dirty="0"/>
              <a:t>), 10 </a:t>
            </a:r>
            <a:r>
              <a:rPr lang="de-DE" dirty="0" err="1"/>
              <a:t>random</a:t>
            </a:r>
            <a:r>
              <a:rPr lang="de-DE" dirty="0"/>
              <a:t> </a:t>
            </a:r>
            <a:r>
              <a:rPr lang="de-DE" dirty="0" err="1"/>
              <a:t>rows</a:t>
            </a:r>
            <a:r>
              <a:rPr lang="de-DE" dirty="0"/>
              <a:t> per </a:t>
            </a:r>
            <a:r>
              <a:rPr lang="de-DE" dirty="0" err="1"/>
              <a:t>dataset</a:t>
            </a:r>
            <a:r>
              <a:rPr lang="de-DE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In total </a:t>
            </a:r>
            <a:r>
              <a:rPr lang="de-DE" dirty="0" err="1"/>
              <a:t>inspected</a:t>
            </a:r>
            <a:r>
              <a:rPr lang="de-DE" dirty="0"/>
              <a:t> 101 </a:t>
            </a:r>
            <a:r>
              <a:rPr lang="de-DE" dirty="0" err="1"/>
              <a:t>datasets</a:t>
            </a:r>
            <a:r>
              <a:rPr lang="de-DE" dirty="0"/>
              <a:t> 1010 </a:t>
            </a:r>
            <a:r>
              <a:rPr lang="de-DE" dirty="0" err="1"/>
              <a:t>rows</a:t>
            </a:r>
            <a:endParaRPr lang="de-DE" dirty="0"/>
          </a:p>
          <a:p>
            <a:pPr marL="0" indent="0">
              <a:buFont typeface="Wingdings" charset="2"/>
              <a:buNone/>
            </a:pPr>
            <a:endParaRPr lang="de-DE" dirty="0"/>
          </a:p>
          <a:p>
            <a:r>
              <a:rPr lang="de-DE" sz="1400" dirty="0"/>
              <a:t>87 </a:t>
            </a:r>
            <a:r>
              <a:rPr lang="de-DE" sz="1400" dirty="0" err="1"/>
              <a:t>Correctly</a:t>
            </a:r>
            <a:r>
              <a:rPr lang="de-DE" sz="1400" dirty="0"/>
              <a:t> </a:t>
            </a:r>
            <a:r>
              <a:rPr lang="en-US" sz="1400" dirty="0"/>
              <a:t>assigned labels at the dataset level</a:t>
            </a:r>
          </a:p>
          <a:p>
            <a:r>
              <a:rPr lang="en-US" sz="1400" dirty="0"/>
              <a:t>37 CSV datasets that contain potentially missing annotations (e.g. text that would need to be parsed first, </a:t>
            </a:r>
            <a:r>
              <a:rPr lang="en-US" sz="1400"/>
              <a:t>or malformed CSVs, etc.)</a:t>
            </a:r>
            <a:endParaRPr lang="en-US" sz="1400" dirty="0"/>
          </a:p>
          <a:p>
            <a:r>
              <a:rPr lang="en-US" sz="1400" dirty="0"/>
              <a:t>9 Incorrect links to </a:t>
            </a:r>
            <a:r>
              <a:rPr lang="en-US" sz="1400" dirty="0" err="1"/>
              <a:t>GeoNames</a:t>
            </a:r>
            <a:endParaRPr lang="en-US" sz="1400" dirty="0"/>
          </a:p>
          <a:p>
            <a:r>
              <a:rPr lang="en-US" sz="1400" dirty="0"/>
              <a:t>9 Incorrect links to OSM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43704008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452961"/>
              </p:ext>
            </p:extLst>
          </p:nvPr>
        </p:nvGraphicFramePr>
        <p:xfrm>
          <a:off x="1002100" y="1394359"/>
          <a:ext cx="6840000" cy="3263512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280000">
                  <a:extLst>
                    <a:ext uri="{9D8B030D-6E8A-4147-A177-3AD203B41FA5}">
                      <a16:colId xmlns:a16="http://schemas.microsoft.com/office/drawing/2014/main" val="874773806"/>
                    </a:ext>
                  </a:extLst>
                </a:gridCol>
                <a:gridCol w="2280000">
                  <a:extLst>
                    <a:ext uri="{9D8B030D-6E8A-4147-A177-3AD203B41FA5}">
                      <a16:colId xmlns:a16="http://schemas.microsoft.com/office/drawing/2014/main" val="1561251893"/>
                    </a:ext>
                  </a:extLst>
                </a:gridCol>
                <a:gridCol w="2280000">
                  <a:extLst>
                    <a:ext uri="{9D8B030D-6E8A-4147-A177-3AD203B41FA5}">
                      <a16:colId xmlns:a16="http://schemas.microsoft.com/office/drawing/2014/main" val="2415704495"/>
                    </a:ext>
                  </a:extLst>
                </a:gridCol>
              </a:tblGrid>
              <a:tr h="337432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URL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Datasets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326527"/>
                  </a:ext>
                </a:extLst>
              </a:tr>
              <a:tr h="337432">
                <a:tc>
                  <a:txBody>
                    <a:bodyPr/>
                    <a:lstStyle/>
                    <a:p>
                      <a:r>
                        <a:rPr lang="de-DE" sz="1800" b="0" dirty="0">
                          <a:latin typeface="+mj-lt"/>
                        </a:rPr>
                        <a:t>United</a:t>
                      </a:r>
                      <a:r>
                        <a:rPr lang="de-DE" sz="1800" b="0" baseline="0" dirty="0">
                          <a:latin typeface="+mj-lt"/>
                        </a:rPr>
                        <a:t> States</a:t>
                      </a:r>
                      <a:endParaRPr lang="de-DE" sz="18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data.gov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170.7k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633924"/>
                  </a:ext>
                </a:extLst>
              </a:tr>
              <a:tr h="337432">
                <a:tc>
                  <a:txBody>
                    <a:bodyPr/>
                    <a:lstStyle/>
                    <a:p>
                      <a:r>
                        <a:rPr lang="de-DE" sz="1800" b="0" dirty="0">
                          <a:latin typeface="+mj-lt"/>
                        </a:rPr>
                        <a:t>Canada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open.canada.ca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79.1k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06392"/>
                  </a:ext>
                </a:extLst>
              </a:tr>
              <a:tr h="337432">
                <a:tc>
                  <a:txBody>
                    <a:bodyPr/>
                    <a:lstStyle/>
                    <a:p>
                      <a:r>
                        <a:rPr lang="de-DE" sz="1800" b="0" dirty="0">
                          <a:latin typeface="+mj-lt"/>
                        </a:rPr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data.gov.uk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45.1k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565327"/>
                  </a:ext>
                </a:extLst>
              </a:tr>
              <a:tr h="337432">
                <a:tc>
                  <a:txBody>
                    <a:bodyPr/>
                    <a:lstStyle/>
                    <a:p>
                      <a:r>
                        <a:rPr lang="de-DE" sz="1800" b="0" dirty="0">
                          <a:latin typeface="+mj-lt"/>
                        </a:rPr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www.data.gouv.fr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34.2k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189415"/>
                  </a:ext>
                </a:extLst>
              </a:tr>
              <a:tr h="337432">
                <a:tc>
                  <a:txBody>
                    <a:bodyPr/>
                    <a:lstStyle/>
                    <a:p>
                      <a:r>
                        <a:rPr lang="de-DE" sz="1800" b="0" dirty="0" err="1">
                          <a:latin typeface="+mj-lt"/>
                        </a:rPr>
                        <a:t>Russia</a:t>
                      </a:r>
                      <a:endParaRPr lang="de-DE" sz="18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opengovdata.ru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30.3k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652484"/>
                  </a:ext>
                </a:extLst>
              </a:tr>
              <a:tr h="337432">
                <a:tc>
                  <a:txBody>
                    <a:bodyPr/>
                    <a:lstStyle/>
                    <a:p>
                      <a:r>
                        <a:rPr lang="de-DE" sz="1800" b="0" dirty="0">
                          <a:latin typeface="+mj-lt"/>
                        </a:rPr>
                        <a:t>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data.go.jp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21k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250976"/>
                  </a:ext>
                </a:extLst>
              </a:tr>
              <a:tr h="337432">
                <a:tc>
                  <a:txBody>
                    <a:bodyPr/>
                    <a:lstStyle/>
                    <a:p>
                      <a:r>
                        <a:rPr lang="de-DE" sz="1800" b="0" dirty="0" err="1">
                          <a:latin typeface="+mj-lt"/>
                        </a:rPr>
                        <a:t>Italy</a:t>
                      </a:r>
                      <a:endParaRPr lang="de-DE" sz="18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dati.gov.it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20.4k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970081"/>
                  </a:ext>
                </a:extLst>
              </a:tr>
              <a:tr h="337432">
                <a:tc>
                  <a:txBody>
                    <a:bodyPr/>
                    <a:lstStyle/>
                    <a:p>
                      <a:r>
                        <a:rPr lang="de-DE" sz="1800" b="0" dirty="0">
                          <a:latin typeface="+mj-lt"/>
                        </a:rPr>
                        <a:t>Germany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govdata.de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19.8k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593135"/>
                  </a:ext>
                </a:extLst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Open Data </a:t>
            </a:r>
            <a:r>
              <a:rPr lang="de-DE" dirty="0" err="1"/>
              <a:t>as</a:t>
            </a:r>
            <a:r>
              <a:rPr lang="de-DE" dirty="0"/>
              <a:t> a Global Trend: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Inhaltsplatzhalter 1"/>
          <p:cNvSpPr txBox="1">
            <a:spLocks/>
          </p:cNvSpPr>
          <p:nvPr/>
        </p:nvSpPr>
        <p:spPr>
          <a:xfrm>
            <a:off x="2452643" y="4825685"/>
            <a:ext cx="3093578" cy="396669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>
            <a:lvl1pPr marL="266700" indent="-26670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4388" indent="-27305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3525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6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0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400" dirty="0"/>
              <a:t>Data </a:t>
            </a:r>
            <a:r>
              <a:rPr lang="de-DE" sz="1400" dirty="0" err="1"/>
              <a:t>portals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G8 countries</a:t>
            </a:r>
          </a:p>
        </p:txBody>
      </p:sp>
    </p:spTree>
    <p:extLst>
      <p:ext uri="{BB962C8B-B14F-4D97-AF65-F5344CB8AC3E}">
        <p14:creationId xmlns:p14="http://schemas.microsoft.com/office/powerpoint/2010/main" val="224694846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6D6EB-4F54-8E48-8003-CFB66407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portals…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F2E8097-E7B4-5D40-81D2-9DB69C557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0"/>
          <a:stretch/>
        </p:blipFill>
        <p:spPr>
          <a:xfrm>
            <a:off x="1160369" y="1417340"/>
            <a:ext cx="2931578" cy="432348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2FB206-54CC-9943-95FC-60CE0D8A44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80" y="1414142"/>
            <a:ext cx="3934591" cy="430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7781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B7DC540-79B0-E146-90D2-5AB5634F7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25" y="1417340"/>
            <a:ext cx="5727967" cy="4380487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5A873C-1A34-F94C-9968-252F4EB8C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73" y="2602171"/>
            <a:ext cx="1331885" cy="1255392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F09CC6F8-B68C-A849-8B48-11AB79251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08" y="139700"/>
            <a:ext cx="6840000" cy="903822"/>
          </a:xfrm>
        </p:spPr>
        <p:txBody>
          <a:bodyPr/>
          <a:lstStyle/>
          <a:p>
            <a:r>
              <a:rPr lang="en-US" dirty="0"/>
              <a:t>What do you find on Open Data Portals?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C4ED6D-AAC8-BE4B-851F-B51884093020}"/>
              </a:ext>
            </a:extLst>
          </p:cNvPr>
          <p:cNvSpPr/>
          <p:nvPr/>
        </p:nvSpPr>
        <p:spPr>
          <a:xfrm>
            <a:off x="6942678" y="3857563"/>
            <a:ext cx="1850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Not too much!</a:t>
            </a:r>
          </a:p>
        </p:txBody>
      </p:sp>
    </p:spTree>
    <p:extLst>
      <p:ext uri="{BB962C8B-B14F-4D97-AF65-F5344CB8AC3E}">
        <p14:creationId xmlns:p14="http://schemas.microsoft.com/office/powerpoint/2010/main" val="115955208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Search in Open Data a </a:t>
            </a:r>
            <a:r>
              <a:rPr lang="de-DE" dirty="0" err="1"/>
              <a:t>problem</a:t>
            </a:r>
            <a:r>
              <a:rPr lang="de-DE" dirty="0"/>
              <a:t>?</a:t>
            </a:r>
          </a:p>
        </p:txBody>
      </p:sp>
      <p:sp>
        <p:nvSpPr>
          <p:cNvPr id="5" name="Rechteck 4"/>
          <p:cNvSpPr/>
          <p:nvPr/>
        </p:nvSpPr>
        <p:spPr>
          <a:xfrm>
            <a:off x="762000" y="1477347"/>
            <a:ext cx="3810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000" dirty="0">
                <a:hlinkClick r:id="rId2"/>
              </a:rPr>
              <a:t>https://www.youtube.com/watch?v=kCAymmbYIvc</a:t>
            </a:r>
            <a:r>
              <a:rPr lang="de-DE" sz="1000" dirty="0"/>
              <a:t> </a:t>
            </a:r>
          </a:p>
        </p:txBody>
      </p:sp>
      <p:pic>
        <p:nvPicPr>
          <p:cNvPr id="6" name="Bild 5" descr="Screen Shot 2015-06-08 at 09.11.02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2271889"/>
            <a:ext cx="3613346" cy="1961445"/>
          </a:xfrm>
          <a:prstGeom prst="rect">
            <a:avLst/>
          </a:prstGeom>
        </p:spPr>
      </p:pic>
      <p:pic>
        <p:nvPicPr>
          <p:cNvPr id="7" name="Bild 6" descr="Screen Shot 2015-06-08 at 09.15.2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87" y="4237653"/>
            <a:ext cx="3243501" cy="2000937"/>
          </a:xfrm>
          <a:prstGeom prst="rect">
            <a:avLst/>
          </a:prstGeom>
        </p:spPr>
      </p:pic>
      <p:pic>
        <p:nvPicPr>
          <p:cNvPr id="8" name="Bild 7" descr="Screen Shot 2015-06-08 at 09.17.39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1" y="1357333"/>
            <a:ext cx="3653794" cy="35775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511994" y="2797494"/>
            <a:ext cx="625492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333" dirty="0"/>
              <a:t>vs.</a:t>
            </a:r>
          </a:p>
        </p:txBody>
      </p:sp>
      <p:pic>
        <p:nvPicPr>
          <p:cNvPr id="10" name="Bild 9" descr="Screen Shot 2015-06-08 at 09.21.38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953" y="3201770"/>
            <a:ext cx="4230047" cy="251323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211960" y="4717707"/>
            <a:ext cx="4170040" cy="9903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167" b="1" i="1" dirty="0">
                <a:solidFill>
                  <a:srgbClr val="FF0000"/>
                </a:solidFill>
              </a:rPr>
              <a:t>Open Data Search </a:t>
            </a:r>
            <a:r>
              <a:rPr lang="de-DE" sz="1167" b="1" i="1" dirty="0" err="1">
                <a:solidFill>
                  <a:srgbClr val="FF0000"/>
                </a:solidFill>
              </a:rPr>
              <a:t>is</a:t>
            </a:r>
            <a:r>
              <a:rPr lang="de-DE" sz="1167" b="1" i="1" dirty="0">
                <a:solidFill>
                  <a:srgbClr val="FF0000"/>
                </a:solidFill>
              </a:rPr>
              <a:t> </a:t>
            </a:r>
            <a:r>
              <a:rPr lang="de-DE" sz="1167" b="1" i="1" dirty="0" err="1">
                <a:solidFill>
                  <a:srgbClr val="FF0000"/>
                </a:solidFill>
              </a:rPr>
              <a:t>hard</a:t>
            </a:r>
            <a:r>
              <a:rPr lang="de-DE" sz="1167" i="1" dirty="0">
                <a:solidFill>
                  <a:srgbClr val="FF0000"/>
                </a:solidFill>
              </a:rPr>
              <a:t>...</a:t>
            </a:r>
          </a:p>
          <a:p>
            <a:pPr marL="285739" indent="-285739">
              <a:buAutoNum type="alphaLcParenR"/>
            </a:pPr>
            <a:r>
              <a:rPr lang="de-DE" sz="1167" i="1" dirty="0" err="1">
                <a:solidFill>
                  <a:srgbClr val="FF0000"/>
                </a:solidFill>
              </a:rPr>
              <a:t>No</a:t>
            </a:r>
            <a:r>
              <a:rPr lang="de-DE" sz="1167" i="1" dirty="0">
                <a:solidFill>
                  <a:srgbClr val="FF0000"/>
                </a:solidFill>
              </a:rPr>
              <a:t> </a:t>
            </a:r>
            <a:r>
              <a:rPr lang="de-DE" sz="1167" i="1" dirty="0" err="1">
                <a:solidFill>
                  <a:srgbClr val="FF0000"/>
                </a:solidFill>
              </a:rPr>
              <a:t>natural</a:t>
            </a:r>
            <a:r>
              <a:rPr lang="de-DE" sz="1167" i="1" dirty="0">
                <a:solidFill>
                  <a:srgbClr val="FF0000"/>
                </a:solidFill>
              </a:rPr>
              <a:t> </a:t>
            </a:r>
            <a:r>
              <a:rPr lang="de-DE" sz="1167" i="1" dirty="0" err="1">
                <a:solidFill>
                  <a:srgbClr val="FF0000"/>
                </a:solidFill>
              </a:rPr>
              <a:t>language</a:t>
            </a:r>
            <a:r>
              <a:rPr lang="de-DE" sz="1167" i="1" dirty="0">
                <a:solidFill>
                  <a:srgbClr val="FF0000"/>
                </a:solidFill>
              </a:rPr>
              <a:t> „</a:t>
            </a:r>
            <a:r>
              <a:rPr lang="de-DE" sz="1167" i="1" dirty="0" err="1">
                <a:solidFill>
                  <a:srgbClr val="FF0000"/>
                </a:solidFill>
              </a:rPr>
              <a:t>cues</a:t>
            </a:r>
            <a:r>
              <a:rPr lang="de-DE" sz="1167" i="1" dirty="0">
                <a:solidFill>
                  <a:srgbClr val="FF0000"/>
                </a:solidFill>
              </a:rPr>
              <a:t>“ like in Web </a:t>
            </a:r>
            <a:r>
              <a:rPr lang="de-DE" sz="1167" i="1" dirty="0" err="1">
                <a:solidFill>
                  <a:srgbClr val="FF0000"/>
                </a:solidFill>
              </a:rPr>
              <a:t>tables</a:t>
            </a:r>
            <a:r>
              <a:rPr lang="de-DE" sz="1167" i="1" dirty="0">
                <a:solidFill>
                  <a:srgbClr val="FF0000"/>
                </a:solidFill>
              </a:rPr>
              <a:t>...</a:t>
            </a:r>
          </a:p>
          <a:p>
            <a:pPr marL="285739" indent="-285739">
              <a:buAutoNum type="alphaLcParenR"/>
            </a:pPr>
            <a:r>
              <a:rPr lang="de-DE" sz="1167" i="1" dirty="0" err="1">
                <a:solidFill>
                  <a:srgbClr val="FF0000"/>
                </a:solidFill>
              </a:rPr>
              <a:t>Existing</a:t>
            </a:r>
            <a:r>
              <a:rPr lang="de-DE" sz="1167" i="1" dirty="0">
                <a:solidFill>
                  <a:srgbClr val="FF0000"/>
                </a:solidFill>
              </a:rPr>
              <a:t> </a:t>
            </a:r>
            <a:r>
              <a:rPr lang="de-DE" sz="1167" i="1" dirty="0" err="1">
                <a:solidFill>
                  <a:srgbClr val="FF0000"/>
                </a:solidFill>
              </a:rPr>
              <a:t>knowledge</a:t>
            </a:r>
            <a:r>
              <a:rPr lang="de-DE" sz="1167" i="1" dirty="0">
                <a:solidFill>
                  <a:srgbClr val="FF0000"/>
                </a:solidFill>
              </a:rPr>
              <a:t> </a:t>
            </a:r>
            <a:r>
              <a:rPr lang="de-DE" sz="1167" i="1" dirty="0" err="1">
                <a:solidFill>
                  <a:srgbClr val="FF0000"/>
                </a:solidFill>
              </a:rPr>
              <a:t>graphs</a:t>
            </a:r>
            <a:r>
              <a:rPr lang="de-DE" sz="1167" i="1" dirty="0">
                <a:solidFill>
                  <a:srgbClr val="FF0000"/>
                </a:solidFill>
              </a:rPr>
              <a:t> </a:t>
            </a:r>
            <a:r>
              <a:rPr lang="de-DE" sz="1167" i="1" dirty="0" err="1">
                <a:solidFill>
                  <a:srgbClr val="FF0000"/>
                </a:solidFill>
              </a:rPr>
              <a:t>don‘t</a:t>
            </a:r>
            <a:r>
              <a:rPr lang="de-DE" sz="1167" i="1" dirty="0">
                <a:solidFill>
                  <a:srgbClr val="FF0000"/>
                </a:solidFill>
              </a:rPr>
              <a:t> </a:t>
            </a:r>
            <a:r>
              <a:rPr lang="de-DE" sz="1167" i="1" dirty="0" err="1">
                <a:solidFill>
                  <a:srgbClr val="FF0000"/>
                </a:solidFill>
              </a:rPr>
              <a:t>cover</a:t>
            </a:r>
            <a:r>
              <a:rPr lang="de-DE" sz="1167" i="1" dirty="0">
                <a:solidFill>
                  <a:srgbClr val="FF0000"/>
                </a:solidFill>
              </a:rPr>
              <a:t> </a:t>
            </a:r>
            <a:r>
              <a:rPr lang="de-DE" sz="1167" i="1" dirty="0" err="1">
                <a:solidFill>
                  <a:srgbClr val="FF0000"/>
                </a:solidFill>
              </a:rPr>
              <a:t>the</a:t>
            </a:r>
            <a:r>
              <a:rPr lang="de-DE" sz="1167" i="1" dirty="0">
                <a:solidFill>
                  <a:srgbClr val="FF0000"/>
                </a:solidFill>
              </a:rPr>
              <a:t> </a:t>
            </a:r>
            <a:r>
              <a:rPr lang="de-DE" sz="1167" i="1" dirty="0" err="1">
                <a:solidFill>
                  <a:srgbClr val="FF0000"/>
                </a:solidFill>
              </a:rPr>
              <a:t>domain</a:t>
            </a:r>
            <a:r>
              <a:rPr lang="de-DE" sz="1167" i="1" dirty="0">
                <a:solidFill>
                  <a:srgbClr val="FF0000"/>
                </a:solidFill>
              </a:rPr>
              <a:t> </a:t>
            </a:r>
            <a:r>
              <a:rPr lang="de-DE" sz="1167" i="1" dirty="0" err="1">
                <a:solidFill>
                  <a:srgbClr val="FF0000"/>
                </a:solidFill>
              </a:rPr>
              <a:t>of</a:t>
            </a:r>
            <a:r>
              <a:rPr lang="de-DE" sz="1167" i="1" dirty="0">
                <a:solidFill>
                  <a:srgbClr val="FF0000"/>
                </a:solidFill>
              </a:rPr>
              <a:t> "Open Data“ </a:t>
            </a:r>
            <a:r>
              <a:rPr lang="de-DE" sz="1167" i="1" dirty="0" err="1">
                <a:solidFill>
                  <a:srgbClr val="FF0000"/>
                </a:solidFill>
              </a:rPr>
              <a:t>well</a:t>
            </a:r>
            <a:endParaRPr lang="de-DE" sz="1167" i="1" dirty="0">
              <a:solidFill>
                <a:srgbClr val="FF0000"/>
              </a:solidFill>
            </a:endParaRPr>
          </a:p>
          <a:p>
            <a:pPr marL="285739" indent="-285739">
              <a:buAutoNum type="alphaLcParenR"/>
            </a:pPr>
            <a:r>
              <a:rPr lang="de-DE" sz="1167" i="1" dirty="0">
                <a:solidFill>
                  <a:srgbClr val="FF0000"/>
                </a:solidFill>
              </a:rPr>
              <a:t>Open Data </a:t>
            </a:r>
            <a:r>
              <a:rPr lang="de-DE" sz="1167" i="1" dirty="0" err="1">
                <a:solidFill>
                  <a:srgbClr val="FF0000"/>
                </a:solidFill>
              </a:rPr>
              <a:t>is</a:t>
            </a:r>
            <a:r>
              <a:rPr lang="de-DE" sz="1167" i="1" dirty="0">
                <a:solidFill>
                  <a:srgbClr val="FF0000"/>
                </a:solidFill>
              </a:rPr>
              <a:t> not </a:t>
            </a:r>
            <a:r>
              <a:rPr lang="de-DE" sz="1167" i="1" dirty="0" err="1">
                <a:solidFill>
                  <a:srgbClr val="FF0000"/>
                </a:solidFill>
              </a:rPr>
              <a:t>properly</a:t>
            </a:r>
            <a:r>
              <a:rPr lang="de-DE" sz="1167" i="1" dirty="0">
                <a:solidFill>
                  <a:srgbClr val="FF0000"/>
                </a:solidFill>
              </a:rPr>
              <a:t> geo-</a:t>
            </a:r>
            <a:r>
              <a:rPr lang="de-DE" sz="1167" i="1" dirty="0" err="1">
                <a:solidFill>
                  <a:srgbClr val="FF0000"/>
                </a:solidFill>
              </a:rPr>
              <a:t>referenced</a:t>
            </a:r>
            <a:endParaRPr lang="de-DE" sz="1167" i="1" dirty="0">
              <a:solidFill>
                <a:srgbClr val="FF0000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774596" y="1717373"/>
            <a:ext cx="3810000" cy="27193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67" dirty="0"/>
              <a:t>Structured Data in Web Search </a:t>
            </a:r>
            <a:r>
              <a:rPr lang="de-DE" sz="1167" dirty="0" err="1"/>
              <a:t>by</a:t>
            </a:r>
            <a:r>
              <a:rPr lang="de-DE" sz="1167" dirty="0"/>
              <a:t> </a:t>
            </a:r>
            <a:r>
              <a:rPr lang="de-DE" sz="1167" dirty="0" err="1"/>
              <a:t>Alon</a:t>
            </a:r>
            <a:r>
              <a:rPr lang="de-DE" sz="1167" dirty="0"/>
              <a:t> Halevy</a:t>
            </a:r>
          </a:p>
        </p:txBody>
      </p:sp>
    </p:spTree>
    <p:extLst>
      <p:ext uri="{BB962C8B-B14F-4D97-AF65-F5344CB8AC3E}">
        <p14:creationId xmlns:p14="http://schemas.microsoft.com/office/powerpoint/2010/main" val="562949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F6AE-608C-BA40-AFFD-6D271673E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in this talk: </a:t>
            </a:r>
            <a:br>
              <a:rPr lang="en-US" dirty="0"/>
            </a:br>
            <a:r>
              <a:rPr lang="en-US" dirty="0"/>
              <a:t>	What is a Knowledge Graph?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BFB9D-C066-714B-AC2D-0ADFA71EE07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 … good question!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CB49823-E5B7-F44C-9B67-BA3EEEC16595}"/>
              </a:ext>
            </a:extLst>
          </p:cNvPr>
          <p:cNvSpPr txBox="1">
            <a:spLocks/>
          </p:cNvSpPr>
          <p:nvPr/>
        </p:nvSpPr>
        <p:spPr>
          <a:xfrm>
            <a:off x="791580" y="5317773"/>
            <a:ext cx="600067" cy="39722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3DC40E-DBBE-4E2D-9EEC-FBF0DA0E9179}" type="slidenum">
              <a:rPr lang="de-AT" sz="150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de-AT" sz="15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4E163F-6277-A349-AF0C-672B4085C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13" y="2063750"/>
            <a:ext cx="3873500" cy="35665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26" name="Picture 2" descr="https://3.bp.blogspot.com/-eWJEHSdNVbU/T7PKlBLFF6I/AAAAAAAAJKo/-GmvscoTPJg/s1600/taj%2Bmahal.png">
            <a:extLst>
              <a:ext uri="{FF2B5EF4-FFF2-40B4-BE49-F238E27FC236}">
                <a16:creationId xmlns:a16="http://schemas.microsoft.com/office/drawing/2014/main" id="{C5DDA52B-2AC5-474F-8276-3A0835CB2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671" y="2057279"/>
            <a:ext cx="3995329" cy="258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DF09D8-97EB-DF4E-82EE-7854DC456E00}"/>
              </a:ext>
            </a:extLst>
          </p:cNvPr>
          <p:cNvSpPr txBox="1"/>
          <p:nvPr/>
        </p:nvSpPr>
        <p:spPr>
          <a:xfrm>
            <a:off x="5025761" y="4717707"/>
            <a:ext cx="3356239" cy="91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/>
              <a:t>Says more what a KG </a:t>
            </a:r>
            <a:r>
              <a:rPr lang="en-US" sz="1333" b="1" dirty="0"/>
              <a:t>does </a:t>
            </a:r>
          </a:p>
          <a:p>
            <a:r>
              <a:rPr lang="en-US" sz="1333" dirty="0"/>
              <a:t>than what it </a:t>
            </a:r>
            <a:r>
              <a:rPr lang="en-US" sz="1333" b="1" dirty="0"/>
              <a:t>is</a:t>
            </a:r>
            <a:r>
              <a:rPr lang="en-US" sz="1333" dirty="0"/>
              <a:t>…</a:t>
            </a:r>
          </a:p>
          <a:p>
            <a:r>
              <a:rPr lang="en-US" sz="1333" dirty="0"/>
              <a:t>“interesting things and [understanding their] relationships”</a:t>
            </a:r>
          </a:p>
        </p:txBody>
      </p:sp>
    </p:spTree>
    <p:extLst>
      <p:ext uri="{BB962C8B-B14F-4D97-AF65-F5344CB8AC3E}">
        <p14:creationId xmlns:p14="http://schemas.microsoft.com/office/powerpoint/2010/main" val="27062087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English UK"/>
</p:tagLst>
</file>

<file path=ppt/theme/theme1.xml><?xml version="1.0" encoding="utf-8"?>
<a:theme xmlns:a="http://schemas.openxmlformats.org/drawingml/2006/main" name="WU 16:10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U Sample Presentation 16x10 with pictures V1.potx" id="{A40F362A-B76E-412D-8E18-69796A2AA4D0}" vid="{109EF84B-B0AD-4929-8F80-9F33A237FDD6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dde413db-0745-4f3a-8dca-564dc7ff6f7d">Präsentationen</Kategorie>
    <Beschreibung xmlns="dde413db-0745-4f3a-8dca-564dc7ff6f7d" xsi:nil="true"/>
    <TaxCatchAll xmlns="08b0a3ee-3d2a-451c-9a1a-7e5d5b0c9c77">
      <Value>266</Value>
      <Value>403</Value>
    </TaxCatchAll>
    <Dokumentenart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Vorlagen</TermName>
          <TermId xmlns="http://schemas.microsoft.com/office/infopath/2007/PartnerControls">17fc50ed-8ad1-47be-ab12-04243fd74ddb</TermId>
        </TermInfo>
      </Terms>
    </DokumentenartTaxHTField0>
    <WU_x0020_Thema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Design</TermName>
          <TermId xmlns="http://schemas.microsoft.com/office/infopath/2007/PartnerControls">19895bcd-b158-45ae-ab7b-f5ca217dfcec</TermId>
        </TermInfo>
      </Terms>
    </WU_x0020_ThemaTaxHTField0>
    <Format xmlns="dde413db-0745-4f3a-8dca-564dc7ff6f7d">Office 2007-2013</Forma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F651A35DF3154DB01328AF51148DAE" ma:contentTypeVersion="1" ma:contentTypeDescription="Ein neues Dokument erstellen." ma:contentTypeScope="" ma:versionID="0dcebb7a579e7f029c72fac92e1dfe73">
  <xsd:schema xmlns:xsd="http://www.w3.org/2001/XMLSchema" xmlns:xs="http://www.w3.org/2001/XMLSchema" xmlns:p="http://schemas.microsoft.com/office/2006/metadata/properties" xmlns:ns2="1a8d9a65-8471-4209-a900-f8e11db75e0a" xmlns:ns3="08b0a3ee-3d2a-451c-9a1a-7e5d5b0c9c77" xmlns:ns4="dde413db-0745-4f3a-8dca-564dc7ff6f7d" targetNamespace="http://schemas.microsoft.com/office/2006/metadata/properties" ma:root="true" ma:fieldsID="b5ffb9764d314564f3e389d2af5484ad" ns2:_="" ns3:_="" ns4:_="">
    <xsd:import namespace="1a8d9a65-8471-4209-a900-f8e11db75e0a"/>
    <xsd:import namespace="08b0a3ee-3d2a-451c-9a1a-7e5d5b0c9c77"/>
    <xsd:import namespace="dde413db-0745-4f3a-8dca-564dc7ff6f7d"/>
    <xsd:element name="properties">
      <xsd:complexType>
        <xsd:sequence>
          <xsd:element name="documentManagement">
            <xsd:complexType>
              <xsd:all>
                <xsd:element ref="ns2:WU_x0020_ThemaTaxHTField0" minOccurs="0"/>
                <xsd:element ref="ns3:TaxCatchAll" minOccurs="0"/>
                <xsd:element ref="ns2:DokumentenartTaxHTField0" minOccurs="0"/>
                <xsd:element ref="ns4:Beschreibung" minOccurs="0"/>
                <xsd:element ref="ns4:Format" minOccurs="0"/>
                <xsd:element ref="ns4:Kategori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d9a65-8471-4209-a900-f8e11db75e0a" elementFormDefault="qualified">
    <xsd:import namespace="http://schemas.microsoft.com/office/2006/documentManagement/types"/>
    <xsd:import namespace="http://schemas.microsoft.com/office/infopath/2007/PartnerControls"/>
    <xsd:element name="WU_x0020_ThemaTaxHTField0" ma:index="9" nillable="true" ma:taxonomy="true" ma:internalName="WU_x0020_ThemaTaxHTField0" ma:taxonomyFieldName="WU_x0020_Thema" ma:displayName="Schlagwort" ma:default="" ma:fieldId="{a2eb3201-e251-4055-97e9-466604fc777f}" ma:taxonomyMulti="true" ma:sspId="59da4ae5-1217-4de6-bd64-b7a740f353bb" ma:termSetId="c1edca97-812b-4584-b6b5-1e5cade81ca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okumentenartTaxHTField0" ma:index="12" nillable="true" ma:taxonomy="true" ma:internalName="DokumentenartTaxHTField0" ma:taxonomyFieldName="Dokumentenart" ma:displayName="Dokumentenart" ma:default="" ma:fieldId="{0f2e647f-32b7-4850-b6be-ae358ed71e70}" ma:taxonomyMulti="true" ma:sspId="59da4ae5-1217-4de6-bd64-b7a740f353bb" ma:termSetId="325756d7-e24e-4b6f-ba71-3f779d34c1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0a3ee-3d2a-451c-9a1a-7e5d5b0c9c7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6a103bb8-3913-4e3b-a229-080a76572464}" ma:internalName="TaxCatchAll" ma:showField="CatchAllData" ma:web="08b0a3ee-3d2a-451c-9a1a-7e5d5b0c9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413db-0745-4f3a-8dca-564dc7ff6f7d" elementFormDefault="qualified">
    <xsd:import namespace="http://schemas.microsoft.com/office/2006/documentManagement/types"/>
    <xsd:import namespace="http://schemas.microsoft.com/office/infopath/2007/PartnerControls"/>
    <xsd:element name="Beschreibung" ma:index="13" nillable="true" ma:displayName="Beschreibung" ma:internalName="Beschreibung">
      <xsd:simpleType>
        <xsd:restriction base="dms:Note">
          <xsd:maxLength value="255"/>
        </xsd:restriction>
      </xsd:simpleType>
    </xsd:element>
    <xsd:element name="Format" ma:index="14" nillable="true" ma:displayName="Format" ma:format="Dropdown" ma:internalName="Format">
      <xsd:simpleType>
        <xsd:union memberTypes="dms:Text">
          <xsd:simpleType>
            <xsd:restriction base="dms:Choice">
              <xsd:enumeration value="LaTeX"/>
              <xsd:enumeration value="Office 2003"/>
              <xsd:enumeration value="Office 2007-2013"/>
              <xsd:enumeration value="OpenOffice 3.0"/>
            </xsd:restriction>
          </xsd:simpleType>
        </xsd:union>
      </xsd:simpleType>
    </xsd:element>
    <xsd:element name="Kategorie" ma:index="15" nillable="true" ma:displayName="Kategorie" ma:default="Anleitungen" ma:format="Dropdown" ma:internalName="Kategorie">
      <xsd:simpleType>
        <xsd:union memberTypes="dms:Text">
          <xsd:simpleType>
            <xsd:restriction base="dms:Choice">
              <xsd:enumeration value="Anleitungen"/>
              <xsd:enumeration value="Aushänge für Lift und Tür"/>
              <xsd:enumeration value="Basisvorlagen"/>
              <xsd:enumeration value="Brief-/Faxvorlagen"/>
              <xsd:enumeration value="Einladungen"/>
              <xsd:enumeration value="Etiketten"/>
              <xsd:enumeration value="Musterdateien"/>
              <xsd:enumeration value="Namensschilder"/>
              <xsd:enumeration value="Präsentationen"/>
              <xsd:enumeration value="Skripten-Cove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F21957-FCA6-4C40-BED5-A169E35177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4CA5C6-2D19-402E-93C4-D8DC7CBBDCC2}">
  <ds:schemaRefs>
    <ds:schemaRef ds:uri="dde413db-0745-4f3a-8dca-564dc7ff6f7d"/>
    <ds:schemaRef ds:uri="http://purl.org/dc/elements/1.1/"/>
    <ds:schemaRef ds:uri="http://schemas.microsoft.com/office/2006/metadata/properties"/>
    <ds:schemaRef ds:uri="1a8d9a65-8471-4209-a900-f8e11db75e0a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08b0a3ee-3d2a-451c-9a1a-7e5d5b0c9c7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AA01B68-F869-4573-825C-4DD8EBCAED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d9a65-8471-4209-a900-f8e11db75e0a"/>
    <ds:schemaRef ds:uri="08b0a3ee-3d2a-451c-9a1a-7e5d5b0c9c77"/>
    <ds:schemaRef ds:uri="dde413db-0745-4f3a-8dca-564dc7ff6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WU Template ENGLISH 16x10 with pictures V1</Template>
  <TotalTime>0</TotalTime>
  <Words>1708</Words>
  <Application>Microsoft Macintosh PowerPoint</Application>
  <PresentationFormat>On-screen Show (16:10)</PresentationFormat>
  <Paragraphs>410</Paragraphs>
  <Slides>40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Avenir Next</vt:lpstr>
      <vt:lpstr>Georgia</vt:lpstr>
      <vt:lpstr>Symbol</vt:lpstr>
      <vt:lpstr>Verdana</vt:lpstr>
      <vt:lpstr>Wingdings</vt:lpstr>
      <vt:lpstr>WU 16:10</vt:lpstr>
      <vt:lpstr>Building an Open Knowledge Graphs for and from Open Data   </vt:lpstr>
      <vt:lpstr>When we hear about Open Data and Knowledge Graphs… many think about Linked Open Data…</vt:lpstr>
      <vt:lpstr>Open Data is a Global Trend!</vt:lpstr>
      <vt:lpstr>(Structured) Open Data comes in various ways</vt:lpstr>
      <vt:lpstr>Open Data as a Global Trend:</vt:lpstr>
      <vt:lpstr>Different portals…</vt:lpstr>
      <vt:lpstr>What do you find on Open Data Portals?</vt:lpstr>
      <vt:lpstr>Why is Search in Open Data a problem?</vt:lpstr>
      <vt:lpstr>Not in this talk:   What is a Knowledge Graph?</vt:lpstr>
      <vt:lpstr>In this talk:   2 applications for Knowledge Graphs   for Open Data Search!</vt:lpstr>
      <vt:lpstr>Example Table</vt:lpstr>
      <vt:lpstr>Open Data CSVs look more like this</vt:lpstr>
      <vt:lpstr>Why not use the numeric values?</vt:lpstr>
      <vt:lpstr>Why not use numeric values?</vt:lpstr>
      <vt:lpstr>Background Knowledge Graph</vt:lpstr>
      <vt:lpstr>Background Knowledge Graph</vt:lpstr>
      <vt:lpstr>Label based on Nearest Neighbors</vt:lpstr>
      <vt:lpstr>Example OD Labelling</vt:lpstr>
      <vt:lpstr>Lessons learned</vt:lpstr>
      <vt:lpstr>What else can we do/use?</vt:lpstr>
      <vt:lpstr>Available Geospatial Knowledge Bases</vt:lpstr>
      <vt:lpstr>Geo-Knowledge Graph Construction</vt:lpstr>
      <vt:lpstr>Available Temporal Knowledge</vt:lpstr>
      <vt:lpstr>Temporal Knowledge Graph Construction</vt:lpstr>
      <vt:lpstr>Dataset Labelling</vt:lpstr>
      <vt:lpstr>Indexed Datasets</vt:lpstr>
      <vt:lpstr>RDF Export 1/2:  Knowledge Graph</vt:lpstr>
      <vt:lpstr>RDF Export 2/2:  CSV on the Web Metadata [4]</vt:lpstr>
      <vt:lpstr>SPARQL Endpoint (1)</vt:lpstr>
      <vt:lpstr>SPARQL Endpoint (2)</vt:lpstr>
      <vt:lpstr>GeoSPARQL Queries</vt:lpstr>
      <vt:lpstr>Search Interface</vt:lpstr>
      <vt:lpstr>Conclusions &amp; Outlook</vt:lpstr>
      <vt:lpstr>Other Ongoing Projects (data.wu.ac.at)</vt:lpstr>
      <vt:lpstr>What else are we working on?</vt:lpstr>
      <vt:lpstr>1) Monitoring and QA over evolving data portals</vt:lpstr>
      <vt:lpstr>Demo: </vt:lpstr>
      <vt:lpstr>2) Mapping to Standard vocabularies &amp; Linked Data</vt:lpstr>
      <vt:lpstr>Backup Slides</vt:lpstr>
      <vt:lpstr>Spatio-temporal labelling –  Evaluation:</vt:lpstr>
    </vt:vector>
  </TitlesOfParts>
  <Manager/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2018-05-09T17:03:42Z</cp:lastPrinted>
  <dcterms:created xsi:type="dcterms:W3CDTF">2017-03-31T09:52:02Z</dcterms:created>
  <dcterms:modified xsi:type="dcterms:W3CDTF">2018-05-09T17:04:21Z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0x010100BCF651A35DF3154DB01328AF51148DAE</vt:lpwstr>
  </property>
  <property fmtid="{D5CDD505-2E9C-101B-9397-08002B2CF9AE}" pid="3" name="WU Thema">
    <vt:lpwstr>403;#Corporate Design|19895bcd-b158-45ae-ab7b-f5ca217dfcec</vt:lpwstr>
  </property>
  <property fmtid="{D5CDD505-2E9C-101B-9397-08002B2CF9AE}" pid="4" name="Dokumentenart">
    <vt:lpwstr>266;#Vorlagen|17fc50ed-8ad1-47be-ab12-04243fd74ddb</vt:lpwstr>
  </property>
</Properties>
</file>