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1"/>
    <p:sldMasterId id="2147483980" r:id="rId2"/>
  </p:sldMasterIdLst>
  <p:notesMasterIdLst>
    <p:notesMasterId r:id="rId44"/>
  </p:notesMasterIdLst>
  <p:handoutMasterIdLst>
    <p:handoutMasterId r:id="rId45"/>
  </p:handoutMasterIdLst>
  <p:sldIdLst>
    <p:sldId id="359" r:id="rId3"/>
    <p:sldId id="662" r:id="rId4"/>
    <p:sldId id="360" r:id="rId5"/>
    <p:sldId id="372" r:id="rId6"/>
    <p:sldId id="361" r:id="rId7"/>
    <p:sldId id="663" r:id="rId8"/>
    <p:sldId id="373" r:id="rId9"/>
    <p:sldId id="374" r:id="rId10"/>
    <p:sldId id="375" r:id="rId11"/>
    <p:sldId id="362" r:id="rId12"/>
    <p:sldId id="365" r:id="rId13"/>
    <p:sldId id="364" r:id="rId14"/>
    <p:sldId id="366" r:id="rId15"/>
    <p:sldId id="363" r:id="rId16"/>
    <p:sldId id="420" r:id="rId17"/>
    <p:sldId id="651" r:id="rId18"/>
    <p:sldId id="652" r:id="rId19"/>
    <p:sldId id="654" r:id="rId20"/>
    <p:sldId id="656" r:id="rId21"/>
    <p:sldId id="655" r:id="rId22"/>
    <p:sldId id="368" r:id="rId23"/>
    <p:sldId id="367" r:id="rId24"/>
    <p:sldId id="417" r:id="rId25"/>
    <p:sldId id="295" r:id="rId26"/>
    <p:sldId id="657" r:id="rId27"/>
    <p:sldId id="369" r:id="rId28"/>
    <p:sldId id="419" r:id="rId29"/>
    <p:sldId id="418" r:id="rId30"/>
    <p:sldId id="660" r:id="rId31"/>
    <p:sldId id="658" r:id="rId32"/>
    <p:sldId id="422" r:id="rId33"/>
    <p:sldId id="647" r:id="rId34"/>
    <p:sldId id="550" r:id="rId35"/>
    <p:sldId id="659" r:id="rId36"/>
    <p:sldId id="661" r:id="rId37"/>
    <p:sldId id="551" r:id="rId38"/>
    <p:sldId id="645" r:id="rId39"/>
    <p:sldId id="646" r:id="rId40"/>
    <p:sldId id="371" r:id="rId41"/>
    <p:sldId id="649" r:id="rId42"/>
    <p:sldId id="650" r:id="rId4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Source Sans Pro" pitchFamily="1" charset="0"/>
        <a:ea typeface="ＭＳ Ｐゴシック" charset="-128"/>
        <a:cs typeface="ＭＳ Ｐゴシック" charset="-128"/>
      </a:defRPr>
    </a:lvl1pPr>
    <a:lvl2pPr marL="457200" algn="l" defTabSz="457200" rtl="0" fontAlgn="base">
      <a:spcBef>
        <a:spcPct val="0"/>
      </a:spcBef>
      <a:spcAft>
        <a:spcPct val="0"/>
      </a:spcAft>
      <a:defRPr sz="2400" kern="1200">
        <a:solidFill>
          <a:schemeClr val="tx1"/>
        </a:solidFill>
        <a:latin typeface="Source Sans Pro" pitchFamily="1" charset="0"/>
        <a:ea typeface="ＭＳ Ｐゴシック" charset="-128"/>
        <a:cs typeface="ＭＳ Ｐゴシック" charset="-128"/>
      </a:defRPr>
    </a:lvl2pPr>
    <a:lvl3pPr marL="914400" algn="l" defTabSz="457200" rtl="0" fontAlgn="base">
      <a:spcBef>
        <a:spcPct val="0"/>
      </a:spcBef>
      <a:spcAft>
        <a:spcPct val="0"/>
      </a:spcAft>
      <a:defRPr sz="2400" kern="1200">
        <a:solidFill>
          <a:schemeClr val="tx1"/>
        </a:solidFill>
        <a:latin typeface="Source Sans Pro" pitchFamily="1" charset="0"/>
        <a:ea typeface="ＭＳ Ｐゴシック" charset="-128"/>
        <a:cs typeface="ＭＳ Ｐゴシック" charset="-128"/>
      </a:defRPr>
    </a:lvl3pPr>
    <a:lvl4pPr marL="1371600" algn="l" defTabSz="457200" rtl="0" fontAlgn="base">
      <a:spcBef>
        <a:spcPct val="0"/>
      </a:spcBef>
      <a:spcAft>
        <a:spcPct val="0"/>
      </a:spcAft>
      <a:defRPr sz="2400" kern="1200">
        <a:solidFill>
          <a:schemeClr val="tx1"/>
        </a:solidFill>
        <a:latin typeface="Source Sans Pro" pitchFamily="1" charset="0"/>
        <a:ea typeface="ＭＳ Ｐゴシック" charset="-128"/>
        <a:cs typeface="ＭＳ Ｐゴシック" charset="-128"/>
      </a:defRPr>
    </a:lvl4pPr>
    <a:lvl5pPr marL="1828800" algn="l" defTabSz="457200" rtl="0" fontAlgn="base">
      <a:spcBef>
        <a:spcPct val="0"/>
      </a:spcBef>
      <a:spcAft>
        <a:spcPct val="0"/>
      </a:spcAft>
      <a:defRPr sz="2400" kern="1200">
        <a:solidFill>
          <a:schemeClr val="tx1"/>
        </a:solidFill>
        <a:latin typeface="Source Sans Pro" pitchFamily="1"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Source Sans Pro" pitchFamily="1"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Source Sans Pro" pitchFamily="1"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Source Sans Pro" pitchFamily="1"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Source Sans Pro" pitchFamily="1"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4050">
          <p15:clr>
            <a:srgbClr val="A4A3A4"/>
          </p15:clr>
        </p15:guide>
        <p15:guide id="2" orient="horz" pos="187">
          <p15:clr>
            <a:srgbClr val="A4A3A4"/>
          </p15:clr>
        </p15:guide>
        <p15:guide id="3" orient="horz" pos="4150">
          <p15:clr>
            <a:srgbClr val="A4A3A4"/>
          </p15:clr>
        </p15:guide>
        <p15:guide id="4" orient="horz" pos="447">
          <p15:clr>
            <a:srgbClr val="A4A3A4"/>
          </p15:clr>
        </p15:guide>
        <p15:guide id="5" orient="horz" pos="4255">
          <p15:clr>
            <a:srgbClr val="A4A3A4"/>
          </p15:clr>
        </p15:guide>
        <p15:guide id="6" orient="horz" pos="1526">
          <p15:clr>
            <a:srgbClr val="A4A3A4"/>
          </p15:clr>
        </p15:guide>
        <p15:guide id="7" pos="2880">
          <p15:clr>
            <a:srgbClr val="A4A3A4"/>
          </p15:clr>
        </p15:guide>
        <p15:guide id="8" pos="1105">
          <p15:clr>
            <a:srgbClr val="A4A3A4"/>
          </p15:clr>
        </p15:guide>
        <p15:guide id="9" pos="1240">
          <p15:clr>
            <a:srgbClr val="A4A3A4"/>
          </p15:clr>
        </p15:guide>
        <p15:guide id="10" pos="5565">
          <p15:clr>
            <a:srgbClr val="A4A3A4"/>
          </p15:clr>
        </p15:guide>
        <p15:guide id="11" pos="194">
          <p15:clr>
            <a:srgbClr val="A4A3A4"/>
          </p15:clr>
        </p15:guide>
        <p15:guide id="12" pos="3690">
          <p15:clr>
            <a:srgbClr val="A4A3A4"/>
          </p15:clr>
        </p15:guide>
        <p15:guide id="13" pos="5389">
          <p15:clr>
            <a:srgbClr val="A4A3A4"/>
          </p15:clr>
        </p15:guide>
        <p15:guide id="14" pos="2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7AB8"/>
    <a:srgbClr val="13273C"/>
    <a:srgbClr val="112438"/>
    <a:srgbClr val="000000"/>
    <a:srgbClr val="7C7C2D"/>
    <a:srgbClr val="E0D46D"/>
    <a:srgbClr val="B5AF57"/>
    <a:srgbClr val="A49E44"/>
    <a:srgbClr val="A8A148"/>
    <a:srgbClr val="8C1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90" autoAdjust="0"/>
    <p:restoredTop sz="71400" autoAdjust="0"/>
  </p:normalViewPr>
  <p:slideViewPr>
    <p:cSldViewPr snapToGrid="0" snapToObjects="1">
      <p:cViewPr varScale="1">
        <p:scale>
          <a:sx n="57" d="100"/>
          <a:sy n="57" d="100"/>
        </p:scale>
        <p:origin x="1904" y="176"/>
      </p:cViewPr>
      <p:guideLst>
        <p:guide orient="horz" pos="4050"/>
        <p:guide orient="horz" pos="187"/>
        <p:guide orient="horz" pos="4150"/>
        <p:guide orient="horz" pos="447"/>
        <p:guide orient="horz" pos="4255"/>
        <p:guide orient="horz" pos="1526"/>
        <p:guide pos="2880"/>
        <p:guide pos="1105"/>
        <p:guide pos="1240"/>
        <p:guide pos="5565"/>
        <p:guide pos="194"/>
        <p:guide pos="3690"/>
        <p:guide pos="5389"/>
        <p:guide pos="29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70ED23-EA6C-4D91-885E-111C18F0ED74}" type="doc">
      <dgm:prSet loTypeId="urn:microsoft.com/office/officeart/2005/8/layout/process1" loCatId="process" qsTypeId="urn:microsoft.com/office/officeart/2005/8/quickstyle/simple1" qsCatId="simple" csTypeId="urn:microsoft.com/office/officeart/2005/8/colors/accent1_2" csCatId="accent1" phldr="1"/>
      <dgm:spPr/>
    </dgm:pt>
    <dgm:pt modelId="{96C443EF-4367-4B18-96C8-7842A15DEEF3}">
      <dgm:prSet phldrT="[Text]" custT="1"/>
      <dgm:spPr>
        <a:solidFill>
          <a:schemeClr val="accent4"/>
        </a:solidFill>
      </dgm:spPr>
      <dgm:t>
        <a:bodyPr anchor="t"/>
        <a:lstStyle/>
        <a:p>
          <a:pPr algn="l"/>
          <a:r>
            <a:rPr lang="de-DE" sz="2100" b="0" i="0" dirty="0"/>
            <a:t>3/2015 </a:t>
          </a:r>
          <a:r>
            <a:rPr lang="de-DE" sz="2100" b="0" dirty="0"/>
            <a:t>[1]</a:t>
          </a:r>
          <a:r>
            <a:rPr lang="de-DE" sz="2100" b="0" i="0" dirty="0"/>
            <a:t>:</a:t>
          </a:r>
        </a:p>
        <a:p>
          <a:pPr algn="l"/>
          <a:r>
            <a:rPr lang="de-DE" sz="1900" dirty="0"/>
            <a:t>- 90 </a:t>
          </a:r>
          <a:r>
            <a:rPr lang="de-DE" sz="1900" dirty="0" err="1"/>
            <a:t>portals</a:t>
          </a:r>
          <a:br>
            <a:rPr lang="de-DE" sz="1900" dirty="0"/>
          </a:br>
          <a:r>
            <a:rPr lang="de-DE" sz="1900" dirty="0"/>
            <a:t>- </a:t>
          </a:r>
          <a:r>
            <a:rPr lang="de-DE" sz="1900" dirty="0" err="1"/>
            <a:t>Only</a:t>
          </a:r>
          <a:r>
            <a:rPr lang="de-DE" sz="1900" dirty="0"/>
            <a:t> </a:t>
          </a:r>
          <a:r>
            <a:rPr lang="de-DE" sz="1900" b="1" dirty="0"/>
            <a:t>CKAN</a:t>
          </a:r>
          <a:endParaRPr lang="de-DE" sz="1900" dirty="0"/>
        </a:p>
      </dgm:t>
    </dgm:pt>
    <dgm:pt modelId="{4E1C2CA5-E234-4365-8DD4-6BA3625ECC3A}" type="parTrans" cxnId="{4721233B-385E-4EAC-8FC1-F66DD5DB74AB}">
      <dgm:prSet/>
      <dgm:spPr/>
      <dgm:t>
        <a:bodyPr/>
        <a:lstStyle/>
        <a:p>
          <a:endParaRPr lang="de-DE" sz="1900"/>
        </a:p>
      </dgm:t>
    </dgm:pt>
    <dgm:pt modelId="{076726E5-0122-4E56-9DAC-31ED5E90BBAA}" type="sibTrans" cxnId="{4721233B-385E-4EAC-8FC1-F66DD5DB74AB}">
      <dgm:prSet custT="1"/>
      <dgm:spPr>
        <a:solidFill>
          <a:schemeClr val="accent2"/>
        </a:solidFill>
      </dgm:spPr>
      <dgm:t>
        <a:bodyPr anchor="t"/>
        <a:lstStyle/>
        <a:p>
          <a:pPr algn="l"/>
          <a:endParaRPr lang="de-DE" sz="1900"/>
        </a:p>
      </dgm:t>
    </dgm:pt>
    <dgm:pt modelId="{6B303ABF-346E-455D-A1D0-5BEE5B8A986A}">
      <dgm:prSet phldrT="[Text]" custT="1"/>
      <dgm:spPr>
        <a:solidFill>
          <a:schemeClr val="accent4"/>
        </a:solidFill>
      </dgm:spPr>
      <dgm:t>
        <a:bodyPr anchor="t"/>
        <a:lstStyle/>
        <a:p>
          <a:pPr algn="l"/>
          <a:r>
            <a:rPr lang="de-DE" sz="2100" b="0" dirty="0"/>
            <a:t>8/2015 [2]:</a:t>
          </a:r>
        </a:p>
        <a:p>
          <a:pPr algn="l"/>
          <a:r>
            <a:rPr lang="de-DE" sz="1900" dirty="0"/>
            <a:t>- 6 </a:t>
          </a:r>
          <a:r>
            <a:rPr lang="de-DE" sz="1900" b="1" dirty="0" err="1"/>
            <a:t>quality</a:t>
          </a:r>
          <a:r>
            <a:rPr lang="de-DE" sz="1900" b="1" dirty="0"/>
            <a:t> </a:t>
          </a:r>
          <a:r>
            <a:rPr lang="de-DE" sz="1900" b="1" dirty="0" err="1"/>
            <a:t>metrics</a:t>
          </a:r>
          <a:r>
            <a:rPr lang="de-DE" sz="1900" b="1" dirty="0"/>
            <a:t> </a:t>
          </a:r>
          <a:br>
            <a:rPr lang="de-DE" sz="1900" dirty="0"/>
          </a:br>
          <a:r>
            <a:rPr lang="de-DE" sz="1900" dirty="0"/>
            <a:t>- QA</a:t>
          </a:r>
        </a:p>
      </dgm:t>
    </dgm:pt>
    <dgm:pt modelId="{16332E1C-9F77-49D5-B1B2-DD52277BC368}" type="parTrans" cxnId="{594EF054-2D4B-458D-ABB8-1FDF53354021}">
      <dgm:prSet/>
      <dgm:spPr/>
      <dgm:t>
        <a:bodyPr/>
        <a:lstStyle/>
        <a:p>
          <a:endParaRPr lang="de-DE" sz="1900"/>
        </a:p>
      </dgm:t>
    </dgm:pt>
    <dgm:pt modelId="{EB722806-2838-43CE-884F-00BC20D48B23}" type="sibTrans" cxnId="{594EF054-2D4B-458D-ABB8-1FDF53354021}">
      <dgm:prSet custT="1"/>
      <dgm:spPr>
        <a:solidFill>
          <a:schemeClr val="accent2"/>
        </a:solidFill>
      </dgm:spPr>
      <dgm:t>
        <a:bodyPr anchor="t"/>
        <a:lstStyle/>
        <a:p>
          <a:pPr algn="l"/>
          <a:endParaRPr lang="de-DE" sz="1900"/>
        </a:p>
      </dgm:t>
    </dgm:pt>
    <dgm:pt modelId="{3B08A441-78C6-412A-A38C-4F393F435D5C}">
      <dgm:prSet phldrT="[Text]" custT="1"/>
      <dgm:spPr>
        <a:solidFill>
          <a:schemeClr val="accent4"/>
        </a:solidFill>
      </dgm:spPr>
      <dgm:t>
        <a:bodyPr anchor="t"/>
        <a:lstStyle/>
        <a:p>
          <a:pPr algn="l"/>
          <a:r>
            <a:rPr lang="de-DE" sz="2100" b="0" dirty="0"/>
            <a:t>6/2016 [3]:</a:t>
          </a:r>
        </a:p>
        <a:p>
          <a:pPr algn="l"/>
          <a:r>
            <a:rPr lang="de-DE" sz="2100" dirty="0"/>
            <a:t>- 260 </a:t>
          </a:r>
          <a:r>
            <a:rPr lang="de-DE" sz="2100" dirty="0" err="1"/>
            <a:t>portals</a:t>
          </a:r>
          <a:br>
            <a:rPr lang="de-DE" sz="2100" dirty="0"/>
          </a:br>
          <a:r>
            <a:rPr lang="de-DE" sz="1900" b="0" dirty="0"/>
            <a:t>- </a:t>
          </a:r>
          <a:r>
            <a:rPr lang="de-DE" sz="1900" dirty="0"/>
            <a:t>CKAN, </a:t>
          </a:r>
          <a:r>
            <a:rPr lang="de-DE" sz="1900" b="1" dirty="0" err="1"/>
            <a:t>Socrata</a:t>
          </a:r>
          <a:r>
            <a:rPr lang="de-DE" sz="1900" dirty="0"/>
            <a:t>, </a:t>
          </a:r>
          <a:r>
            <a:rPr lang="de-DE" sz="1900" b="1" dirty="0" err="1"/>
            <a:t>OpenDataSoft</a:t>
          </a:r>
          <a:br>
            <a:rPr lang="de-DE" sz="1900" b="1" dirty="0"/>
          </a:br>
          <a:r>
            <a:rPr lang="de-DE" sz="1900" dirty="0"/>
            <a:t>- 18  </a:t>
          </a:r>
          <a:r>
            <a:rPr lang="de-DE" sz="1900" dirty="0" err="1"/>
            <a:t>metrics</a:t>
          </a:r>
          <a:endParaRPr lang="de-DE" sz="1900" dirty="0"/>
        </a:p>
      </dgm:t>
    </dgm:pt>
    <dgm:pt modelId="{3E108968-0441-445B-8D50-186A0E87FE01}" type="parTrans" cxnId="{9D182667-BD7F-4FFA-A707-1AD9E90BD820}">
      <dgm:prSet/>
      <dgm:spPr/>
      <dgm:t>
        <a:bodyPr/>
        <a:lstStyle/>
        <a:p>
          <a:endParaRPr lang="de-DE" sz="1900"/>
        </a:p>
      </dgm:t>
    </dgm:pt>
    <dgm:pt modelId="{B0A4C09B-0F4E-4931-8969-5B0F7095687E}" type="sibTrans" cxnId="{9D182667-BD7F-4FFA-A707-1AD9E90BD820}">
      <dgm:prSet/>
      <dgm:spPr/>
      <dgm:t>
        <a:bodyPr/>
        <a:lstStyle/>
        <a:p>
          <a:endParaRPr lang="de-DE" sz="1900"/>
        </a:p>
      </dgm:t>
    </dgm:pt>
    <dgm:pt modelId="{E838809A-6463-4E0A-8377-61825A6A6732}" type="pres">
      <dgm:prSet presAssocID="{C870ED23-EA6C-4D91-885E-111C18F0ED74}" presName="Name0" presStyleCnt="0">
        <dgm:presLayoutVars>
          <dgm:dir/>
          <dgm:resizeHandles val="exact"/>
        </dgm:presLayoutVars>
      </dgm:prSet>
      <dgm:spPr/>
    </dgm:pt>
    <dgm:pt modelId="{141A0151-2B1E-4F15-8812-57ACB3C1A2C6}" type="pres">
      <dgm:prSet presAssocID="{96C443EF-4367-4B18-96C8-7842A15DEEF3}" presName="node" presStyleLbl="node1" presStyleIdx="0" presStyleCnt="3" custScaleX="146283" custScaleY="104663">
        <dgm:presLayoutVars>
          <dgm:bulletEnabled val="1"/>
        </dgm:presLayoutVars>
      </dgm:prSet>
      <dgm:spPr/>
    </dgm:pt>
    <dgm:pt modelId="{7BBEEBA0-BF78-4E83-A161-FDFE974833E3}" type="pres">
      <dgm:prSet presAssocID="{076726E5-0122-4E56-9DAC-31ED5E90BBAA}" presName="sibTrans" presStyleLbl="sibTrans2D1" presStyleIdx="0" presStyleCnt="2" custScaleY="121254"/>
      <dgm:spPr/>
    </dgm:pt>
    <dgm:pt modelId="{FC8DD859-FBA0-43E5-860C-A117CBC64E34}" type="pres">
      <dgm:prSet presAssocID="{076726E5-0122-4E56-9DAC-31ED5E90BBAA}" presName="connectorText" presStyleLbl="sibTrans2D1" presStyleIdx="0" presStyleCnt="2"/>
      <dgm:spPr/>
    </dgm:pt>
    <dgm:pt modelId="{DF5C5E73-210D-4744-8BB7-84175D1013BE}" type="pres">
      <dgm:prSet presAssocID="{6B303ABF-346E-455D-A1D0-5BEE5B8A986A}" presName="node" presStyleLbl="node1" presStyleIdx="1" presStyleCnt="3" custScaleX="198966" custScaleY="104663">
        <dgm:presLayoutVars>
          <dgm:bulletEnabled val="1"/>
        </dgm:presLayoutVars>
      </dgm:prSet>
      <dgm:spPr/>
    </dgm:pt>
    <dgm:pt modelId="{EFD52EDD-6ADA-4B35-ACCD-0673709E8D3E}" type="pres">
      <dgm:prSet presAssocID="{EB722806-2838-43CE-884F-00BC20D48B23}" presName="sibTrans" presStyleLbl="sibTrans2D1" presStyleIdx="1" presStyleCnt="2" custScaleY="121254"/>
      <dgm:spPr/>
    </dgm:pt>
    <dgm:pt modelId="{BB5AB867-5F5C-4F48-AB7F-7FD46980AA2B}" type="pres">
      <dgm:prSet presAssocID="{EB722806-2838-43CE-884F-00BC20D48B23}" presName="connectorText" presStyleLbl="sibTrans2D1" presStyleIdx="1" presStyleCnt="2"/>
      <dgm:spPr/>
    </dgm:pt>
    <dgm:pt modelId="{A2F98E54-17FD-4C29-937E-C5DB7D1B88F8}" type="pres">
      <dgm:prSet presAssocID="{3B08A441-78C6-412A-A38C-4F393F435D5C}" presName="node" presStyleLbl="node1" presStyleIdx="2" presStyleCnt="3" custScaleX="322381" custScaleY="104663" custLinFactNeighborX="1604" custLinFactNeighborY="-1301">
        <dgm:presLayoutVars>
          <dgm:bulletEnabled val="1"/>
        </dgm:presLayoutVars>
      </dgm:prSet>
      <dgm:spPr/>
    </dgm:pt>
  </dgm:ptLst>
  <dgm:cxnLst>
    <dgm:cxn modelId="{4721233B-385E-4EAC-8FC1-F66DD5DB74AB}" srcId="{C870ED23-EA6C-4D91-885E-111C18F0ED74}" destId="{96C443EF-4367-4B18-96C8-7842A15DEEF3}" srcOrd="0" destOrd="0" parTransId="{4E1C2CA5-E234-4365-8DD4-6BA3625ECC3A}" sibTransId="{076726E5-0122-4E56-9DAC-31ED5E90BBAA}"/>
    <dgm:cxn modelId="{33E99451-3D38-46D3-A642-9F12F406A135}" type="presOf" srcId="{EB722806-2838-43CE-884F-00BC20D48B23}" destId="{EFD52EDD-6ADA-4B35-ACCD-0673709E8D3E}" srcOrd="0" destOrd="0" presId="urn:microsoft.com/office/officeart/2005/8/layout/process1"/>
    <dgm:cxn modelId="{594EF054-2D4B-458D-ABB8-1FDF53354021}" srcId="{C870ED23-EA6C-4D91-885E-111C18F0ED74}" destId="{6B303ABF-346E-455D-A1D0-5BEE5B8A986A}" srcOrd="1" destOrd="0" parTransId="{16332E1C-9F77-49D5-B1B2-DD52277BC368}" sibTransId="{EB722806-2838-43CE-884F-00BC20D48B23}"/>
    <dgm:cxn modelId="{0B9A6659-F84C-427A-A9B2-2F3566452FD9}" type="presOf" srcId="{6B303ABF-346E-455D-A1D0-5BEE5B8A986A}" destId="{DF5C5E73-210D-4744-8BB7-84175D1013BE}" srcOrd="0" destOrd="0" presId="urn:microsoft.com/office/officeart/2005/8/layout/process1"/>
    <dgm:cxn modelId="{9D182667-BD7F-4FFA-A707-1AD9E90BD820}" srcId="{C870ED23-EA6C-4D91-885E-111C18F0ED74}" destId="{3B08A441-78C6-412A-A38C-4F393F435D5C}" srcOrd="2" destOrd="0" parTransId="{3E108968-0441-445B-8D50-186A0E87FE01}" sibTransId="{B0A4C09B-0F4E-4931-8969-5B0F7095687E}"/>
    <dgm:cxn modelId="{536DC98F-CB30-432B-B47C-96D7AA4D18B2}" type="presOf" srcId="{EB722806-2838-43CE-884F-00BC20D48B23}" destId="{BB5AB867-5F5C-4F48-AB7F-7FD46980AA2B}" srcOrd="1" destOrd="0" presId="urn:microsoft.com/office/officeart/2005/8/layout/process1"/>
    <dgm:cxn modelId="{9545E1C1-E81F-4202-AD20-E26927583B83}" type="presOf" srcId="{96C443EF-4367-4B18-96C8-7842A15DEEF3}" destId="{141A0151-2B1E-4F15-8812-57ACB3C1A2C6}" srcOrd="0" destOrd="0" presId="urn:microsoft.com/office/officeart/2005/8/layout/process1"/>
    <dgm:cxn modelId="{400BE1CC-13D7-4947-B3AF-D9C7BCDAA471}" type="presOf" srcId="{076726E5-0122-4E56-9DAC-31ED5E90BBAA}" destId="{7BBEEBA0-BF78-4E83-A161-FDFE974833E3}" srcOrd="0" destOrd="0" presId="urn:microsoft.com/office/officeart/2005/8/layout/process1"/>
    <dgm:cxn modelId="{1DF3ACE6-7B00-4A46-B714-EFD914A12491}" type="presOf" srcId="{3B08A441-78C6-412A-A38C-4F393F435D5C}" destId="{A2F98E54-17FD-4C29-937E-C5DB7D1B88F8}" srcOrd="0" destOrd="0" presId="urn:microsoft.com/office/officeart/2005/8/layout/process1"/>
    <dgm:cxn modelId="{DA0CF1F0-A25D-4485-B9E9-FD86AC56575E}" type="presOf" srcId="{C870ED23-EA6C-4D91-885E-111C18F0ED74}" destId="{E838809A-6463-4E0A-8377-61825A6A6732}" srcOrd="0" destOrd="0" presId="urn:microsoft.com/office/officeart/2005/8/layout/process1"/>
    <dgm:cxn modelId="{B54A8AF6-0D41-4DBF-8B6F-982D869CA760}" type="presOf" srcId="{076726E5-0122-4E56-9DAC-31ED5E90BBAA}" destId="{FC8DD859-FBA0-43E5-860C-A117CBC64E34}" srcOrd="1" destOrd="0" presId="urn:microsoft.com/office/officeart/2005/8/layout/process1"/>
    <dgm:cxn modelId="{64E0B68A-540A-4B7A-BEFF-2FD3DA3AF0F9}" type="presParOf" srcId="{E838809A-6463-4E0A-8377-61825A6A6732}" destId="{141A0151-2B1E-4F15-8812-57ACB3C1A2C6}" srcOrd="0" destOrd="0" presId="urn:microsoft.com/office/officeart/2005/8/layout/process1"/>
    <dgm:cxn modelId="{4C0E1F99-8791-4F68-92A3-025C26B5FE33}" type="presParOf" srcId="{E838809A-6463-4E0A-8377-61825A6A6732}" destId="{7BBEEBA0-BF78-4E83-A161-FDFE974833E3}" srcOrd="1" destOrd="0" presId="urn:microsoft.com/office/officeart/2005/8/layout/process1"/>
    <dgm:cxn modelId="{D950C7F6-8269-4DB0-9EBA-1FAF54B4F633}" type="presParOf" srcId="{7BBEEBA0-BF78-4E83-A161-FDFE974833E3}" destId="{FC8DD859-FBA0-43E5-860C-A117CBC64E34}" srcOrd="0" destOrd="0" presId="urn:microsoft.com/office/officeart/2005/8/layout/process1"/>
    <dgm:cxn modelId="{1AC2EA03-1C9C-4543-9F79-7A9A5747420E}" type="presParOf" srcId="{E838809A-6463-4E0A-8377-61825A6A6732}" destId="{DF5C5E73-210D-4744-8BB7-84175D1013BE}" srcOrd="2" destOrd="0" presId="urn:microsoft.com/office/officeart/2005/8/layout/process1"/>
    <dgm:cxn modelId="{54F3F300-A34F-4169-A605-C2871DA56D7E}" type="presParOf" srcId="{E838809A-6463-4E0A-8377-61825A6A6732}" destId="{EFD52EDD-6ADA-4B35-ACCD-0673709E8D3E}" srcOrd="3" destOrd="0" presId="urn:microsoft.com/office/officeart/2005/8/layout/process1"/>
    <dgm:cxn modelId="{F0730AAC-AF9D-4D4C-9FDA-03B0A63B0C43}" type="presParOf" srcId="{EFD52EDD-6ADA-4B35-ACCD-0673709E8D3E}" destId="{BB5AB867-5F5C-4F48-AB7F-7FD46980AA2B}" srcOrd="0" destOrd="0" presId="urn:microsoft.com/office/officeart/2005/8/layout/process1"/>
    <dgm:cxn modelId="{AE5BE588-5024-4ECC-A9E3-D79A205D181B}" type="presParOf" srcId="{E838809A-6463-4E0A-8377-61825A6A6732}" destId="{A2F98E54-17FD-4C29-937E-C5DB7D1B88F8}"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A0151-2B1E-4F15-8812-57ACB3C1A2C6}">
      <dsp:nvSpPr>
        <dsp:cNvPr id="0" name=""/>
        <dsp:cNvSpPr/>
      </dsp:nvSpPr>
      <dsp:spPr>
        <a:xfrm>
          <a:off x="8622" y="0"/>
          <a:ext cx="1318287" cy="1876029"/>
        </a:xfrm>
        <a:prstGeom prst="roundRect">
          <a:avLst>
            <a:gd name="adj" fmla="val 10000"/>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b="0" i="0" kern="1200" dirty="0"/>
            <a:t>3/2015 </a:t>
          </a:r>
          <a:r>
            <a:rPr lang="de-DE" sz="2100" b="0" kern="1200" dirty="0"/>
            <a:t>[1]</a:t>
          </a:r>
          <a:r>
            <a:rPr lang="de-DE" sz="2100" b="0" i="0" kern="1200" dirty="0"/>
            <a:t>:</a:t>
          </a:r>
        </a:p>
        <a:p>
          <a:pPr marL="0" lvl="0" indent="0" algn="l" defTabSz="933450">
            <a:lnSpc>
              <a:spcPct val="90000"/>
            </a:lnSpc>
            <a:spcBef>
              <a:spcPct val="0"/>
            </a:spcBef>
            <a:spcAft>
              <a:spcPct val="35000"/>
            </a:spcAft>
            <a:buNone/>
          </a:pPr>
          <a:r>
            <a:rPr lang="de-DE" sz="1900" kern="1200" dirty="0"/>
            <a:t>- 90 </a:t>
          </a:r>
          <a:r>
            <a:rPr lang="de-DE" sz="1900" kern="1200" dirty="0" err="1"/>
            <a:t>portals</a:t>
          </a:r>
          <a:br>
            <a:rPr lang="de-DE" sz="1900" kern="1200" dirty="0"/>
          </a:br>
          <a:r>
            <a:rPr lang="de-DE" sz="1900" kern="1200" dirty="0"/>
            <a:t>- </a:t>
          </a:r>
          <a:r>
            <a:rPr lang="de-DE" sz="1900" kern="1200" dirty="0" err="1"/>
            <a:t>Only</a:t>
          </a:r>
          <a:r>
            <a:rPr lang="de-DE" sz="1900" kern="1200" dirty="0"/>
            <a:t> </a:t>
          </a:r>
          <a:r>
            <a:rPr lang="de-DE" sz="1900" b="1" kern="1200" dirty="0"/>
            <a:t>CKAN</a:t>
          </a:r>
          <a:endParaRPr lang="de-DE" sz="1900" kern="1200" dirty="0"/>
        </a:p>
      </dsp:txBody>
      <dsp:txXfrm>
        <a:off x="47233" y="38611"/>
        <a:ext cx="1241065" cy="1798807"/>
      </dsp:txXfrm>
    </dsp:sp>
    <dsp:sp modelId="{7BBEEBA0-BF78-4E83-A161-FDFE974833E3}">
      <dsp:nvSpPr>
        <dsp:cNvPr id="0" name=""/>
        <dsp:cNvSpPr/>
      </dsp:nvSpPr>
      <dsp:spPr>
        <a:xfrm>
          <a:off x="1417029" y="802516"/>
          <a:ext cx="191052" cy="270996"/>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pPr>
          <a:endParaRPr lang="de-DE" sz="1900" kern="1200"/>
        </a:p>
      </dsp:txBody>
      <dsp:txXfrm>
        <a:off x="1417029" y="856715"/>
        <a:ext cx="133736" cy="162598"/>
      </dsp:txXfrm>
    </dsp:sp>
    <dsp:sp modelId="{DF5C5E73-210D-4744-8BB7-84175D1013BE}">
      <dsp:nvSpPr>
        <dsp:cNvPr id="0" name=""/>
        <dsp:cNvSpPr/>
      </dsp:nvSpPr>
      <dsp:spPr>
        <a:xfrm>
          <a:off x="1687386" y="0"/>
          <a:ext cx="1793061" cy="1876029"/>
        </a:xfrm>
        <a:prstGeom prst="roundRect">
          <a:avLst>
            <a:gd name="adj" fmla="val 10000"/>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b="0" kern="1200" dirty="0"/>
            <a:t>8/2015 [2]:</a:t>
          </a:r>
        </a:p>
        <a:p>
          <a:pPr marL="0" lvl="0" indent="0" algn="l" defTabSz="933450">
            <a:lnSpc>
              <a:spcPct val="90000"/>
            </a:lnSpc>
            <a:spcBef>
              <a:spcPct val="0"/>
            </a:spcBef>
            <a:spcAft>
              <a:spcPct val="35000"/>
            </a:spcAft>
            <a:buNone/>
          </a:pPr>
          <a:r>
            <a:rPr lang="de-DE" sz="1900" kern="1200" dirty="0"/>
            <a:t>- 6 </a:t>
          </a:r>
          <a:r>
            <a:rPr lang="de-DE" sz="1900" b="1" kern="1200" dirty="0" err="1"/>
            <a:t>quality</a:t>
          </a:r>
          <a:r>
            <a:rPr lang="de-DE" sz="1900" b="1" kern="1200" dirty="0"/>
            <a:t> </a:t>
          </a:r>
          <a:r>
            <a:rPr lang="de-DE" sz="1900" b="1" kern="1200" dirty="0" err="1"/>
            <a:t>metrics</a:t>
          </a:r>
          <a:r>
            <a:rPr lang="de-DE" sz="1900" b="1" kern="1200" dirty="0"/>
            <a:t> </a:t>
          </a:r>
          <a:br>
            <a:rPr lang="de-DE" sz="1900" kern="1200" dirty="0"/>
          </a:br>
          <a:r>
            <a:rPr lang="de-DE" sz="1900" kern="1200" dirty="0"/>
            <a:t>- QA</a:t>
          </a:r>
        </a:p>
      </dsp:txBody>
      <dsp:txXfrm>
        <a:off x="1739903" y="52517"/>
        <a:ext cx="1688027" cy="1770995"/>
      </dsp:txXfrm>
    </dsp:sp>
    <dsp:sp modelId="{EFD52EDD-6ADA-4B35-ACCD-0673709E8D3E}">
      <dsp:nvSpPr>
        <dsp:cNvPr id="0" name=""/>
        <dsp:cNvSpPr/>
      </dsp:nvSpPr>
      <dsp:spPr>
        <a:xfrm>
          <a:off x="3572013" y="802516"/>
          <a:ext cx="194116" cy="270996"/>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pPr>
          <a:endParaRPr lang="de-DE" sz="1900" kern="1200"/>
        </a:p>
      </dsp:txBody>
      <dsp:txXfrm>
        <a:off x="3572013" y="856715"/>
        <a:ext cx="135881" cy="162598"/>
      </dsp:txXfrm>
    </dsp:sp>
    <dsp:sp modelId="{A2F98E54-17FD-4C29-937E-C5DB7D1B88F8}">
      <dsp:nvSpPr>
        <dsp:cNvPr id="0" name=""/>
        <dsp:cNvSpPr/>
      </dsp:nvSpPr>
      <dsp:spPr>
        <a:xfrm>
          <a:off x="3846706" y="0"/>
          <a:ext cx="2905265" cy="1876029"/>
        </a:xfrm>
        <a:prstGeom prst="roundRect">
          <a:avLst>
            <a:gd name="adj" fmla="val 10000"/>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b="0" kern="1200" dirty="0"/>
            <a:t>6/2016 [3]:</a:t>
          </a:r>
        </a:p>
        <a:p>
          <a:pPr marL="0" lvl="0" indent="0" algn="l" defTabSz="933450">
            <a:lnSpc>
              <a:spcPct val="90000"/>
            </a:lnSpc>
            <a:spcBef>
              <a:spcPct val="0"/>
            </a:spcBef>
            <a:spcAft>
              <a:spcPct val="35000"/>
            </a:spcAft>
            <a:buNone/>
          </a:pPr>
          <a:r>
            <a:rPr lang="de-DE" sz="2100" kern="1200" dirty="0"/>
            <a:t>- 260 </a:t>
          </a:r>
          <a:r>
            <a:rPr lang="de-DE" sz="2100" kern="1200" dirty="0" err="1"/>
            <a:t>portals</a:t>
          </a:r>
          <a:br>
            <a:rPr lang="de-DE" sz="2100" kern="1200" dirty="0"/>
          </a:br>
          <a:r>
            <a:rPr lang="de-DE" sz="1900" b="0" kern="1200" dirty="0"/>
            <a:t>- </a:t>
          </a:r>
          <a:r>
            <a:rPr lang="de-DE" sz="1900" kern="1200" dirty="0"/>
            <a:t>CKAN, </a:t>
          </a:r>
          <a:r>
            <a:rPr lang="de-DE" sz="1900" b="1" kern="1200" dirty="0" err="1"/>
            <a:t>Socrata</a:t>
          </a:r>
          <a:r>
            <a:rPr lang="de-DE" sz="1900" kern="1200" dirty="0"/>
            <a:t>, </a:t>
          </a:r>
          <a:r>
            <a:rPr lang="de-DE" sz="1900" b="1" kern="1200" dirty="0" err="1"/>
            <a:t>OpenDataSoft</a:t>
          </a:r>
          <a:br>
            <a:rPr lang="de-DE" sz="1900" b="1" kern="1200" dirty="0"/>
          </a:br>
          <a:r>
            <a:rPr lang="de-DE" sz="1900" kern="1200" dirty="0"/>
            <a:t>- 18  </a:t>
          </a:r>
          <a:r>
            <a:rPr lang="de-DE" sz="1900" kern="1200" dirty="0" err="1"/>
            <a:t>metrics</a:t>
          </a:r>
          <a:endParaRPr lang="de-DE" sz="1900" kern="1200" dirty="0"/>
        </a:p>
      </dsp:txBody>
      <dsp:txXfrm>
        <a:off x="3901653" y="54947"/>
        <a:ext cx="2795371" cy="17661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AE1C4BFF-E801-754C-8068-B102260D9A93}" type="datetimeFigureOut">
              <a:rPr lang="en-US"/>
              <a:pPr/>
              <a:t>5/17/18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1831ACE-5F9B-AE49-8565-EDB729F068D2}" type="slidenum">
              <a:rPr lang="en-US"/>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E87AA9D-3B4E-CA4E-AD6B-003F4C17E2D5}" type="datetimeFigureOut">
              <a:rPr lang="en-US"/>
              <a:pPr/>
              <a:t>5/17/18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3CAF6F76-393A-1F43-B47D-1ADBD6B66FE3}"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humble computer scientist, my background being in AI and knowledge representation… none of which I will talk today… we worked mostly on how to make Data easier accessible and usable, on Data Integration, Web Standards for publishing and integrating Data on and from the Web, in Standardization bodies such as  the world wide Web consortium… but specifically in the last 2-3 years, since I joined WU, my work got much more interdisciplinary here (click) relating to areas I definitely wouldn’t have thought I’d work on before, such as </a:t>
            </a:r>
            <a:r>
              <a:rPr lang="en-US" b="1" dirty="0"/>
              <a:t>Open Government, Law and Regulations</a:t>
            </a:r>
            <a:r>
              <a:rPr lang="en-US" dirty="0"/>
              <a:t>, which is probably what people here in TEC and FSI would be rather concerned with. However, I keep on being a computer Scientist, so my focus remains on questions to ask myself on how technologies on data integration, analysis, but also distributed computing can help in these domains.</a:t>
            </a:r>
          </a:p>
        </p:txBody>
      </p:sp>
      <p:sp>
        <p:nvSpPr>
          <p:cNvPr id="4" name="Slide Number Placeholder 3"/>
          <p:cNvSpPr>
            <a:spLocks noGrp="1"/>
          </p:cNvSpPr>
          <p:nvPr>
            <p:ph type="sldNum" sz="quarter" idx="10"/>
          </p:nvPr>
        </p:nvSpPr>
        <p:spPr/>
        <p:txBody>
          <a:bodyPr/>
          <a:lstStyle/>
          <a:p>
            <a:fld id="{3CAF6F76-393A-1F43-B47D-1ADBD6B66FE3}" type="slidenum">
              <a:rPr lang="en-US" smtClean="0"/>
              <a:pPr/>
              <a:t>2</a:t>
            </a:fld>
            <a:endParaRPr lang="en-US"/>
          </a:p>
        </p:txBody>
      </p:sp>
    </p:spTree>
    <p:extLst>
      <p:ext uri="{BB962C8B-B14F-4D97-AF65-F5344CB8AC3E}">
        <p14:creationId xmlns:p14="http://schemas.microsoft.com/office/powerpoint/2010/main" val="548024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F6F76-393A-1F43-B47D-1ADBD6B66FE3}" type="slidenum">
              <a:rPr lang="en-US" smtClean="0"/>
              <a:pPr/>
              <a:t>20</a:t>
            </a:fld>
            <a:endParaRPr lang="en-US"/>
          </a:p>
        </p:txBody>
      </p:sp>
    </p:spTree>
    <p:extLst>
      <p:ext uri="{BB962C8B-B14F-4D97-AF65-F5344CB8AC3E}">
        <p14:creationId xmlns:p14="http://schemas.microsoft.com/office/powerpoint/2010/main" val="146188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my private data </a:t>
            </a:r>
            <a:r>
              <a:rPr lang="en-US" dirty="0" err="1"/>
              <a:t>hould</a:t>
            </a:r>
            <a:r>
              <a:rPr lang="en-US" dirty="0"/>
              <a:t> be protected, public data should be transparent</a:t>
            </a:r>
          </a:p>
        </p:txBody>
      </p:sp>
      <p:sp>
        <p:nvSpPr>
          <p:cNvPr id="4" name="Slide Number Placeholder 3"/>
          <p:cNvSpPr>
            <a:spLocks noGrp="1"/>
          </p:cNvSpPr>
          <p:nvPr>
            <p:ph type="sldNum" sz="quarter" idx="10"/>
          </p:nvPr>
        </p:nvSpPr>
        <p:spPr/>
        <p:txBody>
          <a:bodyPr/>
          <a:lstStyle/>
          <a:p>
            <a:fld id="{3CAF6F76-393A-1F43-B47D-1ADBD6B66FE3}" type="slidenum">
              <a:rPr lang="en-US" smtClean="0"/>
              <a:pPr/>
              <a:t>22</a:t>
            </a:fld>
            <a:endParaRPr lang="en-US"/>
          </a:p>
        </p:txBody>
      </p:sp>
    </p:spTree>
    <p:extLst>
      <p:ext uri="{BB962C8B-B14F-4D97-AF65-F5344CB8AC3E}">
        <p14:creationId xmlns:p14="http://schemas.microsoft.com/office/powerpoint/2010/main" val="126158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a:t>
            </a:r>
            <a:r>
              <a:rPr lang="en-US" dirty="0" err="1"/>
              <a:t>datesets</a:t>
            </a:r>
            <a:r>
              <a:rPr lang="en-US" dirty="0"/>
              <a:t>, different metadata, even different portal software used.</a:t>
            </a:r>
          </a:p>
        </p:txBody>
      </p:sp>
      <p:sp>
        <p:nvSpPr>
          <p:cNvPr id="4" name="Slide Number Placeholder 3"/>
          <p:cNvSpPr>
            <a:spLocks noGrp="1"/>
          </p:cNvSpPr>
          <p:nvPr>
            <p:ph type="sldNum" sz="quarter" idx="10"/>
          </p:nvPr>
        </p:nvSpPr>
        <p:spPr/>
        <p:txBody>
          <a:bodyPr/>
          <a:lstStyle/>
          <a:p>
            <a:fld id="{219CC2FD-B32F-4992-A15B-F95E2E35C81B}" type="slidenum">
              <a:rPr lang="en-GB" smtClean="0"/>
              <a:pPr/>
              <a:t>25</a:t>
            </a:fld>
            <a:endParaRPr lang="en-GB" dirty="0"/>
          </a:p>
        </p:txBody>
      </p:sp>
    </p:spTree>
    <p:extLst>
      <p:ext uri="{BB962C8B-B14F-4D97-AF65-F5344CB8AC3E}">
        <p14:creationId xmlns:p14="http://schemas.microsoft.com/office/powerpoint/2010/main" val="4159151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Data freely available and </a:t>
            </a:r>
            <a:r>
              <a:rPr lang="en-US" dirty="0" err="1"/>
              <a:t>accoiuntable</a:t>
            </a:r>
            <a:r>
              <a:rPr lang="en-US" dirty="0"/>
              <a:t> facts against – for instance – “fake” news.</a:t>
            </a:r>
          </a:p>
        </p:txBody>
      </p:sp>
      <p:sp>
        <p:nvSpPr>
          <p:cNvPr id="4" name="Slide Number Placeholder 3"/>
          <p:cNvSpPr>
            <a:spLocks noGrp="1"/>
          </p:cNvSpPr>
          <p:nvPr>
            <p:ph type="sldNum" sz="quarter" idx="10"/>
          </p:nvPr>
        </p:nvSpPr>
        <p:spPr/>
        <p:txBody>
          <a:bodyPr/>
          <a:lstStyle/>
          <a:p>
            <a:fld id="{3CAF6F76-393A-1F43-B47D-1ADBD6B66FE3}" type="slidenum">
              <a:rPr lang="en-US" smtClean="0"/>
              <a:pPr/>
              <a:t>27</a:t>
            </a:fld>
            <a:endParaRPr lang="en-US"/>
          </a:p>
        </p:txBody>
      </p:sp>
    </p:spTree>
    <p:extLst>
      <p:ext uri="{BB962C8B-B14F-4D97-AF65-F5344CB8AC3E}">
        <p14:creationId xmlns:p14="http://schemas.microsoft.com/office/powerpoint/2010/main" val="2772062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We did a fairly big survey online among Open Data Providers and Users… in Austria and Internationally,  183/110 replies on various questions about the perception of Open Data.</a:t>
            </a:r>
          </a:p>
          <a:p>
            <a:endParaRPr lang="en-US" dirty="0"/>
          </a:p>
          <a:p>
            <a:pPr marL="228600" indent="-228600">
              <a:buAutoNum type="arabicParenR"/>
            </a:pPr>
            <a:r>
              <a:rPr lang="en-US" dirty="0"/>
              <a:t>Some surprising findings: </a:t>
            </a:r>
          </a:p>
          <a:p>
            <a:pPr marL="628650" lvl="1" indent="-171450">
              <a:buFont typeface="Arial" panose="020B0604020202020204" pitchFamily="34" charset="0"/>
              <a:buChar char="•"/>
            </a:pPr>
            <a:r>
              <a:rPr lang="en-US" dirty="0"/>
              <a:t>Pay-level data might have reasons of sustainability models…   https://</a:t>
            </a:r>
            <a:r>
              <a:rPr lang="en-US" dirty="0" err="1"/>
              <a:t>derstandard.at</a:t>
            </a:r>
            <a:r>
              <a:rPr lang="en-US" dirty="0"/>
              <a:t>/2000066967124/Open-Data-Kanzleramts-Bericht-fordert-weitere-Freigabe-staatlicher-Daten legislation and budgeting need to be aligned to create a flourishing sustainable Open Data ecosystem, it is potentially problematic to keep governance in the hand of the acting government only.</a:t>
            </a:r>
          </a:p>
          <a:p>
            <a:pPr marL="628650" lvl="1" indent="-171450">
              <a:buFont typeface="Arial" panose="020B0604020202020204" pitchFamily="34" charset="0"/>
              <a:buChar char="•"/>
            </a:pPr>
            <a:r>
              <a:rPr lang="en-US" dirty="0"/>
              <a:t>A problem is that there are no real established models to calculate the reciprocal added value by created jobs or new business opportunities, additional tax revenues, or enabled innovation by Open Data. Although there are some studies, It is not directly measurable </a:t>
            </a:r>
            <a:r>
              <a:rPr lang="en-US" dirty="0" err="1"/>
              <a:t>ie</a:t>
            </a:r>
            <a:r>
              <a:rPr lang="en-US" dirty="0"/>
              <a:t>. politically easy to sell.</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There is a certain fear of opening up data, this is – interestingly – also a cultural difference, whereas in the US or in the UK traditionally always transparency and openness with respect to government-created data assets has been a given (freedom of information act 1976), we still have a law in Austria called </a:t>
            </a:r>
            <a:r>
              <a:rPr lang="en-US" dirty="0" err="1"/>
              <a:t>Amtsgeheimnis</a:t>
            </a:r>
            <a:r>
              <a:rPr lang="en-US" dirty="0"/>
              <a:t> (secrecy of information act Austria) that has served well to NOT release certain data assets, our new government, has in principle, given a commitment to Open Government data, the effects still have to be seen.</a:t>
            </a:r>
          </a:p>
          <a:p>
            <a:pPr marL="628650" lvl="1" indent="-171450">
              <a:buFont typeface="Arial" panose="020B0604020202020204" pitchFamily="34" charset="0"/>
              <a:buChar char="•"/>
            </a:pPr>
            <a:r>
              <a:rPr lang="en-US" dirty="0"/>
              <a:t>Fear of misinterpretation vs. fear of </a:t>
            </a:r>
            <a:r>
              <a:rPr lang="en-US" dirty="0" err="1"/>
              <a:t>unfavourable</a:t>
            </a:r>
            <a:r>
              <a:rPr lang="en-US" dirty="0"/>
              <a:t> interpretation.</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Last but not least, by not being a priority Open data could easily become outdated or just disappear….</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CAF6F76-393A-1F43-B47D-1ADBD6B66FE3}" type="slidenum">
              <a:rPr lang="en-US" smtClean="0"/>
              <a:pPr/>
              <a:t>28</a:t>
            </a:fld>
            <a:endParaRPr lang="en-US"/>
          </a:p>
        </p:txBody>
      </p:sp>
    </p:spTree>
    <p:extLst>
      <p:ext uri="{BB962C8B-B14F-4D97-AF65-F5344CB8AC3E}">
        <p14:creationId xmlns:p14="http://schemas.microsoft.com/office/powerpoint/2010/main" val="913584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098518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actually, in this case there are different reasons, but still this is interesting,… in fact, we have this data from an observatory we built in our team to monitor and observe the evolution of Open Data world wide.</a:t>
            </a:r>
          </a:p>
        </p:txBody>
      </p:sp>
      <p:sp>
        <p:nvSpPr>
          <p:cNvPr id="4" name="Slide Number Placeholder 3"/>
          <p:cNvSpPr>
            <a:spLocks noGrp="1"/>
          </p:cNvSpPr>
          <p:nvPr>
            <p:ph type="sldNum" sz="quarter" idx="10"/>
          </p:nvPr>
        </p:nvSpPr>
        <p:spPr/>
        <p:txBody>
          <a:bodyPr/>
          <a:lstStyle/>
          <a:p>
            <a:fld id="{3CAF6F76-393A-1F43-B47D-1ADBD6B66FE3}" type="slidenum">
              <a:rPr lang="en-US" smtClean="0"/>
              <a:pPr/>
              <a:t>32</a:t>
            </a:fld>
            <a:endParaRPr lang="en-US"/>
          </a:p>
        </p:txBody>
      </p:sp>
    </p:spTree>
    <p:extLst>
      <p:ext uri="{BB962C8B-B14F-4D97-AF65-F5344CB8AC3E}">
        <p14:creationId xmlns:p14="http://schemas.microsoft.com/office/powerpoint/2010/main" val="134838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demo this to you… goal is to make the effects and evolution to some extent  measurable…</a:t>
            </a:r>
          </a:p>
        </p:txBody>
      </p:sp>
      <p:sp>
        <p:nvSpPr>
          <p:cNvPr id="4" name="Slide Number Placeholder 3"/>
          <p:cNvSpPr>
            <a:spLocks noGrp="1"/>
          </p:cNvSpPr>
          <p:nvPr>
            <p:ph type="sldNum" sz="quarter" idx="10"/>
          </p:nvPr>
        </p:nvSpPr>
        <p:spPr/>
        <p:txBody>
          <a:bodyPr/>
          <a:lstStyle/>
          <a:p>
            <a:fld id="{3CAF6F76-393A-1F43-B47D-1ADBD6B66FE3}" type="slidenum">
              <a:rPr lang="en-US" smtClean="0"/>
              <a:pPr/>
              <a:t>33</a:t>
            </a:fld>
            <a:endParaRPr lang="en-US"/>
          </a:p>
        </p:txBody>
      </p:sp>
    </p:spTree>
    <p:extLst>
      <p:ext uri="{BB962C8B-B14F-4D97-AF65-F5344CB8AC3E}">
        <p14:creationId xmlns:p14="http://schemas.microsoft.com/office/powerpoint/2010/main" val="1245597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demo this to you… goal is to make the effects and evolution to some extent  measurable…</a:t>
            </a:r>
          </a:p>
        </p:txBody>
      </p:sp>
      <p:sp>
        <p:nvSpPr>
          <p:cNvPr id="4" name="Slide Number Placeholder 3"/>
          <p:cNvSpPr>
            <a:spLocks noGrp="1"/>
          </p:cNvSpPr>
          <p:nvPr>
            <p:ph type="sldNum" sz="quarter" idx="10"/>
          </p:nvPr>
        </p:nvSpPr>
        <p:spPr/>
        <p:txBody>
          <a:bodyPr/>
          <a:lstStyle/>
          <a:p>
            <a:fld id="{3CAF6F76-393A-1F43-B47D-1ADBD6B66FE3}" type="slidenum">
              <a:rPr lang="en-US" smtClean="0"/>
              <a:pPr/>
              <a:t>35</a:t>
            </a:fld>
            <a:endParaRPr lang="en-US"/>
          </a:p>
        </p:txBody>
      </p:sp>
    </p:spTree>
    <p:extLst>
      <p:ext uri="{BB962C8B-B14F-4D97-AF65-F5344CB8AC3E}">
        <p14:creationId xmlns:p14="http://schemas.microsoft.com/office/powerpoint/2010/main" val="2585483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my personal taste … too many talks about the dangers of technology, e.g. I had the opportunity to listen to a great talk here by Alan Dafoe on </a:t>
            </a:r>
            <a:r>
              <a:rPr lang="en-US" b="1" i="1" dirty="0"/>
              <a:t>Global politics and the AI revolution, </a:t>
            </a:r>
            <a:r>
              <a:rPr lang="en-US" b="0" i="1" dirty="0"/>
              <a:t>but it is my intention to bring in here a more positive, hopeful view on how technology and data integration can enable a more democratic access to data.</a:t>
            </a:r>
          </a:p>
          <a:p>
            <a:r>
              <a:rPr lang="en-US" b="0" i="1" dirty="0"/>
              <a:t>Thanks for the opportunity to be here, which I really appreciate! Blogpost.</a:t>
            </a:r>
          </a:p>
        </p:txBody>
      </p:sp>
      <p:sp>
        <p:nvSpPr>
          <p:cNvPr id="4" name="Slide Number Placeholder 3"/>
          <p:cNvSpPr>
            <a:spLocks noGrp="1"/>
          </p:cNvSpPr>
          <p:nvPr>
            <p:ph type="sldNum" sz="quarter" idx="10"/>
          </p:nvPr>
        </p:nvSpPr>
        <p:spPr/>
        <p:txBody>
          <a:bodyPr/>
          <a:lstStyle/>
          <a:p>
            <a:fld id="{3CAF6F76-393A-1F43-B47D-1ADBD6B66FE3}" type="slidenum">
              <a:rPr lang="en-US" smtClean="0"/>
              <a:pPr/>
              <a:t>41</a:t>
            </a:fld>
            <a:endParaRPr lang="en-US"/>
          </a:p>
        </p:txBody>
      </p:sp>
    </p:spTree>
    <p:extLst>
      <p:ext uri="{BB962C8B-B14F-4D97-AF65-F5344CB8AC3E}">
        <p14:creationId xmlns:p14="http://schemas.microsoft.com/office/powerpoint/2010/main" val="338042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getting back to today’s talk’s </a:t>
            </a:r>
            <a:r>
              <a:rPr lang="en-US" dirty="0" err="1"/>
              <a:t>focuys</a:t>
            </a:r>
            <a:r>
              <a:rPr lang="en-US" dirty="0"/>
              <a:t>: When we talk about digitization, a lot of discussion nowadays is focusing specifically on the </a:t>
            </a:r>
            <a:r>
              <a:rPr lang="en-US" b="1" dirty="0"/>
              <a:t>risks</a:t>
            </a:r>
            <a:r>
              <a:rPr lang="en-US" dirty="0"/>
              <a:t> involved with IT and Digitization, however, as a  computer scientist, my goal is – generally – to rather focus on the chances and opportunities… in other words: how can technology help to support </a:t>
            </a:r>
            <a:r>
              <a:rPr lang="en-US" b="1" dirty="0"/>
              <a:t>democracy, policies and governance</a:t>
            </a:r>
            <a:r>
              <a:rPr lang="en-US" dirty="0"/>
              <a:t>? What I firmly believe here is needed is an interdisciplinary discourse, where we as technologists develop tools and strategies together with social scientists, political scientists, but also law an policy makers. So, why has this topic become so much more urging particularly recently?</a:t>
            </a:r>
          </a:p>
        </p:txBody>
      </p:sp>
      <p:sp>
        <p:nvSpPr>
          <p:cNvPr id="4" name="Slide Number Placeholder 3"/>
          <p:cNvSpPr>
            <a:spLocks noGrp="1"/>
          </p:cNvSpPr>
          <p:nvPr>
            <p:ph type="sldNum" sz="quarter" idx="10"/>
          </p:nvPr>
        </p:nvSpPr>
        <p:spPr/>
        <p:txBody>
          <a:bodyPr/>
          <a:lstStyle/>
          <a:p>
            <a:fld id="{3CAF6F76-393A-1F43-B47D-1ADBD6B66FE3}" type="slidenum">
              <a:rPr lang="en-US" smtClean="0"/>
              <a:pPr/>
              <a:t>3</a:t>
            </a:fld>
            <a:endParaRPr lang="en-US"/>
          </a:p>
        </p:txBody>
      </p:sp>
    </p:spTree>
    <p:extLst>
      <p:ext uri="{BB962C8B-B14F-4D97-AF65-F5344CB8AC3E}">
        <p14:creationId xmlns:p14="http://schemas.microsoft.com/office/powerpoint/2010/main" val="2759155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Digitization and Democracy, in the last few week days, everybody was talking about this gentlemen’s questioning in front of the US congress, but many forget that this other gentleman and others have warned us already quite long ago of the potential detrimental effects of a fragmented Web controlled by a few. The main points of his address/reaction were the following:</a:t>
            </a:r>
          </a:p>
          <a:p>
            <a:endParaRPr lang="en-US" dirty="0"/>
          </a:p>
          <a:p>
            <a:r>
              <a:rPr lang="en-US" dirty="0"/>
              <a:t>… where I would add </a:t>
            </a:r>
            <a:r>
              <a:rPr lang="en-US" b="1" dirty="0"/>
              <a:t>accountability </a:t>
            </a:r>
            <a:r>
              <a:rPr lang="en-US" dirty="0"/>
              <a:t>to transparency</a:t>
            </a:r>
          </a:p>
        </p:txBody>
      </p:sp>
      <p:sp>
        <p:nvSpPr>
          <p:cNvPr id="4" name="Slide Number Placeholder 3"/>
          <p:cNvSpPr>
            <a:spLocks noGrp="1"/>
          </p:cNvSpPr>
          <p:nvPr>
            <p:ph type="sldNum" sz="quarter" idx="10"/>
          </p:nvPr>
        </p:nvSpPr>
        <p:spPr/>
        <p:txBody>
          <a:bodyPr/>
          <a:lstStyle/>
          <a:p>
            <a:fld id="{3CAF6F76-393A-1F43-B47D-1ADBD6B66FE3}" type="slidenum">
              <a:rPr lang="en-US" smtClean="0"/>
              <a:pPr/>
              <a:t>4</a:t>
            </a:fld>
            <a:endParaRPr lang="en-US"/>
          </a:p>
        </p:txBody>
      </p:sp>
    </p:spTree>
    <p:extLst>
      <p:ext uri="{BB962C8B-B14F-4D97-AF65-F5344CB8AC3E}">
        <p14:creationId xmlns:p14="http://schemas.microsoft.com/office/powerpoint/2010/main" val="4192453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light of these general points, let’s try to weigh a bit where technology can help, but also where the Web and the technologies that </a:t>
            </a:r>
            <a:r>
              <a:rPr lang="en-US" dirty="0" err="1"/>
              <a:t>heve</a:t>
            </a:r>
            <a:r>
              <a:rPr lang="en-US" dirty="0"/>
              <a:t> been developed around it bear risks…</a:t>
            </a:r>
          </a:p>
        </p:txBody>
      </p:sp>
      <p:sp>
        <p:nvSpPr>
          <p:cNvPr id="4" name="Slide Number Placeholder 3"/>
          <p:cNvSpPr>
            <a:spLocks noGrp="1"/>
          </p:cNvSpPr>
          <p:nvPr>
            <p:ph type="sldNum" sz="quarter" idx="10"/>
          </p:nvPr>
        </p:nvSpPr>
        <p:spPr/>
        <p:txBody>
          <a:bodyPr/>
          <a:lstStyle/>
          <a:p>
            <a:fld id="{3CAF6F76-393A-1F43-B47D-1ADBD6B66FE3}" type="slidenum">
              <a:rPr lang="en-US" smtClean="0"/>
              <a:pPr/>
              <a:t>5</a:t>
            </a:fld>
            <a:endParaRPr lang="en-US"/>
          </a:p>
        </p:txBody>
      </p:sp>
    </p:spTree>
    <p:extLst>
      <p:ext uri="{BB962C8B-B14F-4D97-AF65-F5344CB8AC3E}">
        <p14:creationId xmlns:p14="http://schemas.microsoft.com/office/powerpoint/2010/main" val="2591982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and why did this happen? In fact, this is quite contrary to the original idea of the Web.</a:t>
            </a:r>
          </a:p>
        </p:txBody>
      </p:sp>
      <p:sp>
        <p:nvSpPr>
          <p:cNvPr id="4" name="Slide Number Placeholder 3"/>
          <p:cNvSpPr>
            <a:spLocks noGrp="1"/>
          </p:cNvSpPr>
          <p:nvPr>
            <p:ph type="sldNum" sz="quarter" idx="10"/>
          </p:nvPr>
        </p:nvSpPr>
        <p:spPr/>
        <p:txBody>
          <a:bodyPr/>
          <a:lstStyle/>
          <a:p>
            <a:fld id="{3CAF6F76-393A-1F43-B47D-1ADBD6B66FE3}" type="slidenum">
              <a:rPr lang="en-US" smtClean="0"/>
              <a:pPr/>
              <a:t>6</a:t>
            </a:fld>
            <a:endParaRPr lang="en-US"/>
          </a:p>
        </p:txBody>
      </p:sp>
    </p:spTree>
    <p:extLst>
      <p:ext uri="{BB962C8B-B14F-4D97-AF65-F5344CB8AC3E}">
        <p14:creationId xmlns:p14="http://schemas.microsoft.com/office/powerpoint/2010/main" val="1922752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GDPR promises a lot of great things, yet there is still a lot of uncertainty, how this can actually be implemented and supported by technical means…</a:t>
            </a:r>
          </a:p>
        </p:txBody>
      </p:sp>
      <p:sp>
        <p:nvSpPr>
          <p:cNvPr id="4" name="Slide Number Placeholder 3"/>
          <p:cNvSpPr>
            <a:spLocks noGrp="1"/>
          </p:cNvSpPr>
          <p:nvPr>
            <p:ph type="sldNum" sz="quarter" idx="10"/>
          </p:nvPr>
        </p:nvSpPr>
        <p:spPr/>
        <p:txBody>
          <a:bodyPr/>
          <a:lstStyle/>
          <a:p>
            <a:fld id="{3CAF6F76-393A-1F43-B47D-1ADBD6B66FE3}" type="slidenum">
              <a:rPr lang="en-US" smtClean="0"/>
              <a:pPr/>
              <a:t>7</a:t>
            </a:fld>
            <a:endParaRPr lang="en-US"/>
          </a:p>
        </p:txBody>
      </p:sp>
    </p:spTree>
    <p:extLst>
      <p:ext uri="{BB962C8B-B14F-4D97-AF65-F5344CB8AC3E}">
        <p14:creationId xmlns:p14="http://schemas.microsoft.com/office/powerpoint/2010/main" val="62440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F6F76-393A-1F43-B47D-1ADBD6B66FE3}" type="slidenum">
              <a:rPr lang="en-US" smtClean="0"/>
              <a:pPr/>
              <a:t>17</a:t>
            </a:fld>
            <a:endParaRPr lang="en-US"/>
          </a:p>
        </p:txBody>
      </p:sp>
    </p:spTree>
    <p:extLst>
      <p:ext uri="{BB962C8B-B14F-4D97-AF65-F5344CB8AC3E}">
        <p14:creationId xmlns:p14="http://schemas.microsoft.com/office/powerpoint/2010/main" val="1647932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F6F76-393A-1F43-B47D-1ADBD6B66FE3}" type="slidenum">
              <a:rPr lang="en-US" smtClean="0"/>
              <a:pPr/>
              <a:t>18</a:t>
            </a:fld>
            <a:endParaRPr lang="en-US"/>
          </a:p>
        </p:txBody>
      </p:sp>
    </p:spTree>
    <p:extLst>
      <p:ext uri="{BB962C8B-B14F-4D97-AF65-F5344CB8AC3E}">
        <p14:creationId xmlns:p14="http://schemas.microsoft.com/office/powerpoint/2010/main" val="1194033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questions still open, agreeing on formats and terms to use that can be implemented unambiguously in technical systems is just a first step… </a:t>
            </a:r>
            <a:r>
              <a:rPr lang="en-US" dirty="0" err="1"/>
              <a:t>Mny</a:t>
            </a:r>
            <a:r>
              <a:rPr lang="en-US" dirty="0"/>
              <a:t> Open questions, but also interesting questions… We don’t want to end up with the Cookie &amp; EULA mess?</a:t>
            </a:r>
          </a:p>
          <a:p>
            <a:endParaRPr lang="en-US" dirty="0"/>
          </a:p>
          <a:p>
            <a:r>
              <a:rPr lang="en-US" dirty="0"/>
              <a:t>LegalTech</a:t>
            </a:r>
          </a:p>
          <a:p>
            <a:r>
              <a:rPr lang="en-US" dirty="0"/>
              <a:t> </a:t>
            </a:r>
          </a:p>
        </p:txBody>
      </p:sp>
      <p:sp>
        <p:nvSpPr>
          <p:cNvPr id="4" name="Slide Number Placeholder 3"/>
          <p:cNvSpPr>
            <a:spLocks noGrp="1"/>
          </p:cNvSpPr>
          <p:nvPr>
            <p:ph type="sldNum" sz="quarter" idx="10"/>
          </p:nvPr>
        </p:nvSpPr>
        <p:spPr/>
        <p:txBody>
          <a:bodyPr/>
          <a:lstStyle/>
          <a:p>
            <a:fld id="{3CAF6F76-393A-1F43-B47D-1ADBD6B66FE3}" type="slidenum">
              <a:rPr lang="en-US" smtClean="0"/>
              <a:pPr/>
              <a:t>19</a:t>
            </a:fld>
            <a:endParaRPr lang="en-US"/>
          </a:p>
        </p:txBody>
      </p:sp>
    </p:spTree>
    <p:extLst>
      <p:ext uri="{BB962C8B-B14F-4D97-AF65-F5344CB8AC3E}">
        <p14:creationId xmlns:p14="http://schemas.microsoft.com/office/powerpoint/2010/main" val="368157822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d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2471587"/>
            <a:ext cx="8229600" cy="459648"/>
          </a:xfrm>
          <a:prstGeom prst="rect">
            <a:avLst/>
          </a:prstGeom>
        </p:spPr>
        <p:txBody>
          <a:bodyPr>
            <a:noAutofit/>
          </a:bodyPr>
          <a:lstStyle>
            <a:lvl1pPr marL="0" marR="0" indent="0" algn="l" defTabSz="457200" rtl="0" eaLnBrk="0" fontAlgn="base" latinLnBrk="0" hangingPunct="0">
              <a:lnSpc>
                <a:spcPct val="85000"/>
              </a:lnSpc>
              <a:spcBef>
                <a:spcPct val="0"/>
              </a:spcBef>
              <a:spcAft>
                <a:spcPct val="0"/>
              </a:spcAft>
              <a:buClrTx/>
              <a:buSzTx/>
              <a:buFontTx/>
              <a:buNone/>
              <a:tabLst/>
              <a:defRPr lang="en-US" b="1" i="0" u="none" strike="noStrike" smtClean="0">
                <a:effectLst/>
              </a:defRPr>
            </a:lvl1pPr>
          </a:lstStyle>
          <a:p>
            <a:r>
              <a:rPr lang="en-US" dirty="0"/>
              <a:t>Digital transformation of democracy? </a:t>
            </a:r>
          </a:p>
        </p:txBody>
      </p:sp>
      <p:sp>
        <p:nvSpPr>
          <p:cNvPr id="12" name="Text Placeholder 33"/>
          <p:cNvSpPr>
            <a:spLocks noGrp="1"/>
          </p:cNvSpPr>
          <p:nvPr>
            <p:ph type="body" sz="quarter" idx="18" hasCustomPrompt="1"/>
          </p:nvPr>
        </p:nvSpPr>
        <p:spPr>
          <a:xfrm>
            <a:off x="460374" y="4798696"/>
            <a:ext cx="8226425" cy="1221104"/>
          </a:xfrm>
          <a:prstGeom prst="rect">
            <a:avLst/>
          </a:prstGeom>
        </p:spPr>
        <p:txBody>
          <a:bodyPr wrap="none" anchor="t" anchorCtr="0">
            <a:noAutofit/>
          </a:bodyPr>
          <a:lstStyle>
            <a:lvl1pPr marL="0" algn="l">
              <a:spcBef>
                <a:spcPts val="0"/>
              </a:spcBef>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dirty="0"/>
              <a:t>Axel Polleres – Distinguished Visiting Austrian Chair Professor at Stanford University</a:t>
            </a:r>
          </a:p>
          <a:p>
            <a:pPr lvl="0"/>
            <a:endParaRPr lang="en-US" dirty="0"/>
          </a:p>
          <a:p>
            <a:pPr lvl="0"/>
            <a:endParaRPr lang="en-US" dirty="0"/>
          </a:p>
          <a:p>
            <a:pPr lvl="0"/>
            <a:r>
              <a:rPr lang="en-US" dirty="0"/>
              <a:t>Website: http://</a:t>
            </a:r>
            <a:r>
              <a:rPr lang="en-US" dirty="0" err="1"/>
              <a:t>polleres.net</a:t>
            </a:r>
            <a:r>
              <a:rPr lang="en-US" dirty="0"/>
              <a:t>							   Twitter: @</a:t>
            </a:r>
            <a:r>
              <a:rPr lang="en-US" dirty="0" err="1"/>
              <a:t>AxelPolleres</a:t>
            </a:r>
            <a:endParaRPr lang="en-US" dirty="0"/>
          </a:p>
        </p:txBody>
      </p:sp>
      <p:sp>
        <p:nvSpPr>
          <p:cNvPr id="13" name="Subtitle 2"/>
          <p:cNvSpPr>
            <a:spLocks noGrp="1"/>
          </p:cNvSpPr>
          <p:nvPr>
            <p:ph type="subTitle" idx="1" hasCustomPrompt="1"/>
          </p:nvPr>
        </p:nvSpPr>
        <p:spPr>
          <a:xfrm>
            <a:off x="460375" y="2988285"/>
            <a:ext cx="8229600" cy="847115"/>
          </a:xfrm>
          <a:prstGeom prst="rect">
            <a:avLst/>
          </a:prstGeom>
        </p:spPr>
        <p:txBody>
          <a:bodyPr>
            <a:noAutofit/>
          </a:bodyPr>
          <a:lstStyle>
            <a:lvl1pPr marL="0" indent="0" algn="l">
              <a:buNone/>
              <a:defRPr sz="2000" cap="all" spc="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Challenges and Opportunities</a:t>
            </a:r>
          </a:p>
        </p:txBody>
      </p:sp>
      <p:sp>
        <p:nvSpPr>
          <p:cNvPr id="9" name="Rectangle 8"/>
          <p:cNvSpPr/>
          <p:nvPr userDrawn="1"/>
        </p:nvSpPr>
        <p:spPr>
          <a:xfrm>
            <a:off x="0" y="6409944"/>
            <a:ext cx="9153144" cy="4572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5" name="Picture 14" descr="FSI_Logo_alone_horizontal_White.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61607" y="6473952"/>
            <a:ext cx="1428368" cy="292883"/>
          </a:xfrm>
          <a:prstGeom prst="rect">
            <a:avLst/>
          </a:prstGeom>
        </p:spPr>
      </p:pic>
      <p:pic>
        <p:nvPicPr>
          <p:cNvPr id="14" name="Picture 13" descr="TEC_Logo_horizontal_White.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375" y="6475019"/>
            <a:ext cx="2514600" cy="292395"/>
          </a:xfrm>
          <a:prstGeom prst="rect">
            <a:avLst/>
          </a:prstGeom>
        </p:spPr>
      </p:pic>
      <p:pic>
        <p:nvPicPr>
          <p:cNvPr id="17" name="Picture 16" descr="TEC_Logotype_gray.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5547360" y="693587"/>
            <a:ext cx="3139440" cy="1422400"/>
          </a:xfrm>
          <a:prstGeom prst="rect">
            <a:avLst/>
          </a:prstGeom>
        </p:spPr>
      </p:pic>
      <p:pic>
        <p:nvPicPr>
          <p:cNvPr id="10" name="Picture 2" descr="Bildergebnis für WU wien logo">
            <a:extLst>
              <a:ext uri="{FF2B5EF4-FFF2-40B4-BE49-F238E27FC236}">
                <a16:creationId xmlns:a16="http://schemas.microsoft.com/office/drawing/2014/main" id="{C113B6FF-F161-5C47-99F8-0516C0D190C2}"/>
              </a:ext>
            </a:extLst>
          </p:cNvPr>
          <p:cNvPicPr>
            <a:picLocks noChangeAspect="1" noChangeArrowheads="1"/>
          </p:cNvPicPr>
          <p:nvPr userDrawn="1"/>
        </p:nvPicPr>
        <p:blipFill>
          <a:blip r:embed="rId8" cstate="screen">
            <a:alphaModFix amt="19000"/>
            <a:extLst>
              <a:ext uri="{28A0092B-C50C-407E-A947-70E740481C1C}">
                <a14:useLocalDpi xmlns:a14="http://schemas.microsoft.com/office/drawing/2010/main"/>
              </a:ext>
            </a:extLst>
          </a:blip>
          <a:srcRect/>
          <a:stretch>
            <a:fillRect/>
          </a:stretch>
        </p:blipFill>
        <p:spPr bwMode="auto">
          <a:xfrm>
            <a:off x="206064" y="686112"/>
            <a:ext cx="3284055" cy="16443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463612"/>
            <a:ext cx="8196263" cy="650699"/>
          </a:xfrm>
          <a:prstGeom prst="rect">
            <a:avLst/>
          </a:prstGeom>
        </p:spPr>
        <p:txBody>
          <a:bodyPr/>
          <a:lstStyle>
            <a:lvl1pPr algn="l">
              <a:defRPr sz="2400">
                <a:solidFill>
                  <a:schemeClr val="bg2"/>
                </a:solidFill>
              </a:defRPr>
            </a:lvl1pPr>
          </a:lstStyle>
          <a:p>
            <a:r>
              <a:rPr lang="en-US" dirty="0"/>
              <a:t>DIGITIZATION AND DEMOCRACY</a:t>
            </a:r>
          </a:p>
        </p:txBody>
      </p:sp>
      <p:sp>
        <p:nvSpPr>
          <p:cNvPr id="14" name="Content Placeholder 13"/>
          <p:cNvSpPr>
            <a:spLocks noGrp="1"/>
          </p:cNvSpPr>
          <p:nvPr>
            <p:ph sz="quarter" idx="10" hasCustomPrompt="1"/>
          </p:nvPr>
        </p:nvSpPr>
        <p:spPr>
          <a:xfrm>
            <a:off x="468160" y="2056232"/>
            <a:ext cx="3787775" cy="4167404"/>
          </a:xfrm>
        </p:spPr>
        <p:txBody>
          <a:bodyPr/>
          <a:lstStyle>
            <a:lvl1pPr>
              <a:defRPr sz="1600"/>
            </a:lvl1pPr>
            <a:lvl2pPr>
              <a:defRPr/>
            </a:lvl2pPr>
            <a:lvl3pPr>
              <a:defRPr/>
            </a:lvl3pPr>
          </a:lstStyle>
          <a:p>
            <a:pPr lvl="0"/>
            <a:r>
              <a:rPr lang="en-US" dirty="0"/>
              <a:t>Click to edit Master text styles</a:t>
            </a:r>
          </a:p>
          <a:p>
            <a:pPr lvl="1"/>
            <a:r>
              <a:rPr lang="en-US" dirty="0" err="1"/>
              <a:t>eGovernment</a:t>
            </a:r>
            <a:r>
              <a:rPr lang="en-US" dirty="0"/>
              <a:t> (e.g. </a:t>
            </a:r>
            <a:r>
              <a:rPr lang="en-US" dirty="0" err="1"/>
              <a:t>eID</a:t>
            </a:r>
            <a:r>
              <a:rPr lang="en-US" dirty="0"/>
              <a:t>)</a:t>
            </a:r>
          </a:p>
          <a:p>
            <a:pPr lvl="2"/>
            <a:r>
              <a:rPr lang="en-US" dirty="0"/>
              <a:t>Improved efficiency</a:t>
            </a:r>
          </a:p>
          <a:p>
            <a:pPr lvl="1"/>
            <a:r>
              <a:rPr lang="en-US" dirty="0"/>
              <a:t>More versatile forms of democracy become possible?</a:t>
            </a:r>
          </a:p>
          <a:p>
            <a:pPr lvl="1"/>
            <a:r>
              <a:rPr lang="en-US" dirty="0"/>
              <a:t>Open Data</a:t>
            </a:r>
          </a:p>
          <a:p>
            <a:pPr lvl="2"/>
            <a:r>
              <a:rPr lang="en-US" dirty="0"/>
              <a:t>Improved transparency</a:t>
            </a:r>
          </a:p>
          <a:p>
            <a:pPr lvl="1"/>
            <a:r>
              <a:rPr lang="en-US" dirty="0"/>
              <a:t>Automated </a:t>
            </a:r>
            <a:r>
              <a:rPr lang="en-US" dirty="0" err="1"/>
              <a:t>Acountability</a:t>
            </a:r>
            <a:endParaRPr lang="en-US" dirty="0"/>
          </a:p>
          <a:p>
            <a:pPr lvl="2"/>
            <a:r>
              <a:rPr lang="en-US" dirty="0"/>
              <a:t>GDPR? </a:t>
            </a:r>
            <a:r>
              <a:rPr lang="en-US" dirty="0" err="1"/>
              <a:t>Blockchain</a:t>
            </a:r>
            <a:r>
              <a:rPr lang="en-US" dirty="0"/>
              <a:t> in Public Administration</a:t>
            </a:r>
          </a:p>
          <a:p>
            <a:pPr lvl="1"/>
            <a:r>
              <a:rPr lang="en-US" dirty="0"/>
              <a:t>…</a:t>
            </a:r>
          </a:p>
          <a:p>
            <a:pPr lvl="1"/>
            <a:endParaRPr lang="en-US" dirty="0"/>
          </a:p>
        </p:txBody>
      </p:sp>
      <p:sp>
        <p:nvSpPr>
          <p:cNvPr id="16" name="Content Placeholder 15"/>
          <p:cNvSpPr>
            <a:spLocks noGrp="1"/>
          </p:cNvSpPr>
          <p:nvPr>
            <p:ph sz="quarter" idx="11" hasCustomPrompt="1"/>
          </p:nvPr>
        </p:nvSpPr>
        <p:spPr>
          <a:xfrm>
            <a:off x="4572000" y="2056232"/>
            <a:ext cx="4084638" cy="4167404"/>
          </a:xfrm>
        </p:spPr>
        <p:txBody>
          <a:bodyPr/>
          <a:lstStyle>
            <a:lvl1pPr>
              <a:defRPr sz="1600"/>
            </a:lvl1pPr>
            <a:lvl2pPr>
              <a:defRPr b="0"/>
            </a:lvl2pPr>
            <a:lvl3pPr>
              <a:defRPr/>
            </a:lvl3pPr>
          </a:lstStyle>
          <a:p>
            <a:pPr lvl="0"/>
            <a:r>
              <a:rPr lang="en-US" dirty="0"/>
              <a:t>Click to edit Master text styles</a:t>
            </a:r>
          </a:p>
          <a:p>
            <a:pPr lvl="1"/>
            <a:r>
              <a:rPr lang="en-US" dirty="0" err="1"/>
              <a:t>eGovernment</a:t>
            </a:r>
            <a:r>
              <a:rPr lang="en-US" dirty="0"/>
              <a:t> (e.g. </a:t>
            </a:r>
            <a:r>
              <a:rPr lang="en-US" dirty="0" err="1"/>
              <a:t>eID</a:t>
            </a:r>
            <a:r>
              <a:rPr lang="en-US" dirty="0"/>
              <a:t>)</a:t>
            </a:r>
          </a:p>
          <a:p>
            <a:pPr lvl="2"/>
            <a:r>
              <a:rPr lang="en-US" dirty="0"/>
              <a:t>“Improved” surveillance?</a:t>
            </a:r>
          </a:p>
          <a:p>
            <a:pPr lvl="1"/>
            <a:r>
              <a:rPr lang="en-US" dirty="0"/>
              <a:t>“AI” to </a:t>
            </a:r>
            <a:r>
              <a:rPr lang="en-US" dirty="0" err="1"/>
              <a:t>maniplulate</a:t>
            </a:r>
            <a:r>
              <a:rPr lang="en-US" dirty="0"/>
              <a:t> opinions</a:t>
            </a:r>
          </a:p>
          <a:p>
            <a:pPr lvl="2"/>
            <a:r>
              <a:rPr lang="en-US" dirty="0"/>
              <a:t>Cambridge </a:t>
            </a:r>
            <a:r>
              <a:rPr lang="en-US" dirty="0" err="1"/>
              <a:t>analytica</a:t>
            </a:r>
            <a:r>
              <a:rPr lang="en-US" dirty="0"/>
              <a:t> et al.</a:t>
            </a:r>
          </a:p>
          <a:p>
            <a:pPr lvl="1"/>
            <a:r>
              <a:rPr lang="en-US" dirty="0"/>
              <a:t>Open Data</a:t>
            </a:r>
          </a:p>
          <a:p>
            <a:pPr lvl="2"/>
            <a:r>
              <a:rPr lang="en-US" dirty="0"/>
              <a:t>Misinterpretations, Misuse?</a:t>
            </a:r>
          </a:p>
          <a:p>
            <a:pPr lvl="1"/>
            <a:r>
              <a:rPr lang="en-US" dirty="0"/>
              <a:t>Web Fragmentation, Net Neutrality</a:t>
            </a:r>
          </a:p>
          <a:p>
            <a:pPr lvl="2"/>
            <a:r>
              <a:rPr lang="en-US" dirty="0"/>
              <a:t>Recent US FCC</a:t>
            </a:r>
          </a:p>
          <a:p>
            <a:pPr lvl="2"/>
            <a:endParaRPr lang="en-US" dirty="0"/>
          </a:p>
          <a:p>
            <a:pPr lvl="1"/>
            <a:r>
              <a:rPr lang="en-US" dirty="0"/>
              <a:t>….</a:t>
            </a:r>
          </a:p>
          <a:p>
            <a:pPr lvl="1"/>
            <a:endParaRPr lang="en-US" dirty="0"/>
          </a:p>
          <a:p>
            <a:pPr lvl="1"/>
            <a:endParaRPr lang="en-US" dirty="0"/>
          </a:p>
          <a:p>
            <a:pPr lvl="1"/>
            <a:endParaRPr lang="en-US" dirty="0"/>
          </a:p>
        </p:txBody>
      </p:sp>
      <p:sp>
        <p:nvSpPr>
          <p:cNvPr id="5" name="Pentagon 4">
            <a:extLst>
              <a:ext uri="{FF2B5EF4-FFF2-40B4-BE49-F238E27FC236}">
                <a16:creationId xmlns:a16="http://schemas.microsoft.com/office/drawing/2014/main" id="{A026E584-E554-7743-A416-061D3B551572}"/>
              </a:ext>
            </a:extLst>
          </p:cNvPr>
          <p:cNvSpPr/>
          <p:nvPr userDrawn="1"/>
        </p:nvSpPr>
        <p:spPr>
          <a:xfrm>
            <a:off x="4815002" y="1211579"/>
            <a:ext cx="3293834" cy="844653"/>
          </a:xfrm>
          <a:prstGeom prst="homePlate">
            <a:avLst/>
          </a:prstGeom>
          <a:gradFill>
            <a:gsLst>
              <a:gs pos="0">
                <a:srgbClr val="B5AF57"/>
              </a:gs>
              <a:gs pos="100000">
                <a:srgbClr val="A49E44"/>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3200" b="1" dirty="0">
                <a:solidFill>
                  <a:sysClr val="windowText" lastClr="000000"/>
                </a:solidFill>
                <a:latin typeface="Arial Rounded MT Bold" panose="020F0704030504030204" pitchFamily="34" charset="77"/>
              </a:rPr>
              <a:t>THREAT</a:t>
            </a:r>
          </a:p>
        </p:txBody>
      </p:sp>
      <p:sp>
        <p:nvSpPr>
          <p:cNvPr id="6" name="Pentagon 5">
            <a:extLst>
              <a:ext uri="{FF2B5EF4-FFF2-40B4-BE49-F238E27FC236}">
                <a16:creationId xmlns:a16="http://schemas.microsoft.com/office/drawing/2014/main" id="{2E244439-AC01-BE49-9729-ABA6D3FEFD42}"/>
              </a:ext>
            </a:extLst>
          </p:cNvPr>
          <p:cNvSpPr/>
          <p:nvPr userDrawn="1"/>
        </p:nvSpPr>
        <p:spPr>
          <a:xfrm flipH="1">
            <a:off x="715130" y="1211580"/>
            <a:ext cx="3293834" cy="844653"/>
          </a:xfrm>
          <a:prstGeom prst="homePlate">
            <a:avLst/>
          </a:prstGeom>
          <a:gradFill>
            <a:gsLst>
              <a:gs pos="11000">
                <a:srgbClr val="ABA54C"/>
              </a:gs>
              <a:gs pos="0">
                <a:srgbClr val="7C7C2D"/>
              </a:gs>
              <a:gs pos="100000">
                <a:srgbClr val="E0D46D"/>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2800" b="1" dirty="0">
                <a:solidFill>
                  <a:sysClr val="windowText" lastClr="000000"/>
                </a:solidFill>
                <a:latin typeface="Arial Rounded MT Bold" panose="020F0704030504030204" pitchFamily="34" charset="77"/>
              </a:rPr>
              <a:t>OPPORTUNITY</a:t>
            </a: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460375" y="454026"/>
            <a:ext cx="8196263" cy="676062"/>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460375" y="1211581"/>
            <a:ext cx="8196264" cy="2422143"/>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460376" y="3788418"/>
            <a:ext cx="8196266" cy="2422143"/>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460375" y="479388"/>
            <a:ext cx="8196263"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468160" y="1211582"/>
            <a:ext cx="3787775" cy="243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474510" y="3787484"/>
            <a:ext cx="3781425" cy="2436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876800" y="1211582"/>
            <a:ext cx="3779838" cy="243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4876800" y="3787484"/>
            <a:ext cx="3779838" cy="2436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5E7946BF-020E-734B-92A6-A6C8F37A9D47}"/>
              </a:ext>
            </a:extLst>
          </p:cNvPr>
          <p:cNvSpPr/>
          <p:nvPr userDrawn="1"/>
        </p:nvSpPr>
        <p:spPr>
          <a:xfrm>
            <a:off x="2290445" y="3198168"/>
            <a:ext cx="4563109" cy="461665"/>
          </a:xfrm>
          <a:prstGeom prst="rect">
            <a:avLst/>
          </a:prstGeom>
        </p:spPr>
        <p:txBody>
          <a:bodyPr wrap="none">
            <a:spAutoFit/>
          </a:bodyPr>
          <a:lstStyle/>
          <a:p>
            <a:r>
              <a:rPr lang="en-US" dirty="0"/>
              <a:t>https://</a:t>
            </a:r>
            <a:r>
              <a:rPr lang="en-US" dirty="0" err="1"/>
              <a:t>www.battleforthenet.com</a:t>
            </a:r>
            <a:r>
              <a:rPr lang="en-US" dirty="0"/>
              <a:t>/</a:t>
            </a: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2019" y="430318"/>
            <a:ext cx="6270227" cy="1143000"/>
          </a:xfrm>
          <a:prstGeom prst="rect">
            <a:avLst/>
          </a:prstGeom>
        </p:spPr>
        <p:txBody>
          <a:bodyPr lIns="0" rIns="0"/>
          <a:lstStyle/>
          <a:p>
            <a:r>
              <a:rPr lang="de-DE"/>
              <a:t>Titelmasterformat durch Klicken bearbeiten</a:t>
            </a:r>
            <a:endParaRPr lang="de-AT" dirty="0"/>
          </a:p>
        </p:txBody>
      </p:sp>
      <p:sp>
        <p:nvSpPr>
          <p:cNvPr id="3" name="Inhaltsplatzhalter 2"/>
          <p:cNvSpPr>
            <a:spLocks noGrp="1"/>
          </p:cNvSpPr>
          <p:nvPr>
            <p:ph idx="1"/>
          </p:nvPr>
        </p:nvSpPr>
        <p:spPr>
          <a:xfrm>
            <a:off x="462019" y="1839258"/>
            <a:ext cx="7740594" cy="4387988"/>
          </a:xfrm>
        </p:spPr>
        <p:txBody>
          <a:bodyPr lIns="0" rIns="0">
            <a:normAutofit/>
          </a:bodyPr>
          <a:lstStyle>
            <a:lvl1pPr>
              <a:defRPr sz="2400"/>
            </a:lvl1pPr>
            <a:lvl2pPr>
              <a:defRPr sz="2000"/>
            </a:lvl2pPr>
            <a:lvl3pPr>
              <a:defRPr sz="1800"/>
            </a:lvl3pPr>
            <a:lvl4pPr>
              <a:defRPr sz="18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6" name="Foliennummernplatzhalter 5"/>
          <p:cNvSpPr>
            <a:spLocks noGrp="1"/>
          </p:cNvSpPr>
          <p:nvPr>
            <p:ph type="sldNum" sz="quarter" idx="12"/>
          </p:nvPr>
        </p:nvSpPr>
        <p:spPr/>
        <p:txBody>
          <a:bodyPr/>
          <a:lstStyle/>
          <a:p>
            <a:r>
              <a:rPr lang="de-AT" dirty="0"/>
              <a:t>Seite </a:t>
            </a:r>
            <a:fld id="{680737D9-CC42-4855-ABAC-B759A1A9D624}" type="slidenum">
              <a:rPr lang="de-AT" smtClean="0"/>
              <a:pPr/>
              <a:t>‹#›</a:t>
            </a:fld>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
        <p:nvSpPr>
          <p:cNvPr id="10" name="Rectangle 9">
            <a:extLst>
              <a:ext uri="{FF2B5EF4-FFF2-40B4-BE49-F238E27FC236}">
                <a16:creationId xmlns:a16="http://schemas.microsoft.com/office/drawing/2014/main" id="{35A84CDC-14D0-164F-94F6-DDA75EC37460}"/>
              </a:ext>
            </a:extLst>
          </p:cNvPr>
          <p:cNvSpPr/>
          <p:nvPr userDrawn="1"/>
        </p:nvSpPr>
        <p:spPr>
          <a:xfrm>
            <a:off x="8263858" y="6093295"/>
            <a:ext cx="844646" cy="773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49658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258763"/>
            <a:ext cx="6140450" cy="809626"/>
          </a:xfrm>
        </p:spPr>
        <p:txBody>
          <a:bodyPr/>
          <a:lstStyle/>
          <a:p>
            <a:r>
              <a:rPr lang="en-US"/>
              <a:t>Click to edit Master title style</a:t>
            </a:r>
          </a:p>
        </p:txBody>
      </p:sp>
      <p:sp>
        <p:nvSpPr>
          <p:cNvPr id="3" name="Text Placeholder 2"/>
          <p:cNvSpPr>
            <a:spLocks noGrp="1"/>
          </p:cNvSpPr>
          <p:nvPr>
            <p:ph type="body" sz="half" idx="1"/>
          </p:nvPr>
        </p:nvSpPr>
        <p:spPr>
          <a:xfrm>
            <a:off x="539750" y="1590675"/>
            <a:ext cx="4027488"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9640" y="1590675"/>
            <a:ext cx="4029075"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69"/>
          <p:cNvSpPr>
            <a:spLocks noGrp="1" noChangeArrowheads="1"/>
          </p:cNvSpPr>
          <p:nvPr>
            <p:ph type="sldNum" sz="quarter" idx="10"/>
          </p:nvPr>
        </p:nvSpPr>
        <p:spPr>
          <a:ln/>
        </p:spPr>
        <p:txBody>
          <a:bodyPr/>
          <a:lstStyle>
            <a:lvl1pPr>
              <a:defRPr/>
            </a:lvl1pPr>
          </a:lstStyle>
          <a:p>
            <a:pPr>
              <a:defRPr/>
            </a:pPr>
            <a:r>
              <a:rPr lang="de-DE"/>
              <a:t>Seite </a:t>
            </a:r>
            <a:fld id="{E263FBF5-8BA2-BC4C-A885-F0730F6AC04E}" type="slidenum">
              <a:rPr lang="de-DE"/>
              <a:pPr>
                <a:defRPr/>
              </a:pPr>
              <a:t>‹#›</a:t>
            </a:fld>
            <a:endParaRPr lang="de-DE"/>
          </a:p>
        </p:txBody>
      </p:sp>
    </p:spTree>
    <p:extLst>
      <p:ext uri="{BB962C8B-B14F-4D97-AF65-F5344CB8AC3E}">
        <p14:creationId xmlns:p14="http://schemas.microsoft.com/office/powerpoint/2010/main" val="1762380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2019" y="430318"/>
            <a:ext cx="6270227" cy="1143000"/>
          </a:xfrm>
          <a:prstGeom prst="rect">
            <a:avLst/>
          </a:prstGeom>
        </p:spPr>
        <p:txBody>
          <a:bodyPr lIns="0" rIns="0"/>
          <a:lstStyle/>
          <a:p>
            <a:r>
              <a:rPr lang="de-DE"/>
              <a:t>Titelmasterformat durch Klicken bearbeiten</a:t>
            </a:r>
            <a:endParaRPr lang="de-AT" dirty="0"/>
          </a:p>
        </p:txBody>
      </p:sp>
      <p:sp>
        <p:nvSpPr>
          <p:cNvPr id="3" name="Inhaltsplatzhalter 2"/>
          <p:cNvSpPr>
            <a:spLocks noGrp="1"/>
          </p:cNvSpPr>
          <p:nvPr>
            <p:ph idx="1"/>
          </p:nvPr>
        </p:nvSpPr>
        <p:spPr>
          <a:xfrm>
            <a:off x="462019" y="1839258"/>
            <a:ext cx="7740594" cy="4387988"/>
          </a:xfrm>
        </p:spPr>
        <p:txBody>
          <a:bodyPr lIns="0" rIns="0">
            <a:normAutofit/>
          </a:bodyPr>
          <a:lstStyle>
            <a:lvl1pPr>
              <a:defRPr sz="2400"/>
            </a:lvl1pPr>
            <a:lvl2pPr>
              <a:defRPr sz="2000"/>
            </a:lvl2pPr>
            <a:lvl3pPr>
              <a:defRPr sz="1800"/>
            </a:lvl3pPr>
            <a:lvl4pPr>
              <a:defRPr sz="18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extLst>
      <p:ext uri="{BB962C8B-B14F-4D97-AF65-F5344CB8AC3E}">
        <p14:creationId xmlns:p14="http://schemas.microsoft.com/office/powerpoint/2010/main" val="46026651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65172" y="430318"/>
            <a:ext cx="6280165" cy="1143000"/>
          </a:xfrm>
          <a:prstGeom prst="rect">
            <a:avLst/>
          </a:prstGeom>
        </p:spPr>
        <p:txBody>
          <a:bodyPr/>
          <a:lstStyle/>
          <a:p>
            <a:r>
              <a:rPr lang="de-DE"/>
              <a:t>Titelmasterformat durch Klicken bearbeiten</a:t>
            </a:r>
            <a:endParaRPr lang="de-AT" dirty="0"/>
          </a:p>
        </p:txBody>
      </p:sp>
      <p:sp>
        <p:nvSpPr>
          <p:cNvPr id="7" name="Inhaltsplatzhalter 6"/>
          <p:cNvSpPr>
            <a:spLocks noGrp="1"/>
          </p:cNvSpPr>
          <p:nvPr>
            <p:ph sz="quarter" idx="10" hasCustomPrompt="1"/>
          </p:nvPr>
        </p:nvSpPr>
        <p:spPr>
          <a:xfrm>
            <a:off x="468313" y="1857375"/>
            <a:ext cx="8485187" cy="4797425"/>
          </a:xfrm>
        </p:spPr>
        <p:txBody>
          <a:bodyPr/>
          <a:lstStyle>
            <a:lvl1pPr>
              <a:buNone/>
              <a:defRPr/>
            </a:lvl1pPr>
          </a:lstStyle>
          <a:p>
            <a:pPr lvl="0"/>
            <a:r>
              <a:rPr lang="de-AT" dirty="0"/>
              <a:t>Platzhalter für Objekte</a:t>
            </a:r>
          </a:p>
        </p:txBody>
      </p:sp>
    </p:spTree>
    <p:extLst>
      <p:ext uri="{BB962C8B-B14F-4D97-AF65-F5344CB8AC3E}">
        <p14:creationId xmlns:p14="http://schemas.microsoft.com/office/powerpoint/2010/main" val="87541989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2"/>
          <p:cNvSpPr>
            <a:spLocks noGrp="1"/>
          </p:cNvSpPr>
          <p:nvPr>
            <p:ph type="title"/>
          </p:nvPr>
        </p:nvSpPr>
        <p:spPr bwMode="auto">
          <a:xfrm>
            <a:off x="460375" y="454025"/>
            <a:ext cx="8229600" cy="676275"/>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dirty="0"/>
              <a:t>Click to edit Master title style</a:t>
            </a:r>
          </a:p>
        </p:txBody>
      </p:sp>
      <p:sp>
        <p:nvSpPr>
          <p:cNvPr id="4" name="Text Placeholder 3"/>
          <p:cNvSpPr>
            <a:spLocks noGrp="1"/>
          </p:cNvSpPr>
          <p:nvPr>
            <p:ph type="body" idx="1"/>
          </p:nvPr>
        </p:nvSpPr>
        <p:spPr>
          <a:xfrm>
            <a:off x="460375" y="1204913"/>
            <a:ext cx="8229600" cy="5018087"/>
          </a:xfrm>
          <a:prstGeom prst="rect">
            <a:avLst/>
          </a:prstGeom>
        </p:spPr>
        <p:txBody>
          <a:bodyPr vert="horz" lIns="0" tIns="45720" rIns="0" bIns="45720" rtlCol="0">
            <a:normAutofit/>
          </a:bodyPr>
          <a:lstStyle/>
          <a:p>
            <a:pPr lvl="0"/>
            <a:r>
              <a:rPr lang="en-US" dirty="0"/>
              <a:t>Click to edit Master title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6409944"/>
            <a:ext cx="9153144" cy="4572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6" name="Picture 5" descr="FSI_Logo_alone_horizontal_White.eps"/>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261607" y="6473952"/>
            <a:ext cx="1428368" cy="292883"/>
          </a:xfrm>
          <a:prstGeom prst="rect">
            <a:avLst/>
          </a:prstGeom>
        </p:spPr>
      </p:pic>
      <p:pic>
        <p:nvPicPr>
          <p:cNvPr id="9" name="Picture 8" descr="TEC_Logo_horizontal_White.eps"/>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0375" y="6475019"/>
            <a:ext cx="2514600" cy="292395"/>
          </a:xfrm>
          <a:prstGeom prst="rect">
            <a:avLst/>
          </a:prstGeom>
        </p:spPr>
      </p:pic>
      <p:pic>
        <p:nvPicPr>
          <p:cNvPr id="8" name="Picture 2" descr="Bildergebnis für WU wien logo">
            <a:extLst>
              <a:ext uri="{FF2B5EF4-FFF2-40B4-BE49-F238E27FC236}">
                <a16:creationId xmlns:a16="http://schemas.microsoft.com/office/drawing/2014/main" id="{0B15BB7B-8C72-6E4C-8AA5-A2172746237F}"/>
              </a:ext>
            </a:extLst>
          </p:cNvPr>
          <p:cNvPicPr>
            <a:picLocks noChangeAspect="1" noChangeArrowheads="1"/>
          </p:cNvPicPr>
          <p:nvPr userDrawn="1"/>
        </p:nvPicPr>
        <p:blipFill>
          <a:blip r:embed="rId11" cstate="screen">
            <a:alphaModFix amt="25000"/>
            <a:extLst>
              <a:ext uri="{28A0092B-C50C-407E-A947-70E740481C1C}">
                <a14:useLocalDpi xmlns:a14="http://schemas.microsoft.com/office/drawing/2010/main"/>
              </a:ext>
            </a:extLst>
          </a:blip>
          <a:srcRect/>
          <a:stretch>
            <a:fillRect/>
          </a:stretch>
        </p:blipFill>
        <p:spPr bwMode="auto">
          <a:xfrm>
            <a:off x="7033966" y="191920"/>
            <a:ext cx="2005531" cy="100418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54" r:id="rId1"/>
    <p:sldLayoutId id="2147483977" r:id="rId2"/>
    <p:sldLayoutId id="2147483957" r:id="rId3"/>
    <p:sldLayoutId id="2147483958" r:id="rId4"/>
    <p:sldLayoutId id="2147483976" r:id="rId5"/>
    <p:sldLayoutId id="2147483978" r:id="rId6"/>
    <p:sldLayoutId id="2147483979" r:id="rId7"/>
  </p:sldLayoutIdLst>
  <p:transition spd="slow">
    <p:fade/>
  </p:transition>
  <p:hf hdr="0" ftr="0" dt="0"/>
  <p:txStyles>
    <p:title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1" charset="0"/>
        <a:defRPr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62406" y="1857365"/>
            <a:ext cx="7740207" cy="4378844"/>
          </a:xfrm>
          <a:prstGeom prst="rect">
            <a:avLst/>
          </a:prstGeom>
        </p:spPr>
        <p:txBody>
          <a:bodyPr vert="horz" lIns="0" tIns="45720" rIns="0" bIns="45720"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5" name="Fußzeilenplatzhalter 4"/>
          <p:cNvSpPr>
            <a:spLocks noGrp="1"/>
          </p:cNvSpPr>
          <p:nvPr>
            <p:ph type="ftr" sz="quarter" idx="3"/>
          </p:nvPr>
        </p:nvSpPr>
        <p:spPr>
          <a:xfrm>
            <a:off x="1354556" y="6341555"/>
            <a:ext cx="3217443"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a:t>/ name of department</a:t>
            </a:r>
            <a:endParaRPr lang="de-AT" dirty="0"/>
          </a:p>
        </p:txBody>
      </p:sp>
      <p:sp>
        <p:nvSpPr>
          <p:cNvPr id="6" name="Foliennummernplatzhalter 5"/>
          <p:cNvSpPr>
            <a:spLocks noGrp="1"/>
          </p:cNvSpPr>
          <p:nvPr>
            <p:ph type="sldNum" sz="quarter" idx="4"/>
          </p:nvPr>
        </p:nvSpPr>
        <p:spPr>
          <a:xfrm>
            <a:off x="462407" y="6341555"/>
            <a:ext cx="892150"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dirty="0"/>
              <a:t>Seite </a:t>
            </a:r>
            <a:fld id="{680737D9-CC42-4855-ABAC-B759A1A9D624}" type="slidenum">
              <a:rPr lang="de-AT" smtClean="0"/>
              <a:pPr/>
              <a:t>‹#›</a:t>
            </a:fld>
            <a:endParaRPr lang="de-AT" dirty="0"/>
          </a:p>
        </p:txBody>
      </p:sp>
      <p:sp>
        <p:nvSpPr>
          <p:cNvPr id="15" name="Titelplatzhalter 14"/>
          <p:cNvSpPr>
            <a:spLocks noGrp="1"/>
          </p:cNvSpPr>
          <p:nvPr>
            <p:ph type="title"/>
          </p:nvPr>
        </p:nvSpPr>
        <p:spPr bwMode="gray">
          <a:xfrm>
            <a:off x="462406" y="432000"/>
            <a:ext cx="6280165" cy="1143000"/>
          </a:xfrm>
          <a:prstGeom prst="rect">
            <a:avLst/>
          </a:prstGeom>
        </p:spPr>
        <p:txBody>
          <a:bodyPr vert="horz" lIns="0" tIns="0" rIns="0" bIns="0" rtlCol="0" anchor="ctr">
            <a:normAutofit/>
          </a:bodyPr>
          <a:lstStyle/>
          <a:p>
            <a:r>
              <a:rPr lang="de-DE" dirty="0"/>
              <a:t>Titelmasterformat durch Klicken bearbeiten</a:t>
            </a:r>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extLst>
      <p:ext uri="{BB962C8B-B14F-4D97-AF65-F5344CB8AC3E}">
        <p14:creationId xmlns:p14="http://schemas.microsoft.com/office/powerpoint/2010/main" val="1139959946"/>
      </p:ext>
    </p:extLst>
  </p:cSld>
  <p:clrMap bg1="lt1" tx1="dk1" bg2="lt2" tx2="dk2" accent1="accent1" accent2="accent2" accent3="accent3" accent4="accent4" accent5="accent5" accent6="accent6" hlink="hlink" folHlink="folHlink"/>
  <p:sldLayoutIdLst>
    <p:sldLayoutId id="2147483983" r:id="rId1"/>
    <p:sldLayoutId id="2147483984" r:id="rId2"/>
  </p:sldLayoutIdLst>
  <p:transition>
    <p:fade/>
  </p:transition>
  <p:hf sldNum="0" hdr="0" ftr="0" dt="0"/>
  <p:txStyles>
    <p:titleStyle>
      <a:lvl1pPr algn="l" defTabSz="9144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265113" indent="-265113" algn="l" defTabSz="914400" rtl="0" eaLnBrk="1" latinLnBrk="0" hangingPunct="1">
        <a:lnSpc>
          <a:spcPct val="100000"/>
        </a:lnSpc>
        <a:spcBef>
          <a:spcPts val="0"/>
        </a:spcBef>
        <a:spcAft>
          <a:spcPts val="600"/>
        </a:spcAft>
        <a:buClr>
          <a:schemeClr val="accent3"/>
        </a:buClr>
        <a:buFont typeface="Wingdings" pitchFamily="2" charset="2"/>
        <a:buChar char="§"/>
        <a:defRPr sz="2400" kern="1200">
          <a:solidFill>
            <a:schemeClr val="tx1"/>
          </a:solidFill>
          <a:latin typeface="+mn-lt"/>
          <a:ea typeface="+mn-ea"/>
          <a:cs typeface="+mn-cs"/>
        </a:defRPr>
      </a:lvl1pPr>
      <a:lvl2pPr marL="541338" indent="-285750" algn="l" defTabSz="914400" rtl="0" eaLnBrk="1" latinLnBrk="0" hangingPunct="1">
        <a:lnSpc>
          <a:spcPct val="100000"/>
        </a:lnSpc>
        <a:spcBef>
          <a:spcPts val="0"/>
        </a:spcBef>
        <a:spcAft>
          <a:spcPts val="600"/>
        </a:spcAft>
        <a:buClr>
          <a:schemeClr val="tx2"/>
        </a:buClr>
        <a:buSzPct val="100000"/>
        <a:buFont typeface="Wingdings" pitchFamily="2" charset="2"/>
        <a:buChar char="§"/>
        <a:defRPr sz="2000" kern="1200">
          <a:solidFill>
            <a:schemeClr val="tx1"/>
          </a:solidFill>
          <a:latin typeface="+mn-lt"/>
          <a:ea typeface="+mn-ea"/>
          <a:cs typeface="+mn-cs"/>
        </a:defRPr>
      </a:lvl2pPr>
      <a:lvl3pPr marL="804863" indent="-274638" algn="l" defTabSz="914400" rtl="0" eaLnBrk="1" latinLnBrk="0" hangingPunct="1">
        <a:lnSpc>
          <a:spcPct val="100000"/>
        </a:lnSpc>
        <a:spcBef>
          <a:spcPts val="0"/>
        </a:spcBef>
        <a:spcAft>
          <a:spcPts val="600"/>
        </a:spcAft>
        <a:buClr>
          <a:schemeClr val="accent4"/>
        </a:buClr>
        <a:buFont typeface="Wingdings" pitchFamily="2" charset="2"/>
        <a:buChar char="§"/>
        <a:defRPr sz="1800" kern="1200">
          <a:solidFill>
            <a:schemeClr val="tx1"/>
          </a:solidFill>
          <a:latin typeface="+mn-lt"/>
          <a:ea typeface="+mn-ea"/>
          <a:cs typeface="+mn-cs"/>
        </a:defRPr>
      </a:lvl3pPr>
      <a:lvl4pPr marL="1079500" indent="-274638" algn="l" defTabSz="914400" rtl="0" eaLnBrk="1" latinLnBrk="0" hangingPunct="1">
        <a:lnSpc>
          <a:spcPct val="100000"/>
        </a:lnSpc>
        <a:spcBef>
          <a:spcPts val="0"/>
        </a:spcBef>
        <a:spcAft>
          <a:spcPts val="600"/>
        </a:spcAft>
        <a:buClr>
          <a:schemeClr val="accent5"/>
        </a:buClr>
        <a:buFont typeface="Wingdings" pitchFamily="2" charset="2"/>
        <a:buChar char="§"/>
        <a:defRPr sz="1800" kern="1200">
          <a:solidFill>
            <a:schemeClr val="tx1"/>
          </a:solidFill>
          <a:latin typeface="+mn-lt"/>
          <a:ea typeface="+mn-ea"/>
          <a:cs typeface="+mn-cs"/>
        </a:defRPr>
      </a:lvl4pPr>
      <a:lvl5pPr marL="1344613" indent="-265113" algn="l" defTabSz="914400" rtl="0" eaLnBrk="1" latinLnBrk="0" hangingPunct="1">
        <a:lnSpc>
          <a:spcPct val="100000"/>
        </a:lnSpc>
        <a:spcBef>
          <a:spcPts val="0"/>
        </a:spcBef>
        <a:spcAft>
          <a:spcPts val="600"/>
        </a:spcAft>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0.tiff"/><Relationship Id="rId7" Type="http://schemas.openxmlformats.org/officeDocument/2006/relationships/image" Target="../media/image26.tif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pn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0.tiff"/><Relationship Id="rId7" Type="http://schemas.openxmlformats.org/officeDocument/2006/relationships/image" Target="../media/image26.tif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pn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tiff"/><Relationship Id="rId7" Type="http://schemas.openxmlformats.org/officeDocument/2006/relationships/image" Target="../media/image31.tiff"/><Relationship Id="rId2" Type="http://schemas.openxmlformats.org/officeDocument/2006/relationships/image" Target="../media/image24.tiff"/><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26.tiff"/><Relationship Id="rId9" Type="http://schemas.openxmlformats.org/officeDocument/2006/relationships/image" Target="../media/image20.tiff"/></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6.tiff"/><Relationship Id="rId7" Type="http://schemas.openxmlformats.org/officeDocument/2006/relationships/image" Target="../media/image33.png"/><Relationship Id="rId2" Type="http://schemas.openxmlformats.org/officeDocument/2006/relationships/image" Target="../media/image24.tiff"/><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25.tiff"/><Relationship Id="rId10" Type="http://schemas.openxmlformats.org/officeDocument/2006/relationships/image" Target="../media/image36.png"/><Relationship Id="rId4" Type="http://schemas.openxmlformats.org/officeDocument/2006/relationships/image" Target="../media/image27.tiff"/><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image" Target="../media/image16.png"/><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5" Type="http://schemas.microsoft.com/office/2007/relationships/hdphoto" Target="../media/hdphoto6.wdp"/><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9.jpe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1.jpeg"/><Relationship Id="rId5" Type="http://schemas.openxmlformats.org/officeDocument/2006/relationships/image" Target="../media/image8.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1.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hyperlink" Target="http://opendataportal.at/" TargetMode="External"/><Relationship Id="rId5" Type="http://schemas.openxmlformats.org/officeDocument/2006/relationships/hyperlink" Target="http://data.gv.at/" TargetMode="Externa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offenerhaushalt.at/gemeinde/wie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0.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hyperlink" Target="http://data.wu.ac.at/portalwatch/portal/open_whitehouse_gov/1804/" TargetMode="External"/><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6.png"/><Relationship Id="rId7" Type="http://schemas.openxmlformats.org/officeDocument/2006/relationships/hyperlink" Target="http://data.wu.ac.at/portalwatch/portal/data_gov_uk/1815/evolut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9.png"/><Relationship Id="rId9"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hyperlink" Target="http://data.wu.ac.at/portalwatch/portal/data_gov/181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84.pn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84.png"/><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G6DOhioBfyY&amp;feature=youtu.be&amp;t=77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theguardian.com/technology/2017/mar/11/tim-berners-lee-web-inventor-save-internet" TargetMode="Externa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csh.ac.at/"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doingthingswithdata.wordpress.com/" TargetMode="External"/><Relationship Id="rId7"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csh.ac.a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WU wien logo">
            <a:extLst>
              <a:ext uri="{FF2B5EF4-FFF2-40B4-BE49-F238E27FC236}">
                <a16:creationId xmlns:a16="http://schemas.microsoft.com/office/drawing/2014/main" id="{08DD6C14-02CD-B543-A6EE-704F8B7B16F5}"/>
              </a:ext>
            </a:extLst>
          </p:cNvPr>
          <p:cNvPicPr>
            <a:picLocks noChangeAspect="1" noChangeArrowheads="1"/>
          </p:cNvPicPr>
          <p:nvPr/>
        </p:nvPicPr>
        <p:blipFill>
          <a:blip r:embed="rId2" cstate="screen">
            <a:alphaModFix amt="19000"/>
            <a:extLst>
              <a:ext uri="{28A0092B-C50C-407E-A947-70E740481C1C}">
                <a14:useLocalDpi xmlns:a14="http://schemas.microsoft.com/office/drawing/2010/main"/>
              </a:ext>
            </a:extLst>
          </a:blip>
          <a:srcRect/>
          <a:stretch>
            <a:fillRect/>
          </a:stretch>
        </p:blipFill>
        <p:spPr bwMode="auto">
          <a:xfrm>
            <a:off x="206064" y="686112"/>
            <a:ext cx="3284055" cy="164435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8C226E1E-2C1B-D147-B5F9-73A5C7CBA67D}"/>
              </a:ext>
            </a:extLst>
          </p:cNvPr>
          <p:cNvSpPr>
            <a:spLocks noGrp="1"/>
          </p:cNvSpPr>
          <p:nvPr>
            <p:ph type="ctrTitle" hasCustomPrompt="1"/>
          </p:nvPr>
        </p:nvSpPr>
        <p:spPr>
          <a:xfrm>
            <a:off x="457200" y="2471587"/>
            <a:ext cx="8229600" cy="459648"/>
          </a:xfrm>
          <a:prstGeom prst="rect">
            <a:avLst/>
          </a:prstGeom>
        </p:spPr>
        <p:txBody>
          <a:bodyPr>
            <a:noAutofit/>
          </a:bodyPr>
          <a:lstStyle>
            <a:lvl1pPr marL="0" marR="0" indent="0" algn="l" defTabSz="457200" rtl="0" eaLnBrk="0" fontAlgn="base" latinLnBrk="0" hangingPunct="0">
              <a:lnSpc>
                <a:spcPct val="85000"/>
              </a:lnSpc>
              <a:spcBef>
                <a:spcPct val="0"/>
              </a:spcBef>
              <a:spcAft>
                <a:spcPct val="0"/>
              </a:spcAft>
              <a:buClrTx/>
              <a:buSzTx/>
              <a:buFontTx/>
              <a:buNone/>
              <a:tabLst/>
              <a:defRPr lang="en-US" b="1" i="0" u="none" strike="noStrike" smtClean="0">
                <a:effectLst/>
              </a:defRPr>
            </a:lvl1pPr>
          </a:lstStyle>
          <a:p>
            <a:r>
              <a:rPr lang="en-US" dirty="0"/>
              <a:t>Digital transformation of democracy? </a:t>
            </a:r>
          </a:p>
        </p:txBody>
      </p:sp>
      <p:sp>
        <p:nvSpPr>
          <p:cNvPr id="13" name="Text Placeholder 33">
            <a:extLst>
              <a:ext uri="{FF2B5EF4-FFF2-40B4-BE49-F238E27FC236}">
                <a16:creationId xmlns:a16="http://schemas.microsoft.com/office/drawing/2014/main" id="{6B370EC0-88A5-CA48-9E2B-3C6C09765A51}"/>
              </a:ext>
            </a:extLst>
          </p:cNvPr>
          <p:cNvSpPr>
            <a:spLocks noGrp="1"/>
          </p:cNvSpPr>
          <p:nvPr>
            <p:ph type="body" sz="quarter" idx="18" hasCustomPrompt="1"/>
          </p:nvPr>
        </p:nvSpPr>
        <p:spPr>
          <a:xfrm>
            <a:off x="460374" y="4798696"/>
            <a:ext cx="8226425" cy="1221104"/>
          </a:xfrm>
          <a:prstGeom prst="rect">
            <a:avLst/>
          </a:prstGeom>
        </p:spPr>
        <p:txBody>
          <a:bodyPr wrap="none" anchor="t" anchorCtr="0">
            <a:noAutofit/>
          </a:bodyPr>
          <a:lstStyle>
            <a:lvl1pPr marL="0" algn="l">
              <a:spcBef>
                <a:spcPts val="0"/>
              </a:spcBef>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dirty="0"/>
              <a:t>Axel Polleres – Distinguished Visiting Austrian Chair/Full Professor at WU Vienna</a:t>
            </a:r>
          </a:p>
          <a:p>
            <a:pPr lvl="0"/>
            <a:endParaRPr lang="en-US" dirty="0"/>
          </a:p>
          <a:p>
            <a:pPr lvl="0"/>
            <a:endParaRPr lang="en-US" dirty="0"/>
          </a:p>
          <a:p>
            <a:pPr lvl="0"/>
            <a:r>
              <a:rPr lang="en-US" dirty="0"/>
              <a:t>Website: http://</a:t>
            </a:r>
            <a:r>
              <a:rPr lang="en-US" dirty="0" err="1"/>
              <a:t>polleres.net</a:t>
            </a:r>
            <a:r>
              <a:rPr lang="en-US" dirty="0"/>
              <a:t>							   Twitter: @</a:t>
            </a:r>
            <a:r>
              <a:rPr lang="en-US" dirty="0" err="1"/>
              <a:t>AxelPolleres</a:t>
            </a:r>
            <a:endParaRPr lang="en-US" dirty="0"/>
          </a:p>
        </p:txBody>
      </p:sp>
      <p:sp>
        <p:nvSpPr>
          <p:cNvPr id="14" name="Subtitle 2">
            <a:extLst>
              <a:ext uri="{FF2B5EF4-FFF2-40B4-BE49-F238E27FC236}">
                <a16:creationId xmlns:a16="http://schemas.microsoft.com/office/drawing/2014/main" id="{FA0A392A-C71B-964D-BB99-89E0CDE2CDBB}"/>
              </a:ext>
            </a:extLst>
          </p:cNvPr>
          <p:cNvSpPr>
            <a:spLocks noGrp="1"/>
          </p:cNvSpPr>
          <p:nvPr>
            <p:ph type="subTitle" idx="1" hasCustomPrompt="1"/>
          </p:nvPr>
        </p:nvSpPr>
        <p:spPr>
          <a:xfrm>
            <a:off x="460375" y="2988285"/>
            <a:ext cx="8229600" cy="847115"/>
          </a:xfrm>
          <a:prstGeom prst="rect">
            <a:avLst/>
          </a:prstGeom>
        </p:spPr>
        <p:txBody>
          <a:bodyPr>
            <a:noAutofit/>
          </a:bodyPr>
          <a:lstStyle>
            <a:lvl1pPr marL="0" indent="0" algn="l">
              <a:buNone/>
              <a:defRPr sz="2000" cap="all" spc="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Challenges and Opportunities</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63A8A-C94E-FD44-97A2-89E7992F38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6464" y="900111"/>
            <a:ext cx="5785339" cy="5372101"/>
          </a:xfrm>
          <a:prstGeom prst="rect">
            <a:avLst/>
          </a:prstGeom>
        </p:spPr>
      </p:pic>
      <p:sp>
        <p:nvSpPr>
          <p:cNvPr id="4" name="Title 1">
            <a:extLst>
              <a:ext uri="{FF2B5EF4-FFF2-40B4-BE49-F238E27FC236}">
                <a16:creationId xmlns:a16="http://schemas.microsoft.com/office/drawing/2014/main" id="{B0E18BB5-7BAB-DD4C-AD14-21BA75F8A31A}"/>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err="1"/>
              <a:t>eID</a:t>
            </a:r>
            <a:r>
              <a:rPr lang="en-US" dirty="0"/>
              <a:t>: Threat or Opportunity?</a:t>
            </a:r>
          </a:p>
        </p:txBody>
      </p:sp>
      <p:sp>
        <p:nvSpPr>
          <p:cNvPr id="6" name="Content Placeholder 15">
            <a:extLst>
              <a:ext uri="{FF2B5EF4-FFF2-40B4-BE49-F238E27FC236}">
                <a16:creationId xmlns:a16="http://schemas.microsoft.com/office/drawing/2014/main" id="{686C70FA-F4B7-254A-8C3E-AA4A274351A4}"/>
              </a:ext>
            </a:extLst>
          </p:cNvPr>
          <p:cNvSpPr txBox="1">
            <a:spLocks/>
          </p:cNvSpPr>
          <p:nvPr/>
        </p:nvSpPr>
        <p:spPr>
          <a:xfrm>
            <a:off x="6614319" y="1608487"/>
            <a:ext cx="2672556" cy="4169549"/>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b="0"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t>”Handy-</a:t>
            </a:r>
            <a:r>
              <a:rPr lang="en-US" sz="1800" dirty="0" err="1"/>
              <a:t>Signatur</a:t>
            </a:r>
            <a:r>
              <a:rPr lang="en-US" sz="1800" dirty="0"/>
              <a:t>” Austria</a:t>
            </a:r>
          </a:p>
          <a:p>
            <a:pPr marL="0" lvl="1" indent="0">
              <a:buNone/>
            </a:pPr>
            <a:endParaRPr lang="en-US" sz="1800" dirty="0"/>
          </a:p>
          <a:p>
            <a:pPr lvl="1"/>
            <a:endParaRPr lang="en-US" sz="1800" dirty="0"/>
          </a:p>
          <a:p>
            <a:pPr lvl="1"/>
            <a:endParaRPr lang="en-US" sz="1800" dirty="0"/>
          </a:p>
        </p:txBody>
      </p:sp>
      <p:pic>
        <p:nvPicPr>
          <p:cNvPr id="7" name="Picture 6">
            <a:extLst>
              <a:ext uri="{FF2B5EF4-FFF2-40B4-BE49-F238E27FC236}">
                <a16:creationId xmlns:a16="http://schemas.microsoft.com/office/drawing/2014/main" id="{98D7FE4F-315F-F841-8F46-9E0D29980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7892" y="2935456"/>
            <a:ext cx="2165289" cy="1307994"/>
          </a:xfrm>
          <a:prstGeom prst="rect">
            <a:avLst/>
          </a:prstGeom>
        </p:spPr>
      </p:pic>
      <p:pic>
        <p:nvPicPr>
          <p:cNvPr id="9" name="Picture 8">
            <a:extLst>
              <a:ext uri="{FF2B5EF4-FFF2-40B4-BE49-F238E27FC236}">
                <a16:creationId xmlns:a16="http://schemas.microsoft.com/office/drawing/2014/main" id="{58744D08-94A2-2544-8A63-303FCC8DC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4383" y="5074117"/>
            <a:ext cx="2187820" cy="1053514"/>
          </a:xfrm>
          <a:prstGeom prst="rect">
            <a:avLst/>
          </a:prstGeom>
        </p:spPr>
      </p:pic>
      <p:sp>
        <p:nvSpPr>
          <p:cNvPr id="13" name="Rectangle 12">
            <a:extLst>
              <a:ext uri="{FF2B5EF4-FFF2-40B4-BE49-F238E27FC236}">
                <a16:creationId xmlns:a16="http://schemas.microsoft.com/office/drawing/2014/main" id="{EF7F62A2-7CA5-1346-B4F7-366DDEC628DA}"/>
              </a:ext>
            </a:extLst>
          </p:cNvPr>
          <p:cNvSpPr/>
          <p:nvPr/>
        </p:nvSpPr>
        <p:spPr>
          <a:xfrm>
            <a:off x="7455429" y="2441280"/>
            <a:ext cx="479618" cy="369332"/>
          </a:xfrm>
          <a:prstGeom prst="rect">
            <a:avLst/>
          </a:prstGeom>
        </p:spPr>
        <p:txBody>
          <a:bodyPr wrap="none">
            <a:spAutoFit/>
          </a:bodyPr>
          <a:lstStyle/>
          <a:p>
            <a:pPr marL="0" lvl="1"/>
            <a:r>
              <a:rPr lang="en-US" sz="1800" dirty="0">
                <a:solidFill>
                  <a:schemeClr val="tx1">
                    <a:lumMod val="65000"/>
                    <a:lumOff val="35000"/>
                  </a:schemeClr>
                </a:solidFill>
              </a:rPr>
              <a:t>vs.</a:t>
            </a:r>
          </a:p>
        </p:txBody>
      </p:sp>
      <p:sp>
        <p:nvSpPr>
          <p:cNvPr id="14" name="Rectangle 13">
            <a:extLst>
              <a:ext uri="{FF2B5EF4-FFF2-40B4-BE49-F238E27FC236}">
                <a16:creationId xmlns:a16="http://schemas.microsoft.com/office/drawing/2014/main" id="{129AD57C-1888-C344-9342-6D774801281A}"/>
              </a:ext>
            </a:extLst>
          </p:cNvPr>
          <p:cNvSpPr/>
          <p:nvPr/>
        </p:nvSpPr>
        <p:spPr>
          <a:xfrm>
            <a:off x="7470979" y="4494637"/>
            <a:ext cx="479618" cy="369332"/>
          </a:xfrm>
          <a:prstGeom prst="rect">
            <a:avLst/>
          </a:prstGeom>
        </p:spPr>
        <p:txBody>
          <a:bodyPr wrap="none">
            <a:spAutoFit/>
          </a:bodyPr>
          <a:lstStyle/>
          <a:p>
            <a:pPr marL="0" lvl="1"/>
            <a:r>
              <a:rPr lang="en-US" sz="1800" dirty="0">
                <a:solidFill>
                  <a:schemeClr val="tx1">
                    <a:lumMod val="65000"/>
                    <a:lumOff val="35000"/>
                  </a:schemeClr>
                </a:solidFill>
              </a:rPr>
              <a:t>vs.</a:t>
            </a:r>
          </a:p>
        </p:txBody>
      </p:sp>
      <p:sp>
        <p:nvSpPr>
          <p:cNvPr id="15" name="Rectangle 14">
            <a:extLst>
              <a:ext uri="{FF2B5EF4-FFF2-40B4-BE49-F238E27FC236}">
                <a16:creationId xmlns:a16="http://schemas.microsoft.com/office/drawing/2014/main" id="{3FB0410F-797A-774B-88E9-EB00FA76F14B}"/>
              </a:ext>
            </a:extLst>
          </p:cNvPr>
          <p:cNvSpPr/>
          <p:nvPr/>
        </p:nvSpPr>
        <p:spPr>
          <a:xfrm>
            <a:off x="6764640" y="4368294"/>
            <a:ext cx="2366108" cy="1759337"/>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50897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63A8A-C94E-FD44-97A2-89E7992F38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0928" y="1122606"/>
            <a:ext cx="1420110" cy="1318674"/>
          </a:xfrm>
          <a:prstGeom prst="rect">
            <a:avLst/>
          </a:prstGeom>
        </p:spPr>
      </p:pic>
      <p:sp>
        <p:nvSpPr>
          <p:cNvPr id="4" name="Title 1">
            <a:extLst>
              <a:ext uri="{FF2B5EF4-FFF2-40B4-BE49-F238E27FC236}">
                <a16:creationId xmlns:a16="http://schemas.microsoft.com/office/drawing/2014/main" id="{B0E18BB5-7BAB-DD4C-AD14-21BA75F8A31A}"/>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err="1"/>
              <a:t>eID</a:t>
            </a:r>
            <a:r>
              <a:rPr lang="en-US" dirty="0"/>
              <a:t>: Threat or Opportunity?</a:t>
            </a:r>
          </a:p>
        </p:txBody>
      </p:sp>
      <p:sp>
        <p:nvSpPr>
          <p:cNvPr id="6" name="Content Placeholder 15">
            <a:extLst>
              <a:ext uri="{FF2B5EF4-FFF2-40B4-BE49-F238E27FC236}">
                <a16:creationId xmlns:a16="http://schemas.microsoft.com/office/drawing/2014/main" id="{686C70FA-F4B7-254A-8C3E-AA4A274351A4}"/>
              </a:ext>
            </a:extLst>
          </p:cNvPr>
          <p:cNvSpPr txBox="1">
            <a:spLocks/>
          </p:cNvSpPr>
          <p:nvPr/>
        </p:nvSpPr>
        <p:spPr>
          <a:xfrm>
            <a:off x="92766" y="1024980"/>
            <a:ext cx="6788162" cy="4890619"/>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b="0"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600" dirty="0"/>
              <a:t>Handy-</a:t>
            </a:r>
            <a:r>
              <a:rPr lang="en-US" sz="1600" dirty="0" err="1"/>
              <a:t>Signatur</a:t>
            </a:r>
            <a:r>
              <a:rPr lang="en-US" sz="1600" dirty="0"/>
              <a:t>/</a:t>
            </a:r>
            <a:r>
              <a:rPr lang="en-US" sz="1600" dirty="0" err="1"/>
              <a:t>Bürgerkarte</a:t>
            </a:r>
            <a:r>
              <a:rPr lang="en-US" sz="1600" dirty="0"/>
              <a:t>:</a:t>
            </a:r>
          </a:p>
          <a:p>
            <a:pPr lvl="2"/>
            <a:r>
              <a:rPr lang="en-US" sz="1600" dirty="0"/>
              <a:t>eGovernment services</a:t>
            </a:r>
          </a:p>
          <a:p>
            <a:pPr lvl="2"/>
            <a:r>
              <a:rPr lang="en-US" sz="1600" dirty="0"/>
              <a:t>Valid signature e.g. for private contracts</a:t>
            </a:r>
          </a:p>
          <a:p>
            <a:pPr lvl="2"/>
            <a:r>
              <a:rPr lang="en-US" sz="1600" dirty="0"/>
              <a:t>Maintained via a central, trusted third-party (A-Trust)</a:t>
            </a:r>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r>
              <a:rPr lang="en-US" sz="1600" dirty="0"/>
              <a:t>+ 	: 2-step verification via TAN and 2 devices, considered very secure </a:t>
            </a:r>
          </a:p>
          <a:p>
            <a:pPr lvl="1"/>
            <a:r>
              <a:rPr lang="en-US" sz="1600" dirty="0"/>
              <a:t>- : all Authentications/Signatures go through a central, national trusted party</a:t>
            </a:r>
          </a:p>
          <a:p>
            <a:pPr marL="0" lvl="1" indent="0">
              <a:buNone/>
            </a:pPr>
            <a:endParaRPr lang="en-US" sz="1800" dirty="0"/>
          </a:p>
          <a:p>
            <a:pPr lvl="1"/>
            <a:endParaRPr lang="en-US" sz="1800" dirty="0"/>
          </a:p>
          <a:p>
            <a:pPr lvl="1"/>
            <a:endParaRPr lang="en-US" sz="1800" dirty="0"/>
          </a:p>
        </p:txBody>
      </p:sp>
      <p:pic>
        <p:nvPicPr>
          <p:cNvPr id="7" name="Picture 6">
            <a:extLst>
              <a:ext uri="{FF2B5EF4-FFF2-40B4-BE49-F238E27FC236}">
                <a16:creationId xmlns:a16="http://schemas.microsoft.com/office/drawing/2014/main" id="{98D7FE4F-315F-F841-8F46-9E0D29980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7892" y="2935456"/>
            <a:ext cx="2165289" cy="1307994"/>
          </a:xfrm>
          <a:prstGeom prst="rect">
            <a:avLst/>
          </a:prstGeom>
        </p:spPr>
      </p:pic>
      <p:pic>
        <p:nvPicPr>
          <p:cNvPr id="9" name="Picture 8">
            <a:extLst>
              <a:ext uri="{FF2B5EF4-FFF2-40B4-BE49-F238E27FC236}">
                <a16:creationId xmlns:a16="http://schemas.microsoft.com/office/drawing/2014/main" id="{58744D08-94A2-2544-8A63-303FCC8DC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0928" y="5062823"/>
            <a:ext cx="2211275" cy="1064808"/>
          </a:xfrm>
          <a:prstGeom prst="rect">
            <a:avLst/>
          </a:prstGeom>
        </p:spPr>
      </p:pic>
      <p:sp>
        <p:nvSpPr>
          <p:cNvPr id="13" name="Rectangle 12">
            <a:extLst>
              <a:ext uri="{FF2B5EF4-FFF2-40B4-BE49-F238E27FC236}">
                <a16:creationId xmlns:a16="http://schemas.microsoft.com/office/drawing/2014/main" id="{EF7F62A2-7CA5-1346-B4F7-366DDEC628DA}"/>
              </a:ext>
            </a:extLst>
          </p:cNvPr>
          <p:cNvSpPr/>
          <p:nvPr/>
        </p:nvSpPr>
        <p:spPr>
          <a:xfrm>
            <a:off x="7455429" y="2441280"/>
            <a:ext cx="479618" cy="369332"/>
          </a:xfrm>
          <a:prstGeom prst="rect">
            <a:avLst/>
          </a:prstGeom>
        </p:spPr>
        <p:txBody>
          <a:bodyPr wrap="none">
            <a:spAutoFit/>
          </a:bodyPr>
          <a:lstStyle/>
          <a:p>
            <a:pPr marL="0" lvl="1"/>
            <a:r>
              <a:rPr lang="en-US" sz="1800" dirty="0">
                <a:solidFill>
                  <a:schemeClr val="tx1">
                    <a:lumMod val="65000"/>
                    <a:lumOff val="35000"/>
                  </a:schemeClr>
                </a:solidFill>
              </a:rPr>
              <a:t>vs.</a:t>
            </a:r>
          </a:p>
        </p:txBody>
      </p:sp>
      <p:sp>
        <p:nvSpPr>
          <p:cNvPr id="14" name="Rectangle 13">
            <a:extLst>
              <a:ext uri="{FF2B5EF4-FFF2-40B4-BE49-F238E27FC236}">
                <a16:creationId xmlns:a16="http://schemas.microsoft.com/office/drawing/2014/main" id="{129AD57C-1888-C344-9342-6D774801281A}"/>
              </a:ext>
            </a:extLst>
          </p:cNvPr>
          <p:cNvSpPr/>
          <p:nvPr/>
        </p:nvSpPr>
        <p:spPr>
          <a:xfrm>
            <a:off x="7470979" y="4494637"/>
            <a:ext cx="479618" cy="369332"/>
          </a:xfrm>
          <a:prstGeom prst="rect">
            <a:avLst/>
          </a:prstGeom>
        </p:spPr>
        <p:txBody>
          <a:bodyPr wrap="none">
            <a:spAutoFit/>
          </a:bodyPr>
          <a:lstStyle/>
          <a:p>
            <a:pPr marL="0" lvl="1"/>
            <a:r>
              <a:rPr lang="en-US" sz="1800" dirty="0">
                <a:solidFill>
                  <a:schemeClr val="tx1">
                    <a:lumMod val="65000"/>
                    <a:lumOff val="35000"/>
                  </a:schemeClr>
                </a:solidFill>
              </a:rPr>
              <a:t>vs.</a:t>
            </a:r>
          </a:p>
        </p:txBody>
      </p:sp>
      <p:sp>
        <p:nvSpPr>
          <p:cNvPr id="2" name="Rectangle 1">
            <a:extLst>
              <a:ext uri="{FF2B5EF4-FFF2-40B4-BE49-F238E27FC236}">
                <a16:creationId xmlns:a16="http://schemas.microsoft.com/office/drawing/2014/main" id="{D9D1D9D3-74F8-C54F-8C67-44758852A33B}"/>
              </a:ext>
            </a:extLst>
          </p:cNvPr>
          <p:cNvSpPr/>
          <p:nvPr/>
        </p:nvSpPr>
        <p:spPr>
          <a:xfrm>
            <a:off x="6764640" y="2441280"/>
            <a:ext cx="2366108" cy="3686351"/>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2746D2C-B182-8443-804A-9AE1FEB1C6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6955" y="2432796"/>
            <a:ext cx="1422918" cy="1361936"/>
          </a:xfrm>
          <a:prstGeom prst="rect">
            <a:avLst/>
          </a:prstGeom>
        </p:spPr>
      </p:pic>
      <p:pic>
        <p:nvPicPr>
          <p:cNvPr id="5" name="Picture 4">
            <a:extLst>
              <a:ext uri="{FF2B5EF4-FFF2-40B4-BE49-F238E27FC236}">
                <a16:creationId xmlns:a16="http://schemas.microsoft.com/office/drawing/2014/main" id="{7B0C4BF9-8AF1-0841-BF7C-C6D5647731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9302" y="3880772"/>
            <a:ext cx="909388" cy="1541805"/>
          </a:xfrm>
          <a:prstGeom prst="rect">
            <a:avLst/>
          </a:prstGeom>
        </p:spPr>
      </p:pic>
      <p:pic>
        <p:nvPicPr>
          <p:cNvPr id="8" name="Picture 7">
            <a:extLst>
              <a:ext uri="{FF2B5EF4-FFF2-40B4-BE49-F238E27FC236}">
                <a16:creationId xmlns:a16="http://schemas.microsoft.com/office/drawing/2014/main" id="{CD5ED190-CEBA-9A48-834E-FED319703F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2323" y="2387986"/>
            <a:ext cx="983836" cy="1149090"/>
          </a:xfrm>
          <a:prstGeom prst="rect">
            <a:avLst/>
          </a:prstGeom>
        </p:spPr>
      </p:pic>
      <p:pic>
        <p:nvPicPr>
          <p:cNvPr id="11" name="Picture 10">
            <a:extLst>
              <a:ext uri="{FF2B5EF4-FFF2-40B4-BE49-F238E27FC236}">
                <a16:creationId xmlns:a16="http://schemas.microsoft.com/office/drawing/2014/main" id="{F2E6FB08-C8E9-FB4F-A6D1-2D053E1090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2369" y="3565016"/>
            <a:ext cx="641902" cy="668102"/>
          </a:xfrm>
          <a:prstGeom prst="rect">
            <a:avLst/>
          </a:prstGeom>
        </p:spPr>
      </p:pic>
      <p:pic>
        <p:nvPicPr>
          <p:cNvPr id="15" name="Picture 14">
            <a:extLst>
              <a:ext uri="{FF2B5EF4-FFF2-40B4-BE49-F238E27FC236}">
                <a16:creationId xmlns:a16="http://schemas.microsoft.com/office/drawing/2014/main" id="{51E9C990-4A18-C949-93E9-7FDD1A7ACF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60909" y="4519586"/>
            <a:ext cx="707379" cy="921148"/>
          </a:xfrm>
          <a:prstGeom prst="rect">
            <a:avLst/>
          </a:prstGeom>
        </p:spPr>
      </p:pic>
      <p:sp>
        <p:nvSpPr>
          <p:cNvPr id="16" name="Freeform 15">
            <a:extLst>
              <a:ext uri="{FF2B5EF4-FFF2-40B4-BE49-F238E27FC236}">
                <a16:creationId xmlns:a16="http://schemas.microsoft.com/office/drawing/2014/main" id="{99A12DFE-6413-0B49-ACF1-1727AA4C04E1}"/>
              </a:ext>
            </a:extLst>
          </p:cNvPr>
          <p:cNvSpPr/>
          <p:nvPr/>
        </p:nvSpPr>
        <p:spPr>
          <a:xfrm>
            <a:off x="1202772" y="4150253"/>
            <a:ext cx="1103106" cy="713467"/>
          </a:xfrm>
          <a:custGeom>
            <a:avLst/>
            <a:gdLst>
              <a:gd name="connsiteX0" fmla="*/ 0 w 940904"/>
              <a:gd name="connsiteY0" fmla="*/ 0 h 808382"/>
              <a:gd name="connsiteX1" fmla="*/ 26504 w 940904"/>
              <a:gd name="connsiteY1" fmla="*/ 66261 h 808382"/>
              <a:gd name="connsiteX2" fmla="*/ 53009 w 940904"/>
              <a:gd name="connsiteY2" fmla="*/ 119269 h 808382"/>
              <a:gd name="connsiteX3" fmla="*/ 66261 w 940904"/>
              <a:gd name="connsiteY3" fmla="*/ 159026 h 808382"/>
              <a:gd name="connsiteX4" fmla="*/ 119269 w 940904"/>
              <a:gd name="connsiteY4" fmla="*/ 238539 h 808382"/>
              <a:gd name="connsiteX5" fmla="*/ 145774 w 940904"/>
              <a:gd name="connsiteY5" fmla="*/ 278295 h 808382"/>
              <a:gd name="connsiteX6" fmla="*/ 172278 w 940904"/>
              <a:gd name="connsiteY6" fmla="*/ 304800 h 808382"/>
              <a:gd name="connsiteX7" fmla="*/ 198783 w 940904"/>
              <a:gd name="connsiteY7" fmla="*/ 344556 h 808382"/>
              <a:gd name="connsiteX8" fmla="*/ 278296 w 940904"/>
              <a:gd name="connsiteY8" fmla="*/ 397565 h 808382"/>
              <a:gd name="connsiteX9" fmla="*/ 371061 w 940904"/>
              <a:gd name="connsiteY9" fmla="*/ 490330 h 808382"/>
              <a:gd name="connsiteX10" fmla="*/ 397565 w 940904"/>
              <a:gd name="connsiteY10" fmla="*/ 516835 h 808382"/>
              <a:gd name="connsiteX11" fmla="*/ 437322 w 940904"/>
              <a:gd name="connsiteY11" fmla="*/ 543339 h 808382"/>
              <a:gd name="connsiteX12" fmla="*/ 477078 w 940904"/>
              <a:gd name="connsiteY12" fmla="*/ 583095 h 808382"/>
              <a:gd name="connsiteX13" fmla="*/ 556591 w 940904"/>
              <a:gd name="connsiteY13" fmla="*/ 636104 h 808382"/>
              <a:gd name="connsiteX14" fmla="*/ 596348 w 940904"/>
              <a:gd name="connsiteY14" fmla="*/ 662608 h 808382"/>
              <a:gd name="connsiteX15" fmla="*/ 662609 w 940904"/>
              <a:gd name="connsiteY15" fmla="*/ 702365 h 808382"/>
              <a:gd name="connsiteX16" fmla="*/ 702365 w 940904"/>
              <a:gd name="connsiteY16" fmla="*/ 728869 h 808382"/>
              <a:gd name="connsiteX17" fmla="*/ 781878 w 940904"/>
              <a:gd name="connsiteY17" fmla="*/ 755374 h 808382"/>
              <a:gd name="connsiteX18" fmla="*/ 861391 w 940904"/>
              <a:gd name="connsiteY18" fmla="*/ 781878 h 808382"/>
              <a:gd name="connsiteX19" fmla="*/ 901148 w 940904"/>
              <a:gd name="connsiteY19" fmla="*/ 795130 h 808382"/>
              <a:gd name="connsiteX20" fmla="*/ 940904 w 940904"/>
              <a:gd name="connsiteY20" fmla="*/ 808382 h 80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0904" h="808382">
                <a:moveTo>
                  <a:pt x="0" y="0"/>
                </a:moveTo>
                <a:cubicBezTo>
                  <a:pt x="8835" y="22087"/>
                  <a:pt x="16843" y="44523"/>
                  <a:pt x="26504" y="66261"/>
                </a:cubicBezTo>
                <a:cubicBezTo>
                  <a:pt x="34527" y="84313"/>
                  <a:pt x="45227" y="101111"/>
                  <a:pt x="53009" y="119269"/>
                </a:cubicBezTo>
                <a:cubicBezTo>
                  <a:pt x="58512" y="132109"/>
                  <a:pt x="59477" y="146815"/>
                  <a:pt x="66261" y="159026"/>
                </a:cubicBezTo>
                <a:cubicBezTo>
                  <a:pt x="81731" y="186872"/>
                  <a:pt x="101599" y="212035"/>
                  <a:pt x="119269" y="238539"/>
                </a:cubicBezTo>
                <a:cubicBezTo>
                  <a:pt x="128104" y="251791"/>
                  <a:pt x="134512" y="267033"/>
                  <a:pt x="145774" y="278295"/>
                </a:cubicBezTo>
                <a:cubicBezTo>
                  <a:pt x="154609" y="287130"/>
                  <a:pt x="164473" y="295044"/>
                  <a:pt x="172278" y="304800"/>
                </a:cubicBezTo>
                <a:cubicBezTo>
                  <a:pt x="182228" y="317237"/>
                  <a:pt x="186797" y="334068"/>
                  <a:pt x="198783" y="344556"/>
                </a:cubicBezTo>
                <a:cubicBezTo>
                  <a:pt x="222756" y="365532"/>
                  <a:pt x="255772" y="375040"/>
                  <a:pt x="278296" y="397565"/>
                </a:cubicBezTo>
                <a:lnTo>
                  <a:pt x="371061" y="490330"/>
                </a:lnTo>
                <a:cubicBezTo>
                  <a:pt x="379896" y="499165"/>
                  <a:pt x="387169" y="509905"/>
                  <a:pt x="397565" y="516835"/>
                </a:cubicBezTo>
                <a:cubicBezTo>
                  <a:pt x="410817" y="525670"/>
                  <a:pt x="425086" y="533143"/>
                  <a:pt x="437322" y="543339"/>
                </a:cubicBezTo>
                <a:cubicBezTo>
                  <a:pt x="451719" y="555337"/>
                  <a:pt x="462285" y="571589"/>
                  <a:pt x="477078" y="583095"/>
                </a:cubicBezTo>
                <a:cubicBezTo>
                  <a:pt x="502222" y="602652"/>
                  <a:pt x="530087" y="618434"/>
                  <a:pt x="556591" y="636104"/>
                </a:cubicBezTo>
                <a:cubicBezTo>
                  <a:pt x="569843" y="644939"/>
                  <a:pt x="585086" y="651346"/>
                  <a:pt x="596348" y="662608"/>
                </a:cubicBezTo>
                <a:cubicBezTo>
                  <a:pt x="632729" y="698991"/>
                  <a:pt x="610999" y="685162"/>
                  <a:pt x="662609" y="702365"/>
                </a:cubicBezTo>
                <a:cubicBezTo>
                  <a:pt x="675861" y="711200"/>
                  <a:pt x="687811" y="722400"/>
                  <a:pt x="702365" y="728869"/>
                </a:cubicBezTo>
                <a:cubicBezTo>
                  <a:pt x="727895" y="740216"/>
                  <a:pt x="755374" y="746539"/>
                  <a:pt x="781878" y="755374"/>
                </a:cubicBezTo>
                <a:lnTo>
                  <a:pt x="861391" y="781878"/>
                </a:lnTo>
                <a:lnTo>
                  <a:pt x="901148" y="795130"/>
                </a:lnTo>
                <a:lnTo>
                  <a:pt x="940904" y="808382"/>
                </a:lnTo>
              </a:path>
            </a:pathLst>
          </a:custGeom>
          <a:noFill/>
          <a:ln>
            <a:solidFill>
              <a:schemeClr val="tx1"/>
            </a:solidFill>
            <a:headEnd type="arrow"/>
            <a:tailEnd type="non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4CD8CF69-2BDB-934D-822E-A1734BE327A3}"/>
              </a:ext>
            </a:extLst>
          </p:cNvPr>
          <p:cNvSpPr/>
          <p:nvPr/>
        </p:nvSpPr>
        <p:spPr>
          <a:xfrm>
            <a:off x="1187532" y="3051960"/>
            <a:ext cx="1365663" cy="1045028"/>
          </a:xfrm>
          <a:custGeom>
            <a:avLst/>
            <a:gdLst>
              <a:gd name="connsiteX0" fmla="*/ 0 w 1365663"/>
              <a:gd name="connsiteY0" fmla="*/ 0 h 1045028"/>
              <a:gd name="connsiteX1" fmla="*/ 273133 w 1365663"/>
              <a:gd name="connsiteY1" fmla="*/ 118753 h 1045028"/>
              <a:gd name="connsiteX2" fmla="*/ 380011 w 1365663"/>
              <a:gd name="connsiteY2" fmla="*/ 154379 h 1045028"/>
              <a:gd name="connsiteX3" fmla="*/ 427512 w 1365663"/>
              <a:gd name="connsiteY3" fmla="*/ 178130 h 1045028"/>
              <a:gd name="connsiteX4" fmla="*/ 498764 w 1365663"/>
              <a:gd name="connsiteY4" fmla="*/ 201880 h 1045028"/>
              <a:gd name="connsiteX5" fmla="*/ 534390 w 1365663"/>
              <a:gd name="connsiteY5" fmla="*/ 225631 h 1045028"/>
              <a:gd name="connsiteX6" fmla="*/ 570016 w 1365663"/>
              <a:gd name="connsiteY6" fmla="*/ 237506 h 1045028"/>
              <a:gd name="connsiteX7" fmla="*/ 641268 w 1365663"/>
              <a:gd name="connsiteY7" fmla="*/ 285008 h 1045028"/>
              <a:gd name="connsiteX8" fmla="*/ 676894 w 1365663"/>
              <a:gd name="connsiteY8" fmla="*/ 308758 h 1045028"/>
              <a:gd name="connsiteX9" fmla="*/ 712520 w 1365663"/>
              <a:gd name="connsiteY9" fmla="*/ 332509 h 1045028"/>
              <a:gd name="connsiteX10" fmla="*/ 748146 w 1365663"/>
              <a:gd name="connsiteY10" fmla="*/ 344384 h 1045028"/>
              <a:gd name="connsiteX11" fmla="*/ 843149 w 1365663"/>
              <a:gd name="connsiteY11" fmla="*/ 415636 h 1045028"/>
              <a:gd name="connsiteX12" fmla="*/ 890650 w 1365663"/>
              <a:gd name="connsiteY12" fmla="*/ 451262 h 1045028"/>
              <a:gd name="connsiteX13" fmla="*/ 926276 w 1365663"/>
              <a:gd name="connsiteY13" fmla="*/ 463138 h 1045028"/>
              <a:gd name="connsiteX14" fmla="*/ 973777 w 1365663"/>
              <a:gd name="connsiteY14" fmla="*/ 510639 h 1045028"/>
              <a:gd name="connsiteX15" fmla="*/ 1009403 w 1365663"/>
              <a:gd name="connsiteY15" fmla="*/ 534389 h 1045028"/>
              <a:gd name="connsiteX16" fmla="*/ 1056904 w 1365663"/>
              <a:gd name="connsiteY16" fmla="*/ 570015 h 1045028"/>
              <a:gd name="connsiteX17" fmla="*/ 1092530 w 1365663"/>
              <a:gd name="connsiteY17" fmla="*/ 593766 h 1045028"/>
              <a:gd name="connsiteX18" fmla="*/ 1163782 w 1365663"/>
              <a:gd name="connsiteY18" fmla="*/ 653143 h 1045028"/>
              <a:gd name="connsiteX19" fmla="*/ 1211284 w 1365663"/>
              <a:gd name="connsiteY19" fmla="*/ 724395 h 1045028"/>
              <a:gd name="connsiteX20" fmla="*/ 1235034 w 1365663"/>
              <a:gd name="connsiteY20" fmla="*/ 760021 h 1045028"/>
              <a:gd name="connsiteX21" fmla="*/ 1270660 w 1365663"/>
              <a:gd name="connsiteY21" fmla="*/ 866899 h 1045028"/>
              <a:gd name="connsiteX22" fmla="*/ 1282536 w 1365663"/>
              <a:gd name="connsiteY22" fmla="*/ 902525 h 1045028"/>
              <a:gd name="connsiteX23" fmla="*/ 1318162 w 1365663"/>
              <a:gd name="connsiteY23" fmla="*/ 938151 h 1045028"/>
              <a:gd name="connsiteX24" fmla="*/ 1353787 w 1365663"/>
              <a:gd name="connsiteY24" fmla="*/ 1009402 h 1045028"/>
              <a:gd name="connsiteX25" fmla="*/ 1365663 w 1365663"/>
              <a:gd name="connsiteY25" fmla="*/ 1045028 h 104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5663" h="1045028">
                <a:moveTo>
                  <a:pt x="0" y="0"/>
                </a:moveTo>
                <a:cubicBezTo>
                  <a:pt x="91044" y="39584"/>
                  <a:pt x="181156" y="81387"/>
                  <a:pt x="273133" y="118753"/>
                </a:cubicBezTo>
                <a:cubicBezTo>
                  <a:pt x="307925" y="132887"/>
                  <a:pt x="344961" y="140898"/>
                  <a:pt x="380011" y="154379"/>
                </a:cubicBezTo>
                <a:cubicBezTo>
                  <a:pt x="396534" y="160734"/>
                  <a:pt x="411075" y="171555"/>
                  <a:pt x="427512" y="178130"/>
                </a:cubicBezTo>
                <a:cubicBezTo>
                  <a:pt x="450757" y="187428"/>
                  <a:pt x="498764" y="201880"/>
                  <a:pt x="498764" y="201880"/>
                </a:cubicBezTo>
                <a:cubicBezTo>
                  <a:pt x="510639" y="209797"/>
                  <a:pt x="521624" y="219248"/>
                  <a:pt x="534390" y="225631"/>
                </a:cubicBezTo>
                <a:cubicBezTo>
                  <a:pt x="545586" y="231229"/>
                  <a:pt x="559074" y="231427"/>
                  <a:pt x="570016" y="237506"/>
                </a:cubicBezTo>
                <a:cubicBezTo>
                  <a:pt x="594969" y="251369"/>
                  <a:pt x="617517" y="269174"/>
                  <a:pt x="641268" y="285008"/>
                </a:cubicBezTo>
                <a:lnTo>
                  <a:pt x="676894" y="308758"/>
                </a:lnTo>
                <a:cubicBezTo>
                  <a:pt x="688769" y="316675"/>
                  <a:pt x="698980" y="327996"/>
                  <a:pt x="712520" y="332509"/>
                </a:cubicBezTo>
                <a:lnTo>
                  <a:pt x="748146" y="344384"/>
                </a:lnTo>
                <a:lnTo>
                  <a:pt x="843149" y="415636"/>
                </a:lnTo>
                <a:cubicBezTo>
                  <a:pt x="858983" y="427511"/>
                  <a:pt x="871874" y="445003"/>
                  <a:pt x="890650" y="451262"/>
                </a:cubicBezTo>
                <a:lnTo>
                  <a:pt x="926276" y="463138"/>
                </a:lnTo>
                <a:cubicBezTo>
                  <a:pt x="942110" y="478972"/>
                  <a:pt x="956776" y="496066"/>
                  <a:pt x="973777" y="510639"/>
                </a:cubicBezTo>
                <a:cubicBezTo>
                  <a:pt x="984613" y="519927"/>
                  <a:pt x="997789" y="526093"/>
                  <a:pt x="1009403" y="534389"/>
                </a:cubicBezTo>
                <a:cubicBezTo>
                  <a:pt x="1025509" y="545893"/>
                  <a:pt x="1040799" y="558511"/>
                  <a:pt x="1056904" y="570015"/>
                </a:cubicBezTo>
                <a:cubicBezTo>
                  <a:pt x="1068518" y="578311"/>
                  <a:pt x="1081566" y="584629"/>
                  <a:pt x="1092530" y="593766"/>
                </a:cubicBezTo>
                <a:cubicBezTo>
                  <a:pt x="1183966" y="669963"/>
                  <a:pt x="1075329" y="594174"/>
                  <a:pt x="1163782" y="653143"/>
                </a:cubicBezTo>
                <a:lnTo>
                  <a:pt x="1211284" y="724395"/>
                </a:lnTo>
                <a:cubicBezTo>
                  <a:pt x="1219201" y="736270"/>
                  <a:pt x="1230521" y="746481"/>
                  <a:pt x="1235034" y="760021"/>
                </a:cubicBezTo>
                <a:lnTo>
                  <a:pt x="1270660" y="866899"/>
                </a:lnTo>
                <a:cubicBezTo>
                  <a:pt x="1274619" y="878774"/>
                  <a:pt x="1273685" y="893674"/>
                  <a:pt x="1282536" y="902525"/>
                </a:cubicBezTo>
                <a:lnTo>
                  <a:pt x="1318162" y="938151"/>
                </a:lnTo>
                <a:cubicBezTo>
                  <a:pt x="1348009" y="1027691"/>
                  <a:pt x="1307748" y="917325"/>
                  <a:pt x="1353787" y="1009402"/>
                </a:cubicBezTo>
                <a:cubicBezTo>
                  <a:pt x="1359385" y="1020598"/>
                  <a:pt x="1365663" y="1045028"/>
                  <a:pt x="1365663" y="1045028"/>
                </a:cubicBezTo>
              </a:path>
            </a:pathLst>
          </a:custGeom>
          <a:noFill/>
          <a:ln>
            <a:solidFill>
              <a:schemeClr val="tx1"/>
            </a:solidFill>
            <a:headEnd type="none"/>
            <a:tailEnd type="arrow"/>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22">
            <a:extLst>
              <a:ext uri="{FF2B5EF4-FFF2-40B4-BE49-F238E27FC236}">
                <a16:creationId xmlns:a16="http://schemas.microsoft.com/office/drawing/2014/main" id="{40CC7F08-56CA-814B-88CA-BBD7A626C66A}"/>
              </a:ext>
            </a:extLst>
          </p:cNvPr>
          <p:cNvSpPr/>
          <p:nvPr/>
        </p:nvSpPr>
        <p:spPr>
          <a:xfrm>
            <a:off x="1169411" y="2934414"/>
            <a:ext cx="1511797" cy="1091491"/>
          </a:xfrm>
          <a:custGeom>
            <a:avLst/>
            <a:gdLst>
              <a:gd name="connsiteX0" fmla="*/ 0 w 1365663"/>
              <a:gd name="connsiteY0" fmla="*/ 0 h 1045028"/>
              <a:gd name="connsiteX1" fmla="*/ 273133 w 1365663"/>
              <a:gd name="connsiteY1" fmla="*/ 118753 h 1045028"/>
              <a:gd name="connsiteX2" fmla="*/ 380011 w 1365663"/>
              <a:gd name="connsiteY2" fmla="*/ 154379 h 1045028"/>
              <a:gd name="connsiteX3" fmla="*/ 427512 w 1365663"/>
              <a:gd name="connsiteY3" fmla="*/ 178130 h 1045028"/>
              <a:gd name="connsiteX4" fmla="*/ 498764 w 1365663"/>
              <a:gd name="connsiteY4" fmla="*/ 201880 h 1045028"/>
              <a:gd name="connsiteX5" fmla="*/ 534390 w 1365663"/>
              <a:gd name="connsiteY5" fmla="*/ 225631 h 1045028"/>
              <a:gd name="connsiteX6" fmla="*/ 570016 w 1365663"/>
              <a:gd name="connsiteY6" fmla="*/ 237506 h 1045028"/>
              <a:gd name="connsiteX7" fmla="*/ 641268 w 1365663"/>
              <a:gd name="connsiteY7" fmla="*/ 285008 h 1045028"/>
              <a:gd name="connsiteX8" fmla="*/ 676894 w 1365663"/>
              <a:gd name="connsiteY8" fmla="*/ 308758 h 1045028"/>
              <a:gd name="connsiteX9" fmla="*/ 712520 w 1365663"/>
              <a:gd name="connsiteY9" fmla="*/ 332509 h 1045028"/>
              <a:gd name="connsiteX10" fmla="*/ 748146 w 1365663"/>
              <a:gd name="connsiteY10" fmla="*/ 344384 h 1045028"/>
              <a:gd name="connsiteX11" fmla="*/ 843149 w 1365663"/>
              <a:gd name="connsiteY11" fmla="*/ 415636 h 1045028"/>
              <a:gd name="connsiteX12" fmla="*/ 890650 w 1365663"/>
              <a:gd name="connsiteY12" fmla="*/ 451262 h 1045028"/>
              <a:gd name="connsiteX13" fmla="*/ 926276 w 1365663"/>
              <a:gd name="connsiteY13" fmla="*/ 463138 h 1045028"/>
              <a:gd name="connsiteX14" fmla="*/ 973777 w 1365663"/>
              <a:gd name="connsiteY14" fmla="*/ 510639 h 1045028"/>
              <a:gd name="connsiteX15" fmla="*/ 1009403 w 1365663"/>
              <a:gd name="connsiteY15" fmla="*/ 534389 h 1045028"/>
              <a:gd name="connsiteX16" fmla="*/ 1056904 w 1365663"/>
              <a:gd name="connsiteY16" fmla="*/ 570015 h 1045028"/>
              <a:gd name="connsiteX17" fmla="*/ 1092530 w 1365663"/>
              <a:gd name="connsiteY17" fmla="*/ 593766 h 1045028"/>
              <a:gd name="connsiteX18" fmla="*/ 1163782 w 1365663"/>
              <a:gd name="connsiteY18" fmla="*/ 653143 h 1045028"/>
              <a:gd name="connsiteX19" fmla="*/ 1211284 w 1365663"/>
              <a:gd name="connsiteY19" fmla="*/ 724395 h 1045028"/>
              <a:gd name="connsiteX20" fmla="*/ 1235034 w 1365663"/>
              <a:gd name="connsiteY20" fmla="*/ 760021 h 1045028"/>
              <a:gd name="connsiteX21" fmla="*/ 1270660 w 1365663"/>
              <a:gd name="connsiteY21" fmla="*/ 866899 h 1045028"/>
              <a:gd name="connsiteX22" fmla="*/ 1282536 w 1365663"/>
              <a:gd name="connsiteY22" fmla="*/ 902525 h 1045028"/>
              <a:gd name="connsiteX23" fmla="*/ 1318162 w 1365663"/>
              <a:gd name="connsiteY23" fmla="*/ 938151 h 1045028"/>
              <a:gd name="connsiteX24" fmla="*/ 1353787 w 1365663"/>
              <a:gd name="connsiteY24" fmla="*/ 1009402 h 1045028"/>
              <a:gd name="connsiteX25" fmla="*/ 1365663 w 1365663"/>
              <a:gd name="connsiteY25" fmla="*/ 1045028 h 104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5663" h="1045028">
                <a:moveTo>
                  <a:pt x="0" y="0"/>
                </a:moveTo>
                <a:cubicBezTo>
                  <a:pt x="91044" y="39584"/>
                  <a:pt x="181156" y="81387"/>
                  <a:pt x="273133" y="118753"/>
                </a:cubicBezTo>
                <a:cubicBezTo>
                  <a:pt x="307925" y="132887"/>
                  <a:pt x="344961" y="140898"/>
                  <a:pt x="380011" y="154379"/>
                </a:cubicBezTo>
                <a:cubicBezTo>
                  <a:pt x="396534" y="160734"/>
                  <a:pt x="411075" y="171555"/>
                  <a:pt x="427512" y="178130"/>
                </a:cubicBezTo>
                <a:cubicBezTo>
                  <a:pt x="450757" y="187428"/>
                  <a:pt x="498764" y="201880"/>
                  <a:pt x="498764" y="201880"/>
                </a:cubicBezTo>
                <a:cubicBezTo>
                  <a:pt x="510639" y="209797"/>
                  <a:pt x="521624" y="219248"/>
                  <a:pt x="534390" y="225631"/>
                </a:cubicBezTo>
                <a:cubicBezTo>
                  <a:pt x="545586" y="231229"/>
                  <a:pt x="559074" y="231427"/>
                  <a:pt x="570016" y="237506"/>
                </a:cubicBezTo>
                <a:cubicBezTo>
                  <a:pt x="594969" y="251369"/>
                  <a:pt x="617517" y="269174"/>
                  <a:pt x="641268" y="285008"/>
                </a:cubicBezTo>
                <a:lnTo>
                  <a:pt x="676894" y="308758"/>
                </a:lnTo>
                <a:cubicBezTo>
                  <a:pt x="688769" y="316675"/>
                  <a:pt x="698980" y="327996"/>
                  <a:pt x="712520" y="332509"/>
                </a:cubicBezTo>
                <a:lnTo>
                  <a:pt x="748146" y="344384"/>
                </a:lnTo>
                <a:lnTo>
                  <a:pt x="843149" y="415636"/>
                </a:lnTo>
                <a:cubicBezTo>
                  <a:pt x="858983" y="427511"/>
                  <a:pt x="871874" y="445003"/>
                  <a:pt x="890650" y="451262"/>
                </a:cubicBezTo>
                <a:lnTo>
                  <a:pt x="926276" y="463138"/>
                </a:lnTo>
                <a:cubicBezTo>
                  <a:pt x="942110" y="478972"/>
                  <a:pt x="956776" y="496066"/>
                  <a:pt x="973777" y="510639"/>
                </a:cubicBezTo>
                <a:cubicBezTo>
                  <a:pt x="984613" y="519927"/>
                  <a:pt x="997789" y="526093"/>
                  <a:pt x="1009403" y="534389"/>
                </a:cubicBezTo>
                <a:cubicBezTo>
                  <a:pt x="1025509" y="545893"/>
                  <a:pt x="1040799" y="558511"/>
                  <a:pt x="1056904" y="570015"/>
                </a:cubicBezTo>
                <a:cubicBezTo>
                  <a:pt x="1068518" y="578311"/>
                  <a:pt x="1081566" y="584629"/>
                  <a:pt x="1092530" y="593766"/>
                </a:cubicBezTo>
                <a:cubicBezTo>
                  <a:pt x="1183966" y="669963"/>
                  <a:pt x="1075329" y="594174"/>
                  <a:pt x="1163782" y="653143"/>
                </a:cubicBezTo>
                <a:lnTo>
                  <a:pt x="1211284" y="724395"/>
                </a:lnTo>
                <a:cubicBezTo>
                  <a:pt x="1219201" y="736270"/>
                  <a:pt x="1230521" y="746481"/>
                  <a:pt x="1235034" y="760021"/>
                </a:cubicBezTo>
                <a:lnTo>
                  <a:pt x="1270660" y="866899"/>
                </a:lnTo>
                <a:cubicBezTo>
                  <a:pt x="1274619" y="878774"/>
                  <a:pt x="1273685" y="893674"/>
                  <a:pt x="1282536" y="902525"/>
                </a:cubicBezTo>
                <a:lnTo>
                  <a:pt x="1318162" y="938151"/>
                </a:lnTo>
                <a:cubicBezTo>
                  <a:pt x="1348009" y="1027691"/>
                  <a:pt x="1307748" y="917325"/>
                  <a:pt x="1353787" y="1009402"/>
                </a:cubicBezTo>
                <a:cubicBezTo>
                  <a:pt x="1359385" y="1020598"/>
                  <a:pt x="1365663" y="1045028"/>
                  <a:pt x="1365663" y="1045028"/>
                </a:cubicBezTo>
              </a:path>
            </a:pathLst>
          </a:custGeom>
          <a:noFill/>
          <a:ln>
            <a:solidFill>
              <a:schemeClr val="tx1"/>
            </a:solidFill>
            <a:headEnd type="none"/>
            <a:tailEnd type="arrow"/>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23">
            <a:extLst>
              <a:ext uri="{FF2B5EF4-FFF2-40B4-BE49-F238E27FC236}">
                <a16:creationId xmlns:a16="http://schemas.microsoft.com/office/drawing/2014/main" id="{A8286135-A280-8D4A-AC10-4CB12C5A0366}"/>
              </a:ext>
            </a:extLst>
          </p:cNvPr>
          <p:cNvSpPr/>
          <p:nvPr/>
        </p:nvSpPr>
        <p:spPr>
          <a:xfrm flipH="1">
            <a:off x="3150015" y="2934414"/>
            <a:ext cx="1807728" cy="964653"/>
          </a:xfrm>
          <a:custGeom>
            <a:avLst/>
            <a:gdLst>
              <a:gd name="connsiteX0" fmla="*/ 0 w 1365663"/>
              <a:gd name="connsiteY0" fmla="*/ 0 h 1045028"/>
              <a:gd name="connsiteX1" fmla="*/ 273133 w 1365663"/>
              <a:gd name="connsiteY1" fmla="*/ 118753 h 1045028"/>
              <a:gd name="connsiteX2" fmla="*/ 380011 w 1365663"/>
              <a:gd name="connsiteY2" fmla="*/ 154379 h 1045028"/>
              <a:gd name="connsiteX3" fmla="*/ 427512 w 1365663"/>
              <a:gd name="connsiteY3" fmla="*/ 178130 h 1045028"/>
              <a:gd name="connsiteX4" fmla="*/ 498764 w 1365663"/>
              <a:gd name="connsiteY4" fmla="*/ 201880 h 1045028"/>
              <a:gd name="connsiteX5" fmla="*/ 534390 w 1365663"/>
              <a:gd name="connsiteY5" fmla="*/ 225631 h 1045028"/>
              <a:gd name="connsiteX6" fmla="*/ 570016 w 1365663"/>
              <a:gd name="connsiteY6" fmla="*/ 237506 h 1045028"/>
              <a:gd name="connsiteX7" fmla="*/ 641268 w 1365663"/>
              <a:gd name="connsiteY7" fmla="*/ 285008 h 1045028"/>
              <a:gd name="connsiteX8" fmla="*/ 676894 w 1365663"/>
              <a:gd name="connsiteY8" fmla="*/ 308758 h 1045028"/>
              <a:gd name="connsiteX9" fmla="*/ 712520 w 1365663"/>
              <a:gd name="connsiteY9" fmla="*/ 332509 h 1045028"/>
              <a:gd name="connsiteX10" fmla="*/ 748146 w 1365663"/>
              <a:gd name="connsiteY10" fmla="*/ 344384 h 1045028"/>
              <a:gd name="connsiteX11" fmla="*/ 843149 w 1365663"/>
              <a:gd name="connsiteY11" fmla="*/ 415636 h 1045028"/>
              <a:gd name="connsiteX12" fmla="*/ 890650 w 1365663"/>
              <a:gd name="connsiteY12" fmla="*/ 451262 h 1045028"/>
              <a:gd name="connsiteX13" fmla="*/ 926276 w 1365663"/>
              <a:gd name="connsiteY13" fmla="*/ 463138 h 1045028"/>
              <a:gd name="connsiteX14" fmla="*/ 973777 w 1365663"/>
              <a:gd name="connsiteY14" fmla="*/ 510639 h 1045028"/>
              <a:gd name="connsiteX15" fmla="*/ 1009403 w 1365663"/>
              <a:gd name="connsiteY15" fmla="*/ 534389 h 1045028"/>
              <a:gd name="connsiteX16" fmla="*/ 1056904 w 1365663"/>
              <a:gd name="connsiteY16" fmla="*/ 570015 h 1045028"/>
              <a:gd name="connsiteX17" fmla="*/ 1092530 w 1365663"/>
              <a:gd name="connsiteY17" fmla="*/ 593766 h 1045028"/>
              <a:gd name="connsiteX18" fmla="*/ 1163782 w 1365663"/>
              <a:gd name="connsiteY18" fmla="*/ 653143 h 1045028"/>
              <a:gd name="connsiteX19" fmla="*/ 1211284 w 1365663"/>
              <a:gd name="connsiteY19" fmla="*/ 724395 h 1045028"/>
              <a:gd name="connsiteX20" fmla="*/ 1235034 w 1365663"/>
              <a:gd name="connsiteY20" fmla="*/ 760021 h 1045028"/>
              <a:gd name="connsiteX21" fmla="*/ 1270660 w 1365663"/>
              <a:gd name="connsiteY21" fmla="*/ 866899 h 1045028"/>
              <a:gd name="connsiteX22" fmla="*/ 1282536 w 1365663"/>
              <a:gd name="connsiteY22" fmla="*/ 902525 h 1045028"/>
              <a:gd name="connsiteX23" fmla="*/ 1318162 w 1365663"/>
              <a:gd name="connsiteY23" fmla="*/ 938151 h 1045028"/>
              <a:gd name="connsiteX24" fmla="*/ 1353787 w 1365663"/>
              <a:gd name="connsiteY24" fmla="*/ 1009402 h 1045028"/>
              <a:gd name="connsiteX25" fmla="*/ 1365663 w 1365663"/>
              <a:gd name="connsiteY25" fmla="*/ 1045028 h 104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5663" h="1045028">
                <a:moveTo>
                  <a:pt x="0" y="0"/>
                </a:moveTo>
                <a:cubicBezTo>
                  <a:pt x="91044" y="39584"/>
                  <a:pt x="181156" y="81387"/>
                  <a:pt x="273133" y="118753"/>
                </a:cubicBezTo>
                <a:cubicBezTo>
                  <a:pt x="307925" y="132887"/>
                  <a:pt x="344961" y="140898"/>
                  <a:pt x="380011" y="154379"/>
                </a:cubicBezTo>
                <a:cubicBezTo>
                  <a:pt x="396534" y="160734"/>
                  <a:pt x="411075" y="171555"/>
                  <a:pt x="427512" y="178130"/>
                </a:cubicBezTo>
                <a:cubicBezTo>
                  <a:pt x="450757" y="187428"/>
                  <a:pt x="498764" y="201880"/>
                  <a:pt x="498764" y="201880"/>
                </a:cubicBezTo>
                <a:cubicBezTo>
                  <a:pt x="510639" y="209797"/>
                  <a:pt x="521624" y="219248"/>
                  <a:pt x="534390" y="225631"/>
                </a:cubicBezTo>
                <a:cubicBezTo>
                  <a:pt x="545586" y="231229"/>
                  <a:pt x="559074" y="231427"/>
                  <a:pt x="570016" y="237506"/>
                </a:cubicBezTo>
                <a:cubicBezTo>
                  <a:pt x="594969" y="251369"/>
                  <a:pt x="617517" y="269174"/>
                  <a:pt x="641268" y="285008"/>
                </a:cubicBezTo>
                <a:lnTo>
                  <a:pt x="676894" y="308758"/>
                </a:lnTo>
                <a:cubicBezTo>
                  <a:pt x="688769" y="316675"/>
                  <a:pt x="698980" y="327996"/>
                  <a:pt x="712520" y="332509"/>
                </a:cubicBezTo>
                <a:lnTo>
                  <a:pt x="748146" y="344384"/>
                </a:lnTo>
                <a:lnTo>
                  <a:pt x="843149" y="415636"/>
                </a:lnTo>
                <a:cubicBezTo>
                  <a:pt x="858983" y="427511"/>
                  <a:pt x="871874" y="445003"/>
                  <a:pt x="890650" y="451262"/>
                </a:cubicBezTo>
                <a:lnTo>
                  <a:pt x="926276" y="463138"/>
                </a:lnTo>
                <a:cubicBezTo>
                  <a:pt x="942110" y="478972"/>
                  <a:pt x="956776" y="496066"/>
                  <a:pt x="973777" y="510639"/>
                </a:cubicBezTo>
                <a:cubicBezTo>
                  <a:pt x="984613" y="519927"/>
                  <a:pt x="997789" y="526093"/>
                  <a:pt x="1009403" y="534389"/>
                </a:cubicBezTo>
                <a:cubicBezTo>
                  <a:pt x="1025509" y="545893"/>
                  <a:pt x="1040799" y="558511"/>
                  <a:pt x="1056904" y="570015"/>
                </a:cubicBezTo>
                <a:cubicBezTo>
                  <a:pt x="1068518" y="578311"/>
                  <a:pt x="1081566" y="584629"/>
                  <a:pt x="1092530" y="593766"/>
                </a:cubicBezTo>
                <a:cubicBezTo>
                  <a:pt x="1183966" y="669963"/>
                  <a:pt x="1075329" y="594174"/>
                  <a:pt x="1163782" y="653143"/>
                </a:cubicBezTo>
                <a:lnTo>
                  <a:pt x="1211284" y="724395"/>
                </a:lnTo>
                <a:cubicBezTo>
                  <a:pt x="1219201" y="736270"/>
                  <a:pt x="1230521" y="746481"/>
                  <a:pt x="1235034" y="760021"/>
                </a:cubicBezTo>
                <a:lnTo>
                  <a:pt x="1270660" y="866899"/>
                </a:lnTo>
                <a:cubicBezTo>
                  <a:pt x="1274619" y="878774"/>
                  <a:pt x="1273685" y="893674"/>
                  <a:pt x="1282536" y="902525"/>
                </a:cubicBezTo>
                <a:lnTo>
                  <a:pt x="1318162" y="938151"/>
                </a:lnTo>
                <a:cubicBezTo>
                  <a:pt x="1348009" y="1027691"/>
                  <a:pt x="1307748" y="917325"/>
                  <a:pt x="1353787" y="1009402"/>
                </a:cubicBezTo>
                <a:cubicBezTo>
                  <a:pt x="1359385" y="1020598"/>
                  <a:pt x="1365663" y="1045028"/>
                  <a:pt x="1365663" y="1045028"/>
                </a:cubicBezTo>
              </a:path>
            </a:pathLst>
          </a:custGeom>
          <a:noFill/>
          <a:ln>
            <a:solidFill>
              <a:schemeClr val="tx1"/>
            </a:solidFill>
            <a:headEnd type="arrow"/>
            <a:tailEnd type="arrow"/>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6476384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63A8A-C94E-FD44-97A2-89E7992F38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0928" y="1122606"/>
            <a:ext cx="1420110" cy="1318674"/>
          </a:xfrm>
          <a:prstGeom prst="rect">
            <a:avLst/>
          </a:prstGeom>
        </p:spPr>
      </p:pic>
      <p:sp>
        <p:nvSpPr>
          <p:cNvPr id="4" name="Title 1">
            <a:extLst>
              <a:ext uri="{FF2B5EF4-FFF2-40B4-BE49-F238E27FC236}">
                <a16:creationId xmlns:a16="http://schemas.microsoft.com/office/drawing/2014/main" id="{B0E18BB5-7BAB-DD4C-AD14-21BA75F8A31A}"/>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err="1"/>
              <a:t>eID</a:t>
            </a:r>
            <a:r>
              <a:rPr lang="en-US" dirty="0"/>
              <a:t>: Threat or Opportunity?</a:t>
            </a:r>
          </a:p>
        </p:txBody>
      </p:sp>
      <p:sp>
        <p:nvSpPr>
          <p:cNvPr id="6" name="Content Placeholder 15">
            <a:extLst>
              <a:ext uri="{FF2B5EF4-FFF2-40B4-BE49-F238E27FC236}">
                <a16:creationId xmlns:a16="http://schemas.microsoft.com/office/drawing/2014/main" id="{686C70FA-F4B7-254A-8C3E-AA4A274351A4}"/>
              </a:ext>
            </a:extLst>
          </p:cNvPr>
          <p:cNvSpPr txBox="1">
            <a:spLocks/>
          </p:cNvSpPr>
          <p:nvPr/>
        </p:nvSpPr>
        <p:spPr>
          <a:xfrm>
            <a:off x="92766" y="1024980"/>
            <a:ext cx="6788162" cy="4890619"/>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b="0"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600" dirty="0" err="1"/>
              <a:t>eIDs</a:t>
            </a:r>
            <a:r>
              <a:rPr lang="en-US" sz="1600" dirty="0"/>
              <a:t> issued by commercial entities?</a:t>
            </a:r>
          </a:p>
          <a:p>
            <a:pPr lvl="1"/>
            <a:endParaRPr lang="en-US" sz="1800" dirty="0"/>
          </a:p>
          <a:p>
            <a:pPr lvl="1"/>
            <a:endParaRPr lang="en-US" sz="1800" dirty="0"/>
          </a:p>
          <a:p>
            <a:pPr lvl="1"/>
            <a:endParaRPr lang="en-US" sz="1800" dirty="0"/>
          </a:p>
          <a:p>
            <a:pPr marL="0" lvl="1" indent="0">
              <a:buNone/>
            </a:pPr>
            <a:endParaRPr lang="en-US" sz="14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r>
              <a:rPr lang="en-US" sz="1600" dirty="0"/>
              <a:t>+ 	: not state controlled… wait?</a:t>
            </a:r>
          </a:p>
          <a:p>
            <a:pPr lvl="1"/>
            <a:r>
              <a:rPr lang="en-US" sz="1600" dirty="0"/>
              <a:t>- : central authority with a commercial interest</a:t>
            </a:r>
            <a:endParaRPr lang="en-US" sz="1800" dirty="0"/>
          </a:p>
          <a:p>
            <a:pPr lvl="1"/>
            <a:endParaRPr lang="en-US" sz="1800" dirty="0"/>
          </a:p>
          <a:p>
            <a:pPr lvl="1"/>
            <a:endParaRPr lang="en-US" sz="1800" dirty="0"/>
          </a:p>
        </p:txBody>
      </p:sp>
      <p:pic>
        <p:nvPicPr>
          <p:cNvPr id="7" name="Picture 6">
            <a:extLst>
              <a:ext uri="{FF2B5EF4-FFF2-40B4-BE49-F238E27FC236}">
                <a16:creationId xmlns:a16="http://schemas.microsoft.com/office/drawing/2014/main" id="{98D7FE4F-315F-F841-8F46-9E0D29980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7892" y="2935456"/>
            <a:ext cx="2165289" cy="1307994"/>
          </a:xfrm>
          <a:prstGeom prst="rect">
            <a:avLst/>
          </a:prstGeom>
        </p:spPr>
      </p:pic>
      <p:pic>
        <p:nvPicPr>
          <p:cNvPr id="9" name="Picture 8">
            <a:extLst>
              <a:ext uri="{FF2B5EF4-FFF2-40B4-BE49-F238E27FC236}">
                <a16:creationId xmlns:a16="http://schemas.microsoft.com/office/drawing/2014/main" id="{58744D08-94A2-2544-8A63-303FCC8DC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0928" y="5062823"/>
            <a:ext cx="2211275" cy="1064808"/>
          </a:xfrm>
          <a:prstGeom prst="rect">
            <a:avLst/>
          </a:prstGeom>
        </p:spPr>
      </p:pic>
      <p:sp>
        <p:nvSpPr>
          <p:cNvPr id="13" name="Rectangle 12">
            <a:extLst>
              <a:ext uri="{FF2B5EF4-FFF2-40B4-BE49-F238E27FC236}">
                <a16:creationId xmlns:a16="http://schemas.microsoft.com/office/drawing/2014/main" id="{EF7F62A2-7CA5-1346-B4F7-366DDEC628DA}"/>
              </a:ext>
            </a:extLst>
          </p:cNvPr>
          <p:cNvSpPr/>
          <p:nvPr/>
        </p:nvSpPr>
        <p:spPr>
          <a:xfrm>
            <a:off x="7455429" y="2441280"/>
            <a:ext cx="479618" cy="369332"/>
          </a:xfrm>
          <a:prstGeom prst="rect">
            <a:avLst/>
          </a:prstGeom>
        </p:spPr>
        <p:txBody>
          <a:bodyPr wrap="none">
            <a:spAutoFit/>
          </a:bodyPr>
          <a:lstStyle/>
          <a:p>
            <a:pPr marL="0" lvl="1"/>
            <a:r>
              <a:rPr lang="en-US" sz="1800" dirty="0">
                <a:solidFill>
                  <a:schemeClr val="tx1">
                    <a:lumMod val="65000"/>
                    <a:lumOff val="35000"/>
                  </a:schemeClr>
                </a:solidFill>
              </a:rPr>
              <a:t>vs.</a:t>
            </a:r>
          </a:p>
        </p:txBody>
      </p:sp>
      <p:sp>
        <p:nvSpPr>
          <p:cNvPr id="14" name="Rectangle 13">
            <a:extLst>
              <a:ext uri="{FF2B5EF4-FFF2-40B4-BE49-F238E27FC236}">
                <a16:creationId xmlns:a16="http://schemas.microsoft.com/office/drawing/2014/main" id="{129AD57C-1888-C344-9342-6D774801281A}"/>
              </a:ext>
            </a:extLst>
          </p:cNvPr>
          <p:cNvSpPr/>
          <p:nvPr/>
        </p:nvSpPr>
        <p:spPr>
          <a:xfrm>
            <a:off x="7470979" y="4494637"/>
            <a:ext cx="479618" cy="369332"/>
          </a:xfrm>
          <a:prstGeom prst="rect">
            <a:avLst/>
          </a:prstGeom>
        </p:spPr>
        <p:txBody>
          <a:bodyPr wrap="none">
            <a:spAutoFit/>
          </a:bodyPr>
          <a:lstStyle/>
          <a:p>
            <a:pPr marL="0" lvl="1"/>
            <a:r>
              <a:rPr lang="en-US" sz="1800" dirty="0">
                <a:solidFill>
                  <a:schemeClr val="tx1">
                    <a:lumMod val="65000"/>
                    <a:lumOff val="35000"/>
                  </a:schemeClr>
                </a:solidFill>
              </a:rPr>
              <a:t>vs.</a:t>
            </a:r>
          </a:p>
        </p:txBody>
      </p:sp>
      <p:sp>
        <p:nvSpPr>
          <p:cNvPr id="2" name="Rectangle 1">
            <a:extLst>
              <a:ext uri="{FF2B5EF4-FFF2-40B4-BE49-F238E27FC236}">
                <a16:creationId xmlns:a16="http://schemas.microsoft.com/office/drawing/2014/main" id="{D9D1D9D3-74F8-C54F-8C67-44758852A33B}"/>
              </a:ext>
            </a:extLst>
          </p:cNvPr>
          <p:cNvSpPr/>
          <p:nvPr/>
        </p:nvSpPr>
        <p:spPr>
          <a:xfrm>
            <a:off x="6764640" y="2441280"/>
            <a:ext cx="2366108" cy="2409511"/>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2746D2C-B182-8443-804A-9AE1FEB1C6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6955" y="2423885"/>
            <a:ext cx="1422918" cy="1361936"/>
          </a:xfrm>
          <a:prstGeom prst="rect">
            <a:avLst/>
          </a:prstGeom>
        </p:spPr>
      </p:pic>
      <p:pic>
        <p:nvPicPr>
          <p:cNvPr id="5" name="Picture 4">
            <a:extLst>
              <a:ext uri="{FF2B5EF4-FFF2-40B4-BE49-F238E27FC236}">
                <a16:creationId xmlns:a16="http://schemas.microsoft.com/office/drawing/2014/main" id="{7B0C4BF9-8AF1-0841-BF7C-C6D5647731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9302" y="3892643"/>
            <a:ext cx="909388" cy="1541805"/>
          </a:xfrm>
          <a:prstGeom prst="rect">
            <a:avLst/>
          </a:prstGeom>
        </p:spPr>
      </p:pic>
      <p:pic>
        <p:nvPicPr>
          <p:cNvPr id="8" name="Picture 7">
            <a:extLst>
              <a:ext uri="{FF2B5EF4-FFF2-40B4-BE49-F238E27FC236}">
                <a16:creationId xmlns:a16="http://schemas.microsoft.com/office/drawing/2014/main" id="{CD5ED190-CEBA-9A48-834E-FED319703F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2323" y="2379075"/>
            <a:ext cx="983836" cy="1149090"/>
          </a:xfrm>
          <a:prstGeom prst="rect">
            <a:avLst/>
          </a:prstGeom>
        </p:spPr>
      </p:pic>
      <p:pic>
        <p:nvPicPr>
          <p:cNvPr id="11" name="Picture 10">
            <a:extLst>
              <a:ext uri="{FF2B5EF4-FFF2-40B4-BE49-F238E27FC236}">
                <a16:creationId xmlns:a16="http://schemas.microsoft.com/office/drawing/2014/main" id="{F2E6FB08-C8E9-FB4F-A6D1-2D053E1090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2369" y="3556105"/>
            <a:ext cx="641902" cy="668102"/>
          </a:xfrm>
          <a:prstGeom prst="rect">
            <a:avLst/>
          </a:prstGeom>
        </p:spPr>
      </p:pic>
      <p:pic>
        <p:nvPicPr>
          <p:cNvPr id="17" name="Picture 16">
            <a:extLst>
              <a:ext uri="{FF2B5EF4-FFF2-40B4-BE49-F238E27FC236}">
                <a16:creationId xmlns:a16="http://schemas.microsoft.com/office/drawing/2014/main" id="{D21125F6-E8E8-EB49-83A8-162BD3B2EC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39368" y="4282467"/>
            <a:ext cx="1044959" cy="1235645"/>
          </a:xfrm>
          <a:prstGeom prst="rect">
            <a:avLst/>
          </a:prstGeom>
        </p:spPr>
      </p:pic>
      <p:sp>
        <p:nvSpPr>
          <p:cNvPr id="20" name="Freeform 19">
            <a:extLst>
              <a:ext uri="{FF2B5EF4-FFF2-40B4-BE49-F238E27FC236}">
                <a16:creationId xmlns:a16="http://schemas.microsoft.com/office/drawing/2014/main" id="{C7136EB7-CE3A-7B41-998C-CB3ADBAA863F}"/>
              </a:ext>
            </a:extLst>
          </p:cNvPr>
          <p:cNvSpPr/>
          <p:nvPr/>
        </p:nvSpPr>
        <p:spPr>
          <a:xfrm>
            <a:off x="1277115" y="3974435"/>
            <a:ext cx="1103106" cy="713467"/>
          </a:xfrm>
          <a:custGeom>
            <a:avLst/>
            <a:gdLst>
              <a:gd name="connsiteX0" fmla="*/ 0 w 940904"/>
              <a:gd name="connsiteY0" fmla="*/ 0 h 808382"/>
              <a:gd name="connsiteX1" fmla="*/ 26504 w 940904"/>
              <a:gd name="connsiteY1" fmla="*/ 66261 h 808382"/>
              <a:gd name="connsiteX2" fmla="*/ 53009 w 940904"/>
              <a:gd name="connsiteY2" fmla="*/ 119269 h 808382"/>
              <a:gd name="connsiteX3" fmla="*/ 66261 w 940904"/>
              <a:gd name="connsiteY3" fmla="*/ 159026 h 808382"/>
              <a:gd name="connsiteX4" fmla="*/ 119269 w 940904"/>
              <a:gd name="connsiteY4" fmla="*/ 238539 h 808382"/>
              <a:gd name="connsiteX5" fmla="*/ 145774 w 940904"/>
              <a:gd name="connsiteY5" fmla="*/ 278295 h 808382"/>
              <a:gd name="connsiteX6" fmla="*/ 172278 w 940904"/>
              <a:gd name="connsiteY6" fmla="*/ 304800 h 808382"/>
              <a:gd name="connsiteX7" fmla="*/ 198783 w 940904"/>
              <a:gd name="connsiteY7" fmla="*/ 344556 h 808382"/>
              <a:gd name="connsiteX8" fmla="*/ 278296 w 940904"/>
              <a:gd name="connsiteY8" fmla="*/ 397565 h 808382"/>
              <a:gd name="connsiteX9" fmla="*/ 371061 w 940904"/>
              <a:gd name="connsiteY9" fmla="*/ 490330 h 808382"/>
              <a:gd name="connsiteX10" fmla="*/ 397565 w 940904"/>
              <a:gd name="connsiteY10" fmla="*/ 516835 h 808382"/>
              <a:gd name="connsiteX11" fmla="*/ 437322 w 940904"/>
              <a:gd name="connsiteY11" fmla="*/ 543339 h 808382"/>
              <a:gd name="connsiteX12" fmla="*/ 477078 w 940904"/>
              <a:gd name="connsiteY12" fmla="*/ 583095 h 808382"/>
              <a:gd name="connsiteX13" fmla="*/ 556591 w 940904"/>
              <a:gd name="connsiteY13" fmla="*/ 636104 h 808382"/>
              <a:gd name="connsiteX14" fmla="*/ 596348 w 940904"/>
              <a:gd name="connsiteY14" fmla="*/ 662608 h 808382"/>
              <a:gd name="connsiteX15" fmla="*/ 662609 w 940904"/>
              <a:gd name="connsiteY15" fmla="*/ 702365 h 808382"/>
              <a:gd name="connsiteX16" fmla="*/ 702365 w 940904"/>
              <a:gd name="connsiteY16" fmla="*/ 728869 h 808382"/>
              <a:gd name="connsiteX17" fmla="*/ 781878 w 940904"/>
              <a:gd name="connsiteY17" fmla="*/ 755374 h 808382"/>
              <a:gd name="connsiteX18" fmla="*/ 861391 w 940904"/>
              <a:gd name="connsiteY18" fmla="*/ 781878 h 808382"/>
              <a:gd name="connsiteX19" fmla="*/ 901148 w 940904"/>
              <a:gd name="connsiteY19" fmla="*/ 795130 h 808382"/>
              <a:gd name="connsiteX20" fmla="*/ 940904 w 940904"/>
              <a:gd name="connsiteY20" fmla="*/ 808382 h 80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0904" h="808382">
                <a:moveTo>
                  <a:pt x="0" y="0"/>
                </a:moveTo>
                <a:cubicBezTo>
                  <a:pt x="8835" y="22087"/>
                  <a:pt x="16843" y="44523"/>
                  <a:pt x="26504" y="66261"/>
                </a:cubicBezTo>
                <a:cubicBezTo>
                  <a:pt x="34527" y="84313"/>
                  <a:pt x="45227" y="101111"/>
                  <a:pt x="53009" y="119269"/>
                </a:cubicBezTo>
                <a:cubicBezTo>
                  <a:pt x="58512" y="132109"/>
                  <a:pt x="59477" y="146815"/>
                  <a:pt x="66261" y="159026"/>
                </a:cubicBezTo>
                <a:cubicBezTo>
                  <a:pt x="81731" y="186872"/>
                  <a:pt x="101599" y="212035"/>
                  <a:pt x="119269" y="238539"/>
                </a:cubicBezTo>
                <a:cubicBezTo>
                  <a:pt x="128104" y="251791"/>
                  <a:pt x="134512" y="267033"/>
                  <a:pt x="145774" y="278295"/>
                </a:cubicBezTo>
                <a:cubicBezTo>
                  <a:pt x="154609" y="287130"/>
                  <a:pt x="164473" y="295044"/>
                  <a:pt x="172278" y="304800"/>
                </a:cubicBezTo>
                <a:cubicBezTo>
                  <a:pt x="182228" y="317237"/>
                  <a:pt x="186797" y="334068"/>
                  <a:pt x="198783" y="344556"/>
                </a:cubicBezTo>
                <a:cubicBezTo>
                  <a:pt x="222756" y="365532"/>
                  <a:pt x="255772" y="375040"/>
                  <a:pt x="278296" y="397565"/>
                </a:cubicBezTo>
                <a:lnTo>
                  <a:pt x="371061" y="490330"/>
                </a:lnTo>
                <a:cubicBezTo>
                  <a:pt x="379896" y="499165"/>
                  <a:pt x="387169" y="509905"/>
                  <a:pt x="397565" y="516835"/>
                </a:cubicBezTo>
                <a:cubicBezTo>
                  <a:pt x="410817" y="525670"/>
                  <a:pt x="425086" y="533143"/>
                  <a:pt x="437322" y="543339"/>
                </a:cubicBezTo>
                <a:cubicBezTo>
                  <a:pt x="451719" y="555337"/>
                  <a:pt x="462285" y="571589"/>
                  <a:pt x="477078" y="583095"/>
                </a:cubicBezTo>
                <a:cubicBezTo>
                  <a:pt x="502222" y="602652"/>
                  <a:pt x="530087" y="618434"/>
                  <a:pt x="556591" y="636104"/>
                </a:cubicBezTo>
                <a:cubicBezTo>
                  <a:pt x="569843" y="644939"/>
                  <a:pt x="585086" y="651346"/>
                  <a:pt x="596348" y="662608"/>
                </a:cubicBezTo>
                <a:cubicBezTo>
                  <a:pt x="632729" y="698991"/>
                  <a:pt x="610999" y="685162"/>
                  <a:pt x="662609" y="702365"/>
                </a:cubicBezTo>
                <a:cubicBezTo>
                  <a:pt x="675861" y="711200"/>
                  <a:pt x="687811" y="722400"/>
                  <a:pt x="702365" y="728869"/>
                </a:cubicBezTo>
                <a:cubicBezTo>
                  <a:pt x="727895" y="740216"/>
                  <a:pt x="755374" y="746539"/>
                  <a:pt x="781878" y="755374"/>
                </a:cubicBezTo>
                <a:lnTo>
                  <a:pt x="861391" y="781878"/>
                </a:lnTo>
                <a:lnTo>
                  <a:pt x="901148" y="795130"/>
                </a:lnTo>
                <a:lnTo>
                  <a:pt x="940904" y="808382"/>
                </a:lnTo>
              </a:path>
            </a:pathLst>
          </a:custGeom>
          <a:noFill/>
          <a:ln>
            <a:solidFill>
              <a:schemeClr val="tx1"/>
            </a:solidFill>
            <a:headEnd type="arrow"/>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Freeform 20">
            <a:extLst>
              <a:ext uri="{FF2B5EF4-FFF2-40B4-BE49-F238E27FC236}">
                <a16:creationId xmlns:a16="http://schemas.microsoft.com/office/drawing/2014/main" id="{60560FC9-F306-D540-A063-58D37A76BED0}"/>
              </a:ext>
            </a:extLst>
          </p:cNvPr>
          <p:cNvSpPr/>
          <p:nvPr/>
        </p:nvSpPr>
        <p:spPr>
          <a:xfrm>
            <a:off x="1169411" y="2913163"/>
            <a:ext cx="1566870" cy="1115537"/>
          </a:xfrm>
          <a:custGeom>
            <a:avLst/>
            <a:gdLst>
              <a:gd name="connsiteX0" fmla="*/ 0 w 1365663"/>
              <a:gd name="connsiteY0" fmla="*/ 0 h 1045028"/>
              <a:gd name="connsiteX1" fmla="*/ 273133 w 1365663"/>
              <a:gd name="connsiteY1" fmla="*/ 118753 h 1045028"/>
              <a:gd name="connsiteX2" fmla="*/ 380011 w 1365663"/>
              <a:gd name="connsiteY2" fmla="*/ 154379 h 1045028"/>
              <a:gd name="connsiteX3" fmla="*/ 427512 w 1365663"/>
              <a:gd name="connsiteY3" fmla="*/ 178130 h 1045028"/>
              <a:gd name="connsiteX4" fmla="*/ 498764 w 1365663"/>
              <a:gd name="connsiteY4" fmla="*/ 201880 h 1045028"/>
              <a:gd name="connsiteX5" fmla="*/ 534390 w 1365663"/>
              <a:gd name="connsiteY5" fmla="*/ 225631 h 1045028"/>
              <a:gd name="connsiteX6" fmla="*/ 570016 w 1365663"/>
              <a:gd name="connsiteY6" fmla="*/ 237506 h 1045028"/>
              <a:gd name="connsiteX7" fmla="*/ 641268 w 1365663"/>
              <a:gd name="connsiteY7" fmla="*/ 285008 h 1045028"/>
              <a:gd name="connsiteX8" fmla="*/ 676894 w 1365663"/>
              <a:gd name="connsiteY8" fmla="*/ 308758 h 1045028"/>
              <a:gd name="connsiteX9" fmla="*/ 712520 w 1365663"/>
              <a:gd name="connsiteY9" fmla="*/ 332509 h 1045028"/>
              <a:gd name="connsiteX10" fmla="*/ 748146 w 1365663"/>
              <a:gd name="connsiteY10" fmla="*/ 344384 h 1045028"/>
              <a:gd name="connsiteX11" fmla="*/ 843149 w 1365663"/>
              <a:gd name="connsiteY11" fmla="*/ 415636 h 1045028"/>
              <a:gd name="connsiteX12" fmla="*/ 890650 w 1365663"/>
              <a:gd name="connsiteY12" fmla="*/ 451262 h 1045028"/>
              <a:gd name="connsiteX13" fmla="*/ 926276 w 1365663"/>
              <a:gd name="connsiteY13" fmla="*/ 463138 h 1045028"/>
              <a:gd name="connsiteX14" fmla="*/ 973777 w 1365663"/>
              <a:gd name="connsiteY14" fmla="*/ 510639 h 1045028"/>
              <a:gd name="connsiteX15" fmla="*/ 1009403 w 1365663"/>
              <a:gd name="connsiteY15" fmla="*/ 534389 h 1045028"/>
              <a:gd name="connsiteX16" fmla="*/ 1056904 w 1365663"/>
              <a:gd name="connsiteY16" fmla="*/ 570015 h 1045028"/>
              <a:gd name="connsiteX17" fmla="*/ 1092530 w 1365663"/>
              <a:gd name="connsiteY17" fmla="*/ 593766 h 1045028"/>
              <a:gd name="connsiteX18" fmla="*/ 1163782 w 1365663"/>
              <a:gd name="connsiteY18" fmla="*/ 653143 h 1045028"/>
              <a:gd name="connsiteX19" fmla="*/ 1211284 w 1365663"/>
              <a:gd name="connsiteY19" fmla="*/ 724395 h 1045028"/>
              <a:gd name="connsiteX20" fmla="*/ 1235034 w 1365663"/>
              <a:gd name="connsiteY20" fmla="*/ 760021 h 1045028"/>
              <a:gd name="connsiteX21" fmla="*/ 1270660 w 1365663"/>
              <a:gd name="connsiteY21" fmla="*/ 866899 h 1045028"/>
              <a:gd name="connsiteX22" fmla="*/ 1282536 w 1365663"/>
              <a:gd name="connsiteY22" fmla="*/ 902525 h 1045028"/>
              <a:gd name="connsiteX23" fmla="*/ 1318162 w 1365663"/>
              <a:gd name="connsiteY23" fmla="*/ 938151 h 1045028"/>
              <a:gd name="connsiteX24" fmla="*/ 1353787 w 1365663"/>
              <a:gd name="connsiteY24" fmla="*/ 1009402 h 1045028"/>
              <a:gd name="connsiteX25" fmla="*/ 1365663 w 1365663"/>
              <a:gd name="connsiteY25" fmla="*/ 1045028 h 104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5663" h="1045028">
                <a:moveTo>
                  <a:pt x="0" y="0"/>
                </a:moveTo>
                <a:cubicBezTo>
                  <a:pt x="91044" y="39584"/>
                  <a:pt x="181156" y="81387"/>
                  <a:pt x="273133" y="118753"/>
                </a:cubicBezTo>
                <a:cubicBezTo>
                  <a:pt x="307925" y="132887"/>
                  <a:pt x="344961" y="140898"/>
                  <a:pt x="380011" y="154379"/>
                </a:cubicBezTo>
                <a:cubicBezTo>
                  <a:pt x="396534" y="160734"/>
                  <a:pt x="411075" y="171555"/>
                  <a:pt x="427512" y="178130"/>
                </a:cubicBezTo>
                <a:cubicBezTo>
                  <a:pt x="450757" y="187428"/>
                  <a:pt x="498764" y="201880"/>
                  <a:pt x="498764" y="201880"/>
                </a:cubicBezTo>
                <a:cubicBezTo>
                  <a:pt x="510639" y="209797"/>
                  <a:pt x="521624" y="219248"/>
                  <a:pt x="534390" y="225631"/>
                </a:cubicBezTo>
                <a:cubicBezTo>
                  <a:pt x="545586" y="231229"/>
                  <a:pt x="559074" y="231427"/>
                  <a:pt x="570016" y="237506"/>
                </a:cubicBezTo>
                <a:cubicBezTo>
                  <a:pt x="594969" y="251369"/>
                  <a:pt x="617517" y="269174"/>
                  <a:pt x="641268" y="285008"/>
                </a:cubicBezTo>
                <a:lnTo>
                  <a:pt x="676894" y="308758"/>
                </a:lnTo>
                <a:cubicBezTo>
                  <a:pt x="688769" y="316675"/>
                  <a:pt x="698980" y="327996"/>
                  <a:pt x="712520" y="332509"/>
                </a:cubicBezTo>
                <a:lnTo>
                  <a:pt x="748146" y="344384"/>
                </a:lnTo>
                <a:lnTo>
                  <a:pt x="843149" y="415636"/>
                </a:lnTo>
                <a:cubicBezTo>
                  <a:pt x="858983" y="427511"/>
                  <a:pt x="871874" y="445003"/>
                  <a:pt x="890650" y="451262"/>
                </a:cubicBezTo>
                <a:lnTo>
                  <a:pt x="926276" y="463138"/>
                </a:lnTo>
                <a:cubicBezTo>
                  <a:pt x="942110" y="478972"/>
                  <a:pt x="956776" y="496066"/>
                  <a:pt x="973777" y="510639"/>
                </a:cubicBezTo>
                <a:cubicBezTo>
                  <a:pt x="984613" y="519927"/>
                  <a:pt x="997789" y="526093"/>
                  <a:pt x="1009403" y="534389"/>
                </a:cubicBezTo>
                <a:cubicBezTo>
                  <a:pt x="1025509" y="545893"/>
                  <a:pt x="1040799" y="558511"/>
                  <a:pt x="1056904" y="570015"/>
                </a:cubicBezTo>
                <a:cubicBezTo>
                  <a:pt x="1068518" y="578311"/>
                  <a:pt x="1081566" y="584629"/>
                  <a:pt x="1092530" y="593766"/>
                </a:cubicBezTo>
                <a:cubicBezTo>
                  <a:pt x="1183966" y="669963"/>
                  <a:pt x="1075329" y="594174"/>
                  <a:pt x="1163782" y="653143"/>
                </a:cubicBezTo>
                <a:lnTo>
                  <a:pt x="1211284" y="724395"/>
                </a:lnTo>
                <a:cubicBezTo>
                  <a:pt x="1219201" y="736270"/>
                  <a:pt x="1230521" y="746481"/>
                  <a:pt x="1235034" y="760021"/>
                </a:cubicBezTo>
                <a:lnTo>
                  <a:pt x="1270660" y="866899"/>
                </a:lnTo>
                <a:cubicBezTo>
                  <a:pt x="1274619" y="878774"/>
                  <a:pt x="1273685" y="893674"/>
                  <a:pt x="1282536" y="902525"/>
                </a:cubicBezTo>
                <a:lnTo>
                  <a:pt x="1318162" y="938151"/>
                </a:lnTo>
                <a:cubicBezTo>
                  <a:pt x="1348009" y="1027691"/>
                  <a:pt x="1307748" y="917325"/>
                  <a:pt x="1353787" y="1009402"/>
                </a:cubicBezTo>
                <a:cubicBezTo>
                  <a:pt x="1359385" y="1020598"/>
                  <a:pt x="1365663" y="1045028"/>
                  <a:pt x="1365663" y="1045028"/>
                </a:cubicBezTo>
              </a:path>
            </a:pathLst>
          </a:custGeom>
          <a:noFill/>
          <a:ln>
            <a:solidFill>
              <a:schemeClr val="tx1"/>
            </a:solidFill>
            <a:headEnd type="arrow"/>
            <a:tailEnd type="arrow"/>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21">
            <a:extLst>
              <a:ext uri="{FF2B5EF4-FFF2-40B4-BE49-F238E27FC236}">
                <a16:creationId xmlns:a16="http://schemas.microsoft.com/office/drawing/2014/main" id="{D42B3A8B-05A6-5645-B739-2E2CA47467C6}"/>
              </a:ext>
            </a:extLst>
          </p:cNvPr>
          <p:cNvSpPr/>
          <p:nvPr/>
        </p:nvSpPr>
        <p:spPr>
          <a:xfrm flipH="1">
            <a:off x="3133323" y="2758041"/>
            <a:ext cx="1824420" cy="1113820"/>
          </a:xfrm>
          <a:custGeom>
            <a:avLst/>
            <a:gdLst>
              <a:gd name="connsiteX0" fmla="*/ 0 w 1365663"/>
              <a:gd name="connsiteY0" fmla="*/ 0 h 1045028"/>
              <a:gd name="connsiteX1" fmla="*/ 273133 w 1365663"/>
              <a:gd name="connsiteY1" fmla="*/ 118753 h 1045028"/>
              <a:gd name="connsiteX2" fmla="*/ 380011 w 1365663"/>
              <a:gd name="connsiteY2" fmla="*/ 154379 h 1045028"/>
              <a:gd name="connsiteX3" fmla="*/ 427512 w 1365663"/>
              <a:gd name="connsiteY3" fmla="*/ 178130 h 1045028"/>
              <a:gd name="connsiteX4" fmla="*/ 498764 w 1365663"/>
              <a:gd name="connsiteY4" fmla="*/ 201880 h 1045028"/>
              <a:gd name="connsiteX5" fmla="*/ 534390 w 1365663"/>
              <a:gd name="connsiteY5" fmla="*/ 225631 h 1045028"/>
              <a:gd name="connsiteX6" fmla="*/ 570016 w 1365663"/>
              <a:gd name="connsiteY6" fmla="*/ 237506 h 1045028"/>
              <a:gd name="connsiteX7" fmla="*/ 641268 w 1365663"/>
              <a:gd name="connsiteY7" fmla="*/ 285008 h 1045028"/>
              <a:gd name="connsiteX8" fmla="*/ 676894 w 1365663"/>
              <a:gd name="connsiteY8" fmla="*/ 308758 h 1045028"/>
              <a:gd name="connsiteX9" fmla="*/ 712520 w 1365663"/>
              <a:gd name="connsiteY9" fmla="*/ 332509 h 1045028"/>
              <a:gd name="connsiteX10" fmla="*/ 748146 w 1365663"/>
              <a:gd name="connsiteY10" fmla="*/ 344384 h 1045028"/>
              <a:gd name="connsiteX11" fmla="*/ 843149 w 1365663"/>
              <a:gd name="connsiteY11" fmla="*/ 415636 h 1045028"/>
              <a:gd name="connsiteX12" fmla="*/ 890650 w 1365663"/>
              <a:gd name="connsiteY12" fmla="*/ 451262 h 1045028"/>
              <a:gd name="connsiteX13" fmla="*/ 926276 w 1365663"/>
              <a:gd name="connsiteY13" fmla="*/ 463138 h 1045028"/>
              <a:gd name="connsiteX14" fmla="*/ 973777 w 1365663"/>
              <a:gd name="connsiteY14" fmla="*/ 510639 h 1045028"/>
              <a:gd name="connsiteX15" fmla="*/ 1009403 w 1365663"/>
              <a:gd name="connsiteY15" fmla="*/ 534389 h 1045028"/>
              <a:gd name="connsiteX16" fmla="*/ 1056904 w 1365663"/>
              <a:gd name="connsiteY16" fmla="*/ 570015 h 1045028"/>
              <a:gd name="connsiteX17" fmla="*/ 1092530 w 1365663"/>
              <a:gd name="connsiteY17" fmla="*/ 593766 h 1045028"/>
              <a:gd name="connsiteX18" fmla="*/ 1163782 w 1365663"/>
              <a:gd name="connsiteY18" fmla="*/ 653143 h 1045028"/>
              <a:gd name="connsiteX19" fmla="*/ 1211284 w 1365663"/>
              <a:gd name="connsiteY19" fmla="*/ 724395 h 1045028"/>
              <a:gd name="connsiteX20" fmla="*/ 1235034 w 1365663"/>
              <a:gd name="connsiteY20" fmla="*/ 760021 h 1045028"/>
              <a:gd name="connsiteX21" fmla="*/ 1270660 w 1365663"/>
              <a:gd name="connsiteY21" fmla="*/ 866899 h 1045028"/>
              <a:gd name="connsiteX22" fmla="*/ 1282536 w 1365663"/>
              <a:gd name="connsiteY22" fmla="*/ 902525 h 1045028"/>
              <a:gd name="connsiteX23" fmla="*/ 1318162 w 1365663"/>
              <a:gd name="connsiteY23" fmla="*/ 938151 h 1045028"/>
              <a:gd name="connsiteX24" fmla="*/ 1353787 w 1365663"/>
              <a:gd name="connsiteY24" fmla="*/ 1009402 h 1045028"/>
              <a:gd name="connsiteX25" fmla="*/ 1365663 w 1365663"/>
              <a:gd name="connsiteY25" fmla="*/ 1045028 h 104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5663" h="1045028">
                <a:moveTo>
                  <a:pt x="0" y="0"/>
                </a:moveTo>
                <a:cubicBezTo>
                  <a:pt x="91044" y="39584"/>
                  <a:pt x="181156" y="81387"/>
                  <a:pt x="273133" y="118753"/>
                </a:cubicBezTo>
                <a:cubicBezTo>
                  <a:pt x="307925" y="132887"/>
                  <a:pt x="344961" y="140898"/>
                  <a:pt x="380011" y="154379"/>
                </a:cubicBezTo>
                <a:cubicBezTo>
                  <a:pt x="396534" y="160734"/>
                  <a:pt x="411075" y="171555"/>
                  <a:pt x="427512" y="178130"/>
                </a:cubicBezTo>
                <a:cubicBezTo>
                  <a:pt x="450757" y="187428"/>
                  <a:pt x="498764" y="201880"/>
                  <a:pt x="498764" y="201880"/>
                </a:cubicBezTo>
                <a:cubicBezTo>
                  <a:pt x="510639" y="209797"/>
                  <a:pt x="521624" y="219248"/>
                  <a:pt x="534390" y="225631"/>
                </a:cubicBezTo>
                <a:cubicBezTo>
                  <a:pt x="545586" y="231229"/>
                  <a:pt x="559074" y="231427"/>
                  <a:pt x="570016" y="237506"/>
                </a:cubicBezTo>
                <a:cubicBezTo>
                  <a:pt x="594969" y="251369"/>
                  <a:pt x="617517" y="269174"/>
                  <a:pt x="641268" y="285008"/>
                </a:cubicBezTo>
                <a:lnTo>
                  <a:pt x="676894" y="308758"/>
                </a:lnTo>
                <a:cubicBezTo>
                  <a:pt x="688769" y="316675"/>
                  <a:pt x="698980" y="327996"/>
                  <a:pt x="712520" y="332509"/>
                </a:cubicBezTo>
                <a:lnTo>
                  <a:pt x="748146" y="344384"/>
                </a:lnTo>
                <a:lnTo>
                  <a:pt x="843149" y="415636"/>
                </a:lnTo>
                <a:cubicBezTo>
                  <a:pt x="858983" y="427511"/>
                  <a:pt x="871874" y="445003"/>
                  <a:pt x="890650" y="451262"/>
                </a:cubicBezTo>
                <a:lnTo>
                  <a:pt x="926276" y="463138"/>
                </a:lnTo>
                <a:cubicBezTo>
                  <a:pt x="942110" y="478972"/>
                  <a:pt x="956776" y="496066"/>
                  <a:pt x="973777" y="510639"/>
                </a:cubicBezTo>
                <a:cubicBezTo>
                  <a:pt x="984613" y="519927"/>
                  <a:pt x="997789" y="526093"/>
                  <a:pt x="1009403" y="534389"/>
                </a:cubicBezTo>
                <a:cubicBezTo>
                  <a:pt x="1025509" y="545893"/>
                  <a:pt x="1040799" y="558511"/>
                  <a:pt x="1056904" y="570015"/>
                </a:cubicBezTo>
                <a:cubicBezTo>
                  <a:pt x="1068518" y="578311"/>
                  <a:pt x="1081566" y="584629"/>
                  <a:pt x="1092530" y="593766"/>
                </a:cubicBezTo>
                <a:cubicBezTo>
                  <a:pt x="1183966" y="669963"/>
                  <a:pt x="1075329" y="594174"/>
                  <a:pt x="1163782" y="653143"/>
                </a:cubicBezTo>
                <a:lnTo>
                  <a:pt x="1211284" y="724395"/>
                </a:lnTo>
                <a:cubicBezTo>
                  <a:pt x="1219201" y="736270"/>
                  <a:pt x="1230521" y="746481"/>
                  <a:pt x="1235034" y="760021"/>
                </a:cubicBezTo>
                <a:lnTo>
                  <a:pt x="1270660" y="866899"/>
                </a:lnTo>
                <a:cubicBezTo>
                  <a:pt x="1274619" y="878774"/>
                  <a:pt x="1273685" y="893674"/>
                  <a:pt x="1282536" y="902525"/>
                </a:cubicBezTo>
                <a:lnTo>
                  <a:pt x="1318162" y="938151"/>
                </a:lnTo>
                <a:cubicBezTo>
                  <a:pt x="1348009" y="1027691"/>
                  <a:pt x="1307748" y="917325"/>
                  <a:pt x="1353787" y="1009402"/>
                </a:cubicBezTo>
                <a:cubicBezTo>
                  <a:pt x="1359385" y="1020598"/>
                  <a:pt x="1365663" y="1045028"/>
                  <a:pt x="1365663" y="1045028"/>
                </a:cubicBezTo>
              </a:path>
            </a:pathLst>
          </a:custGeom>
          <a:noFill/>
          <a:ln>
            <a:solidFill>
              <a:schemeClr val="tx1"/>
            </a:solidFill>
            <a:headEnd type="arrow"/>
            <a:tailEnd type="arrow"/>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4872042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5">
            <a:extLst>
              <a:ext uri="{FF2B5EF4-FFF2-40B4-BE49-F238E27FC236}">
                <a16:creationId xmlns:a16="http://schemas.microsoft.com/office/drawing/2014/main" id="{686C70FA-F4B7-254A-8C3E-AA4A274351A4}"/>
              </a:ext>
            </a:extLst>
          </p:cNvPr>
          <p:cNvSpPr txBox="1">
            <a:spLocks/>
          </p:cNvSpPr>
          <p:nvPr/>
        </p:nvSpPr>
        <p:spPr>
          <a:xfrm>
            <a:off x="92766" y="1018356"/>
            <a:ext cx="6788162" cy="4890619"/>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b="0"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600" dirty="0"/>
              <a:t>Estonian </a:t>
            </a:r>
            <a:r>
              <a:rPr lang="en-US" sz="1600" dirty="0" err="1"/>
              <a:t>eID</a:t>
            </a:r>
            <a:endParaRPr lang="en-US" sz="1600" dirty="0"/>
          </a:p>
          <a:p>
            <a:pPr lvl="2"/>
            <a:r>
              <a:rPr lang="en-US" sz="1600" dirty="0"/>
              <a:t>Digital ID since 2001</a:t>
            </a:r>
          </a:p>
          <a:p>
            <a:pPr lvl="2"/>
            <a:r>
              <a:rPr lang="en-US" sz="1600" dirty="0" err="1"/>
              <a:t>iVoting</a:t>
            </a:r>
            <a:r>
              <a:rPr lang="en-US" sz="1600" dirty="0"/>
              <a:t> since 2005</a:t>
            </a:r>
          </a:p>
          <a:p>
            <a:pPr lvl="2"/>
            <a:r>
              <a:rPr lang="en-US" sz="1600" dirty="0"/>
              <a:t>incl. </a:t>
            </a:r>
            <a:r>
              <a:rPr lang="en-US" sz="1600" dirty="0" err="1"/>
              <a:t>eResidency</a:t>
            </a:r>
            <a:r>
              <a:rPr lang="en-US" sz="1600" dirty="0"/>
              <a:t> for foreigners</a:t>
            </a:r>
            <a:endParaRPr lang="en-US" sz="1800" dirty="0"/>
          </a:p>
          <a:p>
            <a:pPr marL="0" lvl="1" indent="0">
              <a:buNone/>
            </a:pPr>
            <a:endParaRPr lang="en-US" sz="1800" dirty="0"/>
          </a:p>
          <a:p>
            <a:pPr marL="0" lvl="1" indent="0">
              <a:buNone/>
            </a:pPr>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marL="0" lvl="1" indent="0">
              <a:buNone/>
            </a:pPr>
            <a:endParaRPr lang="en-US" sz="1800" dirty="0"/>
          </a:p>
          <a:p>
            <a:pPr lvl="1"/>
            <a:r>
              <a:rPr lang="en-US" sz="1600" dirty="0"/>
              <a:t>+ 	: more lightweight, 2 services can use the credentials without going through a central server</a:t>
            </a:r>
          </a:p>
          <a:p>
            <a:pPr lvl="1"/>
            <a:r>
              <a:rPr lang="en-US" sz="1600" dirty="0"/>
              <a:t>- : less convenient/secure? (security threat detected Aug 2017)</a:t>
            </a:r>
            <a:endParaRPr lang="en-US" sz="1800" dirty="0"/>
          </a:p>
          <a:p>
            <a:pPr lvl="1"/>
            <a:endParaRPr lang="en-US" sz="1800" dirty="0"/>
          </a:p>
          <a:p>
            <a:pPr lvl="1"/>
            <a:endParaRPr lang="en-US" sz="1800" dirty="0"/>
          </a:p>
        </p:txBody>
      </p:sp>
      <p:pic>
        <p:nvPicPr>
          <p:cNvPr id="10" name="Picture 9">
            <a:extLst>
              <a:ext uri="{FF2B5EF4-FFF2-40B4-BE49-F238E27FC236}">
                <a16:creationId xmlns:a16="http://schemas.microsoft.com/office/drawing/2014/main" id="{72746D2C-B182-8443-804A-9AE1FEB1C6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6955" y="2504050"/>
            <a:ext cx="1422918" cy="1361936"/>
          </a:xfrm>
          <a:prstGeom prst="rect">
            <a:avLst/>
          </a:prstGeom>
        </p:spPr>
      </p:pic>
      <p:pic>
        <p:nvPicPr>
          <p:cNvPr id="5" name="Picture 4">
            <a:extLst>
              <a:ext uri="{FF2B5EF4-FFF2-40B4-BE49-F238E27FC236}">
                <a16:creationId xmlns:a16="http://schemas.microsoft.com/office/drawing/2014/main" id="{7B0C4BF9-8AF1-0841-BF7C-C6D5647731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9302" y="3952026"/>
            <a:ext cx="909388" cy="1541805"/>
          </a:xfrm>
          <a:prstGeom prst="rect">
            <a:avLst/>
          </a:prstGeom>
        </p:spPr>
      </p:pic>
      <p:pic>
        <p:nvPicPr>
          <p:cNvPr id="8" name="Picture 7">
            <a:extLst>
              <a:ext uri="{FF2B5EF4-FFF2-40B4-BE49-F238E27FC236}">
                <a16:creationId xmlns:a16="http://schemas.microsoft.com/office/drawing/2014/main" id="{CD5ED190-CEBA-9A48-834E-FED319703F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323" y="2459240"/>
            <a:ext cx="983836" cy="1149090"/>
          </a:xfrm>
          <a:prstGeom prst="rect">
            <a:avLst/>
          </a:prstGeom>
        </p:spPr>
      </p:pic>
      <p:pic>
        <p:nvPicPr>
          <p:cNvPr id="15" name="Picture 14">
            <a:extLst>
              <a:ext uri="{FF2B5EF4-FFF2-40B4-BE49-F238E27FC236}">
                <a16:creationId xmlns:a16="http://schemas.microsoft.com/office/drawing/2014/main" id="{51E9C990-4A18-C949-93E9-7FDD1A7ACF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0909" y="4590840"/>
            <a:ext cx="707379" cy="921148"/>
          </a:xfrm>
          <a:prstGeom prst="rect">
            <a:avLst/>
          </a:prstGeom>
        </p:spPr>
      </p:pic>
      <p:sp>
        <p:nvSpPr>
          <p:cNvPr id="22" name="Freeform 21">
            <a:extLst>
              <a:ext uri="{FF2B5EF4-FFF2-40B4-BE49-F238E27FC236}">
                <a16:creationId xmlns:a16="http://schemas.microsoft.com/office/drawing/2014/main" id="{4CD8CF69-2BDB-934D-822E-A1734BE327A3}"/>
              </a:ext>
            </a:extLst>
          </p:cNvPr>
          <p:cNvSpPr/>
          <p:nvPr/>
        </p:nvSpPr>
        <p:spPr>
          <a:xfrm>
            <a:off x="1470962" y="3273666"/>
            <a:ext cx="952137" cy="1155833"/>
          </a:xfrm>
          <a:custGeom>
            <a:avLst/>
            <a:gdLst>
              <a:gd name="connsiteX0" fmla="*/ 0 w 1365663"/>
              <a:gd name="connsiteY0" fmla="*/ 0 h 1045028"/>
              <a:gd name="connsiteX1" fmla="*/ 273133 w 1365663"/>
              <a:gd name="connsiteY1" fmla="*/ 118753 h 1045028"/>
              <a:gd name="connsiteX2" fmla="*/ 380011 w 1365663"/>
              <a:gd name="connsiteY2" fmla="*/ 154379 h 1045028"/>
              <a:gd name="connsiteX3" fmla="*/ 427512 w 1365663"/>
              <a:gd name="connsiteY3" fmla="*/ 178130 h 1045028"/>
              <a:gd name="connsiteX4" fmla="*/ 498764 w 1365663"/>
              <a:gd name="connsiteY4" fmla="*/ 201880 h 1045028"/>
              <a:gd name="connsiteX5" fmla="*/ 534390 w 1365663"/>
              <a:gd name="connsiteY5" fmla="*/ 225631 h 1045028"/>
              <a:gd name="connsiteX6" fmla="*/ 570016 w 1365663"/>
              <a:gd name="connsiteY6" fmla="*/ 237506 h 1045028"/>
              <a:gd name="connsiteX7" fmla="*/ 641268 w 1365663"/>
              <a:gd name="connsiteY7" fmla="*/ 285008 h 1045028"/>
              <a:gd name="connsiteX8" fmla="*/ 676894 w 1365663"/>
              <a:gd name="connsiteY8" fmla="*/ 308758 h 1045028"/>
              <a:gd name="connsiteX9" fmla="*/ 712520 w 1365663"/>
              <a:gd name="connsiteY9" fmla="*/ 332509 h 1045028"/>
              <a:gd name="connsiteX10" fmla="*/ 748146 w 1365663"/>
              <a:gd name="connsiteY10" fmla="*/ 344384 h 1045028"/>
              <a:gd name="connsiteX11" fmla="*/ 843149 w 1365663"/>
              <a:gd name="connsiteY11" fmla="*/ 415636 h 1045028"/>
              <a:gd name="connsiteX12" fmla="*/ 890650 w 1365663"/>
              <a:gd name="connsiteY12" fmla="*/ 451262 h 1045028"/>
              <a:gd name="connsiteX13" fmla="*/ 926276 w 1365663"/>
              <a:gd name="connsiteY13" fmla="*/ 463138 h 1045028"/>
              <a:gd name="connsiteX14" fmla="*/ 973777 w 1365663"/>
              <a:gd name="connsiteY14" fmla="*/ 510639 h 1045028"/>
              <a:gd name="connsiteX15" fmla="*/ 1009403 w 1365663"/>
              <a:gd name="connsiteY15" fmla="*/ 534389 h 1045028"/>
              <a:gd name="connsiteX16" fmla="*/ 1056904 w 1365663"/>
              <a:gd name="connsiteY16" fmla="*/ 570015 h 1045028"/>
              <a:gd name="connsiteX17" fmla="*/ 1092530 w 1365663"/>
              <a:gd name="connsiteY17" fmla="*/ 593766 h 1045028"/>
              <a:gd name="connsiteX18" fmla="*/ 1163782 w 1365663"/>
              <a:gd name="connsiteY18" fmla="*/ 653143 h 1045028"/>
              <a:gd name="connsiteX19" fmla="*/ 1211284 w 1365663"/>
              <a:gd name="connsiteY19" fmla="*/ 724395 h 1045028"/>
              <a:gd name="connsiteX20" fmla="*/ 1235034 w 1365663"/>
              <a:gd name="connsiteY20" fmla="*/ 760021 h 1045028"/>
              <a:gd name="connsiteX21" fmla="*/ 1270660 w 1365663"/>
              <a:gd name="connsiteY21" fmla="*/ 866899 h 1045028"/>
              <a:gd name="connsiteX22" fmla="*/ 1282536 w 1365663"/>
              <a:gd name="connsiteY22" fmla="*/ 902525 h 1045028"/>
              <a:gd name="connsiteX23" fmla="*/ 1318162 w 1365663"/>
              <a:gd name="connsiteY23" fmla="*/ 938151 h 1045028"/>
              <a:gd name="connsiteX24" fmla="*/ 1353787 w 1365663"/>
              <a:gd name="connsiteY24" fmla="*/ 1009402 h 1045028"/>
              <a:gd name="connsiteX25" fmla="*/ 1365663 w 1365663"/>
              <a:gd name="connsiteY25" fmla="*/ 1045028 h 104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5663" h="1045028">
                <a:moveTo>
                  <a:pt x="0" y="0"/>
                </a:moveTo>
                <a:cubicBezTo>
                  <a:pt x="91044" y="39584"/>
                  <a:pt x="181156" y="81387"/>
                  <a:pt x="273133" y="118753"/>
                </a:cubicBezTo>
                <a:cubicBezTo>
                  <a:pt x="307925" y="132887"/>
                  <a:pt x="344961" y="140898"/>
                  <a:pt x="380011" y="154379"/>
                </a:cubicBezTo>
                <a:cubicBezTo>
                  <a:pt x="396534" y="160734"/>
                  <a:pt x="411075" y="171555"/>
                  <a:pt x="427512" y="178130"/>
                </a:cubicBezTo>
                <a:cubicBezTo>
                  <a:pt x="450757" y="187428"/>
                  <a:pt x="498764" y="201880"/>
                  <a:pt x="498764" y="201880"/>
                </a:cubicBezTo>
                <a:cubicBezTo>
                  <a:pt x="510639" y="209797"/>
                  <a:pt x="521624" y="219248"/>
                  <a:pt x="534390" y="225631"/>
                </a:cubicBezTo>
                <a:cubicBezTo>
                  <a:pt x="545586" y="231229"/>
                  <a:pt x="559074" y="231427"/>
                  <a:pt x="570016" y="237506"/>
                </a:cubicBezTo>
                <a:cubicBezTo>
                  <a:pt x="594969" y="251369"/>
                  <a:pt x="617517" y="269174"/>
                  <a:pt x="641268" y="285008"/>
                </a:cubicBezTo>
                <a:lnTo>
                  <a:pt x="676894" y="308758"/>
                </a:lnTo>
                <a:cubicBezTo>
                  <a:pt x="688769" y="316675"/>
                  <a:pt x="698980" y="327996"/>
                  <a:pt x="712520" y="332509"/>
                </a:cubicBezTo>
                <a:lnTo>
                  <a:pt x="748146" y="344384"/>
                </a:lnTo>
                <a:lnTo>
                  <a:pt x="843149" y="415636"/>
                </a:lnTo>
                <a:cubicBezTo>
                  <a:pt x="858983" y="427511"/>
                  <a:pt x="871874" y="445003"/>
                  <a:pt x="890650" y="451262"/>
                </a:cubicBezTo>
                <a:lnTo>
                  <a:pt x="926276" y="463138"/>
                </a:lnTo>
                <a:cubicBezTo>
                  <a:pt x="942110" y="478972"/>
                  <a:pt x="956776" y="496066"/>
                  <a:pt x="973777" y="510639"/>
                </a:cubicBezTo>
                <a:cubicBezTo>
                  <a:pt x="984613" y="519927"/>
                  <a:pt x="997789" y="526093"/>
                  <a:pt x="1009403" y="534389"/>
                </a:cubicBezTo>
                <a:cubicBezTo>
                  <a:pt x="1025509" y="545893"/>
                  <a:pt x="1040799" y="558511"/>
                  <a:pt x="1056904" y="570015"/>
                </a:cubicBezTo>
                <a:cubicBezTo>
                  <a:pt x="1068518" y="578311"/>
                  <a:pt x="1081566" y="584629"/>
                  <a:pt x="1092530" y="593766"/>
                </a:cubicBezTo>
                <a:cubicBezTo>
                  <a:pt x="1183966" y="669963"/>
                  <a:pt x="1075329" y="594174"/>
                  <a:pt x="1163782" y="653143"/>
                </a:cubicBezTo>
                <a:lnTo>
                  <a:pt x="1211284" y="724395"/>
                </a:lnTo>
                <a:cubicBezTo>
                  <a:pt x="1219201" y="736270"/>
                  <a:pt x="1230521" y="746481"/>
                  <a:pt x="1235034" y="760021"/>
                </a:cubicBezTo>
                <a:lnTo>
                  <a:pt x="1270660" y="866899"/>
                </a:lnTo>
                <a:cubicBezTo>
                  <a:pt x="1274619" y="878774"/>
                  <a:pt x="1273685" y="893674"/>
                  <a:pt x="1282536" y="902525"/>
                </a:cubicBezTo>
                <a:lnTo>
                  <a:pt x="1318162" y="938151"/>
                </a:lnTo>
                <a:cubicBezTo>
                  <a:pt x="1348009" y="1027691"/>
                  <a:pt x="1307748" y="917325"/>
                  <a:pt x="1353787" y="1009402"/>
                </a:cubicBezTo>
                <a:cubicBezTo>
                  <a:pt x="1359385" y="1020598"/>
                  <a:pt x="1365663" y="1045028"/>
                  <a:pt x="1365663" y="1045028"/>
                </a:cubicBezTo>
              </a:path>
            </a:pathLst>
          </a:custGeom>
          <a:noFill/>
          <a:ln>
            <a:solidFill>
              <a:schemeClr val="tx1"/>
            </a:solidFill>
            <a:headEnd type="arrow"/>
            <a:tailEnd type="none"/>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Picture 18">
            <a:extLst>
              <a:ext uri="{FF2B5EF4-FFF2-40B4-BE49-F238E27FC236}">
                <a16:creationId xmlns:a16="http://schemas.microsoft.com/office/drawing/2014/main" id="{E6794EE9-E291-C643-9BF3-10852A0E9E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8116" y="2929948"/>
            <a:ext cx="556567" cy="249424"/>
          </a:xfrm>
          <a:prstGeom prst="rect">
            <a:avLst/>
          </a:prstGeom>
        </p:spPr>
      </p:pic>
      <p:pic>
        <p:nvPicPr>
          <p:cNvPr id="20" name="Picture 19">
            <a:extLst>
              <a:ext uri="{FF2B5EF4-FFF2-40B4-BE49-F238E27FC236}">
                <a16:creationId xmlns:a16="http://schemas.microsoft.com/office/drawing/2014/main" id="{D0ADA02F-32B1-2747-9474-C2373411D5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2099" y="3033785"/>
            <a:ext cx="535275" cy="239882"/>
          </a:xfrm>
          <a:prstGeom prst="rect">
            <a:avLst/>
          </a:prstGeom>
        </p:spPr>
      </p:pic>
      <p:sp>
        <p:nvSpPr>
          <p:cNvPr id="21" name="Freeform 20">
            <a:extLst>
              <a:ext uri="{FF2B5EF4-FFF2-40B4-BE49-F238E27FC236}">
                <a16:creationId xmlns:a16="http://schemas.microsoft.com/office/drawing/2014/main" id="{BB16C90E-30DF-2948-8B20-EE5CDFBA9641}"/>
              </a:ext>
            </a:extLst>
          </p:cNvPr>
          <p:cNvSpPr/>
          <p:nvPr/>
        </p:nvSpPr>
        <p:spPr>
          <a:xfrm flipV="1">
            <a:off x="3260910" y="3179370"/>
            <a:ext cx="2814132" cy="1469309"/>
          </a:xfrm>
          <a:custGeom>
            <a:avLst/>
            <a:gdLst>
              <a:gd name="connsiteX0" fmla="*/ 0 w 1365663"/>
              <a:gd name="connsiteY0" fmla="*/ 0 h 1045028"/>
              <a:gd name="connsiteX1" fmla="*/ 273133 w 1365663"/>
              <a:gd name="connsiteY1" fmla="*/ 118753 h 1045028"/>
              <a:gd name="connsiteX2" fmla="*/ 380011 w 1365663"/>
              <a:gd name="connsiteY2" fmla="*/ 154379 h 1045028"/>
              <a:gd name="connsiteX3" fmla="*/ 427512 w 1365663"/>
              <a:gd name="connsiteY3" fmla="*/ 178130 h 1045028"/>
              <a:gd name="connsiteX4" fmla="*/ 498764 w 1365663"/>
              <a:gd name="connsiteY4" fmla="*/ 201880 h 1045028"/>
              <a:gd name="connsiteX5" fmla="*/ 534390 w 1365663"/>
              <a:gd name="connsiteY5" fmla="*/ 225631 h 1045028"/>
              <a:gd name="connsiteX6" fmla="*/ 570016 w 1365663"/>
              <a:gd name="connsiteY6" fmla="*/ 237506 h 1045028"/>
              <a:gd name="connsiteX7" fmla="*/ 641268 w 1365663"/>
              <a:gd name="connsiteY7" fmla="*/ 285008 h 1045028"/>
              <a:gd name="connsiteX8" fmla="*/ 676894 w 1365663"/>
              <a:gd name="connsiteY8" fmla="*/ 308758 h 1045028"/>
              <a:gd name="connsiteX9" fmla="*/ 712520 w 1365663"/>
              <a:gd name="connsiteY9" fmla="*/ 332509 h 1045028"/>
              <a:gd name="connsiteX10" fmla="*/ 748146 w 1365663"/>
              <a:gd name="connsiteY10" fmla="*/ 344384 h 1045028"/>
              <a:gd name="connsiteX11" fmla="*/ 843149 w 1365663"/>
              <a:gd name="connsiteY11" fmla="*/ 415636 h 1045028"/>
              <a:gd name="connsiteX12" fmla="*/ 890650 w 1365663"/>
              <a:gd name="connsiteY12" fmla="*/ 451262 h 1045028"/>
              <a:gd name="connsiteX13" fmla="*/ 926276 w 1365663"/>
              <a:gd name="connsiteY13" fmla="*/ 463138 h 1045028"/>
              <a:gd name="connsiteX14" fmla="*/ 973777 w 1365663"/>
              <a:gd name="connsiteY14" fmla="*/ 510639 h 1045028"/>
              <a:gd name="connsiteX15" fmla="*/ 1009403 w 1365663"/>
              <a:gd name="connsiteY15" fmla="*/ 534389 h 1045028"/>
              <a:gd name="connsiteX16" fmla="*/ 1056904 w 1365663"/>
              <a:gd name="connsiteY16" fmla="*/ 570015 h 1045028"/>
              <a:gd name="connsiteX17" fmla="*/ 1092530 w 1365663"/>
              <a:gd name="connsiteY17" fmla="*/ 593766 h 1045028"/>
              <a:gd name="connsiteX18" fmla="*/ 1163782 w 1365663"/>
              <a:gd name="connsiteY18" fmla="*/ 653143 h 1045028"/>
              <a:gd name="connsiteX19" fmla="*/ 1211284 w 1365663"/>
              <a:gd name="connsiteY19" fmla="*/ 724395 h 1045028"/>
              <a:gd name="connsiteX20" fmla="*/ 1235034 w 1365663"/>
              <a:gd name="connsiteY20" fmla="*/ 760021 h 1045028"/>
              <a:gd name="connsiteX21" fmla="*/ 1270660 w 1365663"/>
              <a:gd name="connsiteY21" fmla="*/ 866899 h 1045028"/>
              <a:gd name="connsiteX22" fmla="*/ 1282536 w 1365663"/>
              <a:gd name="connsiteY22" fmla="*/ 902525 h 1045028"/>
              <a:gd name="connsiteX23" fmla="*/ 1318162 w 1365663"/>
              <a:gd name="connsiteY23" fmla="*/ 938151 h 1045028"/>
              <a:gd name="connsiteX24" fmla="*/ 1353787 w 1365663"/>
              <a:gd name="connsiteY24" fmla="*/ 1009402 h 1045028"/>
              <a:gd name="connsiteX25" fmla="*/ 1365663 w 1365663"/>
              <a:gd name="connsiteY25" fmla="*/ 1045028 h 104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5663" h="1045028">
                <a:moveTo>
                  <a:pt x="0" y="0"/>
                </a:moveTo>
                <a:cubicBezTo>
                  <a:pt x="91044" y="39584"/>
                  <a:pt x="181156" y="81387"/>
                  <a:pt x="273133" y="118753"/>
                </a:cubicBezTo>
                <a:cubicBezTo>
                  <a:pt x="307925" y="132887"/>
                  <a:pt x="344961" y="140898"/>
                  <a:pt x="380011" y="154379"/>
                </a:cubicBezTo>
                <a:cubicBezTo>
                  <a:pt x="396534" y="160734"/>
                  <a:pt x="411075" y="171555"/>
                  <a:pt x="427512" y="178130"/>
                </a:cubicBezTo>
                <a:cubicBezTo>
                  <a:pt x="450757" y="187428"/>
                  <a:pt x="498764" y="201880"/>
                  <a:pt x="498764" y="201880"/>
                </a:cubicBezTo>
                <a:cubicBezTo>
                  <a:pt x="510639" y="209797"/>
                  <a:pt x="521624" y="219248"/>
                  <a:pt x="534390" y="225631"/>
                </a:cubicBezTo>
                <a:cubicBezTo>
                  <a:pt x="545586" y="231229"/>
                  <a:pt x="559074" y="231427"/>
                  <a:pt x="570016" y="237506"/>
                </a:cubicBezTo>
                <a:cubicBezTo>
                  <a:pt x="594969" y="251369"/>
                  <a:pt x="617517" y="269174"/>
                  <a:pt x="641268" y="285008"/>
                </a:cubicBezTo>
                <a:lnTo>
                  <a:pt x="676894" y="308758"/>
                </a:lnTo>
                <a:cubicBezTo>
                  <a:pt x="688769" y="316675"/>
                  <a:pt x="698980" y="327996"/>
                  <a:pt x="712520" y="332509"/>
                </a:cubicBezTo>
                <a:lnTo>
                  <a:pt x="748146" y="344384"/>
                </a:lnTo>
                <a:lnTo>
                  <a:pt x="843149" y="415636"/>
                </a:lnTo>
                <a:cubicBezTo>
                  <a:pt x="858983" y="427511"/>
                  <a:pt x="871874" y="445003"/>
                  <a:pt x="890650" y="451262"/>
                </a:cubicBezTo>
                <a:lnTo>
                  <a:pt x="926276" y="463138"/>
                </a:lnTo>
                <a:cubicBezTo>
                  <a:pt x="942110" y="478972"/>
                  <a:pt x="956776" y="496066"/>
                  <a:pt x="973777" y="510639"/>
                </a:cubicBezTo>
                <a:cubicBezTo>
                  <a:pt x="984613" y="519927"/>
                  <a:pt x="997789" y="526093"/>
                  <a:pt x="1009403" y="534389"/>
                </a:cubicBezTo>
                <a:cubicBezTo>
                  <a:pt x="1025509" y="545893"/>
                  <a:pt x="1040799" y="558511"/>
                  <a:pt x="1056904" y="570015"/>
                </a:cubicBezTo>
                <a:cubicBezTo>
                  <a:pt x="1068518" y="578311"/>
                  <a:pt x="1081566" y="584629"/>
                  <a:pt x="1092530" y="593766"/>
                </a:cubicBezTo>
                <a:cubicBezTo>
                  <a:pt x="1183966" y="669963"/>
                  <a:pt x="1075329" y="594174"/>
                  <a:pt x="1163782" y="653143"/>
                </a:cubicBezTo>
                <a:lnTo>
                  <a:pt x="1211284" y="724395"/>
                </a:lnTo>
                <a:cubicBezTo>
                  <a:pt x="1219201" y="736270"/>
                  <a:pt x="1230521" y="746481"/>
                  <a:pt x="1235034" y="760021"/>
                </a:cubicBezTo>
                <a:lnTo>
                  <a:pt x="1270660" y="866899"/>
                </a:lnTo>
                <a:cubicBezTo>
                  <a:pt x="1274619" y="878774"/>
                  <a:pt x="1273685" y="893674"/>
                  <a:pt x="1282536" y="902525"/>
                </a:cubicBezTo>
                <a:lnTo>
                  <a:pt x="1318162" y="938151"/>
                </a:lnTo>
                <a:cubicBezTo>
                  <a:pt x="1348009" y="1027691"/>
                  <a:pt x="1307748" y="917325"/>
                  <a:pt x="1353787" y="1009402"/>
                </a:cubicBezTo>
                <a:cubicBezTo>
                  <a:pt x="1359385" y="1020598"/>
                  <a:pt x="1365663" y="1045028"/>
                  <a:pt x="1365663" y="1045028"/>
                </a:cubicBezTo>
              </a:path>
            </a:pathLst>
          </a:custGeom>
          <a:noFill/>
          <a:ln>
            <a:solidFill>
              <a:schemeClr val="tx1"/>
            </a:solidFill>
            <a:headEnd type="none"/>
            <a:tailEnd type="arrow"/>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eform 11">
            <a:extLst>
              <a:ext uri="{FF2B5EF4-FFF2-40B4-BE49-F238E27FC236}">
                <a16:creationId xmlns:a16="http://schemas.microsoft.com/office/drawing/2014/main" id="{1956DE29-28AA-B94E-8598-CCB5E8E2E890}"/>
              </a:ext>
            </a:extLst>
          </p:cNvPr>
          <p:cNvSpPr/>
          <p:nvPr/>
        </p:nvSpPr>
        <p:spPr>
          <a:xfrm rot="156720">
            <a:off x="1282535" y="2627873"/>
            <a:ext cx="3621974" cy="316506"/>
          </a:xfrm>
          <a:custGeom>
            <a:avLst/>
            <a:gdLst>
              <a:gd name="connsiteX0" fmla="*/ 0 w 3550722"/>
              <a:gd name="connsiteY0" fmla="*/ 47501 h 47501"/>
              <a:gd name="connsiteX1" fmla="*/ 570016 w 3550722"/>
              <a:gd name="connsiteY1" fmla="*/ 35626 h 47501"/>
              <a:gd name="connsiteX2" fmla="*/ 771896 w 3550722"/>
              <a:gd name="connsiteY2" fmla="*/ 23750 h 47501"/>
              <a:gd name="connsiteX3" fmla="*/ 2030681 w 3550722"/>
              <a:gd name="connsiteY3" fmla="*/ 0 h 47501"/>
              <a:gd name="connsiteX4" fmla="*/ 2992582 w 3550722"/>
              <a:gd name="connsiteY4" fmla="*/ 11875 h 47501"/>
              <a:gd name="connsiteX5" fmla="*/ 3182587 w 3550722"/>
              <a:gd name="connsiteY5" fmla="*/ 23750 h 47501"/>
              <a:gd name="connsiteX6" fmla="*/ 3550722 w 3550722"/>
              <a:gd name="connsiteY6" fmla="*/ 23750 h 4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722" h="47501">
                <a:moveTo>
                  <a:pt x="0" y="47501"/>
                </a:moveTo>
                <a:lnTo>
                  <a:pt x="570016" y="35626"/>
                </a:lnTo>
                <a:cubicBezTo>
                  <a:pt x="637394" y="33553"/>
                  <a:pt x="704523" y="25959"/>
                  <a:pt x="771896" y="23750"/>
                </a:cubicBezTo>
                <a:cubicBezTo>
                  <a:pt x="1076042" y="13778"/>
                  <a:pt x="1773614" y="4146"/>
                  <a:pt x="2030681" y="0"/>
                </a:cubicBezTo>
                <a:lnTo>
                  <a:pt x="2992582" y="11875"/>
                </a:lnTo>
                <a:cubicBezTo>
                  <a:pt x="3056027" y="13183"/>
                  <a:pt x="3119143" y="22400"/>
                  <a:pt x="3182587" y="23750"/>
                </a:cubicBezTo>
                <a:cubicBezTo>
                  <a:pt x="3305271" y="26360"/>
                  <a:pt x="3428010" y="23750"/>
                  <a:pt x="3550722" y="23750"/>
                </a:cubicBezTo>
              </a:path>
            </a:pathLst>
          </a:custGeom>
          <a:noFill/>
          <a:ln>
            <a:solidFill>
              <a:schemeClr val="tx1"/>
            </a:solidFill>
            <a:headEnd type="arrow"/>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D63A8A-C94E-FD44-97A2-89E7992F38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80928" y="1122606"/>
            <a:ext cx="1420110" cy="1318674"/>
          </a:xfrm>
          <a:prstGeom prst="rect">
            <a:avLst/>
          </a:prstGeom>
        </p:spPr>
      </p:pic>
      <p:sp>
        <p:nvSpPr>
          <p:cNvPr id="4" name="Title 1">
            <a:extLst>
              <a:ext uri="{FF2B5EF4-FFF2-40B4-BE49-F238E27FC236}">
                <a16:creationId xmlns:a16="http://schemas.microsoft.com/office/drawing/2014/main" id="{B0E18BB5-7BAB-DD4C-AD14-21BA75F8A31A}"/>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err="1"/>
              <a:t>eID</a:t>
            </a:r>
            <a:r>
              <a:rPr lang="en-US" dirty="0"/>
              <a:t>: Threat or Opportunity?</a:t>
            </a:r>
          </a:p>
        </p:txBody>
      </p:sp>
      <p:pic>
        <p:nvPicPr>
          <p:cNvPr id="7" name="Picture 6">
            <a:extLst>
              <a:ext uri="{FF2B5EF4-FFF2-40B4-BE49-F238E27FC236}">
                <a16:creationId xmlns:a16="http://schemas.microsoft.com/office/drawing/2014/main" id="{98D7FE4F-315F-F841-8F46-9E0D2998094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777892" y="2935456"/>
            <a:ext cx="2165289" cy="1307994"/>
          </a:xfrm>
          <a:prstGeom prst="rect">
            <a:avLst/>
          </a:prstGeom>
        </p:spPr>
      </p:pic>
      <p:pic>
        <p:nvPicPr>
          <p:cNvPr id="9" name="Picture 8">
            <a:extLst>
              <a:ext uri="{FF2B5EF4-FFF2-40B4-BE49-F238E27FC236}">
                <a16:creationId xmlns:a16="http://schemas.microsoft.com/office/drawing/2014/main" id="{58744D08-94A2-2544-8A63-303FCC8DC87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80928" y="5062823"/>
            <a:ext cx="2211275" cy="1064808"/>
          </a:xfrm>
          <a:prstGeom prst="rect">
            <a:avLst/>
          </a:prstGeom>
        </p:spPr>
      </p:pic>
      <p:sp>
        <p:nvSpPr>
          <p:cNvPr id="13" name="Rectangle 12">
            <a:extLst>
              <a:ext uri="{FF2B5EF4-FFF2-40B4-BE49-F238E27FC236}">
                <a16:creationId xmlns:a16="http://schemas.microsoft.com/office/drawing/2014/main" id="{EF7F62A2-7CA5-1346-B4F7-366DDEC628DA}"/>
              </a:ext>
            </a:extLst>
          </p:cNvPr>
          <p:cNvSpPr/>
          <p:nvPr/>
        </p:nvSpPr>
        <p:spPr>
          <a:xfrm>
            <a:off x="7455429" y="2441280"/>
            <a:ext cx="479618" cy="369332"/>
          </a:xfrm>
          <a:prstGeom prst="rect">
            <a:avLst/>
          </a:prstGeom>
        </p:spPr>
        <p:txBody>
          <a:bodyPr wrap="none">
            <a:spAutoFit/>
          </a:bodyPr>
          <a:lstStyle/>
          <a:p>
            <a:pPr marL="0" lvl="1"/>
            <a:r>
              <a:rPr lang="en-US" sz="1800" dirty="0">
                <a:solidFill>
                  <a:schemeClr val="tx1">
                    <a:lumMod val="65000"/>
                    <a:lumOff val="35000"/>
                  </a:schemeClr>
                </a:solidFill>
              </a:rPr>
              <a:t>vs.</a:t>
            </a:r>
          </a:p>
        </p:txBody>
      </p:sp>
      <p:sp>
        <p:nvSpPr>
          <p:cNvPr id="14" name="Rectangle 13">
            <a:extLst>
              <a:ext uri="{FF2B5EF4-FFF2-40B4-BE49-F238E27FC236}">
                <a16:creationId xmlns:a16="http://schemas.microsoft.com/office/drawing/2014/main" id="{129AD57C-1888-C344-9342-6D774801281A}"/>
              </a:ext>
            </a:extLst>
          </p:cNvPr>
          <p:cNvSpPr/>
          <p:nvPr/>
        </p:nvSpPr>
        <p:spPr>
          <a:xfrm>
            <a:off x="7470979" y="4494637"/>
            <a:ext cx="479618" cy="369332"/>
          </a:xfrm>
          <a:prstGeom prst="rect">
            <a:avLst/>
          </a:prstGeom>
        </p:spPr>
        <p:txBody>
          <a:bodyPr wrap="none">
            <a:spAutoFit/>
          </a:bodyPr>
          <a:lstStyle/>
          <a:p>
            <a:pPr marL="0" lvl="1"/>
            <a:r>
              <a:rPr lang="en-US" sz="1800" dirty="0">
                <a:solidFill>
                  <a:schemeClr val="tx1">
                    <a:lumMod val="65000"/>
                    <a:lumOff val="35000"/>
                  </a:schemeClr>
                </a:solidFill>
              </a:rPr>
              <a:t>vs.</a:t>
            </a:r>
          </a:p>
        </p:txBody>
      </p:sp>
      <p:sp>
        <p:nvSpPr>
          <p:cNvPr id="2" name="Rectangle 1">
            <a:extLst>
              <a:ext uri="{FF2B5EF4-FFF2-40B4-BE49-F238E27FC236}">
                <a16:creationId xmlns:a16="http://schemas.microsoft.com/office/drawing/2014/main" id="{D9D1D9D3-74F8-C54F-8C67-44758852A33B}"/>
              </a:ext>
            </a:extLst>
          </p:cNvPr>
          <p:cNvSpPr/>
          <p:nvPr/>
        </p:nvSpPr>
        <p:spPr>
          <a:xfrm>
            <a:off x="6764640" y="4494637"/>
            <a:ext cx="2366108" cy="1632994"/>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0BE833B-A6CD-6A4B-94AA-67AAE3317926}"/>
              </a:ext>
            </a:extLst>
          </p:cNvPr>
          <p:cNvSpPr/>
          <p:nvPr/>
        </p:nvSpPr>
        <p:spPr>
          <a:xfrm flipV="1">
            <a:off x="6764640" y="1024981"/>
            <a:ext cx="2518508" cy="1568700"/>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D4A29892-C881-9A42-9A4F-5CBC46C432F5}"/>
              </a:ext>
            </a:extLst>
          </p:cNvPr>
          <p:cNvCxnSpPr>
            <a:cxnSpLocks/>
          </p:cNvCxnSpPr>
          <p:nvPr/>
        </p:nvCxnSpPr>
        <p:spPr>
          <a:xfrm flipH="1" flipV="1">
            <a:off x="6075042" y="3070275"/>
            <a:ext cx="748338" cy="117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E9EE227-4D23-0443-AE54-F3053D4BAC60}"/>
              </a:ext>
            </a:extLst>
          </p:cNvPr>
          <p:cNvCxnSpPr>
            <a:cxnSpLocks/>
          </p:cNvCxnSpPr>
          <p:nvPr/>
        </p:nvCxnSpPr>
        <p:spPr>
          <a:xfrm flipH="1">
            <a:off x="6107134" y="2958976"/>
            <a:ext cx="75928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039161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A4C435-024E-9C41-AA29-708B09F0375F}"/>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err="1"/>
              <a:t>eID</a:t>
            </a:r>
            <a:r>
              <a:rPr lang="en-US" dirty="0"/>
              <a:t>: Alternative?</a:t>
            </a:r>
          </a:p>
        </p:txBody>
      </p:sp>
      <p:pic>
        <p:nvPicPr>
          <p:cNvPr id="4" name="Picture 3">
            <a:extLst>
              <a:ext uri="{FF2B5EF4-FFF2-40B4-BE49-F238E27FC236}">
                <a16:creationId xmlns:a16="http://schemas.microsoft.com/office/drawing/2014/main" id="{67120E05-605B-F54C-9717-386A38D866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3262" y="1343188"/>
            <a:ext cx="1422918" cy="1361936"/>
          </a:xfrm>
          <a:prstGeom prst="rect">
            <a:avLst/>
          </a:prstGeom>
        </p:spPr>
      </p:pic>
      <p:pic>
        <p:nvPicPr>
          <p:cNvPr id="5" name="Picture 4">
            <a:extLst>
              <a:ext uri="{FF2B5EF4-FFF2-40B4-BE49-F238E27FC236}">
                <a16:creationId xmlns:a16="http://schemas.microsoft.com/office/drawing/2014/main" id="{B1432072-FA51-9946-AA80-C870F1EFE5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323" y="2387986"/>
            <a:ext cx="983836" cy="1149090"/>
          </a:xfrm>
          <a:prstGeom prst="rect">
            <a:avLst/>
          </a:prstGeom>
        </p:spPr>
      </p:pic>
      <p:pic>
        <p:nvPicPr>
          <p:cNvPr id="6" name="Picture 5">
            <a:extLst>
              <a:ext uri="{FF2B5EF4-FFF2-40B4-BE49-F238E27FC236}">
                <a16:creationId xmlns:a16="http://schemas.microsoft.com/office/drawing/2014/main" id="{E12BD001-967B-F947-8B40-29A9079715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369" y="3565016"/>
            <a:ext cx="641902" cy="668102"/>
          </a:xfrm>
          <a:prstGeom prst="rect">
            <a:avLst/>
          </a:prstGeom>
        </p:spPr>
      </p:pic>
      <p:pic>
        <p:nvPicPr>
          <p:cNvPr id="7" name="Picture 6">
            <a:extLst>
              <a:ext uri="{FF2B5EF4-FFF2-40B4-BE49-F238E27FC236}">
                <a16:creationId xmlns:a16="http://schemas.microsoft.com/office/drawing/2014/main" id="{5E6814D0-E076-F74A-A56A-0E544058A5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0885" y="4899825"/>
            <a:ext cx="983836" cy="1149090"/>
          </a:xfrm>
          <a:prstGeom prst="rect">
            <a:avLst/>
          </a:prstGeom>
        </p:spPr>
      </p:pic>
      <p:pic>
        <p:nvPicPr>
          <p:cNvPr id="8" name="Picture 7">
            <a:extLst>
              <a:ext uri="{FF2B5EF4-FFF2-40B4-BE49-F238E27FC236}">
                <a16:creationId xmlns:a16="http://schemas.microsoft.com/office/drawing/2014/main" id="{D256A6C5-E711-BE40-880B-6A8C865B4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5598" y="997516"/>
            <a:ext cx="983836" cy="1149090"/>
          </a:xfrm>
          <a:prstGeom prst="rect">
            <a:avLst/>
          </a:prstGeom>
        </p:spPr>
      </p:pic>
      <p:pic>
        <p:nvPicPr>
          <p:cNvPr id="9" name="Picture 8">
            <a:extLst>
              <a:ext uri="{FF2B5EF4-FFF2-40B4-BE49-F238E27FC236}">
                <a16:creationId xmlns:a16="http://schemas.microsoft.com/office/drawing/2014/main" id="{6057539E-C2F5-CB44-8229-8821129EA2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5643" y="5421731"/>
            <a:ext cx="641902" cy="668102"/>
          </a:xfrm>
          <a:prstGeom prst="rect">
            <a:avLst/>
          </a:prstGeom>
        </p:spPr>
      </p:pic>
      <p:pic>
        <p:nvPicPr>
          <p:cNvPr id="10" name="Picture 9">
            <a:extLst>
              <a:ext uri="{FF2B5EF4-FFF2-40B4-BE49-F238E27FC236}">
                <a16:creationId xmlns:a16="http://schemas.microsoft.com/office/drawing/2014/main" id="{C7D48F55-21F4-CF47-A6A2-2348FABB08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0912" y="1368975"/>
            <a:ext cx="641902" cy="668102"/>
          </a:xfrm>
          <a:prstGeom prst="rect">
            <a:avLst/>
          </a:prstGeom>
        </p:spPr>
      </p:pic>
      <p:pic>
        <p:nvPicPr>
          <p:cNvPr id="11" name="Picture 10">
            <a:extLst>
              <a:ext uri="{FF2B5EF4-FFF2-40B4-BE49-F238E27FC236}">
                <a16:creationId xmlns:a16="http://schemas.microsoft.com/office/drawing/2014/main" id="{6A088BB5-DE96-0240-B19E-DF22A6765F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5261" y="4741169"/>
            <a:ext cx="909388" cy="1541805"/>
          </a:xfrm>
          <a:prstGeom prst="rect">
            <a:avLst/>
          </a:prstGeom>
        </p:spPr>
      </p:pic>
      <p:pic>
        <p:nvPicPr>
          <p:cNvPr id="12" name="Picture 11">
            <a:extLst>
              <a:ext uri="{FF2B5EF4-FFF2-40B4-BE49-F238E27FC236}">
                <a16:creationId xmlns:a16="http://schemas.microsoft.com/office/drawing/2014/main" id="{8205B9FD-4FFD-D249-9DF1-994E71B2E8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0782" y="2102279"/>
            <a:ext cx="909388" cy="1541805"/>
          </a:xfrm>
          <a:prstGeom prst="rect">
            <a:avLst/>
          </a:prstGeom>
        </p:spPr>
      </p:pic>
      <p:pic>
        <p:nvPicPr>
          <p:cNvPr id="13" name="Picture 12">
            <a:extLst>
              <a:ext uri="{FF2B5EF4-FFF2-40B4-BE49-F238E27FC236}">
                <a16:creationId xmlns:a16="http://schemas.microsoft.com/office/drawing/2014/main" id="{CE79B2B3-B78F-A14C-8C51-01410E074F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91393" y="2794113"/>
            <a:ext cx="909388" cy="1541805"/>
          </a:xfrm>
          <a:prstGeom prst="rect">
            <a:avLst/>
          </a:prstGeom>
        </p:spPr>
      </p:pic>
      <p:pic>
        <p:nvPicPr>
          <p:cNvPr id="14" name="Picture 13">
            <a:extLst>
              <a:ext uri="{FF2B5EF4-FFF2-40B4-BE49-F238E27FC236}">
                <a16:creationId xmlns:a16="http://schemas.microsoft.com/office/drawing/2014/main" id="{3FD05ADF-FB6A-5840-AEFC-00EFEB2E2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83106" y="2873181"/>
            <a:ext cx="909388" cy="1541805"/>
          </a:xfrm>
          <a:prstGeom prst="rect">
            <a:avLst/>
          </a:prstGeom>
        </p:spPr>
      </p:pic>
      <p:pic>
        <p:nvPicPr>
          <p:cNvPr id="15" name="Picture 14">
            <a:extLst>
              <a:ext uri="{FF2B5EF4-FFF2-40B4-BE49-F238E27FC236}">
                <a16:creationId xmlns:a16="http://schemas.microsoft.com/office/drawing/2014/main" id="{4FB8CF22-8664-3245-9138-F32BFC7527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8303" y="3128164"/>
            <a:ext cx="909388" cy="1541805"/>
          </a:xfrm>
          <a:prstGeom prst="rect">
            <a:avLst/>
          </a:prstGeom>
        </p:spPr>
      </p:pic>
      <p:cxnSp>
        <p:nvCxnSpPr>
          <p:cNvPr id="17" name="Straight Connector 16">
            <a:extLst>
              <a:ext uri="{FF2B5EF4-FFF2-40B4-BE49-F238E27FC236}">
                <a16:creationId xmlns:a16="http://schemas.microsoft.com/office/drawing/2014/main" id="{740AC8DA-DF53-0A46-804B-9FEA9C7F1829}"/>
              </a:ext>
            </a:extLst>
          </p:cNvPr>
          <p:cNvCxnSpPr>
            <a:cxnSpLocks/>
            <a:stCxn id="14" idx="1"/>
            <a:endCxn id="12" idx="1"/>
          </p:cNvCxnSpPr>
          <p:nvPr/>
        </p:nvCxnSpPr>
        <p:spPr>
          <a:xfrm flipH="1" flipV="1">
            <a:off x="4050782" y="2873182"/>
            <a:ext cx="1632324" cy="7709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76EB3A4-056E-684B-8DDE-879B2CC35680}"/>
              </a:ext>
            </a:extLst>
          </p:cNvPr>
          <p:cNvCxnSpPr>
            <a:cxnSpLocks/>
            <a:stCxn id="11" idx="0"/>
            <a:endCxn id="14" idx="1"/>
          </p:cNvCxnSpPr>
          <p:nvPr/>
        </p:nvCxnSpPr>
        <p:spPr>
          <a:xfrm flipV="1">
            <a:off x="5239955" y="3644084"/>
            <a:ext cx="443151" cy="1097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0BD5DC3-46EC-A445-8A8F-09D2FB43E2AF}"/>
              </a:ext>
            </a:extLst>
          </p:cNvPr>
          <p:cNvCxnSpPr>
            <a:cxnSpLocks/>
            <a:stCxn id="7" idx="0"/>
            <a:endCxn id="14" idx="2"/>
          </p:cNvCxnSpPr>
          <p:nvPr/>
        </p:nvCxnSpPr>
        <p:spPr>
          <a:xfrm flipH="1" flipV="1">
            <a:off x="6137800" y="4414986"/>
            <a:ext cx="515003" cy="48483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95260CE-70E2-BB48-AD97-C66A0E046997}"/>
              </a:ext>
            </a:extLst>
          </p:cNvPr>
          <p:cNvCxnSpPr>
            <a:cxnSpLocks/>
            <a:stCxn id="4" idx="2"/>
            <a:endCxn id="14" idx="3"/>
          </p:cNvCxnSpPr>
          <p:nvPr/>
        </p:nvCxnSpPr>
        <p:spPr>
          <a:xfrm flipH="1">
            <a:off x="6592494" y="2705124"/>
            <a:ext cx="552227" cy="9389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5B22A48-3782-BF45-8498-381943D6A51C}"/>
              </a:ext>
            </a:extLst>
          </p:cNvPr>
          <p:cNvCxnSpPr>
            <a:cxnSpLocks/>
            <a:stCxn id="10" idx="3"/>
            <a:endCxn id="8" idx="1"/>
          </p:cNvCxnSpPr>
          <p:nvPr/>
        </p:nvCxnSpPr>
        <p:spPr>
          <a:xfrm flipV="1">
            <a:off x="2652814" y="1572061"/>
            <a:ext cx="812784" cy="1309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0EAD9B9-295B-4E4E-996D-F379EDEB1006}"/>
              </a:ext>
            </a:extLst>
          </p:cNvPr>
          <p:cNvCxnSpPr>
            <a:cxnSpLocks/>
            <a:endCxn id="8" idx="3"/>
          </p:cNvCxnSpPr>
          <p:nvPr/>
        </p:nvCxnSpPr>
        <p:spPr>
          <a:xfrm flipH="1" flipV="1">
            <a:off x="4449434" y="1572061"/>
            <a:ext cx="2419173" cy="2739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FD08FDF-99DD-CC48-827B-55AFA93586D5}"/>
              </a:ext>
            </a:extLst>
          </p:cNvPr>
          <p:cNvCxnSpPr>
            <a:cxnSpLocks/>
            <a:stCxn id="7" idx="0"/>
            <a:endCxn id="4" idx="2"/>
          </p:cNvCxnSpPr>
          <p:nvPr/>
        </p:nvCxnSpPr>
        <p:spPr>
          <a:xfrm flipV="1">
            <a:off x="6652803" y="2705124"/>
            <a:ext cx="491918" cy="21947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CEA2452-2170-234A-946C-135398C8649F}"/>
              </a:ext>
            </a:extLst>
          </p:cNvPr>
          <p:cNvCxnSpPr>
            <a:cxnSpLocks/>
            <a:stCxn id="12" idx="1"/>
            <a:endCxn id="8" idx="2"/>
          </p:cNvCxnSpPr>
          <p:nvPr/>
        </p:nvCxnSpPr>
        <p:spPr>
          <a:xfrm flipH="1" flipV="1">
            <a:off x="3957516" y="2146606"/>
            <a:ext cx="93266" cy="72657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574B536-CBD6-DA44-A041-5F4935BFCEB5}"/>
              </a:ext>
            </a:extLst>
          </p:cNvPr>
          <p:cNvCxnSpPr>
            <a:cxnSpLocks/>
            <a:endCxn id="12" idx="3"/>
          </p:cNvCxnSpPr>
          <p:nvPr/>
        </p:nvCxnSpPr>
        <p:spPr>
          <a:xfrm flipH="1">
            <a:off x="4960170" y="1881271"/>
            <a:ext cx="1908438" cy="9919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05155F23-2607-B147-9270-699D6EB043DE}"/>
              </a:ext>
            </a:extLst>
          </p:cNvPr>
          <p:cNvCxnSpPr>
            <a:cxnSpLocks/>
            <a:stCxn id="12" idx="1"/>
            <a:endCxn id="15" idx="0"/>
          </p:cNvCxnSpPr>
          <p:nvPr/>
        </p:nvCxnSpPr>
        <p:spPr>
          <a:xfrm flipH="1">
            <a:off x="3372997" y="2873182"/>
            <a:ext cx="677785" cy="25498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8758EC38-625B-3246-935B-4C853ABAA605}"/>
              </a:ext>
            </a:extLst>
          </p:cNvPr>
          <p:cNvCxnSpPr>
            <a:cxnSpLocks/>
            <a:stCxn id="13" idx="0"/>
            <a:endCxn id="12" idx="1"/>
          </p:cNvCxnSpPr>
          <p:nvPr/>
        </p:nvCxnSpPr>
        <p:spPr>
          <a:xfrm>
            <a:off x="2346087" y="2794113"/>
            <a:ext cx="1704695" cy="790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D70F494F-1778-1545-9D38-5BB95BA62480}"/>
              </a:ext>
            </a:extLst>
          </p:cNvPr>
          <p:cNvCxnSpPr>
            <a:cxnSpLocks/>
            <a:stCxn id="13" idx="0"/>
            <a:endCxn id="10" idx="3"/>
          </p:cNvCxnSpPr>
          <p:nvPr/>
        </p:nvCxnSpPr>
        <p:spPr>
          <a:xfrm flipV="1">
            <a:off x="2346087" y="1703026"/>
            <a:ext cx="306727" cy="10910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E5B97287-AE98-F241-AE46-181DE2D8D754}"/>
              </a:ext>
            </a:extLst>
          </p:cNvPr>
          <p:cNvCxnSpPr>
            <a:cxnSpLocks/>
            <a:stCxn id="5" idx="3"/>
            <a:endCxn id="10" idx="3"/>
          </p:cNvCxnSpPr>
          <p:nvPr/>
        </p:nvCxnSpPr>
        <p:spPr>
          <a:xfrm flipV="1">
            <a:off x="1156159" y="1703026"/>
            <a:ext cx="1496655" cy="12595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20B327A1-F09C-FC4C-8BBD-2AB1DA56FC8A}"/>
              </a:ext>
            </a:extLst>
          </p:cNvPr>
          <p:cNvCxnSpPr>
            <a:cxnSpLocks/>
            <a:stCxn id="6" idx="0"/>
            <a:endCxn id="13" idx="0"/>
          </p:cNvCxnSpPr>
          <p:nvPr/>
        </p:nvCxnSpPr>
        <p:spPr>
          <a:xfrm flipV="1">
            <a:off x="1093320" y="2794113"/>
            <a:ext cx="1252767" cy="7709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E4494E12-F2A9-6A4E-91E7-ABB3A217FA24}"/>
              </a:ext>
            </a:extLst>
          </p:cNvPr>
          <p:cNvCxnSpPr>
            <a:cxnSpLocks/>
            <a:stCxn id="5" idx="3"/>
            <a:endCxn id="13" idx="0"/>
          </p:cNvCxnSpPr>
          <p:nvPr/>
        </p:nvCxnSpPr>
        <p:spPr>
          <a:xfrm flipV="1">
            <a:off x="1156159" y="2794113"/>
            <a:ext cx="1189928" cy="1684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22C08FE5-1209-634C-B6BA-88998AF987D6}"/>
              </a:ext>
            </a:extLst>
          </p:cNvPr>
          <p:cNvCxnSpPr>
            <a:cxnSpLocks/>
            <a:stCxn id="13" idx="0"/>
            <a:endCxn id="15" idx="0"/>
          </p:cNvCxnSpPr>
          <p:nvPr/>
        </p:nvCxnSpPr>
        <p:spPr>
          <a:xfrm>
            <a:off x="2346087" y="2794113"/>
            <a:ext cx="1026910" cy="334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B3575540-A100-6444-8D5E-64B51F1A53A3}"/>
              </a:ext>
            </a:extLst>
          </p:cNvPr>
          <p:cNvCxnSpPr>
            <a:cxnSpLocks/>
            <a:stCxn id="11" idx="0"/>
            <a:endCxn id="15" idx="0"/>
          </p:cNvCxnSpPr>
          <p:nvPr/>
        </p:nvCxnSpPr>
        <p:spPr>
          <a:xfrm flipH="1" flipV="1">
            <a:off x="3372997" y="3128164"/>
            <a:ext cx="1866958" cy="16130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BA11FEE8-441B-F145-9886-914791B1D8B4}"/>
              </a:ext>
            </a:extLst>
          </p:cNvPr>
          <p:cNvCxnSpPr>
            <a:cxnSpLocks/>
            <a:stCxn id="11" idx="0"/>
            <a:endCxn id="9" idx="0"/>
          </p:cNvCxnSpPr>
          <p:nvPr/>
        </p:nvCxnSpPr>
        <p:spPr>
          <a:xfrm flipH="1">
            <a:off x="2456594" y="4741169"/>
            <a:ext cx="2783361" cy="6805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0D24B484-141B-7244-9345-8BCE8ED95C2A}"/>
              </a:ext>
            </a:extLst>
          </p:cNvPr>
          <p:cNvCxnSpPr>
            <a:cxnSpLocks/>
            <a:stCxn id="15" idx="0"/>
            <a:endCxn id="9" idx="0"/>
          </p:cNvCxnSpPr>
          <p:nvPr/>
        </p:nvCxnSpPr>
        <p:spPr>
          <a:xfrm flipH="1">
            <a:off x="2456594" y="3128164"/>
            <a:ext cx="916403" cy="22935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2DF28FB4-75B8-B549-B285-F2D8FE7CD45C}"/>
              </a:ext>
            </a:extLst>
          </p:cNvPr>
          <p:cNvCxnSpPr>
            <a:cxnSpLocks/>
            <a:stCxn id="15" idx="0"/>
            <a:endCxn id="6" idx="0"/>
          </p:cNvCxnSpPr>
          <p:nvPr/>
        </p:nvCxnSpPr>
        <p:spPr>
          <a:xfrm flipH="1">
            <a:off x="1093320" y="3128164"/>
            <a:ext cx="2279677" cy="43685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C28E853B-6861-0B48-8BDF-C51741CB9974}"/>
              </a:ext>
            </a:extLst>
          </p:cNvPr>
          <p:cNvCxnSpPr>
            <a:cxnSpLocks/>
            <a:stCxn id="14" idx="0"/>
            <a:endCxn id="12" idx="3"/>
          </p:cNvCxnSpPr>
          <p:nvPr/>
        </p:nvCxnSpPr>
        <p:spPr>
          <a:xfrm flipH="1">
            <a:off x="4960170" y="2873181"/>
            <a:ext cx="1177630"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71989961-61EE-9E43-99B3-055755EC9C20}"/>
              </a:ext>
            </a:extLst>
          </p:cNvPr>
          <p:cNvCxnSpPr>
            <a:cxnSpLocks/>
            <a:stCxn id="14" idx="0"/>
          </p:cNvCxnSpPr>
          <p:nvPr/>
        </p:nvCxnSpPr>
        <p:spPr>
          <a:xfrm flipV="1">
            <a:off x="6137800" y="1881270"/>
            <a:ext cx="722936" cy="9919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26EE01F7-EE02-C946-8367-6FC8427283E5}"/>
              </a:ext>
            </a:extLst>
          </p:cNvPr>
          <p:cNvCxnSpPr>
            <a:cxnSpLocks/>
            <a:stCxn id="14" idx="1"/>
            <a:endCxn id="8" idx="3"/>
          </p:cNvCxnSpPr>
          <p:nvPr/>
        </p:nvCxnSpPr>
        <p:spPr>
          <a:xfrm flipH="1" flipV="1">
            <a:off x="4449434" y="1572061"/>
            <a:ext cx="1233672" cy="20720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26" name="Picture 2" descr="Bildergebnis für company pictogram">
            <a:extLst>
              <a:ext uri="{FF2B5EF4-FFF2-40B4-BE49-F238E27FC236}">
                <a16:creationId xmlns:a16="http://schemas.microsoft.com/office/drawing/2014/main" id="{7D0BAD73-ECCE-CD47-97EC-79762F1AF10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52443" y="1835730"/>
            <a:ext cx="519381" cy="51938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descr="Bildergebnis für company pictogram">
            <a:extLst>
              <a:ext uri="{FF2B5EF4-FFF2-40B4-BE49-F238E27FC236}">
                <a16:creationId xmlns:a16="http://schemas.microsoft.com/office/drawing/2014/main" id="{191A2390-97BF-0743-91B3-6DB7139BA6E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686158" y="5848995"/>
            <a:ext cx="312962" cy="335906"/>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 descr="Bildergebnis für company pictogram">
            <a:extLst>
              <a:ext uri="{FF2B5EF4-FFF2-40B4-BE49-F238E27FC236}">
                <a16:creationId xmlns:a16="http://schemas.microsoft.com/office/drawing/2014/main" id="{377CB235-B8A3-7F48-BA76-574EE9582F3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63412" y="2046965"/>
            <a:ext cx="312962" cy="33590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Bildergebnis für company pictogram">
            <a:extLst>
              <a:ext uri="{FF2B5EF4-FFF2-40B4-BE49-F238E27FC236}">
                <a16:creationId xmlns:a16="http://schemas.microsoft.com/office/drawing/2014/main" id="{67E756C5-CFB7-E44B-9EEF-5A56DBF1ADB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66266" y="5201955"/>
            <a:ext cx="519381" cy="51938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Bildergebnis für company pictogram">
            <a:extLst>
              <a:ext uri="{FF2B5EF4-FFF2-40B4-BE49-F238E27FC236}">
                <a16:creationId xmlns:a16="http://schemas.microsoft.com/office/drawing/2014/main" id="{EF77F612-9786-7249-88B7-784CA4DE107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837033" y="3934666"/>
            <a:ext cx="312962" cy="335906"/>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a:extLst>
              <a:ext uri="{FF2B5EF4-FFF2-40B4-BE49-F238E27FC236}">
                <a16:creationId xmlns:a16="http://schemas.microsoft.com/office/drawing/2014/main" id="{242ED500-0630-5841-A082-FC373821ED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15239" y="3435278"/>
            <a:ext cx="505141" cy="657794"/>
          </a:xfrm>
          <a:prstGeom prst="rect">
            <a:avLst/>
          </a:prstGeom>
        </p:spPr>
      </p:pic>
      <p:pic>
        <p:nvPicPr>
          <p:cNvPr id="124" name="Picture 123">
            <a:extLst>
              <a:ext uri="{FF2B5EF4-FFF2-40B4-BE49-F238E27FC236}">
                <a16:creationId xmlns:a16="http://schemas.microsoft.com/office/drawing/2014/main" id="{16A9E129-A95D-424E-A8D5-69FE3B833B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8201" y="3932161"/>
            <a:ext cx="505141" cy="657794"/>
          </a:xfrm>
          <a:prstGeom prst="rect">
            <a:avLst/>
          </a:prstGeom>
        </p:spPr>
      </p:pic>
      <p:pic>
        <p:nvPicPr>
          <p:cNvPr id="125" name="Picture 4" descr="Bildergebnis für company pictogram">
            <a:extLst>
              <a:ext uri="{FF2B5EF4-FFF2-40B4-BE49-F238E27FC236}">
                <a16:creationId xmlns:a16="http://schemas.microsoft.com/office/drawing/2014/main" id="{9DFB4C8B-E428-594E-8E51-B856EA795FA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98366" y="4192626"/>
            <a:ext cx="312962" cy="335906"/>
          </a:xfrm>
          <a:prstGeom prst="rect">
            <a:avLst/>
          </a:prstGeom>
          <a:noFill/>
          <a:extLst>
            <a:ext uri="{909E8E84-426E-40DD-AFC4-6F175D3DCCD1}">
              <a14:hiddenFill xmlns:a14="http://schemas.microsoft.com/office/drawing/2010/main">
                <a:solidFill>
                  <a:srgbClr val="FFFFFF"/>
                </a:solidFill>
              </a14:hiddenFill>
            </a:ext>
          </a:extLst>
        </p:spPr>
      </p:pic>
      <p:sp>
        <p:nvSpPr>
          <p:cNvPr id="126" name="Rectangle 125">
            <a:extLst>
              <a:ext uri="{FF2B5EF4-FFF2-40B4-BE49-F238E27FC236}">
                <a16:creationId xmlns:a16="http://schemas.microsoft.com/office/drawing/2014/main" id="{1B0E742F-F175-B643-A916-673B20CC893E}"/>
              </a:ext>
            </a:extLst>
          </p:cNvPr>
          <p:cNvSpPr/>
          <p:nvPr/>
        </p:nvSpPr>
        <p:spPr>
          <a:xfrm flipH="1">
            <a:off x="6968397" y="3679895"/>
            <a:ext cx="2282481" cy="3046988"/>
          </a:xfrm>
          <a:prstGeom prst="rect">
            <a:avLst/>
          </a:prstGeom>
        </p:spPr>
        <p:txBody>
          <a:bodyPr wrap="square">
            <a:spAutoFit/>
          </a:bodyPr>
          <a:lstStyle/>
          <a:p>
            <a:r>
              <a:rPr lang="en-US" sz="1600" dirty="0"/>
              <a:t>Technologically possible!</a:t>
            </a:r>
          </a:p>
          <a:p>
            <a:pPr marL="342900" indent="-342900">
              <a:buFont typeface="Arial" panose="020B0604020202020204" pitchFamily="34" charset="0"/>
              <a:buChar char="•"/>
            </a:pPr>
            <a:r>
              <a:rPr lang="en-US" sz="1600" dirty="0"/>
              <a:t>Block chain</a:t>
            </a:r>
          </a:p>
          <a:p>
            <a:pPr marL="342900" indent="-342900">
              <a:buFont typeface="Arial" panose="020B0604020202020204" pitchFamily="34" charset="0"/>
              <a:buChar char="•"/>
            </a:pPr>
            <a:r>
              <a:rPr lang="en-US" sz="1600" dirty="0"/>
              <a:t>Verifiable Claims</a:t>
            </a:r>
          </a:p>
          <a:p>
            <a:pPr marL="342900" indent="-342900">
              <a:buFont typeface="Arial" panose="020B0604020202020204" pitchFamily="34" charset="0"/>
              <a:buChar char="•"/>
            </a:pPr>
            <a:r>
              <a:rPr lang="en-US" sz="1600" dirty="0"/>
              <a:t>SSDID:</a:t>
            </a:r>
          </a:p>
          <a:p>
            <a:r>
              <a:rPr lang="en-US" sz="1600" dirty="0"/>
              <a:t>      </a:t>
            </a:r>
            <a:r>
              <a:rPr lang="en-US" sz="1600" i="1" dirty="0"/>
              <a:t>Self-Sovereign,    </a:t>
            </a:r>
          </a:p>
          <a:p>
            <a:r>
              <a:rPr lang="en-US" sz="1600" i="1" dirty="0"/>
              <a:t>      Distributed,    </a:t>
            </a:r>
          </a:p>
          <a:p>
            <a:r>
              <a:rPr lang="en-US" sz="1600" i="1" dirty="0"/>
              <a:t>      Identity</a:t>
            </a:r>
          </a:p>
          <a:p>
            <a:endParaRPr lang="en-US" sz="1600" dirty="0"/>
          </a:p>
          <a:p>
            <a:pPr marL="342900" indent="-342900">
              <a:buFont typeface="Arial" panose="020B0604020202020204" pitchFamily="34" charset="0"/>
              <a:buChar char="•"/>
            </a:pPr>
            <a:endParaRPr lang="en-US" sz="1600" dirty="0"/>
          </a:p>
          <a:p>
            <a:endParaRPr lang="en-US" sz="1600" dirty="0"/>
          </a:p>
          <a:p>
            <a:endParaRPr lang="en-US" sz="1600" dirty="0"/>
          </a:p>
        </p:txBody>
      </p:sp>
      <p:sp>
        <p:nvSpPr>
          <p:cNvPr id="117" name="AutoShape 6" descr="Bildergebnis für w3c logo">
            <a:extLst>
              <a:ext uri="{FF2B5EF4-FFF2-40B4-BE49-F238E27FC236}">
                <a16:creationId xmlns:a16="http://schemas.microsoft.com/office/drawing/2014/main" id="{6051DC60-2B42-B446-8BFA-C55122C04D7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24" name="Group 1023">
            <a:extLst>
              <a:ext uri="{FF2B5EF4-FFF2-40B4-BE49-F238E27FC236}">
                <a16:creationId xmlns:a16="http://schemas.microsoft.com/office/drawing/2014/main" id="{266A6E46-1069-3D45-AAFD-22D6FA10AB09}"/>
              </a:ext>
            </a:extLst>
          </p:cNvPr>
          <p:cNvGrpSpPr/>
          <p:nvPr/>
        </p:nvGrpSpPr>
        <p:grpSpPr>
          <a:xfrm>
            <a:off x="7245136" y="5733489"/>
            <a:ext cx="1894860" cy="566915"/>
            <a:chOff x="7500375" y="5617134"/>
            <a:chExt cx="2511167" cy="735932"/>
          </a:xfrm>
        </p:grpSpPr>
        <p:pic>
          <p:nvPicPr>
            <p:cNvPr id="142" name="Picture 2" descr="Bildergebnis für WU wien logo">
              <a:extLst>
                <a:ext uri="{FF2B5EF4-FFF2-40B4-BE49-F238E27FC236}">
                  <a16:creationId xmlns:a16="http://schemas.microsoft.com/office/drawing/2014/main" id="{5D66FBC1-9DC8-C445-9038-EC2289EA3B4C}"/>
                </a:ext>
              </a:extLst>
            </p:cNvPr>
            <p:cNvPicPr>
              <a:picLocks noChangeAspect="1" noChangeArrowheads="1"/>
            </p:cNvPicPr>
            <p:nvPr/>
          </p:nvPicPr>
          <p:blipFill>
            <a:blip r:embed="rId9" cstate="screen">
              <a:alphaModFix/>
              <a:extLst>
                <a:ext uri="{28A0092B-C50C-407E-A947-70E740481C1C}">
                  <a14:useLocalDpi xmlns:a14="http://schemas.microsoft.com/office/drawing/2010/main"/>
                </a:ext>
              </a:extLst>
            </a:blip>
            <a:srcRect/>
            <a:stretch>
              <a:fillRect/>
            </a:stretch>
          </p:blipFill>
          <p:spPr bwMode="auto">
            <a:xfrm>
              <a:off x="8541765" y="5617134"/>
              <a:ext cx="1469777" cy="73593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a:extLst>
                <a:ext uri="{FF2B5EF4-FFF2-40B4-BE49-F238E27FC236}">
                  <a16:creationId xmlns:a16="http://schemas.microsoft.com/office/drawing/2014/main" id="{6DBB558F-C754-C749-BDF9-04F6956A233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00375" y="5646071"/>
              <a:ext cx="1013946" cy="684369"/>
            </a:xfrm>
            <a:prstGeom prst="rect">
              <a:avLst/>
            </a:prstGeom>
          </p:spPr>
        </p:pic>
      </p:grpSp>
    </p:spTree>
    <p:extLst>
      <p:ext uri="{BB962C8B-B14F-4D97-AF65-F5344CB8AC3E}">
        <p14:creationId xmlns:p14="http://schemas.microsoft.com/office/powerpoint/2010/main" val="4567667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A4C435-024E-9C41-AA29-708B09F0375F}"/>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err="1"/>
              <a:t>eID</a:t>
            </a:r>
            <a:r>
              <a:rPr lang="en-US" dirty="0"/>
              <a:t>: Alternative?</a:t>
            </a:r>
          </a:p>
        </p:txBody>
      </p:sp>
      <p:pic>
        <p:nvPicPr>
          <p:cNvPr id="16" name="Picture 15">
            <a:extLst>
              <a:ext uri="{FF2B5EF4-FFF2-40B4-BE49-F238E27FC236}">
                <a16:creationId xmlns:a16="http://schemas.microsoft.com/office/drawing/2014/main" id="{FC17F37A-3BE0-1E4C-BD16-93DC31B014B8}"/>
              </a:ext>
            </a:extLst>
          </p:cNvPr>
          <p:cNvPicPr>
            <a:picLocks noChangeAspect="1"/>
          </p:cNvPicPr>
          <p:nvPr/>
        </p:nvPicPr>
        <p:blipFill>
          <a:blip r:embed="rId2"/>
          <a:stretch>
            <a:fillRect/>
          </a:stretch>
        </p:blipFill>
        <p:spPr>
          <a:xfrm>
            <a:off x="-43558" y="1114311"/>
            <a:ext cx="9187558" cy="4936883"/>
          </a:xfrm>
          <a:prstGeom prst="rect">
            <a:avLst/>
          </a:prstGeom>
        </p:spPr>
      </p:pic>
      <p:sp>
        <p:nvSpPr>
          <p:cNvPr id="18" name="TextBox 17">
            <a:extLst>
              <a:ext uri="{FF2B5EF4-FFF2-40B4-BE49-F238E27FC236}">
                <a16:creationId xmlns:a16="http://schemas.microsoft.com/office/drawing/2014/main" id="{0E3E7B1A-243D-334A-83EC-C4ED3F22C73E}"/>
              </a:ext>
            </a:extLst>
          </p:cNvPr>
          <p:cNvSpPr txBox="1"/>
          <p:nvPr/>
        </p:nvSpPr>
        <p:spPr>
          <a:xfrm>
            <a:off x="2481944" y="6031070"/>
            <a:ext cx="3876382" cy="338554"/>
          </a:xfrm>
          <a:prstGeom prst="rect">
            <a:avLst/>
          </a:prstGeom>
          <a:noFill/>
        </p:spPr>
        <p:txBody>
          <a:bodyPr wrap="none" rtlCol="0">
            <a:spAutoFit/>
          </a:bodyPr>
          <a:lstStyle/>
          <a:p>
            <a:r>
              <a:rPr lang="en-US" sz="1600" i="1" dirty="0"/>
              <a:t>Slide by Markus </a:t>
            </a:r>
            <a:r>
              <a:rPr lang="en-US" sz="1600" i="1" dirty="0" err="1"/>
              <a:t>Sabadello</a:t>
            </a:r>
            <a:r>
              <a:rPr lang="en-US" sz="1600" i="1" dirty="0"/>
              <a:t> (</a:t>
            </a:r>
            <a:r>
              <a:rPr lang="en-US" sz="1600" i="1" dirty="0" err="1"/>
              <a:t>danubetech</a:t>
            </a:r>
            <a:r>
              <a:rPr lang="en-US" sz="1600" i="1" dirty="0"/>
              <a:t>)</a:t>
            </a:r>
          </a:p>
        </p:txBody>
      </p:sp>
    </p:spTree>
    <p:extLst>
      <p:ext uri="{BB962C8B-B14F-4D97-AF65-F5344CB8AC3E}">
        <p14:creationId xmlns:p14="http://schemas.microsoft.com/office/powerpoint/2010/main" val="137766826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5710C-D5F7-7549-9AE8-B56A4582BEF8}"/>
              </a:ext>
            </a:extLst>
          </p:cNvPr>
          <p:cNvPicPr>
            <a:picLocks noChangeAspect="1"/>
          </p:cNvPicPr>
          <p:nvPr/>
        </p:nvPicPr>
        <p:blipFill rotWithShape="1">
          <a:blip r:embed="rId2"/>
          <a:srcRect l="48906" t="33078"/>
          <a:stretch/>
        </p:blipFill>
        <p:spPr>
          <a:xfrm>
            <a:off x="139338" y="635727"/>
            <a:ext cx="2762110" cy="2660700"/>
          </a:xfrm>
          <a:prstGeom prst="rect">
            <a:avLst/>
          </a:prstGeom>
        </p:spPr>
      </p:pic>
      <p:sp>
        <p:nvSpPr>
          <p:cNvPr id="3" name="TextBox 2">
            <a:extLst>
              <a:ext uri="{FF2B5EF4-FFF2-40B4-BE49-F238E27FC236}">
                <a16:creationId xmlns:a16="http://schemas.microsoft.com/office/drawing/2014/main" id="{0802F98E-FF96-614F-811A-3AA562065296}"/>
              </a:ext>
            </a:extLst>
          </p:cNvPr>
          <p:cNvSpPr txBox="1"/>
          <p:nvPr/>
        </p:nvSpPr>
        <p:spPr>
          <a:xfrm>
            <a:off x="2803785" y="383141"/>
            <a:ext cx="4284694" cy="830997"/>
          </a:xfrm>
          <a:prstGeom prst="rect">
            <a:avLst/>
          </a:prstGeom>
          <a:noFill/>
        </p:spPr>
        <p:txBody>
          <a:bodyPr wrap="square" rtlCol="0">
            <a:spAutoFit/>
          </a:bodyPr>
          <a:lstStyle/>
          <a:p>
            <a:r>
              <a:rPr lang="en-US" dirty="0"/>
              <a:t>SSDID is one building block</a:t>
            </a:r>
          </a:p>
          <a:p>
            <a:r>
              <a:rPr lang="en-US" dirty="0"/>
              <a:t>…what else?</a:t>
            </a:r>
          </a:p>
        </p:txBody>
      </p:sp>
      <p:sp>
        <p:nvSpPr>
          <p:cNvPr id="4" name="Content Placeholder 13">
            <a:extLst>
              <a:ext uri="{FF2B5EF4-FFF2-40B4-BE49-F238E27FC236}">
                <a16:creationId xmlns:a16="http://schemas.microsoft.com/office/drawing/2014/main" id="{FC17C93B-DB1E-A047-AD05-B4FF4F9BD35F}"/>
              </a:ext>
            </a:extLst>
          </p:cNvPr>
          <p:cNvSpPr txBox="1">
            <a:spLocks/>
          </p:cNvSpPr>
          <p:nvPr/>
        </p:nvSpPr>
        <p:spPr>
          <a:xfrm>
            <a:off x="3758307" y="1156815"/>
            <a:ext cx="4866243" cy="3235756"/>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sz="1800" dirty="0"/>
          </a:p>
          <a:p>
            <a:pPr marL="0" lvl="1" indent="0">
              <a:buNone/>
            </a:pPr>
            <a:r>
              <a:rPr lang="en-US" sz="1800" dirty="0">
                <a:solidFill>
                  <a:schemeClr val="bg2"/>
                </a:solidFill>
                <a:sym typeface="Wingdings" pitchFamily="2" charset="2"/>
              </a:rPr>
              <a:t></a:t>
            </a:r>
            <a:r>
              <a:rPr lang="en-US" sz="1800" dirty="0">
                <a:sym typeface="Wingdings" pitchFamily="2" charset="2"/>
              </a:rPr>
              <a:t> </a:t>
            </a:r>
            <a:r>
              <a:rPr lang="en-US" sz="1800" b="1" dirty="0"/>
              <a:t>Standard exchange formats</a:t>
            </a:r>
          </a:p>
          <a:p>
            <a:pPr lvl="1">
              <a:buFont typeface="Wingdings" pitchFamily="2" charset="2"/>
              <a:buChar char="à"/>
            </a:pPr>
            <a:r>
              <a:rPr lang="en-US" sz="1800" b="1" dirty="0">
                <a:sym typeface="Wingdings" pitchFamily="2" charset="2"/>
              </a:rPr>
              <a:t>Open</a:t>
            </a:r>
            <a:r>
              <a:rPr lang="en-US" sz="1800" dirty="0">
                <a:sym typeface="Wingdings" pitchFamily="2" charset="2"/>
              </a:rPr>
              <a:t> Architectures</a:t>
            </a:r>
          </a:p>
          <a:p>
            <a:pPr lvl="1">
              <a:buFont typeface="Wingdings" pitchFamily="2" charset="2"/>
              <a:buChar char="à"/>
            </a:pPr>
            <a:r>
              <a:rPr lang="en-US" sz="1800" b="1" dirty="0">
                <a:sym typeface="Wingdings" pitchFamily="2" charset="2"/>
              </a:rPr>
              <a:t>Decentralized</a:t>
            </a:r>
            <a:r>
              <a:rPr lang="en-US" sz="1800" dirty="0">
                <a:sym typeface="Wingdings" pitchFamily="2" charset="2"/>
              </a:rPr>
              <a:t> ID and </a:t>
            </a:r>
            <a:r>
              <a:rPr lang="en-US" sz="1800" b="1" dirty="0">
                <a:sym typeface="Wingdings" pitchFamily="2" charset="2"/>
              </a:rPr>
              <a:t>transparency records</a:t>
            </a:r>
            <a:endParaRPr lang="en-US" sz="1800" b="1" dirty="0"/>
          </a:p>
          <a:p>
            <a:pPr marL="0" lvl="1" indent="0">
              <a:buNone/>
            </a:pPr>
            <a:r>
              <a:rPr lang="en-US" sz="1800" dirty="0">
                <a:solidFill>
                  <a:schemeClr val="bg2"/>
                </a:solidFill>
                <a:sym typeface="Wingdings" pitchFamily="2" charset="2"/>
              </a:rPr>
              <a:t></a:t>
            </a:r>
            <a:r>
              <a:rPr lang="en-US" sz="1800" dirty="0">
                <a:sym typeface="Wingdings" pitchFamily="2" charset="2"/>
              </a:rPr>
              <a:t> </a:t>
            </a:r>
            <a:r>
              <a:rPr lang="en-US" sz="1800" dirty="0"/>
              <a:t>Policy Templates &amp; Consent Dashboard </a:t>
            </a:r>
          </a:p>
          <a:p>
            <a:pPr marL="0" lvl="1" indent="0">
              <a:buNone/>
            </a:pPr>
            <a:endParaRPr lang="en-US" sz="1800" dirty="0"/>
          </a:p>
        </p:txBody>
      </p:sp>
      <p:grpSp>
        <p:nvGrpSpPr>
          <p:cNvPr id="5" name="Group 4">
            <a:extLst>
              <a:ext uri="{FF2B5EF4-FFF2-40B4-BE49-F238E27FC236}">
                <a16:creationId xmlns:a16="http://schemas.microsoft.com/office/drawing/2014/main" id="{758F145E-954F-E541-9A3F-CC78B799D48F}"/>
              </a:ext>
            </a:extLst>
          </p:cNvPr>
          <p:cNvGrpSpPr/>
          <p:nvPr/>
        </p:nvGrpSpPr>
        <p:grpSpPr>
          <a:xfrm>
            <a:off x="4029502" y="2994053"/>
            <a:ext cx="4352502" cy="2091935"/>
            <a:chOff x="-83537" y="4215866"/>
            <a:chExt cx="4067031" cy="2180391"/>
          </a:xfrm>
        </p:grpSpPr>
        <p:pic>
          <p:nvPicPr>
            <p:cNvPr id="6" name="image12.jpg">
              <a:extLst>
                <a:ext uri="{FF2B5EF4-FFF2-40B4-BE49-F238E27FC236}">
                  <a16:creationId xmlns:a16="http://schemas.microsoft.com/office/drawing/2014/main" id="{471E3DF0-ECA9-9E43-BF7E-90D8F60124A8}"/>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83537" y="4215866"/>
              <a:ext cx="1200150" cy="685800"/>
            </a:xfrm>
            <a:prstGeom prst="rect">
              <a:avLst/>
            </a:prstGeom>
            <a:ln/>
          </p:spPr>
        </p:pic>
        <p:pic>
          <p:nvPicPr>
            <p:cNvPr id="7" name="image15.png" descr="Logo-cerict.png">
              <a:extLst>
                <a:ext uri="{FF2B5EF4-FFF2-40B4-BE49-F238E27FC236}">
                  <a16:creationId xmlns:a16="http://schemas.microsoft.com/office/drawing/2014/main" id="{91B49CAB-CC17-7744-B3CF-C2957DB4792D}"/>
                </a:ext>
              </a:extLst>
            </p:cNvPr>
            <p:cNvPicPr/>
            <p:nvPr/>
          </p:nvPicPr>
          <p:blipFill>
            <a:blip r:embed="rId4">
              <a:extLst>
                <a:ext uri="{28A0092B-C50C-407E-A947-70E740481C1C}">
                  <a14:useLocalDpi xmlns:a14="http://schemas.microsoft.com/office/drawing/2010/main"/>
                </a:ext>
              </a:extLst>
            </a:blip>
            <a:srcRect/>
            <a:stretch>
              <a:fillRect/>
            </a:stretch>
          </p:blipFill>
          <p:spPr>
            <a:xfrm>
              <a:off x="1034816" y="4980862"/>
              <a:ext cx="755804" cy="643889"/>
            </a:xfrm>
            <a:prstGeom prst="rect">
              <a:avLst/>
            </a:prstGeom>
            <a:ln/>
          </p:spPr>
        </p:pic>
        <p:pic>
          <p:nvPicPr>
            <p:cNvPr id="8" name="image13.jpg" descr="TU_Logo_lang_RGB_rot.jpg">
              <a:extLst>
                <a:ext uri="{FF2B5EF4-FFF2-40B4-BE49-F238E27FC236}">
                  <a16:creationId xmlns:a16="http://schemas.microsoft.com/office/drawing/2014/main" id="{E739C0D0-70AF-544D-8D6B-21A36F48826B}"/>
                </a:ext>
              </a:extLst>
            </p:cNvPr>
            <p:cNvPicPr/>
            <p:nvPr/>
          </p:nvPicPr>
          <p:blipFill>
            <a:blip r:embed="rId5" cstate="screen">
              <a:extLst>
                <a:ext uri="{28A0092B-C50C-407E-A947-70E740481C1C}">
                  <a14:useLocalDpi xmlns:a14="http://schemas.microsoft.com/office/drawing/2010/main"/>
                </a:ext>
              </a:extLst>
            </a:blip>
            <a:srcRect/>
            <a:stretch>
              <a:fillRect/>
            </a:stretch>
          </p:blipFill>
          <p:spPr>
            <a:xfrm>
              <a:off x="1134042" y="5850457"/>
              <a:ext cx="1028908" cy="545800"/>
            </a:xfrm>
            <a:prstGeom prst="rect">
              <a:avLst/>
            </a:prstGeom>
            <a:ln/>
          </p:spPr>
        </p:pic>
        <p:pic>
          <p:nvPicPr>
            <p:cNvPr id="9" name="image11.png">
              <a:extLst>
                <a:ext uri="{FF2B5EF4-FFF2-40B4-BE49-F238E27FC236}">
                  <a16:creationId xmlns:a16="http://schemas.microsoft.com/office/drawing/2014/main" id="{7691C284-9103-4546-8CC2-55E9C8815B73}"/>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87174" y="4980862"/>
              <a:ext cx="685800" cy="600075"/>
            </a:xfrm>
            <a:prstGeom prst="rect">
              <a:avLst/>
            </a:prstGeom>
            <a:ln/>
          </p:spPr>
        </p:pic>
        <p:pic>
          <p:nvPicPr>
            <p:cNvPr id="10" name="image14.jpg" descr="ercim-head.jpg">
              <a:extLst>
                <a:ext uri="{FF2B5EF4-FFF2-40B4-BE49-F238E27FC236}">
                  <a16:creationId xmlns:a16="http://schemas.microsoft.com/office/drawing/2014/main" id="{F600A739-051F-9A40-AE0F-34EF50A99D97}"/>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43916" y="5689644"/>
              <a:ext cx="857250" cy="588169"/>
            </a:xfrm>
            <a:prstGeom prst="rect">
              <a:avLst/>
            </a:prstGeom>
            <a:ln/>
          </p:spPr>
        </p:pic>
        <p:pic>
          <p:nvPicPr>
            <p:cNvPr id="11" name="Picture 10" descr="http://www.tenforce.com/wp-content/themes/twentyfifteen-child/img/fullPage.jpg">
              <a:extLst>
                <a:ext uri="{FF2B5EF4-FFF2-40B4-BE49-F238E27FC236}">
                  <a16:creationId xmlns:a16="http://schemas.microsoft.com/office/drawing/2014/main" id="{D6A198C6-0904-6648-8C88-E82F98348B62}"/>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30708" y="4360717"/>
              <a:ext cx="1457325" cy="363855"/>
            </a:xfrm>
            <a:prstGeom prst="rect">
              <a:avLst/>
            </a:prstGeom>
            <a:noFill/>
            <a:ln>
              <a:noFill/>
            </a:ln>
          </p:spPr>
        </p:pic>
        <p:pic>
          <p:nvPicPr>
            <p:cNvPr id="12" name="image06.png">
              <a:extLst>
                <a:ext uri="{FF2B5EF4-FFF2-40B4-BE49-F238E27FC236}">
                  <a16:creationId xmlns:a16="http://schemas.microsoft.com/office/drawing/2014/main" id="{EB724550-357B-A14D-B58E-2A513C1BA810}"/>
                </a:ext>
              </a:extLst>
            </p:cNvPr>
            <p:cNvPicPr/>
            <p:nvPr/>
          </p:nvPicPr>
          <p:blipFill>
            <a:blip r:embed="rId9" cstate="screen">
              <a:extLst>
                <a:ext uri="{28A0092B-C50C-407E-A947-70E740481C1C}">
                  <a14:useLocalDpi xmlns:a14="http://schemas.microsoft.com/office/drawing/2010/main"/>
                </a:ext>
              </a:extLst>
            </a:blip>
            <a:srcRect/>
            <a:stretch>
              <a:fillRect/>
            </a:stretch>
          </p:blipFill>
          <p:spPr>
            <a:xfrm>
              <a:off x="1316743" y="4338581"/>
              <a:ext cx="1036865" cy="369007"/>
            </a:xfrm>
            <a:prstGeom prst="rect">
              <a:avLst/>
            </a:prstGeom>
            <a:ln/>
          </p:spPr>
        </p:pic>
        <p:pic>
          <p:nvPicPr>
            <p:cNvPr id="13" name="image01.png">
              <a:extLst>
                <a:ext uri="{FF2B5EF4-FFF2-40B4-BE49-F238E27FC236}">
                  <a16:creationId xmlns:a16="http://schemas.microsoft.com/office/drawing/2014/main" id="{56617AE3-E4CE-D848-A4C6-AD3F9F9FB80E}"/>
                </a:ext>
              </a:extLst>
            </p:cNvPr>
            <p:cNvPicPr/>
            <p:nvPr/>
          </p:nvPicPr>
          <p:blipFill>
            <a:blip r:embed="rId10" cstate="screen">
              <a:extLst>
                <a:ext uri="{28A0092B-C50C-407E-A947-70E740481C1C}">
                  <a14:useLocalDpi xmlns:a14="http://schemas.microsoft.com/office/drawing/2010/main"/>
                </a:ext>
              </a:extLst>
            </a:blip>
            <a:srcRect/>
            <a:stretch>
              <a:fillRect/>
            </a:stretch>
          </p:blipFill>
          <p:spPr>
            <a:xfrm>
              <a:off x="2354719" y="5500099"/>
              <a:ext cx="1628775" cy="514350"/>
            </a:xfrm>
            <a:prstGeom prst="rect">
              <a:avLst/>
            </a:prstGeom>
            <a:ln/>
          </p:spPr>
        </p:pic>
        <p:pic>
          <p:nvPicPr>
            <p:cNvPr id="14" name="Picture 13" descr="http://www.asianlegalonline.com/sites/default/files//tr_the%20answer%20company.jpg">
              <a:extLst>
                <a:ext uri="{FF2B5EF4-FFF2-40B4-BE49-F238E27FC236}">
                  <a16:creationId xmlns:a16="http://schemas.microsoft.com/office/drawing/2014/main" id="{A868C237-8AFA-BC40-9C14-685C180568B5}"/>
                </a:ext>
              </a:extLst>
            </p:cNvPr>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24391" y="4835731"/>
              <a:ext cx="1875955" cy="749052"/>
            </a:xfrm>
            <a:prstGeom prst="rect">
              <a:avLst/>
            </a:prstGeom>
            <a:noFill/>
            <a:ln>
              <a:noFill/>
            </a:ln>
          </p:spPr>
        </p:pic>
        <p:pic>
          <p:nvPicPr>
            <p:cNvPr id="15" name="Picture 14" descr="ttp://www.proximus.be/resources/cdn/brand/logos/proximus.png">
              <a:extLst>
                <a:ext uri="{FF2B5EF4-FFF2-40B4-BE49-F238E27FC236}">
                  <a16:creationId xmlns:a16="http://schemas.microsoft.com/office/drawing/2014/main" id="{7C5E451D-C2AE-1744-B699-0EE9BB73FE1A}"/>
                </a:ext>
              </a:extLst>
            </p:cNvPr>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399494" y="6072223"/>
              <a:ext cx="1384571" cy="217775"/>
            </a:xfrm>
            <a:prstGeom prst="rect">
              <a:avLst/>
            </a:prstGeom>
            <a:noFill/>
            <a:ln>
              <a:noFill/>
            </a:ln>
          </p:spPr>
        </p:pic>
      </p:grpSp>
      <p:grpSp>
        <p:nvGrpSpPr>
          <p:cNvPr id="16" name="Group 15">
            <a:extLst>
              <a:ext uri="{FF2B5EF4-FFF2-40B4-BE49-F238E27FC236}">
                <a16:creationId xmlns:a16="http://schemas.microsoft.com/office/drawing/2014/main" id="{04344BA7-A4C0-CA42-B1BB-E88B428D6810}"/>
              </a:ext>
            </a:extLst>
          </p:cNvPr>
          <p:cNvGrpSpPr/>
          <p:nvPr/>
        </p:nvGrpSpPr>
        <p:grpSpPr>
          <a:xfrm>
            <a:off x="4029501" y="5133110"/>
            <a:ext cx="5112729" cy="1262542"/>
            <a:chOff x="4050283" y="5070764"/>
            <a:chExt cx="5112729" cy="1262542"/>
          </a:xfrm>
        </p:grpSpPr>
        <p:sp>
          <p:nvSpPr>
            <p:cNvPr id="17" name="Rectangle 16">
              <a:extLst>
                <a:ext uri="{FF2B5EF4-FFF2-40B4-BE49-F238E27FC236}">
                  <a16:creationId xmlns:a16="http://schemas.microsoft.com/office/drawing/2014/main" id="{D61825C0-AFCC-D243-BB0B-DA8F692997EA}"/>
                </a:ext>
              </a:extLst>
            </p:cNvPr>
            <p:cNvSpPr/>
            <p:nvPr/>
          </p:nvSpPr>
          <p:spPr>
            <a:xfrm>
              <a:off x="4247381" y="5070764"/>
              <a:ext cx="4821382" cy="1250026"/>
            </a:xfrm>
            <a:prstGeom prst="rect">
              <a:avLst/>
            </a:prstGeom>
            <a:solidFill>
              <a:srgbClr val="1327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86874EB-9150-EB42-9FA9-A5E5A441653D}"/>
                </a:ext>
              </a:extLst>
            </p:cNvPr>
            <p:cNvGrpSpPr/>
            <p:nvPr/>
          </p:nvGrpSpPr>
          <p:grpSpPr>
            <a:xfrm>
              <a:off x="4050283" y="5070764"/>
              <a:ext cx="1262542" cy="1262542"/>
              <a:chOff x="1180315" y="3497580"/>
              <a:chExt cx="1262542" cy="1262542"/>
            </a:xfrm>
          </p:grpSpPr>
          <p:pic>
            <p:nvPicPr>
              <p:cNvPr id="21" name="Picture 20">
                <a:extLst>
                  <a:ext uri="{FF2B5EF4-FFF2-40B4-BE49-F238E27FC236}">
                    <a16:creationId xmlns:a16="http://schemas.microsoft.com/office/drawing/2014/main" id="{C74E39FD-209A-6846-8D9B-4921730F2566}"/>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1180315" y="3497580"/>
                <a:ext cx="1262542" cy="1043940"/>
              </a:xfrm>
              <a:prstGeom prst="rect">
                <a:avLst/>
              </a:prstGeom>
            </p:spPr>
          </p:pic>
          <p:pic>
            <p:nvPicPr>
              <p:cNvPr id="22" name="Picture 21">
                <a:extLst>
                  <a:ext uri="{FF2B5EF4-FFF2-40B4-BE49-F238E27FC236}">
                    <a16:creationId xmlns:a16="http://schemas.microsoft.com/office/drawing/2014/main" id="{904A5248-5991-6F4B-84B5-14544CA2C502}"/>
                  </a:ext>
                </a:extLst>
              </p:cNvPr>
              <p:cNvPicPr>
                <a:picLocks noChangeAspect="1"/>
              </p:cNvPicPr>
              <p:nvPr userDrawn="1"/>
            </p:nvPicPr>
            <p:blipFill rotWithShape="1">
              <a:blip r:embed="rId14" cstate="screen">
                <a:extLst>
                  <a:ext uri="{BEBA8EAE-BF5A-486C-A8C5-ECC9F3942E4B}">
                    <a14:imgProps xmlns:a14="http://schemas.microsoft.com/office/drawing/2010/main">
                      <a14:imgLayer r:embed="rId15">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p:blipFill>
            <p:spPr>
              <a:xfrm>
                <a:off x="1180315" y="4541520"/>
                <a:ext cx="1262542" cy="218602"/>
              </a:xfrm>
              <a:prstGeom prst="rect">
                <a:avLst/>
              </a:prstGeom>
            </p:spPr>
          </p:pic>
        </p:grpSp>
        <p:pic>
          <p:nvPicPr>
            <p:cNvPr id="19" name="Picture 18">
              <a:extLst>
                <a:ext uri="{FF2B5EF4-FFF2-40B4-BE49-F238E27FC236}">
                  <a16:creationId xmlns:a16="http://schemas.microsoft.com/office/drawing/2014/main" id="{9BA33E33-3FB4-6243-80AB-EEEBBE4D749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507681" y="5691770"/>
              <a:ext cx="3366226" cy="525529"/>
            </a:xfrm>
            <a:prstGeom prst="rect">
              <a:avLst/>
            </a:prstGeom>
          </p:spPr>
        </p:pic>
        <p:sp>
          <p:nvSpPr>
            <p:cNvPr id="20" name="Rectangle 19">
              <a:extLst>
                <a:ext uri="{FF2B5EF4-FFF2-40B4-BE49-F238E27FC236}">
                  <a16:creationId xmlns:a16="http://schemas.microsoft.com/office/drawing/2014/main" id="{68639DA9-E78D-F746-A388-409C204D8568}"/>
                </a:ext>
              </a:extLst>
            </p:cNvPr>
            <p:cNvSpPr/>
            <p:nvPr/>
          </p:nvSpPr>
          <p:spPr>
            <a:xfrm>
              <a:off x="5008008" y="5076582"/>
              <a:ext cx="4155004" cy="584775"/>
            </a:xfrm>
            <a:prstGeom prst="rect">
              <a:avLst/>
            </a:prstGeom>
          </p:spPr>
          <p:txBody>
            <a:bodyPr wrap="square">
              <a:spAutoFit/>
            </a:bodyPr>
            <a:lstStyle/>
            <a:p>
              <a:r>
                <a:rPr lang="en-US" sz="1600" b="1" dirty="0">
                  <a:solidFill>
                    <a:schemeClr val="bg1"/>
                  </a:solidFill>
                  <a:latin typeface="Myriad Pro" panose="020B0503030403020204" pitchFamily="34" charset="0"/>
                </a:rPr>
                <a:t>Scalable Policy-</a:t>
              </a:r>
              <a:r>
                <a:rPr lang="en-US" sz="1600" b="1" dirty="0" err="1">
                  <a:solidFill>
                    <a:schemeClr val="bg1"/>
                  </a:solidFill>
                  <a:latin typeface="Myriad Pro" panose="020B0503030403020204" pitchFamily="34" charset="0"/>
                </a:rPr>
                <a:t>awarE</a:t>
              </a:r>
              <a:r>
                <a:rPr lang="en-US" sz="1600" b="1" dirty="0">
                  <a:solidFill>
                    <a:schemeClr val="bg1"/>
                  </a:solidFill>
                  <a:latin typeface="Myriad Pro" panose="020B0503030403020204" pitchFamily="34" charset="0"/>
                </a:rPr>
                <a:t> linked data </a:t>
              </a:r>
              <a:r>
                <a:rPr lang="en-US" sz="1600" b="1" dirty="0" err="1">
                  <a:solidFill>
                    <a:schemeClr val="bg1"/>
                  </a:solidFill>
                  <a:latin typeface="Myriad Pro" panose="020B0503030403020204" pitchFamily="34" charset="0"/>
                </a:rPr>
                <a:t>arChitecture</a:t>
              </a:r>
              <a:r>
                <a:rPr lang="en-US" sz="1600" b="1" dirty="0">
                  <a:solidFill>
                    <a:schemeClr val="bg1"/>
                  </a:solidFill>
                  <a:latin typeface="Myriad Pro" panose="020B0503030403020204" pitchFamily="34" charset="0"/>
                </a:rPr>
                <a:t> for </a:t>
              </a:r>
              <a:r>
                <a:rPr lang="en-US" sz="1600" b="1" dirty="0" err="1">
                  <a:solidFill>
                    <a:schemeClr val="bg1"/>
                  </a:solidFill>
                  <a:latin typeface="Myriad Pro" panose="020B0503030403020204" pitchFamily="34" charset="0"/>
                </a:rPr>
                <a:t>prIvacy</a:t>
              </a:r>
              <a:r>
                <a:rPr lang="en-US" sz="1600" b="1" dirty="0">
                  <a:solidFill>
                    <a:schemeClr val="bg1"/>
                  </a:solidFill>
                  <a:latin typeface="Myriad Pro" panose="020B0503030403020204" pitchFamily="34" charset="0"/>
                </a:rPr>
                <a:t>, </a:t>
              </a:r>
              <a:r>
                <a:rPr lang="en-US" sz="1600" b="1" dirty="0" err="1">
                  <a:solidFill>
                    <a:schemeClr val="bg1"/>
                  </a:solidFill>
                  <a:latin typeface="Myriad Pro" panose="020B0503030403020204" pitchFamily="34" charset="0"/>
                </a:rPr>
                <a:t>trAnsparency</a:t>
              </a:r>
              <a:r>
                <a:rPr lang="en-US" sz="1600" b="1" dirty="0">
                  <a:solidFill>
                    <a:schemeClr val="bg1"/>
                  </a:solidFill>
                  <a:latin typeface="Myriad Pro" panose="020B0503030403020204" pitchFamily="34" charset="0"/>
                </a:rPr>
                <a:t> and </a:t>
              </a:r>
              <a:r>
                <a:rPr lang="en-US" sz="1600" b="1" dirty="0" err="1">
                  <a:solidFill>
                    <a:schemeClr val="bg1"/>
                  </a:solidFill>
                  <a:latin typeface="Myriad Pro" panose="020B0503030403020204" pitchFamily="34" charset="0"/>
                </a:rPr>
                <a:t>compLiance</a:t>
              </a:r>
              <a:endParaRPr lang="en-US" sz="1600" b="1" dirty="0">
                <a:solidFill>
                  <a:schemeClr val="bg1"/>
                </a:solidFill>
              </a:endParaRPr>
            </a:p>
          </p:txBody>
        </p:sp>
      </p:grpSp>
      <p:pic>
        <p:nvPicPr>
          <p:cNvPr id="23" name="Picture 22">
            <a:extLst>
              <a:ext uri="{FF2B5EF4-FFF2-40B4-BE49-F238E27FC236}">
                <a16:creationId xmlns:a16="http://schemas.microsoft.com/office/drawing/2014/main" id="{BA2D4FD3-EBB8-2E45-8440-9A555D57096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0810" y="3820275"/>
            <a:ext cx="4200547" cy="3073571"/>
          </a:xfrm>
          <a:prstGeom prst="rect">
            <a:avLst/>
          </a:prstGeom>
        </p:spPr>
      </p:pic>
      <p:sp>
        <p:nvSpPr>
          <p:cNvPr id="24" name="Oval 23">
            <a:extLst>
              <a:ext uri="{FF2B5EF4-FFF2-40B4-BE49-F238E27FC236}">
                <a16:creationId xmlns:a16="http://schemas.microsoft.com/office/drawing/2014/main" id="{C5128D62-6D63-4E41-8159-371C1A522452}"/>
              </a:ext>
            </a:extLst>
          </p:cNvPr>
          <p:cNvSpPr/>
          <p:nvPr/>
        </p:nvSpPr>
        <p:spPr>
          <a:xfrm>
            <a:off x="2264229" y="2072640"/>
            <a:ext cx="383177" cy="391886"/>
          </a:xfrm>
          <a:prstGeom prst="ellipse">
            <a:avLst/>
          </a:prstGeom>
          <a:solidFill>
            <a:schemeClr val="bg1"/>
          </a:solidFill>
          <a:ln w="15875">
            <a:solidFill>
              <a:srgbClr val="2A7AB8">
                <a:alpha val="55000"/>
              </a:srgbClr>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900" b="1" dirty="0">
                <a:solidFill>
                  <a:srgbClr val="2A7AB8"/>
                </a:solidFill>
              </a:rPr>
              <a:t>SME</a:t>
            </a:r>
          </a:p>
        </p:txBody>
      </p:sp>
    </p:spTree>
    <p:extLst>
      <p:ext uri="{BB962C8B-B14F-4D97-AF65-F5344CB8AC3E}">
        <p14:creationId xmlns:p14="http://schemas.microsoft.com/office/powerpoint/2010/main" val="8107226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1" end="1"/>
                                            </p:txEl>
                                          </p:spTgt>
                                        </p:tgtEl>
                                        <p:attrNameLst>
                                          <p:attrName>style.color</p:attrName>
                                        </p:attrNameLst>
                                      </p:cBhvr>
                                      <p:to>
                                        <p:clrVal>
                                          <a:schemeClr val="bg2"/>
                                        </p:clrVal>
                                      </p:to>
                                    </p:set>
                                    <p:set>
                                      <p:cBhvr>
                                        <p:cTn id="7" dur="500" fill="hold"/>
                                        <p:tgtEl>
                                          <p:spTgt spid="4">
                                            <p:txEl>
                                              <p:pRg st="1" end="1"/>
                                            </p:txEl>
                                          </p:spTgt>
                                        </p:tgtEl>
                                        <p:attrNameLst>
                                          <p:attrName>fillcolor</p:attrName>
                                        </p:attrNameLst>
                                      </p:cBhvr>
                                      <p:to>
                                        <p:clrVal>
                                          <a:schemeClr val="bg2"/>
                                        </p:clrVal>
                                      </p:to>
                                    </p:set>
                                    <p:set>
                                      <p:cBhvr>
                                        <p:cTn id="8" dur="500" fill="hold"/>
                                        <p:tgtEl>
                                          <p:spTgt spid="4">
                                            <p:txEl>
                                              <p:pRg st="1" end="1"/>
                                            </p:txEl>
                                          </p:spTgt>
                                        </p:tgtEl>
                                        <p:attrNameLst>
                                          <p:attrName>fill.type</p:attrName>
                                        </p:attrNameLst>
                                      </p:cBhvr>
                                      <p:to>
                                        <p:strVal val="solid"/>
                                      </p:to>
                                    </p:set>
                                  </p:childTnLst>
                                </p:cTn>
                              </p:par>
                            </p:childTnLst>
                          </p:cTn>
                        </p:par>
                        <p:par>
                          <p:cTn id="9" fill="hold">
                            <p:stCondLst>
                              <p:cond delay="960"/>
                            </p:stCondLst>
                            <p:childTnLst>
                              <p:par>
                                <p:cTn id="10" presetID="1" presetClass="entr" presetSubtype="0" fill="hold" nodeType="afterEffect">
                                  <p:stCondLst>
                                    <p:cond delay="50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4">
                                            <p:txEl>
                                              <p:pRg st="3" end="3"/>
                                            </p:txEl>
                                          </p:spTgt>
                                        </p:tgtEl>
                                        <p:attrNameLst>
                                          <p:attrName>style.color</p:attrName>
                                        </p:attrNameLst>
                                      </p:cBhvr>
                                      <p:to>
                                        <a:schemeClr val="bg2"/>
                                      </p:to>
                                    </p:animClr>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C143-D5F0-284C-A31B-EBF4ED4597DB}"/>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Open Standards &amp; Best Practices: Why?</a:t>
            </a:r>
          </a:p>
        </p:txBody>
      </p:sp>
      <p:sp>
        <p:nvSpPr>
          <p:cNvPr id="3" name="Content Placeholder 13">
            <a:extLst>
              <a:ext uri="{FF2B5EF4-FFF2-40B4-BE49-F238E27FC236}">
                <a16:creationId xmlns:a16="http://schemas.microsoft.com/office/drawing/2014/main" id="{43B23CA6-FCC7-F34D-B72B-56B9D70D4435}"/>
              </a:ext>
            </a:extLst>
          </p:cNvPr>
          <p:cNvSpPr txBox="1">
            <a:spLocks/>
          </p:cNvSpPr>
          <p:nvPr/>
        </p:nvSpPr>
        <p:spPr>
          <a:xfrm>
            <a:off x="624632" y="1218446"/>
            <a:ext cx="2919277" cy="4171692"/>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US" sz="1800" dirty="0"/>
              <a:t>EU GDPR:</a:t>
            </a:r>
          </a:p>
          <a:p>
            <a:pPr lvl="1"/>
            <a:r>
              <a:rPr lang="en-US" sz="1800" b="1" dirty="0"/>
              <a:t>Data portability</a:t>
            </a:r>
          </a:p>
          <a:p>
            <a:pPr lvl="1"/>
            <a:r>
              <a:rPr lang="en-US" sz="1800" dirty="0"/>
              <a:t>Full </a:t>
            </a:r>
            <a:r>
              <a:rPr lang="en-US" sz="1800" b="1" dirty="0"/>
              <a:t>transparency</a:t>
            </a:r>
          </a:p>
          <a:p>
            <a:pPr lvl="1"/>
            <a:r>
              <a:rPr lang="en-US" sz="1800" b="1" dirty="0"/>
              <a:t>Understandable Consent</a:t>
            </a:r>
          </a:p>
          <a:p>
            <a:pPr lvl="1"/>
            <a:r>
              <a:rPr lang="en-US" sz="1800" dirty="0" err="1"/>
              <a:t>Revokable</a:t>
            </a:r>
            <a:r>
              <a:rPr lang="en-US" sz="1800" dirty="0"/>
              <a:t> Consent</a:t>
            </a:r>
          </a:p>
          <a:p>
            <a:pPr lvl="1"/>
            <a:r>
              <a:rPr lang="en-US" sz="1800" dirty="0"/>
              <a:t>Right for Erasure</a:t>
            </a:r>
          </a:p>
          <a:p>
            <a:pPr lvl="1"/>
            <a:r>
              <a:rPr lang="en-US" sz="1800" dirty="0"/>
              <a:t>Significant fines for personal data breaches</a:t>
            </a:r>
          </a:p>
          <a:p>
            <a:pPr lvl="1"/>
            <a:endParaRPr lang="en-US" sz="1800" dirty="0"/>
          </a:p>
        </p:txBody>
      </p:sp>
      <p:pic>
        <p:nvPicPr>
          <p:cNvPr id="4" name="Picture 3">
            <a:extLst>
              <a:ext uri="{FF2B5EF4-FFF2-40B4-BE49-F238E27FC236}">
                <a16:creationId xmlns:a16="http://schemas.microsoft.com/office/drawing/2014/main" id="{274458CD-1592-C94E-876F-EF76C5B94635}"/>
              </a:ext>
            </a:extLst>
          </p:cNvPr>
          <p:cNvPicPr>
            <a:picLocks noChangeAspect="1"/>
          </p:cNvPicPr>
          <p:nvPr/>
        </p:nvPicPr>
        <p:blipFill rotWithShape="1">
          <a:blip r:embed="rId3"/>
          <a:srcRect l="48906" t="33078"/>
          <a:stretch/>
        </p:blipFill>
        <p:spPr>
          <a:xfrm>
            <a:off x="4781007" y="765599"/>
            <a:ext cx="2762110" cy="2660700"/>
          </a:xfrm>
          <a:prstGeom prst="rect">
            <a:avLst/>
          </a:prstGeom>
        </p:spPr>
      </p:pic>
      <p:sp>
        <p:nvSpPr>
          <p:cNvPr id="7" name="Rectangle 6">
            <a:extLst>
              <a:ext uri="{FF2B5EF4-FFF2-40B4-BE49-F238E27FC236}">
                <a16:creationId xmlns:a16="http://schemas.microsoft.com/office/drawing/2014/main" id="{0FC7A56B-32A3-9C46-88D4-E801631781DE}"/>
              </a:ext>
            </a:extLst>
          </p:cNvPr>
          <p:cNvSpPr/>
          <p:nvPr/>
        </p:nvSpPr>
        <p:spPr>
          <a:xfrm>
            <a:off x="539931" y="2554920"/>
            <a:ext cx="3239589" cy="1398771"/>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nvGrpSpPr>
          <p:cNvPr id="11" name="Group 10">
            <a:extLst>
              <a:ext uri="{FF2B5EF4-FFF2-40B4-BE49-F238E27FC236}">
                <a16:creationId xmlns:a16="http://schemas.microsoft.com/office/drawing/2014/main" id="{A6DA2AB5-526A-904C-AB02-9E0EB0EE0A20}"/>
              </a:ext>
            </a:extLst>
          </p:cNvPr>
          <p:cNvGrpSpPr/>
          <p:nvPr/>
        </p:nvGrpSpPr>
        <p:grpSpPr>
          <a:xfrm>
            <a:off x="2023650" y="3739285"/>
            <a:ext cx="6774482" cy="2231945"/>
            <a:chOff x="2023650" y="3782830"/>
            <a:chExt cx="6774482" cy="2231945"/>
          </a:xfrm>
        </p:grpSpPr>
        <p:pic>
          <p:nvPicPr>
            <p:cNvPr id="9" name="Picture 8">
              <a:extLst>
                <a:ext uri="{FF2B5EF4-FFF2-40B4-BE49-F238E27FC236}">
                  <a16:creationId xmlns:a16="http://schemas.microsoft.com/office/drawing/2014/main" id="{FFB8A437-8AEB-B443-A588-A515CA97CD40}"/>
                </a:ext>
              </a:extLst>
            </p:cNvPr>
            <p:cNvPicPr>
              <a:picLocks noChangeAspect="1"/>
            </p:cNvPicPr>
            <p:nvPr/>
          </p:nvPicPr>
          <p:blipFill>
            <a:blip r:embed="rId4">
              <a:alphaModFix/>
            </a:blip>
            <a:stretch>
              <a:fillRect/>
            </a:stretch>
          </p:blipFill>
          <p:spPr>
            <a:xfrm rot="20980316">
              <a:off x="2023650" y="3782830"/>
              <a:ext cx="6671521" cy="2231945"/>
            </a:xfrm>
            <a:prstGeom prst="rect">
              <a:avLst/>
            </a:prstGeom>
            <a:noFill/>
            <a:ln>
              <a:solidFill>
                <a:schemeClr val="tx1"/>
              </a:solidFill>
            </a:ln>
            <a:effectLst>
              <a:glow>
                <a:schemeClr val="bg1"/>
              </a:glow>
            </a:effectLst>
          </p:spPr>
        </p:pic>
        <p:sp>
          <p:nvSpPr>
            <p:cNvPr id="10" name="Rectangle 9">
              <a:extLst>
                <a:ext uri="{FF2B5EF4-FFF2-40B4-BE49-F238E27FC236}">
                  <a16:creationId xmlns:a16="http://schemas.microsoft.com/office/drawing/2014/main" id="{112553CB-E458-0C46-A29C-632767E4A80D}"/>
                </a:ext>
              </a:extLst>
            </p:cNvPr>
            <p:cNvSpPr/>
            <p:nvPr/>
          </p:nvSpPr>
          <p:spPr>
            <a:xfrm rot="20972891">
              <a:off x="2141421" y="5092124"/>
              <a:ext cx="6656711" cy="910865"/>
            </a:xfrm>
            <a:prstGeom prst="rect">
              <a:avLst/>
            </a:prstGeom>
            <a:gradFill>
              <a:gsLst>
                <a:gs pos="74000">
                  <a:schemeClr val="bg1">
                    <a:alpha val="0"/>
                  </a:schemeClr>
                </a:gs>
                <a:gs pos="83000">
                  <a:schemeClr val="bg1">
                    <a:alpha val="51000"/>
                  </a:schemeClr>
                </a:gs>
                <a:gs pos="94000">
                  <a:schemeClr val="bg1">
                    <a:alpha val="94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sp>
        <p:nvSpPr>
          <p:cNvPr id="15" name="Oval 14">
            <a:extLst>
              <a:ext uri="{FF2B5EF4-FFF2-40B4-BE49-F238E27FC236}">
                <a16:creationId xmlns:a16="http://schemas.microsoft.com/office/drawing/2014/main" id="{DE4D84C1-B4E7-A64D-864E-E188ED7E2F1A}"/>
              </a:ext>
            </a:extLst>
          </p:cNvPr>
          <p:cNvSpPr/>
          <p:nvPr/>
        </p:nvSpPr>
        <p:spPr>
          <a:xfrm>
            <a:off x="6905898" y="2193976"/>
            <a:ext cx="383177" cy="391886"/>
          </a:xfrm>
          <a:prstGeom prst="ellipse">
            <a:avLst/>
          </a:prstGeom>
          <a:solidFill>
            <a:schemeClr val="bg1"/>
          </a:solidFill>
          <a:ln w="15875">
            <a:solidFill>
              <a:srgbClr val="2A7AB8">
                <a:alpha val="55000"/>
              </a:srgbClr>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900" b="1" dirty="0">
                <a:solidFill>
                  <a:srgbClr val="2A7AB8"/>
                </a:solidFill>
              </a:rPr>
              <a:t>SME</a:t>
            </a:r>
          </a:p>
        </p:txBody>
      </p:sp>
    </p:spTree>
    <p:extLst>
      <p:ext uri="{BB962C8B-B14F-4D97-AF65-F5344CB8AC3E}">
        <p14:creationId xmlns:p14="http://schemas.microsoft.com/office/powerpoint/2010/main" val="1634279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C143-D5F0-284C-A31B-EBF4ED4597DB}"/>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Open Standards &amp; Best Practices: Why?</a:t>
            </a:r>
          </a:p>
        </p:txBody>
      </p:sp>
      <p:sp>
        <p:nvSpPr>
          <p:cNvPr id="3" name="Content Placeholder 13">
            <a:extLst>
              <a:ext uri="{FF2B5EF4-FFF2-40B4-BE49-F238E27FC236}">
                <a16:creationId xmlns:a16="http://schemas.microsoft.com/office/drawing/2014/main" id="{43B23CA6-FCC7-F34D-B72B-56B9D70D4435}"/>
              </a:ext>
            </a:extLst>
          </p:cNvPr>
          <p:cNvSpPr txBox="1">
            <a:spLocks/>
          </p:cNvSpPr>
          <p:nvPr/>
        </p:nvSpPr>
        <p:spPr>
          <a:xfrm>
            <a:off x="624632" y="1218446"/>
            <a:ext cx="2919277" cy="4171692"/>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US" sz="1800" dirty="0"/>
              <a:t>EU GDPR:</a:t>
            </a:r>
          </a:p>
          <a:p>
            <a:pPr lvl="1"/>
            <a:r>
              <a:rPr lang="en-US" sz="1800" b="1" dirty="0"/>
              <a:t>Data portability</a:t>
            </a:r>
          </a:p>
          <a:p>
            <a:pPr lvl="1"/>
            <a:r>
              <a:rPr lang="en-US" sz="1800" dirty="0"/>
              <a:t>Full </a:t>
            </a:r>
            <a:r>
              <a:rPr lang="en-US" sz="1800" b="1" dirty="0"/>
              <a:t>transparency</a:t>
            </a:r>
          </a:p>
          <a:p>
            <a:pPr lvl="1"/>
            <a:r>
              <a:rPr lang="en-US" sz="1800" b="1" dirty="0"/>
              <a:t>Understandable </a:t>
            </a:r>
            <a:r>
              <a:rPr lang="en-US" sz="1800" dirty="0"/>
              <a:t>Consent</a:t>
            </a:r>
          </a:p>
        </p:txBody>
      </p:sp>
      <p:pic>
        <p:nvPicPr>
          <p:cNvPr id="4" name="Picture 3">
            <a:extLst>
              <a:ext uri="{FF2B5EF4-FFF2-40B4-BE49-F238E27FC236}">
                <a16:creationId xmlns:a16="http://schemas.microsoft.com/office/drawing/2014/main" id="{274458CD-1592-C94E-876F-EF76C5B94635}"/>
              </a:ext>
            </a:extLst>
          </p:cNvPr>
          <p:cNvPicPr>
            <a:picLocks noChangeAspect="1"/>
          </p:cNvPicPr>
          <p:nvPr/>
        </p:nvPicPr>
        <p:blipFill rotWithShape="1">
          <a:blip r:embed="rId3"/>
          <a:srcRect l="48906" t="33078"/>
          <a:stretch/>
        </p:blipFill>
        <p:spPr>
          <a:xfrm>
            <a:off x="3482925" y="788961"/>
            <a:ext cx="5635623" cy="5428713"/>
          </a:xfrm>
          <a:prstGeom prst="rect">
            <a:avLst/>
          </a:prstGeom>
        </p:spPr>
      </p:pic>
      <p:sp>
        <p:nvSpPr>
          <p:cNvPr id="16" name="Oval 15">
            <a:extLst>
              <a:ext uri="{FF2B5EF4-FFF2-40B4-BE49-F238E27FC236}">
                <a16:creationId xmlns:a16="http://schemas.microsoft.com/office/drawing/2014/main" id="{AD1E08CF-3B59-7141-82B9-F60A23211BBA}"/>
              </a:ext>
            </a:extLst>
          </p:cNvPr>
          <p:cNvSpPr/>
          <p:nvPr/>
        </p:nvSpPr>
        <p:spPr>
          <a:xfrm>
            <a:off x="7811589" y="3719234"/>
            <a:ext cx="792480" cy="800513"/>
          </a:xfrm>
          <a:prstGeom prst="ellipse">
            <a:avLst/>
          </a:prstGeom>
          <a:solidFill>
            <a:schemeClr val="bg1"/>
          </a:solidFill>
          <a:ln w="34925">
            <a:solidFill>
              <a:srgbClr val="2A7AB8">
                <a:alpha val="55000"/>
              </a:srgbClr>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solidFill>
                  <a:srgbClr val="2A7AB8"/>
                </a:solidFill>
              </a:rPr>
              <a:t>SME</a:t>
            </a:r>
          </a:p>
        </p:txBody>
      </p:sp>
      <p:grpSp>
        <p:nvGrpSpPr>
          <p:cNvPr id="5" name="Group 4">
            <a:extLst>
              <a:ext uri="{FF2B5EF4-FFF2-40B4-BE49-F238E27FC236}">
                <a16:creationId xmlns:a16="http://schemas.microsoft.com/office/drawing/2014/main" id="{08A38115-38F7-A643-906E-094BF4CEF700}"/>
              </a:ext>
            </a:extLst>
          </p:cNvPr>
          <p:cNvGrpSpPr/>
          <p:nvPr/>
        </p:nvGrpSpPr>
        <p:grpSpPr>
          <a:xfrm>
            <a:off x="4301698" y="823797"/>
            <a:ext cx="4467834" cy="3735499"/>
            <a:chOff x="4301698" y="823797"/>
            <a:chExt cx="4467834" cy="3735499"/>
          </a:xfrm>
        </p:grpSpPr>
        <p:sp>
          <p:nvSpPr>
            <p:cNvPr id="7" name="Rectangle 6">
              <a:extLst>
                <a:ext uri="{FF2B5EF4-FFF2-40B4-BE49-F238E27FC236}">
                  <a16:creationId xmlns:a16="http://schemas.microsoft.com/office/drawing/2014/main" id="{0FC7A56B-32A3-9C46-88D4-E801631781DE}"/>
                </a:ext>
              </a:extLst>
            </p:cNvPr>
            <p:cNvSpPr/>
            <p:nvPr/>
          </p:nvSpPr>
          <p:spPr>
            <a:xfrm>
              <a:off x="7611292" y="2346645"/>
              <a:ext cx="1123406" cy="879565"/>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7B9FBFED-758E-9145-AB01-102933122555}"/>
                </a:ext>
              </a:extLst>
            </p:cNvPr>
            <p:cNvSpPr/>
            <p:nvPr/>
          </p:nvSpPr>
          <p:spPr>
            <a:xfrm>
              <a:off x="6918961" y="1290695"/>
              <a:ext cx="1123406" cy="879565"/>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4" name="Rectangle 13">
              <a:extLst>
                <a:ext uri="{FF2B5EF4-FFF2-40B4-BE49-F238E27FC236}">
                  <a16:creationId xmlns:a16="http://schemas.microsoft.com/office/drawing/2014/main" id="{52863DB6-87E1-DE4D-8BE5-5BA093AA377C}"/>
                </a:ext>
              </a:extLst>
            </p:cNvPr>
            <p:cNvSpPr/>
            <p:nvPr/>
          </p:nvSpPr>
          <p:spPr>
            <a:xfrm>
              <a:off x="5634447" y="823797"/>
              <a:ext cx="1123406" cy="879565"/>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5" name="Rectangle 14">
              <a:extLst>
                <a:ext uri="{FF2B5EF4-FFF2-40B4-BE49-F238E27FC236}">
                  <a16:creationId xmlns:a16="http://schemas.microsoft.com/office/drawing/2014/main" id="{448BD9A6-A3DF-8642-A7B1-068295B30F7A}"/>
                </a:ext>
              </a:extLst>
            </p:cNvPr>
            <p:cNvSpPr/>
            <p:nvPr/>
          </p:nvSpPr>
          <p:spPr>
            <a:xfrm>
              <a:off x="4301698" y="1227155"/>
              <a:ext cx="1123406" cy="879565"/>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a:extLst>
                <a:ext uri="{FF2B5EF4-FFF2-40B4-BE49-F238E27FC236}">
                  <a16:creationId xmlns:a16="http://schemas.microsoft.com/office/drawing/2014/main" id="{5A905F41-0431-F54D-A01F-C65806294D3A}"/>
                </a:ext>
              </a:extLst>
            </p:cNvPr>
            <p:cNvSpPr/>
            <p:nvPr/>
          </p:nvSpPr>
          <p:spPr>
            <a:xfrm>
              <a:off x="7646126" y="3679731"/>
              <a:ext cx="1123406" cy="879565"/>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pic>
        <p:nvPicPr>
          <p:cNvPr id="2050" name="Picture 2" descr="Bildergebnis für babel hieronymus bosch">
            <a:extLst>
              <a:ext uri="{FF2B5EF4-FFF2-40B4-BE49-F238E27FC236}">
                <a16:creationId xmlns:a16="http://schemas.microsoft.com/office/drawing/2014/main" id="{64E23342-3909-E64C-96E1-36E449927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6673" y="2415484"/>
            <a:ext cx="2731887" cy="2059283"/>
          </a:xfrm>
          <a:prstGeom prst="rect">
            <a:avLst/>
          </a:prstGeom>
          <a:noFill/>
          <a:extLst>
            <a:ext uri="{909E8E84-426E-40DD-AFC4-6F175D3DCCD1}">
              <a14:hiddenFill xmlns:a14="http://schemas.microsoft.com/office/drawing/2010/main">
                <a:solidFill>
                  <a:srgbClr val="FFFFFF"/>
                </a:solidFill>
              </a14:hiddenFill>
            </a:ext>
          </a:extLst>
        </p:spPr>
      </p:pic>
      <p:sp>
        <p:nvSpPr>
          <p:cNvPr id="18" name="Pentagon 17">
            <a:extLst>
              <a:ext uri="{FF2B5EF4-FFF2-40B4-BE49-F238E27FC236}">
                <a16:creationId xmlns:a16="http://schemas.microsoft.com/office/drawing/2014/main" id="{36308C6A-CCA6-0748-9F10-C0FF93673EC9}"/>
              </a:ext>
            </a:extLst>
          </p:cNvPr>
          <p:cNvSpPr/>
          <p:nvPr/>
        </p:nvSpPr>
        <p:spPr>
          <a:xfrm>
            <a:off x="5824714" y="10152"/>
            <a:ext cx="3293834" cy="844653"/>
          </a:xfrm>
          <a:prstGeom prst="homePlate">
            <a:avLst/>
          </a:prstGeom>
          <a:gradFill>
            <a:gsLst>
              <a:gs pos="0">
                <a:srgbClr val="B5AF57"/>
              </a:gs>
              <a:gs pos="100000">
                <a:srgbClr val="A49E44"/>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3200" b="1" dirty="0">
                <a:solidFill>
                  <a:sysClr val="windowText" lastClr="000000"/>
                </a:solidFill>
                <a:latin typeface="Arial Rounded MT Bold" panose="020F0704030504030204" pitchFamily="34" charset="77"/>
              </a:rPr>
              <a:t>THREAT</a:t>
            </a:r>
          </a:p>
        </p:txBody>
      </p:sp>
    </p:spTree>
    <p:extLst>
      <p:ext uri="{BB962C8B-B14F-4D97-AF65-F5344CB8AC3E}">
        <p14:creationId xmlns:p14="http://schemas.microsoft.com/office/powerpoint/2010/main" val="328564797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4450522-D871-0740-BB8E-D5048D812454}"/>
              </a:ext>
            </a:extLst>
          </p:cNvPr>
          <p:cNvPicPr>
            <a:picLocks noChangeAspect="1"/>
          </p:cNvPicPr>
          <p:nvPr/>
        </p:nvPicPr>
        <p:blipFill rotWithShape="1">
          <a:blip r:embed="rId3"/>
          <a:srcRect l="48906" t="33078"/>
          <a:stretch/>
        </p:blipFill>
        <p:spPr>
          <a:xfrm>
            <a:off x="3482925" y="788961"/>
            <a:ext cx="5635623" cy="5428713"/>
          </a:xfrm>
          <a:prstGeom prst="rect">
            <a:avLst/>
          </a:prstGeom>
        </p:spPr>
      </p:pic>
      <p:sp>
        <p:nvSpPr>
          <p:cNvPr id="28" name="Oval 27">
            <a:extLst>
              <a:ext uri="{FF2B5EF4-FFF2-40B4-BE49-F238E27FC236}">
                <a16:creationId xmlns:a16="http://schemas.microsoft.com/office/drawing/2014/main" id="{B91104FC-6ABC-8C4F-B5F6-019F3C3F19B4}"/>
              </a:ext>
            </a:extLst>
          </p:cNvPr>
          <p:cNvSpPr/>
          <p:nvPr/>
        </p:nvSpPr>
        <p:spPr>
          <a:xfrm>
            <a:off x="7811589" y="3719234"/>
            <a:ext cx="792480" cy="800513"/>
          </a:xfrm>
          <a:prstGeom prst="ellipse">
            <a:avLst/>
          </a:prstGeom>
          <a:solidFill>
            <a:schemeClr val="bg1"/>
          </a:solidFill>
          <a:ln w="34925">
            <a:solidFill>
              <a:srgbClr val="2A7AB8">
                <a:alpha val="55000"/>
              </a:srgbClr>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solidFill>
                  <a:srgbClr val="2A7AB8"/>
                </a:solidFill>
              </a:rPr>
              <a:t>SME</a:t>
            </a:r>
          </a:p>
        </p:txBody>
      </p:sp>
      <p:sp>
        <p:nvSpPr>
          <p:cNvPr id="29" name="Rectangle 28">
            <a:extLst>
              <a:ext uri="{FF2B5EF4-FFF2-40B4-BE49-F238E27FC236}">
                <a16:creationId xmlns:a16="http://schemas.microsoft.com/office/drawing/2014/main" id="{97810EC9-CDAB-6043-BA07-04584370DB0F}"/>
              </a:ext>
            </a:extLst>
          </p:cNvPr>
          <p:cNvSpPr/>
          <p:nvPr/>
        </p:nvSpPr>
        <p:spPr>
          <a:xfrm>
            <a:off x="7960987" y="4568195"/>
            <a:ext cx="1286164" cy="1169551"/>
          </a:xfrm>
          <a:prstGeom prst="rect">
            <a:avLst/>
          </a:prstGeom>
        </p:spPr>
        <p:txBody>
          <a:bodyPr wrap="square">
            <a:spAutoFit/>
          </a:bodyPr>
          <a:lstStyle/>
          <a:p>
            <a:pPr lvl="0" algn="ctr"/>
            <a:r>
              <a:rPr lang="en-US" sz="1400" b="1" dirty="0">
                <a:solidFill>
                  <a:srgbClr val="2A7AB8"/>
                </a:solidFill>
                <a:latin typeface="Calibri"/>
                <a:ea typeface="+mn-ea"/>
                <a:cs typeface="+mn-cs"/>
              </a:rPr>
              <a:t>Developers, Tech Startups, (Legal Tech, </a:t>
            </a:r>
            <a:r>
              <a:rPr lang="en-US" sz="1400" b="1" dirty="0">
                <a:solidFill>
                  <a:srgbClr val="2A7AB8"/>
                </a:solidFill>
                <a:latin typeface="Calibri"/>
              </a:rPr>
              <a:t>User Interfaces</a:t>
            </a:r>
            <a:r>
              <a:rPr lang="en-US" sz="1400" b="1" dirty="0">
                <a:solidFill>
                  <a:srgbClr val="2A7AB8"/>
                </a:solidFill>
                <a:latin typeface="Calibri"/>
                <a:ea typeface="+mn-ea"/>
                <a:cs typeface="+mn-cs"/>
              </a:rPr>
              <a:t>…)</a:t>
            </a:r>
          </a:p>
        </p:txBody>
      </p:sp>
      <p:sp>
        <p:nvSpPr>
          <p:cNvPr id="2" name="Title 1">
            <a:extLst>
              <a:ext uri="{FF2B5EF4-FFF2-40B4-BE49-F238E27FC236}">
                <a16:creationId xmlns:a16="http://schemas.microsoft.com/office/drawing/2014/main" id="{AB5BC143-D5F0-284C-A31B-EBF4ED4597DB}"/>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Open Standards &amp; Best Practices: Why?</a:t>
            </a:r>
          </a:p>
        </p:txBody>
      </p:sp>
      <p:sp>
        <p:nvSpPr>
          <p:cNvPr id="3" name="Content Placeholder 13">
            <a:extLst>
              <a:ext uri="{FF2B5EF4-FFF2-40B4-BE49-F238E27FC236}">
                <a16:creationId xmlns:a16="http://schemas.microsoft.com/office/drawing/2014/main" id="{43B23CA6-FCC7-F34D-B72B-56B9D70D4435}"/>
              </a:ext>
            </a:extLst>
          </p:cNvPr>
          <p:cNvSpPr txBox="1">
            <a:spLocks/>
          </p:cNvSpPr>
          <p:nvPr/>
        </p:nvSpPr>
        <p:spPr>
          <a:xfrm>
            <a:off x="624632" y="1218446"/>
            <a:ext cx="2919277" cy="4171692"/>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US" sz="1800" dirty="0"/>
              <a:t>EU GDPR:</a:t>
            </a:r>
          </a:p>
          <a:p>
            <a:pPr lvl="1"/>
            <a:r>
              <a:rPr lang="en-US" sz="1800" b="1" dirty="0"/>
              <a:t>Data portability</a:t>
            </a:r>
          </a:p>
          <a:p>
            <a:pPr lvl="1"/>
            <a:r>
              <a:rPr lang="en-US" sz="1800" dirty="0"/>
              <a:t>Full </a:t>
            </a:r>
            <a:r>
              <a:rPr lang="en-US" sz="1800" b="1" dirty="0"/>
              <a:t>transparency</a:t>
            </a:r>
          </a:p>
          <a:p>
            <a:pPr lvl="1"/>
            <a:r>
              <a:rPr lang="en-US" sz="1800" b="1" dirty="0"/>
              <a:t>Understandable Consent</a:t>
            </a:r>
            <a:endParaRPr lang="en-US" sz="1800" dirty="0"/>
          </a:p>
        </p:txBody>
      </p:sp>
      <p:sp>
        <p:nvSpPr>
          <p:cNvPr id="19" name="Pentagon 18">
            <a:extLst>
              <a:ext uri="{FF2B5EF4-FFF2-40B4-BE49-F238E27FC236}">
                <a16:creationId xmlns:a16="http://schemas.microsoft.com/office/drawing/2014/main" id="{77CA58F3-5BB1-4A4F-BE95-02AC6F7385D6}"/>
              </a:ext>
            </a:extLst>
          </p:cNvPr>
          <p:cNvSpPr/>
          <p:nvPr/>
        </p:nvSpPr>
        <p:spPr>
          <a:xfrm flipH="1">
            <a:off x="5824714" y="0"/>
            <a:ext cx="3293834" cy="844653"/>
          </a:xfrm>
          <a:prstGeom prst="homePlate">
            <a:avLst/>
          </a:prstGeom>
          <a:gradFill>
            <a:gsLst>
              <a:gs pos="11000">
                <a:srgbClr val="ABA54C"/>
              </a:gs>
              <a:gs pos="0">
                <a:srgbClr val="7C7C2D"/>
              </a:gs>
              <a:gs pos="100000">
                <a:srgbClr val="E0D46D"/>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2800" b="1" dirty="0">
                <a:solidFill>
                  <a:sysClr val="windowText" lastClr="000000"/>
                </a:solidFill>
                <a:latin typeface="Arial Rounded MT Bold" panose="020F0704030504030204" pitchFamily="34" charset="77"/>
              </a:rPr>
              <a:t>OPPORTUNITY</a:t>
            </a:r>
          </a:p>
        </p:txBody>
      </p:sp>
      <p:sp>
        <p:nvSpPr>
          <p:cNvPr id="8" name="AutoShape 2" descr="/Users/apollere/ownCloud/Projects/special/workshops/vocab/images/policy-model.png">
            <a:extLst>
              <a:ext uri="{FF2B5EF4-FFF2-40B4-BE49-F238E27FC236}">
                <a16:creationId xmlns:a16="http://schemas.microsoft.com/office/drawing/2014/main" id="{9D72677C-BE44-BF45-A5AF-2B159F7428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4">
            <a:extLst>
              <a:ext uri="{FF2B5EF4-FFF2-40B4-BE49-F238E27FC236}">
                <a16:creationId xmlns:a16="http://schemas.microsoft.com/office/drawing/2014/main" id="{79ED232A-CD99-684A-8CBF-BA5788C187E2}"/>
              </a:ext>
            </a:extLst>
          </p:cNvPr>
          <p:cNvPicPr>
            <a:picLocks noChangeAspect="1"/>
          </p:cNvPicPr>
          <p:nvPr/>
        </p:nvPicPr>
        <p:blipFill>
          <a:blip r:embed="rId4"/>
          <a:stretch>
            <a:fillRect/>
          </a:stretch>
        </p:blipFill>
        <p:spPr>
          <a:xfrm>
            <a:off x="4737464" y="2346645"/>
            <a:ext cx="2926081" cy="2131386"/>
          </a:xfrm>
          <a:prstGeom prst="rect">
            <a:avLst/>
          </a:prstGeom>
          <a:solidFill>
            <a:schemeClr val="bg1"/>
          </a:solidFill>
        </p:spPr>
      </p:pic>
      <p:sp>
        <p:nvSpPr>
          <p:cNvPr id="24" name="Rectangle 23">
            <a:extLst>
              <a:ext uri="{FF2B5EF4-FFF2-40B4-BE49-F238E27FC236}">
                <a16:creationId xmlns:a16="http://schemas.microsoft.com/office/drawing/2014/main" id="{FB5BA1AF-9604-DB4A-B977-BD1CB97AA936}"/>
              </a:ext>
            </a:extLst>
          </p:cNvPr>
          <p:cNvSpPr/>
          <p:nvPr/>
        </p:nvSpPr>
        <p:spPr>
          <a:xfrm>
            <a:off x="4747973" y="3581400"/>
            <a:ext cx="1469948" cy="830997"/>
          </a:xfrm>
          <a:prstGeom prst="rect">
            <a:avLst/>
          </a:prstGeom>
        </p:spPr>
        <p:txBody>
          <a:bodyPr wrap="square">
            <a:spAutoFit/>
          </a:bodyPr>
          <a:lstStyle/>
          <a:p>
            <a:r>
              <a:rPr lang="en-US" b="1" dirty="0">
                <a:solidFill>
                  <a:schemeClr val="bg2"/>
                </a:solidFill>
                <a:latin typeface="+mj-lt"/>
                <a:ea typeface="ＭＳ Ｐゴシック" charset="0"/>
              </a:rPr>
              <a:t>Data Models</a:t>
            </a:r>
          </a:p>
        </p:txBody>
      </p:sp>
      <p:sp>
        <p:nvSpPr>
          <p:cNvPr id="5" name="TextBox 4">
            <a:extLst>
              <a:ext uri="{FF2B5EF4-FFF2-40B4-BE49-F238E27FC236}">
                <a16:creationId xmlns:a16="http://schemas.microsoft.com/office/drawing/2014/main" id="{038D544E-F6F5-FA47-8E8E-BCC6A5491675}"/>
              </a:ext>
            </a:extLst>
          </p:cNvPr>
          <p:cNvSpPr txBox="1"/>
          <p:nvPr/>
        </p:nvSpPr>
        <p:spPr>
          <a:xfrm>
            <a:off x="-8709" y="3257569"/>
            <a:ext cx="4307589" cy="461665"/>
          </a:xfrm>
          <a:prstGeom prst="rect">
            <a:avLst/>
          </a:prstGeom>
          <a:noFill/>
        </p:spPr>
        <p:txBody>
          <a:bodyPr wrap="none" rtlCol="0">
            <a:spAutoFit/>
          </a:bodyPr>
          <a:lstStyle/>
          <a:p>
            <a:r>
              <a:rPr lang="en-US" i="1" dirty="0"/>
              <a:t>Still … Many Open Questions:</a:t>
            </a:r>
          </a:p>
        </p:txBody>
      </p:sp>
      <p:sp>
        <p:nvSpPr>
          <p:cNvPr id="7" name="Rectangle 6">
            <a:extLst>
              <a:ext uri="{FF2B5EF4-FFF2-40B4-BE49-F238E27FC236}">
                <a16:creationId xmlns:a16="http://schemas.microsoft.com/office/drawing/2014/main" id="{2E385DF6-1E41-B84F-A24A-F65989100B57}"/>
              </a:ext>
            </a:extLst>
          </p:cNvPr>
          <p:cNvSpPr/>
          <p:nvPr/>
        </p:nvSpPr>
        <p:spPr>
          <a:xfrm>
            <a:off x="896983" y="2220686"/>
            <a:ext cx="2625018" cy="383177"/>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98" name="Picture 2" descr="Article Image">
            <a:extLst>
              <a:ext uri="{FF2B5EF4-FFF2-40B4-BE49-F238E27FC236}">
                <a16:creationId xmlns:a16="http://schemas.microsoft.com/office/drawing/2014/main" id="{9AC4B85E-0C22-DF43-BAF8-49B9532EC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24" y="3719234"/>
            <a:ext cx="4008615" cy="225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082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Personal background &amp; </a:t>
            </a:r>
            <a:br>
              <a:rPr lang="en-GB" dirty="0"/>
            </a:br>
            <a:r>
              <a:rPr lang="en-GB" dirty="0"/>
              <a:t>Research Interests</a:t>
            </a:r>
            <a:endParaRPr lang="en-GB" noProof="0" dirty="0"/>
          </a:p>
        </p:txBody>
      </p:sp>
      <p:sp>
        <p:nvSpPr>
          <p:cNvPr id="6" name="Content Placeholder 5"/>
          <p:cNvSpPr>
            <a:spLocks noGrp="1"/>
          </p:cNvSpPr>
          <p:nvPr>
            <p:ph idx="1"/>
          </p:nvPr>
        </p:nvSpPr>
        <p:spPr/>
        <p:txBody>
          <a:bodyPr/>
          <a:lstStyle/>
          <a:p>
            <a:endParaRPr lang="en-US" dirty="0">
              <a:hlinkClick r:id=""/>
            </a:endParaRPr>
          </a:p>
          <a:p>
            <a:endParaRPr lang="en-US" dirty="0">
              <a:hlinkClick r:id=""/>
            </a:endParaRPr>
          </a:p>
          <a:p>
            <a:endParaRPr lang="en-US" dirty="0">
              <a:hlinkClick r:id=""/>
            </a:endParaRPr>
          </a:p>
          <a:p>
            <a:endParaRPr lang="en-US" dirty="0">
              <a:hlinkClick r:id=""/>
            </a:endParaRPr>
          </a:p>
          <a:p>
            <a:endParaRPr lang="en-US" dirty="0">
              <a:hlinkClick r:id=""/>
            </a:endParaRPr>
          </a:p>
          <a:p>
            <a:endParaRPr lang="en-US" dirty="0">
              <a:hlinkClick r:id=""/>
            </a:endParaRPr>
          </a:p>
          <a:p>
            <a:endParaRPr lang="en-US" dirty="0">
              <a:hlinkClick r:id=""/>
            </a:endParaRPr>
          </a:p>
          <a:p>
            <a:endParaRPr lang="en-US" dirty="0">
              <a:hlinkClick r:id=""/>
            </a:endParaRPr>
          </a:p>
          <a:p>
            <a:endParaRPr lang="en-US" dirty="0">
              <a:hlinkClick r:id=""/>
            </a:endParaRPr>
          </a:p>
        </p:txBody>
      </p:sp>
      <p:sp>
        <p:nvSpPr>
          <p:cNvPr id="7" name="Rectangle 10"/>
          <p:cNvSpPr>
            <a:spLocks noChangeArrowheads="1"/>
          </p:cNvSpPr>
          <p:nvPr/>
        </p:nvSpPr>
        <p:spPr bwMode="auto">
          <a:xfrm>
            <a:off x="-684583" y="1734080"/>
            <a:ext cx="9799242" cy="1307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1085850" marR="0" lvl="2" indent="-171450" algn="l" defTabSz="914400" rtl="0" eaLnBrk="1" fontAlgn="b" latinLnBrk="0" hangingPunct="1">
              <a:lnSpc>
                <a:spcPct val="110000"/>
              </a:lnSpc>
              <a:spcBef>
                <a:spcPct val="0"/>
              </a:spcBef>
              <a:spcAft>
                <a:spcPts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Arial" charset="0"/>
              </a:rPr>
              <a:t>Computer Science, Logic Programming, Artificial Intelligence</a:t>
            </a:r>
            <a:endParaRPr kumimoji="0" lang="en-US" sz="900" b="0" i="0" u="none" strike="noStrike" kern="1200" cap="none" spc="0" normalizeH="0" baseline="0" noProof="0" dirty="0">
              <a:ln>
                <a:noFill/>
              </a:ln>
              <a:solidFill>
                <a:srgbClr val="000000"/>
              </a:solidFill>
              <a:effectLst/>
              <a:uLnTx/>
              <a:uFillTx/>
              <a:latin typeface="Verdana"/>
              <a:ea typeface="+mn-ea"/>
              <a:cs typeface="Arial" charset="0"/>
            </a:endParaRPr>
          </a:p>
          <a:p>
            <a:pPr marL="1085850" marR="0" lvl="2" indent="-171450" algn="l" defTabSz="914400" rtl="0" eaLnBrk="1" fontAlgn="b" latinLnBrk="0" hangingPunct="1">
              <a:lnSpc>
                <a:spcPct val="110000"/>
              </a:lnSpc>
              <a:spcBef>
                <a:spcPct val="0"/>
              </a:spcBef>
              <a:spcAft>
                <a:spcPts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Arial" charset="0"/>
              </a:rPr>
              <a:t>Semantic Web, </a:t>
            </a:r>
            <a:r>
              <a:rPr kumimoji="0" lang="en-US" sz="1600" b="1" i="0" u="none" strike="noStrike" kern="1200" cap="none" spc="0" normalizeH="0" baseline="0" noProof="0" dirty="0">
                <a:ln>
                  <a:noFill/>
                </a:ln>
                <a:solidFill>
                  <a:srgbClr val="000000"/>
                </a:solidFill>
                <a:effectLst/>
                <a:uLnTx/>
                <a:uFillTx/>
                <a:latin typeface="Verdana"/>
                <a:ea typeface="+mn-ea"/>
                <a:cs typeface="Arial" charset="0"/>
              </a:rPr>
              <a:t>Knowledge </a:t>
            </a:r>
            <a:r>
              <a:rPr kumimoji="0" lang="en-US" sz="1600" b="0" i="0" u="none" strike="noStrike" kern="1200" cap="none" spc="0" normalizeH="0" baseline="0" noProof="0" dirty="0">
                <a:ln>
                  <a:noFill/>
                </a:ln>
                <a:solidFill>
                  <a:srgbClr val="000000"/>
                </a:solidFill>
                <a:effectLst/>
                <a:uLnTx/>
                <a:uFillTx/>
                <a:latin typeface="Verdana"/>
                <a:ea typeface="+mn-ea"/>
                <a:cs typeface="Arial" charset="0"/>
              </a:rPr>
              <a:t>Representation &amp; Reasoning</a:t>
            </a:r>
          </a:p>
          <a:p>
            <a:pPr marL="1085850" marR="0" lvl="2" indent="-171450" algn="l" defTabSz="914400" rtl="0" eaLnBrk="1" fontAlgn="b" latinLnBrk="0" hangingPunct="1">
              <a:lnSpc>
                <a:spcPct val="110000"/>
              </a:lnSpc>
              <a:spcBef>
                <a:spcPct val="0"/>
              </a:spcBef>
              <a:spcAft>
                <a:spcPts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Arial" charset="0"/>
              </a:rPr>
              <a:t>Web Standards, (</a:t>
            </a:r>
            <a:r>
              <a:rPr kumimoji="0" lang="en-US" sz="1600" b="1" i="0" u="none" strike="noStrike" kern="1200" cap="none" spc="0" normalizeH="0" baseline="0" noProof="0" dirty="0">
                <a:ln>
                  <a:noFill/>
                </a:ln>
                <a:solidFill>
                  <a:srgbClr val="000000"/>
                </a:solidFill>
                <a:effectLst/>
                <a:uLnTx/>
                <a:uFillTx/>
                <a:latin typeface="Verdana"/>
                <a:ea typeface="+mn-ea"/>
                <a:cs typeface="Arial" charset="0"/>
              </a:rPr>
              <a:t>Graph</a:t>
            </a:r>
            <a:r>
              <a:rPr kumimoji="0" lang="en-US" sz="1600" b="0" i="0" u="none" strike="noStrike" kern="1200" cap="none" spc="0" normalizeH="0" baseline="0" noProof="0" dirty="0">
                <a:ln>
                  <a:noFill/>
                </a:ln>
                <a:solidFill>
                  <a:srgbClr val="000000"/>
                </a:solidFill>
                <a:effectLst/>
                <a:uLnTx/>
                <a:uFillTx/>
                <a:latin typeface="Verdana"/>
                <a:ea typeface="+mn-ea"/>
                <a:cs typeface="Arial" charset="0"/>
              </a:rPr>
              <a:t>)</a:t>
            </a:r>
            <a:r>
              <a:rPr kumimoji="0" lang="en-US" sz="1600" b="1" i="0" u="none" strike="noStrike" kern="1200" cap="none" spc="0" normalizeH="0" baseline="0" noProof="0" dirty="0">
                <a:ln>
                  <a:noFill/>
                </a:ln>
                <a:solidFill>
                  <a:srgbClr val="000000"/>
                </a:solidFill>
                <a:effectLst/>
                <a:uLnTx/>
                <a:uFillTx/>
                <a:latin typeface="Verdana"/>
                <a:ea typeface="+mn-ea"/>
                <a:cs typeface="Arial" charset="0"/>
              </a:rPr>
              <a:t> </a:t>
            </a:r>
            <a:r>
              <a:rPr kumimoji="0" lang="en-US" sz="1600" b="0" i="0" u="none" strike="noStrike" kern="1200" cap="none" spc="0" normalizeH="0" baseline="0" noProof="0" dirty="0">
                <a:ln>
                  <a:noFill/>
                </a:ln>
                <a:solidFill>
                  <a:srgbClr val="000000"/>
                </a:solidFill>
                <a:effectLst/>
                <a:uLnTx/>
                <a:uFillTx/>
                <a:latin typeface="Verdana"/>
                <a:ea typeface="+mn-ea"/>
                <a:cs typeface="Arial" charset="0"/>
              </a:rPr>
              <a:t>Query Languages, </a:t>
            </a:r>
            <a:r>
              <a:rPr kumimoji="0" lang="en-US" sz="1600" b="1" i="0" u="none" strike="noStrike" kern="1200" cap="none" spc="0" normalizeH="0" baseline="0" noProof="0" dirty="0">
                <a:ln>
                  <a:noFill/>
                </a:ln>
                <a:solidFill>
                  <a:srgbClr val="000000"/>
                </a:solidFill>
                <a:effectLst/>
                <a:uLnTx/>
                <a:uFillTx/>
                <a:latin typeface="Verdana"/>
                <a:ea typeface="+mn-ea"/>
                <a:cs typeface="Arial" charset="0"/>
              </a:rPr>
              <a:t>Linked Data</a:t>
            </a:r>
          </a:p>
          <a:p>
            <a:pPr marL="1085850" marR="0" lvl="2" indent="-171450" algn="l" defTabSz="914400" rtl="0" eaLnBrk="1" fontAlgn="b" latinLnBrk="0" hangingPunct="1">
              <a:lnSpc>
                <a:spcPct val="110000"/>
              </a:lnSpc>
              <a:spcBef>
                <a:spcPct val="0"/>
              </a:spcBef>
              <a:spcAft>
                <a:spcPts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Arial" charset="0"/>
              </a:rPr>
              <a:t>Data Integration, </a:t>
            </a:r>
            <a:r>
              <a:rPr kumimoji="0" lang="en-US" sz="1600" b="1" i="0" u="none" strike="noStrike" kern="1200" cap="none" spc="0" normalizeH="0" baseline="0" noProof="0" dirty="0">
                <a:ln>
                  <a:noFill/>
                </a:ln>
                <a:solidFill>
                  <a:srgbClr val="000000"/>
                </a:solidFill>
                <a:effectLst/>
                <a:uLnTx/>
                <a:uFillTx/>
                <a:latin typeface="Verdana"/>
                <a:ea typeface="+mn-ea"/>
                <a:cs typeface="Arial" charset="0"/>
              </a:rPr>
              <a:t>Open Data</a:t>
            </a:r>
          </a:p>
          <a:p>
            <a:pPr marL="1085850" marR="0" lvl="2" indent="-171450" algn="l" defTabSz="914400" rtl="0" eaLnBrk="1" fontAlgn="b" latinLnBrk="0" hangingPunct="1">
              <a:lnSpc>
                <a:spcPct val="110000"/>
              </a:lnSpc>
              <a:spcBef>
                <a:spcPct val="0"/>
              </a:spcBef>
              <a:spcAft>
                <a:spcPts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Arial" charset="0"/>
              </a:rPr>
              <a:t>Applications </a:t>
            </a:r>
            <a:r>
              <a:rPr kumimoji="0" lang="en-US" sz="1400" b="0" i="0" u="none" strike="noStrike" kern="1200" cap="none" spc="0" normalizeH="0" baseline="0" noProof="0" dirty="0">
                <a:ln>
                  <a:noFill/>
                </a:ln>
                <a:solidFill>
                  <a:srgbClr val="000000"/>
                </a:solidFill>
                <a:effectLst/>
                <a:uLnTx/>
                <a:uFillTx/>
                <a:latin typeface="Verdana"/>
                <a:ea typeface="+mn-ea"/>
                <a:cs typeface="Arial" charset="0"/>
              </a:rPr>
              <a:t>(Smart Cities, Open Government, Law/Regulations, … )</a:t>
            </a:r>
            <a:endParaRPr kumimoji="0" lang="en-US" sz="1600" b="0" i="0" u="none" strike="noStrike" kern="1200" cap="none" spc="0" normalizeH="0" baseline="0" noProof="0" dirty="0">
              <a:ln>
                <a:noFill/>
              </a:ln>
              <a:solidFill>
                <a:srgbClr val="000000"/>
              </a:solidFill>
              <a:effectLst/>
              <a:uLnTx/>
              <a:uFillTx/>
              <a:latin typeface="Verdana"/>
              <a:ea typeface="+mn-ea"/>
              <a:cs typeface="Arial" charset="0"/>
            </a:endParaRPr>
          </a:p>
        </p:txBody>
      </p:sp>
      <p:sp>
        <p:nvSpPr>
          <p:cNvPr id="8" name="Text Box 3">
            <a:extLst>
              <a:ext uri="{FF2B5EF4-FFF2-40B4-BE49-F238E27FC236}">
                <a16:creationId xmlns:a16="http://schemas.microsoft.com/office/drawing/2014/main" id="{876970CA-B953-A043-8566-88BA718EA4CC}"/>
              </a:ext>
            </a:extLst>
          </p:cNvPr>
          <p:cNvSpPr txBox="1">
            <a:spLocks noChangeArrowheads="1"/>
          </p:cNvSpPr>
          <p:nvPr/>
        </p:nvSpPr>
        <p:spPr bwMode="auto">
          <a:xfrm>
            <a:off x="2483768" y="5215817"/>
            <a:ext cx="2304256" cy="586957"/>
          </a:xfrm>
          <a:prstGeom prst="rect">
            <a:avLst/>
          </a:prstGeom>
          <a:noFill/>
          <a:ln w="9525">
            <a:noFill/>
            <a:round/>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AU" sz="1600" b="0" i="0" u="none" strike="noStrike" kern="1200" cap="none" spc="0" normalizeH="0" baseline="0" noProof="0" dirty="0">
                <a:ln>
                  <a:noFill/>
                </a:ln>
                <a:solidFill>
                  <a:srgbClr val="000000"/>
                </a:solidFill>
                <a:effectLst/>
                <a:uLnTx/>
                <a:uFillTx/>
                <a:latin typeface="Verdana"/>
                <a:ea typeface="+mn-ea"/>
                <a:cs typeface="+mn-cs"/>
              </a:rPr>
              <a:t>Univ. Rey Juan Carlos Madrid</a:t>
            </a:r>
          </a:p>
        </p:txBody>
      </p:sp>
      <p:sp>
        <p:nvSpPr>
          <p:cNvPr id="9" name="Text Box 5">
            <a:extLst>
              <a:ext uri="{FF2B5EF4-FFF2-40B4-BE49-F238E27FC236}">
                <a16:creationId xmlns:a16="http://schemas.microsoft.com/office/drawing/2014/main" id="{2A1457A2-588F-7643-AFE6-EC516DE91C32}"/>
              </a:ext>
            </a:extLst>
          </p:cNvPr>
          <p:cNvSpPr txBox="1">
            <a:spLocks noChangeArrowheads="1"/>
          </p:cNvSpPr>
          <p:nvPr/>
        </p:nvSpPr>
        <p:spPr bwMode="auto">
          <a:xfrm>
            <a:off x="9351" y="5229200"/>
            <a:ext cx="1178273" cy="586957"/>
          </a:xfrm>
          <a:prstGeom prst="rect">
            <a:avLst/>
          </a:prstGeom>
          <a:solidFill>
            <a:schemeClr val="bg1"/>
          </a:solidFill>
          <a:ln w="9525">
            <a:noFill/>
            <a:round/>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AU" sz="1600" b="0" i="0" u="none" strike="noStrike" kern="1200" cap="none" spc="0" normalizeH="0" baseline="0" noProof="0" dirty="0">
                <a:ln>
                  <a:noFill/>
                </a:ln>
                <a:solidFill>
                  <a:srgbClr val="000000"/>
                </a:solidFill>
                <a:effectLst/>
                <a:uLnTx/>
                <a:uFillTx/>
                <a:latin typeface="Verdana"/>
                <a:ea typeface="+mn-ea"/>
                <a:cs typeface="+mn-cs"/>
              </a:rPr>
              <a:t>TU Vienna</a:t>
            </a:r>
          </a:p>
        </p:txBody>
      </p:sp>
      <p:sp>
        <p:nvSpPr>
          <p:cNvPr id="10" name="Text Box 7">
            <a:extLst>
              <a:ext uri="{FF2B5EF4-FFF2-40B4-BE49-F238E27FC236}">
                <a16:creationId xmlns:a16="http://schemas.microsoft.com/office/drawing/2014/main" id="{862EA76F-DE8B-DA41-9ABD-A17A2D556676}"/>
              </a:ext>
            </a:extLst>
          </p:cNvPr>
          <p:cNvSpPr txBox="1">
            <a:spLocks noChangeArrowheads="1"/>
          </p:cNvSpPr>
          <p:nvPr/>
        </p:nvSpPr>
        <p:spPr bwMode="auto">
          <a:xfrm>
            <a:off x="1228084" y="5244797"/>
            <a:ext cx="1687732" cy="586957"/>
          </a:xfrm>
          <a:prstGeom prst="rect">
            <a:avLst/>
          </a:prstGeom>
          <a:noFill/>
          <a:ln w="9525">
            <a:noFill/>
            <a:round/>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AU" sz="1600" b="0" i="0" u="none" strike="noStrike" kern="1200" cap="none" spc="0" normalizeH="0" baseline="0" noProof="0" dirty="0">
                <a:ln>
                  <a:noFill/>
                </a:ln>
                <a:solidFill>
                  <a:srgbClr val="000000"/>
                </a:solidFill>
                <a:effectLst/>
                <a:uLnTx/>
                <a:uFillTx/>
                <a:latin typeface="Verdana"/>
                <a:ea typeface="+mn-ea"/>
                <a:cs typeface="+mn-cs"/>
              </a:rPr>
              <a:t>Univ. Innsbruck</a:t>
            </a:r>
          </a:p>
        </p:txBody>
      </p:sp>
      <p:sp>
        <p:nvSpPr>
          <p:cNvPr id="11" name="Text Box 13">
            <a:extLst>
              <a:ext uri="{FF2B5EF4-FFF2-40B4-BE49-F238E27FC236}">
                <a16:creationId xmlns:a16="http://schemas.microsoft.com/office/drawing/2014/main" id="{CC088EFD-C53D-C843-AEDA-9C157E8DCCC7}"/>
              </a:ext>
            </a:extLst>
          </p:cNvPr>
          <p:cNvSpPr txBox="1">
            <a:spLocks noChangeArrowheads="1"/>
          </p:cNvSpPr>
          <p:nvPr/>
        </p:nvSpPr>
        <p:spPr bwMode="auto">
          <a:xfrm>
            <a:off x="6027056" y="5157192"/>
            <a:ext cx="1713296" cy="586957"/>
          </a:xfrm>
          <a:prstGeom prst="rect">
            <a:avLst/>
          </a:prstGeom>
          <a:noFill/>
          <a:ln w="9525">
            <a:noFill/>
            <a:round/>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AU" sz="1600" b="0" i="0" u="none" strike="noStrike" kern="1200" cap="none" spc="0" normalizeH="0" baseline="0" noProof="0" dirty="0">
                <a:ln>
                  <a:noFill/>
                </a:ln>
                <a:solidFill>
                  <a:srgbClr val="000000"/>
                </a:solidFill>
                <a:effectLst/>
                <a:uLnTx/>
                <a:uFillTx/>
                <a:latin typeface="Verdana"/>
                <a:ea typeface="+mn-ea"/>
                <a:cs typeface="+mn-cs"/>
              </a:rPr>
              <a:t>Siemens AG </a:t>
            </a:r>
            <a:r>
              <a:rPr kumimoji="0" lang="en-AU" sz="1600" b="0" i="0" u="none" strike="noStrike" kern="1200" cap="none" spc="0" normalizeH="0" baseline="0" noProof="0" dirty="0" err="1">
                <a:ln>
                  <a:noFill/>
                </a:ln>
                <a:solidFill>
                  <a:srgbClr val="000000"/>
                </a:solidFill>
                <a:effectLst/>
                <a:uLnTx/>
                <a:uFillTx/>
                <a:latin typeface="Verdana"/>
                <a:ea typeface="+mn-ea"/>
                <a:cs typeface="+mn-cs"/>
              </a:rPr>
              <a:t>Österreich</a:t>
            </a:r>
            <a:endParaRPr kumimoji="0" lang="en-AU"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 Box 19">
            <a:extLst>
              <a:ext uri="{FF2B5EF4-FFF2-40B4-BE49-F238E27FC236}">
                <a16:creationId xmlns:a16="http://schemas.microsoft.com/office/drawing/2014/main" id="{C03652A7-26AE-A646-8806-7D41027DD41E}"/>
              </a:ext>
            </a:extLst>
          </p:cNvPr>
          <p:cNvSpPr txBox="1">
            <a:spLocks noChangeArrowheads="1"/>
          </p:cNvSpPr>
          <p:nvPr/>
        </p:nvSpPr>
        <p:spPr bwMode="auto">
          <a:xfrm>
            <a:off x="4333865" y="5215817"/>
            <a:ext cx="1966327" cy="586957"/>
          </a:xfrm>
          <a:prstGeom prst="rect">
            <a:avLst/>
          </a:prstGeom>
          <a:noFill/>
          <a:ln w="9525">
            <a:noFill/>
            <a:round/>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de-DE" sz="1600" b="0" i="0" u="none" strike="noStrike" kern="1200" cap="none" spc="0" normalizeH="0" baseline="0" noProof="0" dirty="0">
                <a:ln>
                  <a:noFill/>
                </a:ln>
                <a:solidFill>
                  <a:srgbClr val="000000"/>
                </a:solidFill>
                <a:effectLst/>
                <a:uLnTx/>
                <a:uFillTx/>
                <a:latin typeface="Verdana"/>
                <a:ea typeface="+mn-ea"/>
                <a:cs typeface="+mn-cs"/>
              </a:rPr>
              <a:t>DERI, NUI Galway, </a:t>
            </a:r>
            <a:r>
              <a:rPr kumimoji="0" lang="de-DE" sz="1600" b="0" i="0" u="none" strike="noStrike" kern="1200" cap="none" spc="0" normalizeH="0" baseline="0" noProof="0" dirty="0" err="1">
                <a:ln>
                  <a:noFill/>
                </a:ln>
                <a:solidFill>
                  <a:srgbClr val="000000"/>
                </a:solidFill>
                <a:effectLst/>
                <a:uLnTx/>
                <a:uFillTx/>
                <a:latin typeface="Verdana"/>
                <a:ea typeface="+mn-ea"/>
                <a:cs typeface="+mn-cs"/>
              </a:rPr>
              <a:t>Ireland</a:t>
            </a:r>
            <a:endParaRPr kumimoji="0" lang="de-DE"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3" name="Bild 1">
            <a:extLst>
              <a:ext uri="{FF2B5EF4-FFF2-40B4-BE49-F238E27FC236}">
                <a16:creationId xmlns:a16="http://schemas.microsoft.com/office/drawing/2014/main" id="{8E33CFA5-44F6-484F-A822-38374A3C87B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r="13509"/>
          <a:stretch/>
        </p:blipFill>
        <p:spPr>
          <a:xfrm>
            <a:off x="85534" y="4238850"/>
            <a:ext cx="1308576" cy="1015369"/>
          </a:xfrm>
          <a:prstGeom prst="rect">
            <a:avLst/>
          </a:prstGeom>
        </p:spPr>
      </p:pic>
      <p:pic>
        <p:nvPicPr>
          <p:cNvPr id="14" name="Bild 2">
            <a:extLst>
              <a:ext uri="{FF2B5EF4-FFF2-40B4-BE49-F238E27FC236}">
                <a16:creationId xmlns:a16="http://schemas.microsoft.com/office/drawing/2014/main" id="{4E263707-E1E0-3C42-95FF-DAEF91EB021B}"/>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2952345" y="4238850"/>
            <a:ext cx="1500004" cy="1005003"/>
          </a:xfrm>
          <a:prstGeom prst="rect">
            <a:avLst/>
          </a:prstGeom>
        </p:spPr>
      </p:pic>
      <p:pic>
        <p:nvPicPr>
          <p:cNvPr id="15" name="Bild 3">
            <a:extLst>
              <a:ext uri="{FF2B5EF4-FFF2-40B4-BE49-F238E27FC236}">
                <a16:creationId xmlns:a16="http://schemas.microsoft.com/office/drawing/2014/main" id="{FB8745B2-0203-584C-BFCB-AE5FB928C38E}"/>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b="8639"/>
          <a:stretch/>
        </p:blipFill>
        <p:spPr>
          <a:xfrm>
            <a:off x="1427531" y="4244791"/>
            <a:ext cx="1464873" cy="1003738"/>
          </a:xfrm>
          <a:prstGeom prst="rect">
            <a:avLst/>
          </a:prstGeom>
        </p:spPr>
      </p:pic>
      <p:pic>
        <p:nvPicPr>
          <p:cNvPr id="16" name="Bild 4">
            <a:extLst>
              <a:ext uri="{FF2B5EF4-FFF2-40B4-BE49-F238E27FC236}">
                <a16:creationId xmlns:a16="http://schemas.microsoft.com/office/drawing/2014/main" id="{781133B0-EF44-5B46-855A-2DC3277600AE}"/>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4514430" y="4238271"/>
            <a:ext cx="1510734" cy="1005582"/>
          </a:xfrm>
          <a:prstGeom prst="rect">
            <a:avLst/>
          </a:prstGeom>
        </p:spPr>
      </p:pic>
      <p:pic>
        <p:nvPicPr>
          <p:cNvPr id="17" name="Bild 5">
            <a:extLst>
              <a:ext uri="{FF2B5EF4-FFF2-40B4-BE49-F238E27FC236}">
                <a16:creationId xmlns:a16="http://schemas.microsoft.com/office/drawing/2014/main" id="{567ECA14-E0DF-1D4B-BA8A-7DF3D7316240}"/>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Lst>
          </a:blip>
          <a:srcRect b="5116"/>
          <a:stretch/>
        </p:blipFill>
        <p:spPr>
          <a:xfrm>
            <a:off x="6097685" y="4240393"/>
            <a:ext cx="1348579" cy="988807"/>
          </a:xfrm>
          <a:prstGeom prst="rect">
            <a:avLst/>
          </a:prstGeom>
        </p:spPr>
      </p:pic>
      <p:cxnSp>
        <p:nvCxnSpPr>
          <p:cNvPr id="5" name="Straight Arrow Connector 4">
            <a:extLst>
              <a:ext uri="{FF2B5EF4-FFF2-40B4-BE49-F238E27FC236}">
                <a16:creationId xmlns:a16="http://schemas.microsoft.com/office/drawing/2014/main" id="{2BB51D62-7FBA-544D-AABC-4E6095E52F00}"/>
              </a:ext>
            </a:extLst>
          </p:cNvPr>
          <p:cNvCxnSpPr>
            <a:cxnSpLocks/>
          </p:cNvCxnSpPr>
          <p:nvPr/>
        </p:nvCxnSpPr>
        <p:spPr>
          <a:xfrm>
            <a:off x="162479" y="3634013"/>
            <a:ext cx="88459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AD638E-EBF7-7844-87D6-E49689287641}"/>
              </a:ext>
            </a:extLst>
          </p:cNvPr>
          <p:cNvCxnSpPr/>
          <p:nvPr/>
        </p:nvCxnSpPr>
        <p:spPr>
          <a:xfrm>
            <a:off x="1611259" y="3508150"/>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5ED268A-E0CE-A443-9023-7C675C9CB963}"/>
              </a:ext>
            </a:extLst>
          </p:cNvPr>
          <p:cNvSpPr txBox="1"/>
          <p:nvPr/>
        </p:nvSpPr>
        <p:spPr>
          <a:xfrm>
            <a:off x="1232091" y="3787895"/>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2003</a:t>
            </a:r>
          </a:p>
        </p:txBody>
      </p:sp>
      <p:cxnSp>
        <p:nvCxnSpPr>
          <p:cNvPr id="22" name="Straight Connector 21">
            <a:extLst>
              <a:ext uri="{FF2B5EF4-FFF2-40B4-BE49-F238E27FC236}">
                <a16:creationId xmlns:a16="http://schemas.microsoft.com/office/drawing/2014/main" id="{ABA892C6-5F58-1F4A-9C6C-4794432A7A35}"/>
              </a:ext>
            </a:extLst>
          </p:cNvPr>
          <p:cNvCxnSpPr/>
          <p:nvPr/>
        </p:nvCxnSpPr>
        <p:spPr>
          <a:xfrm>
            <a:off x="3456517" y="3503090"/>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9C69847-FEAA-414B-84EE-9E49E25A876E}"/>
              </a:ext>
            </a:extLst>
          </p:cNvPr>
          <p:cNvSpPr txBox="1"/>
          <p:nvPr/>
        </p:nvSpPr>
        <p:spPr>
          <a:xfrm>
            <a:off x="3077349" y="3787895"/>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2005</a:t>
            </a:r>
          </a:p>
        </p:txBody>
      </p:sp>
      <p:sp>
        <p:nvSpPr>
          <p:cNvPr id="24" name="TextBox 23">
            <a:extLst>
              <a:ext uri="{FF2B5EF4-FFF2-40B4-BE49-F238E27FC236}">
                <a16:creationId xmlns:a16="http://schemas.microsoft.com/office/drawing/2014/main" id="{B3A36439-20BC-0D4C-85CF-E1F0C9C77AD3}"/>
              </a:ext>
            </a:extLst>
          </p:cNvPr>
          <p:cNvSpPr txBox="1"/>
          <p:nvPr/>
        </p:nvSpPr>
        <p:spPr>
          <a:xfrm>
            <a:off x="4589517" y="3787895"/>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2007</a:t>
            </a:r>
          </a:p>
        </p:txBody>
      </p:sp>
      <p:cxnSp>
        <p:nvCxnSpPr>
          <p:cNvPr id="27" name="Straight Connector 26">
            <a:extLst>
              <a:ext uri="{FF2B5EF4-FFF2-40B4-BE49-F238E27FC236}">
                <a16:creationId xmlns:a16="http://schemas.microsoft.com/office/drawing/2014/main" id="{F1713508-F0DF-454D-AB31-56C146081ABA}"/>
              </a:ext>
            </a:extLst>
          </p:cNvPr>
          <p:cNvCxnSpPr/>
          <p:nvPr/>
        </p:nvCxnSpPr>
        <p:spPr>
          <a:xfrm>
            <a:off x="4932040" y="3509155"/>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55FA43F-E1BE-2844-8C35-B62550DB7C94}"/>
              </a:ext>
            </a:extLst>
          </p:cNvPr>
          <p:cNvSpPr txBox="1"/>
          <p:nvPr/>
        </p:nvSpPr>
        <p:spPr>
          <a:xfrm>
            <a:off x="6319765" y="3788528"/>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2011</a:t>
            </a:r>
          </a:p>
        </p:txBody>
      </p:sp>
      <p:cxnSp>
        <p:nvCxnSpPr>
          <p:cNvPr id="29" name="Straight Connector 28">
            <a:extLst>
              <a:ext uri="{FF2B5EF4-FFF2-40B4-BE49-F238E27FC236}">
                <a16:creationId xmlns:a16="http://schemas.microsoft.com/office/drawing/2014/main" id="{843856E7-3D9E-6242-984A-1DD3946A3CAB}"/>
              </a:ext>
            </a:extLst>
          </p:cNvPr>
          <p:cNvCxnSpPr/>
          <p:nvPr/>
        </p:nvCxnSpPr>
        <p:spPr>
          <a:xfrm>
            <a:off x="6662288" y="3509788"/>
            <a:ext cx="0" cy="216024"/>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ttps://tse3.mm.bing.net/th?id=OIP.Ar821mGbV3SMicg0SibpAwHaFi&amp;pid=Api">
            <a:extLst>
              <a:ext uri="{FF2B5EF4-FFF2-40B4-BE49-F238E27FC236}">
                <a16:creationId xmlns:a16="http://schemas.microsoft.com/office/drawing/2014/main" id="{1EE08119-6CCF-EA4B-A2F5-BFE064CD8B3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16893" y="4234720"/>
            <a:ext cx="1356288" cy="101292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6814AF4-587B-7145-ACB5-C4A0143B12AF}"/>
              </a:ext>
            </a:extLst>
          </p:cNvPr>
          <p:cNvSpPr txBox="1"/>
          <p:nvPr/>
        </p:nvSpPr>
        <p:spPr>
          <a:xfrm>
            <a:off x="7740352" y="3789040"/>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2013</a:t>
            </a:r>
          </a:p>
        </p:txBody>
      </p:sp>
      <p:cxnSp>
        <p:nvCxnSpPr>
          <p:cNvPr id="35" name="Straight Connector 34">
            <a:extLst>
              <a:ext uri="{FF2B5EF4-FFF2-40B4-BE49-F238E27FC236}">
                <a16:creationId xmlns:a16="http://schemas.microsoft.com/office/drawing/2014/main" id="{D8B485C1-B80D-7849-BD6F-8B76B4C8A5CF}"/>
              </a:ext>
            </a:extLst>
          </p:cNvPr>
          <p:cNvCxnSpPr/>
          <p:nvPr/>
        </p:nvCxnSpPr>
        <p:spPr>
          <a:xfrm>
            <a:off x="8100392" y="35010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 Box 13">
            <a:extLst>
              <a:ext uri="{FF2B5EF4-FFF2-40B4-BE49-F238E27FC236}">
                <a16:creationId xmlns:a16="http://schemas.microsoft.com/office/drawing/2014/main" id="{5FBB72BF-56AD-3246-8206-80B3B3BE21F1}"/>
              </a:ext>
            </a:extLst>
          </p:cNvPr>
          <p:cNvSpPr txBox="1">
            <a:spLocks noChangeArrowheads="1"/>
          </p:cNvSpPr>
          <p:nvPr/>
        </p:nvSpPr>
        <p:spPr bwMode="auto">
          <a:xfrm>
            <a:off x="7401362" y="5352310"/>
            <a:ext cx="1713296" cy="340735"/>
          </a:xfrm>
          <a:prstGeom prst="rect">
            <a:avLst/>
          </a:prstGeom>
          <a:noFill/>
          <a:ln w="9525">
            <a:noFill/>
            <a:round/>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AU" sz="1600" b="0" i="0" u="none" strike="noStrike" kern="1200" cap="none" spc="0" normalizeH="0" baseline="0" noProof="0" dirty="0">
                <a:ln>
                  <a:noFill/>
                </a:ln>
                <a:solidFill>
                  <a:srgbClr val="000000"/>
                </a:solidFill>
                <a:effectLst/>
                <a:uLnTx/>
                <a:uFillTx/>
                <a:latin typeface="Verdana"/>
                <a:ea typeface="+mn-ea"/>
                <a:cs typeface="+mn-cs"/>
              </a:rPr>
              <a:t>WU Vienna</a:t>
            </a:r>
          </a:p>
        </p:txBody>
      </p:sp>
      <p:sp>
        <p:nvSpPr>
          <p:cNvPr id="3" name="Rectangle 2">
            <a:extLst>
              <a:ext uri="{FF2B5EF4-FFF2-40B4-BE49-F238E27FC236}">
                <a16:creationId xmlns:a16="http://schemas.microsoft.com/office/drawing/2014/main" id="{3C4995BF-BF37-034D-A9FB-26E372C79789}"/>
              </a:ext>
            </a:extLst>
          </p:cNvPr>
          <p:cNvSpPr/>
          <p:nvPr/>
        </p:nvSpPr>
        <p:spPr>
          <a:xfrm>
            <a:off x="2286000" y="3013502"/>
            <a:ext cx="4572000" cy="307777"/>
          </a:xfrm>
          <a:prstGeom prst="rect">
            <a:avLst/>
          </a:prstGeom>
        </p:spPr>
        <p:txBody>
          <a:bodyPr>
            <a:spAutoFit/>
          </a:bodyPr>
          <a:lstStyle/>
          <a:p>
            <a:r>
              <a:rPr lang="en-US" sz="1400" b="1" dirty="0">
                <a:solidFill>
                  <a:srgbClr val="C00000"/>
                </a:solidFill>
                <a:latin typeface="Verdana"/>
                <a:cs typeface="Arial" charset="0"/>
              </a:rPr>
              <a:t>Open Government, Law/Regulations</a:t>
            </a:r>
            <a:endParaRPr lang="en-US" b="1" dirty="0">
              <a:solidFill>
                <a:srgbClr val="C00000"/>
              </a:solidFill>
            </a:endParaRPr>
          </a:p>
        </p:txBody>
      </p:sp>
    </p:spTree>
    <p:extLst>
      <p:ext uri="{BB962C8B-B14F-4D97-AF65-F5344CB8AC3E}">
        <p14:creationId xmlns:p14="http://schemas.microsoft.com/office/powerpoint/2010/main" val="167258434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9FE8587-7F97-4641-A1FF-777509BFEA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4" y="4340993"/>
            <a:ext cx="3488899" cy="2552853"/>
          </a:xfrm>
          <a:prstGeom prst="rect">
            <a:avLst/>
          </a:prstGeom>
        </p:spPr>
      </p:pic>
      <p:sp>
        <p:nvSpPr>
          <p:cNvPr id="2" name="Title 1">
            <a:extLst>
              <a:ext uri="{FF2B5EF4-FFF2-40B4-BE49-F238E27FC236}">
                <a16:creationId xmlns:a16="http://schemas.microsoft.com/office/drawing/2014/main" id="{AB5BC143-D5F0-284C-A31B-EBF4ED4597DB}"/>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Open Standards &amp; Best Practices: Why?</a:t>
            </a:r>
          </a:p>
        </p:txBody>
      </p:sp>
      <p:sp>
        <p:nvSpPr>
          <p:cNvPr id="3" name="Content Placeholder 13">
            <a:extLst>
              <a:ext uri="{FF2B5EF4-FFF2-40B4-BE49-F238E27FC236}">
                <a16:creationId xmlns:a16="http://schemas.microsoft.com/office/drawing/2014/main" id="{43B23CA6-FCC7-F34D-B72B-56B9D70D4435}"/>
              </a:ext>
            </a:extLst>
          </p:cNvPr>
          <p:cNvSpPr txBox="1">
            <a:spLocks/>
          </p:cNvSpPr>
          <p:nvPr/>
        </p:nvSpPr>
        <p:spPr>
          <a:xfrm>
            <a:off x="624632" y="1218446"/>
            <a:ext cx="2919277" cy="4171692"/>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US" sz="1800" dirty="0"/>
              <a:t>EU GDPR:</a:t>
            </a:r>
          </a:p>
          <a:p>
            <a:pPr lvl="1"/>
            <a:r>
              <a:rPr lang="en-US" sz="1800" b="1" dirty="0"/>
              <a:t>Data portability</a:t>
            </a:r>
          </a:p>
          <a:p>
            <a:pPr lvl="1"/>
            <a:r>
              <a:rPr lang="en-US" sz="1800" dirty="0"/>
              <a:t>Full </a:t>
            </a:r>
            <a:r>
              <a:rPr lang="en-US" sz="1800" b="1" dirty="0"/>
              <a:t>transparency</a:t>
            </a:r>
          </a:p>
          <a:p>
            <a:pPr lvl="1"/>
            <a:r>
              <a:rPr lang="en-US" sz="1800" b="1" dirty="0"/>
              <a:t>Understandable Consent</a:t>
            </a:r>
            <a:endParaRPr lang="en-US" sz="1800" dirty="0"/>
          </a:p>
        </p:txBody>
      </p:sp>
      <p:pic>
        <p:nvPicPr>
          <p:cNvPr id="4" name="Picture 3">
            <a:extLst>
              <a:ext uri="{FF2B5EF4-FFF2-40B4-BE49-F238E27FC236}">
                <a16:creationId xmlns:a16="http://schemas.microsoft.com/office/drawing/2014/main" id="{274458CD-1592-C94E-876F-EF76C5B94635}"/>
              </a:ext>
            </a:extLst>
          </p:cNvPr>
          <p:cNvPicPr>
            <a:picLocks noChangeAspect="1"/>
          </p:cNvPicPr>
          <p:nvPr/>
        </p:nvPicPr>
        <p:blipFill rotWithShape="1">
          <a:blip r:embed="rId4"/>
          <a:srcRect l="48906" t="33078"/>
          <a:stretch/>
        </p:blipFill>
        <p:spPr>
          <a:xfrm>
            <a:off x="3482925" y="788961"/>
            <a:ext cx="5635623" cy="5428713"/>
          </a:xfrm>
          <a:prstGeom prst="rect">
            <a:avLst/>
          </a:prstGeom>
        </p:spPr>
      </p:pic>
      <p:sp>
        <p:nvSpPr>
          <p:cNvPr id="16" name="Oval 15">
            <a:extLst>
              <a:ext uri="{FF2B5EF4-FFF2-40B4-BE49-F238E27FC236}">
                <a16:creationId xmlns:a16="http://schemas.microsoft.com/office/drawing/2014/main" id="{AD1E08CF-3B59-7141-82B9-F60A23211BBA}"/>
              </a:ext>
            </a:extLst>
          </p:cNvPr>
          <p:cNvSpPr/>
          <p:nvPr/>
        </p:nvSpPr>
        <p:spPr>
          <a:xfrm>
            <a:off x="7811589" y="3719234"/>
            <a:ext cx="792480" cy="800513"/>
          </a:xfrm>
          <a:prstGeom prst="ellipse">
            <a:avLst/>
          </a:prstGeom>
          <a:solidFill>
            <a:schemeClr val="bg1"/>
          </a:solidFill>
          <a:ln w="34925">
            <a:solidFill>
              <a:srgbClr val="2A7AB8">
                <a:alpha val="55000"/>
              </a:srgbClr>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solidFill>
                  <a:srgbClr val="2A7AB8"/>
                </a:solidFill>
              </a:rPr>
              <a:t>SME</a:t>
            </a:r>
          </a:p>
        </p:txBody>
      </p:sp>
      <p:sp>
        <p:nvSpPr>
          <p:cNvPr id="19" name="Pentagon 18">
            <a:extLst>
              <a:ext uri="{FF2B5EF4-FFF2-40B4-BE49-F238E27FC236}">
                <a16:creationId xmlns:a16="http://schemas.microsoft.com/office/drawing/2014/main" id="{77CA58F3-5BB1-4A4F-BE95-02AC6F7385D6}"/>
              </a:ext>
            </a:extLst>
          </p:cNvPr>
          <p:cNvSpPr/>
          <p:nvPr/>
        </p:nvSpPr>
        <p:spPr>
          <a:xfrm flipH="1">
            <a:off x="5824714" y="0"/>
            <a:ext cx="3293834" cy="844653"/>
          </a:xfrm>
          <a:prstGeom prst="homePlate">
            <a:avLst/>
          </a:prstGeom>
          <a:gradFill>
            <a:gsLst>
              <a:gs pos="11000">
                <a:srgbClr val="ABA54C"/>
              </a:gs>
              <a:gs pos="0">
                <a:srgbClr val="7C7C2D"/>
              </a:gs>
              <a:gs pos="100000">
                <a:srgbClr val="E0D46D"/>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2800" b="1" dirty="0">
                <a:solidFill>
                  <a:sysClr val="windowText" lastClr="000000"/>
                </a:solidFill>
                <a:latin typeface="Arial Rounded MT Bold" panose="020F0704030504030204" pitchFamily="34" charset="77"/>
              </a:rPr>
              <a:t>OPPORTUNITY</a:t>
            </a:r>
          </a:p>
        </p:txBody>
      </p:sp>
      <p:sp>
        <p:nvSpPr>
          <p:cNvPr id="6" name="Rectangle 5">
            <a:extLst>
              <a:ext uri="{FF2B5EF4-FFF2-40B4-BE49-F238E27FC236}">
                <a16:creationId xmlns:a16="http://schemas.microsoft.com/office/drawing/2014/main" id="{3C55D7C6-2AAC-EC4D-ACC2-B875A691C68A}"/>
              </a:ext>
            </a:extLst>
          </p:cNvPr>
          <p:cNvSpPr/>
          <p:nvPr/>
        </p:nvSpPr>
        <p:spPr>
          <a:xfrm>
            <a:off x="7960987" y="4568195"/>
            <a:ext cx="1286164" cy="1169551"/>
          </a:xfrm>
          <a:prstGeom prst="rect">
            <a:avLst/>
          </a:prstGeom>
        </p:spPr>
        <p:txBody>
          <a:bodyPr wrap="square">
            <a:spAutoFit/>
          </a:bodyPr>
          <a:lstStyle/>
          <a:p>
            <a:pPr lvl="0" algn="ctr"/>
            <a:r>
              <a:rPr lang="en-US" sz="1400" b="1" dirty="0">
                <a:solidFill>
                  <a:srgbClr val="2A7AB8"/>
                </a:solidFill>
                <a:latin typeface="Calibri"/>
                <a:ea typeface="+mn-ea"/>
                <a:cs typeface="+mn-cs"/>
              </a:rPr>
              <a:t>Developers, Tech Startups, (Legal Tech, </a:t>
            </a:r>
            <a:r>
              <a:rPr lang="en-US" sz="1400" b="1" dirty="0">
                <a:solidFill>
                  <a:srgbClr val="2A7AB8"/>
                </a:solidFill>
                <a:latin typeface="Calibri"/>
              </a:rPr>
              <a:t>User Interfaces</a:t>
            </a:r>
            <a:r>
              <a:rPr lang="en-US" sz="1400" b="1" dirty="0">
                <a:solidFill>
                  <a:srgbClr val="2A7AB8"/>
                </a:solidFill>
                <a:latin typeface="Calibri"/>
                <a:ea typeface="+mn-ea"/>
                <a:cs typeface="+mn-cs"/>
              </a:rPr>
              <a:t>…)</a:t>
            </a:r>
          </a:p>
        </p:txBody>
      </p:sp>
      <p:sp>
        <p:nvSpPr>
          <p:cNvPr id="8" name="AutoShape 2" descr="/Users/apollere/ownCloud/Projects/special/workshops/vocab/images/policy-model.png">
            <a:extLst>
              <a:ext uri="{FF2B5EF4-FFF2-40B4-BE49-F238E27FC236}">
                <a16:creationId xmlns:a16="http://schemas.microsoft.com/office/drawing/2014/main" id="{9D72677C-BE44-BF45-A5AF-2B159F7428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4">
            <a:extLst>
              <a:ext uri="{FF2B5EF4-FFF2-40B4-BE49-F238E27FC236}">
                <a16:creationId xmlns:a16="http://schemas.microsoft.com/office/drawing/2014/main" id="{79ED232A-CD99-684A-8CBF-BA5788C187E2}"/>
              </a:ext>
            </a:extLst>
          </p:cNvPr>
          <p:cNvPicPr>
            <a:picLocks noChangeAspect="1"/>
          </p:cNvPicPr>
          <p:nvPr/>
        </p:nvPicPr>
        <p:blipFill>
          <a:blip r:embed="rId5"/>
          <a:stretch>
            <a:fillRect/>
          </a:stretch>
        </p:blipFill>
        <p:spPr>
          <a:xfrm>
            <a:off x="4737464" y="2346645"/>
            <a:ext cx="2926081" cy="2131386"/>
          </a:xfrm>
          <a:prstGeom prst="rect">
            <a:avLst/>
          </a:prstGeom>
          <a:solidFill>
            <a:schemeClr val="bg1"/>
          </a:solidFill>
        </p:spPr>
      </p:pic>
      <p:sp>
        <p:nvSpPr>
          <p:cNvPr id="24" name="Rectangle 23">
            <a:extLst>
              <a:ext uri="{FF2B5EF4-FFF2-40B4-BE49-F238E27FC236}">
                <a16:creationId xmlns:a16="http://schemas.microsoft.com/office/drawing/2014/main" id="{FB5BA1AF-9604-DB4A-B977-BD1CB97AA936}"/>
              </a:ext>
            </a:extLst>
          </p:cNvPr>
          <p:cNvSpPr/>
          <p:nvPr/>
        </p:nvSpPr>
        <p:spPr>
          <a:xfrm>
            <a:off x="4747973" y="3581400"/>
            <a:ext cx="1469948" cy="830997"/>
          </a:xfrm>
          <a:prstGeom prst="rect">
            <a:avLst/>
          </a:prstGeom>
        </p:spPr>
        <p:txBody>
          <a:bodyPr wrap="square">
            <a:spAutoFit/>
          </a:bodyPr>
          <a:lstStyle/>
          <a:p>
            <a:r>
              <a:rPr lang="en-US" b="1" dirty="0">
                <a:solidFill>
                  <a:schemeClr val="bg2"/>
                </a:solidFill>
                <a:latin typeface="+mj-lt"/>
                <a:ea typeface="ＭＳ Ｐゴシック" charset="0"/>
              </a:rPr>
              <a:t>Data Models</a:t>
            </a:r>
          </a:p>
        </p:txBody>
      </p:sp>
      <p:pic>
        <p:nvPicPr>
          <p:cNvPr id="29" name="Picture 28">
            <a:extLst>
              <a:ext uri="{FF2B5EF4-FFF2-40B4-BE49-F238E27FC236}">
                <a16:creationId xmlns:a16="http://schemas.microsoft.com/office/drawing/2014/main" id="{1E07CAB1-D7AF-DC4D-A324-1018E39D6915}"/>
              </a:ext>
            </a:extLst>
          </p:cNvPr>
          <p:cNvPicPr>
            <a:picLocks noChangeAspect="1"/>
          </p:cNvPicPr>
          <p:nvPr/>
        </p:nvPicPr>
        <p:blipFill>
          <a:blip r:embed="rId6"/>
          <a:stretch>
            <a:fillRect/>
          </a:stretch>
        </p:blipFill>
        <p:spPr>
          <a:xfrm>
            <a:off x="671095" y="2526444"/>
            <a:ext cx="3960460" cy="2294037"/>
          </a:xfrm>
          <a:prstGeom prst="rect">
            <a:avLst/>
          </a:prstGeom>
        </p:spPr>
      </p:pic>
      <p:pic>
        <p:nvPicPr>
          <p:cNvPr id="31" name="Picture 30">
            <a:extLst>
              <a:ext uri="{FF2B5EF4-FFF2-40B4-BE49-F238E27FC236}">
                <a16:creationId xmlns:a16="http://schemas.microsoft.com/office/drawing/2014/main" id="{F389D122-BB29-5748-BE69-B74E3C205B24}"/>
              </a:ext>
            </a:extLst>
          </p:cNvPr>
          <p:cNvPicPr>
            <a:picLocks noChangeAspect="1"/>
          </p:cNvPicPr>
          <p:nvPr/>
        </p:nvPicPr>
        <p:blipFill>
          <a:blip r:embed="rId7"/>
          <a:stretch>
            <a:fillRect/>
          </a:stretch>
        </p:blipFill>
        <p:spPr>
          <a:xfrm>
            <a:off x="4021544" y="2909566"/>
            <a:ext cx="4392754" cy="2083479"/>
          </a:xfrm>
          <a:prstGeom prst="rect">
            <a:avLst/>
          </a:prstGeom>
        </p:spPr>
      </p:pic>
      <p:pic>
        <p:nvPicPr>
          <p:cNvPr id="33" name="Picture 32">
            <a:extLst>
              <a:ext uri="{FF2B5EF4-FFF2-40B4-BE49-F238E27FC236}">
                <a16:creationId xmlns:a16="http://schemas.microsoft.com/office/drawing/2014/main" id="{4592780F-559D-354C-A27D-3E8C77A7E4B9}"/>
              </a:ext>
            </a:extLst>
          </p:cNvPr>
          <p:cNvPicPr>
            <a:picLocks noChangeAspect="1"/>
          </p:cNvPicPr>
          <p:nvPr/>
        </p:nvPicPr>
        <p:blipFill>
          <a:blip r:embed="rId8"/>
          <a:stretch>
            <a:fillRect/>
          </a:stretch>
        </p:blipFill>
        <p:spPr>
          <a:xfrm>
            <a:off x="5763754" y="3951306"/>
            <a:ext cx="3589306" cy="3498702"/>
          </a:xfrm>
          <a:prstGeom prst="rect">
            <a:avLst/>
          </a:prstGeom>
        </p:spPr>
      </p:pic>
    </p:spTree>
    <p:extLst>
      <p:ext uri="{BB962C8B-B14F-4D97-AF65-F5344CB8AC3E}">
        <p14:creationId xmlns:p14="http://schemas.microsoft.com/office/powerpoint/2010/main" val="2599524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920A-72B4-E241-B05C-FB6FAAAC4D4D}"/>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DIGITIZATION AND DEMOCRACY</a:t>
            </a:r>
          </a:p>
        </p:txBody>
      </p:sp>
      <p:sp>
        <p:nvSpPr>
          <p:cNvPr id="3" name="Content Placeholder 13">
            <a:extLst>
              <a:ext uri="{FF2B5EF4-FFF2-40B4-BE49-F238E27FC236}">
                <a16:creationId xmlns:a16="http://schemas.microsoft.com/office/drawing/2014/main" id="{9FC5EB1E-D399-4B4E-9B46-89E7D8F959C7}"/>
              </a:ext>
            </a:extLst>
          </p:cNvPr>
          <p:cNvSpPr txBox="1">
            <a:spLocks/>
          </p:cNvSpPr>
          <p:nvPr/>
        </p:nvSpPr>
        <p:spPr>
          <a:xfrm>
            <a:off x="468159" y="2153502"/>
            <a:ext cx="3787775" cy="4171692"/>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t>eGovernment (e.g. </a:t>
            </a:r>
            <a:r>
              <a:rPr lang="en-US" sz="1800" dirty="0" err="1"/>
              <a:t>eID</a:t>
            </a:r>
            <a:r>
              <a:rPr lang="en-US" sz="1800" dirty="0"/>
              <a:t>)</a:t>
            </a:r>
          </a:p>
          <a:p>
            <a:pPr lvl="2"/>
            <a:r>
              <a:rPr lang="en-US" sz="1800" dirty="0"/>
              <a:t>Improved efficiency</a:t>
            </a:r>
          </a:p>
          <a:p>
            <a:pPr lvl="1"/>
            <a:r>
              <a:rPr lang="en-US" sz="1800" dirty="0"/>
              <a:t>More versatile forms of democracy become possible?</a:t>
            </a:r>
          </a:p>
          <a:p>
            <a:pPr lvl="1"/>
            <a:r>
              <a:rPr lang="en-US" sz="1800" b="1" dirty="0">
                <a:solidFill>
                  <a:schemeClr val="tx1"/>
                </a:solidFill>
              </a:rPr>
              <a:t>Open Data</a:t>
            </a:r>
          </a:p>
          <a:p>
            <a:pPr lvl="2"/>
            <a:r>
              <a:rPr lang="en-US" sz="1800" b="1" dirty="0">
                <a:solidFill>
                  <a:schemeClr val="tx1"/>
                </a:solidFill>
              </a:rPr>
              <a:t>Improved transparency</a:t>
            </a:r>
          </a:p>
          <a:p>
            <a:pPr lvl="1"/>
            <a:r>
              <a:rPr lang="en-US" sz="1800" dirty="0"/>
              <a:t>Automated Accountability</a:t>
            </a:r>
          </a:p>
          <a:p>
            <a:pPr lvl="2"/>
            <a:r>
              <a:rPr lang="en-US" sz="1800" dirty="0"/>
              <a:t>GDPR? Blockchain in Public Administration</a:t>
            </a:r>
          </a:p>
          <a:p>
            <a:pPr lvl="1"/>
            <a:r>
              <a:rPr lang="en-US" sz="1800" dirty="0"/>
              <a:t>…</a:t>
            </a:r>
          </a:p>
          <a:p>
            <a:pPr lvl="1"/>
            <a:endParaRPr lang="en-US" sz="1800" dirty="0"/>
          </a:p>
        </p:txBody>
      </p:sp>
      <p:sp>
        <p:nvSpPr>
          <p:cNvPr id="4" name="Content Placeholder 15">
            <a:extLst>
              <a:ext uri="{FF2B5EF4-FFF2-40B4-BE49-F238E27FC236}">
                <a16:creationId xmlns:a16="http://schemas.microsoft.com/office/drawing/2014/main" id="{75B35CF9-C701-1341-A936-F6BBBDBADC35}"/>
              </a:ext>
            </a:extLst>
          </p:cNvPr>
          <p:cNvSpPr txBox="1">
            <a:spLocks/>
          </p:cNvSpPr>
          <p:nvPr/>
        </p:nvSpPr>
        <p:spPr>
          <a:xfrm>
            <a:off x="4572000" y="2153500"/>
            <a:ext cx="4084638" cy="4169549"/>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b="0"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t>eGovernment (e.g. </a:t>
            </a:r>
            <a:r>
              <a:rPr lang="en-US" sz="1800" dirty="0" err="1"/>
              <a:t>eID</a:t>
            </a:r>
            <a:r>
              <a:rPr lang="en-US" sz="1800" dirty="0"/>
              <a:t>)</a:t>
            </a:r>
          </a:p>
          <a:p>
            <a:pPr lvl="2"/>
            <a:r>
              <a:rPr lang="en-US" sz="1800" dirty="0"/>
              <a:t>“Improved” surveillance?</a:t>
            </a:r>
          </a:p>
          <a:p>
            <a:pPr lvl="1"/>
            <a:r>
              <a:rPr lang="en-US" sz="1800" dirty="0"/>
              <a:t>“AI” to manipulate opinions</a:t>
            </a:r>
          </a:p>
          <a:p>
            <a:pPr lvl="2"/>
            <a:r>
              <a:rPr lang="en-US" sz="1800" dirty="0"/>
              <a:t>Cambridge </a:t>
            </a:r>
            <a:r>
              <a:rPr lang="en-US" sz="1800" dirty="0" err="1"/>
              <a:t>analytica</a:t>
            </a:r>
            <a:r>
              <a:rPr lang="en-US" sz="1800" dirty="0"/>
              <a:t> et al.</a:t>
            </a:r>
          </a:p>
          <a:p>
            <a:pPr lvl="1"/>
            <a:r>
              <a:rPr lang="en-US" sz="1800" b="1" dirty="0">
                <a:solidFill>
                  <a:schemeClr val="tx1"/>
                </a:solidFill>
              </a:rPr>
              <a:t>Open Data</a:t>
            </a:r>
          </a:p>
          <a:p>
            <a:pPr lvl="2"/>
            <a:r>
              <a:rPr lang="en-US" sz="1800" b="1" dirty="0">
                <a:solidFill>
                  <a:schemeClr val="tx1"/>
                </a:solidFill>
              </a:rPr>
              <a:t>Misinterpretations, Misuse?</a:t>
            </a:r>
          </a:p>
          <a:p>
            <a:pPr lvl="1"/>
            <a:r>
              <a:rPr lang="en-US" sz="1800" dirty="0"/>
              <a:t>Web Fragmentation, Net Neutrality</a:t>
            </a:r>
          </a:p>
          <a:p>
            <a:pPr lvl="2"/>
            <a:r>
              <a:rPr lang="en-US" sz="1800" dirty="0"/>
              <a:t>Recent US FCC</a:t>
            </a:r>
          </a:p>
          <a:p>
            <a:pPr lvl="2"/>
            <a:endParaRPr lang="en-US" sz="1800" dirty="0"/>
          </a:p>
          <a:p>
            <a:pPr lvl="1"/>
            <a:r>
              <a:rPr lang="en-US" sz="1800" dirty="0"/>
              <a:t>….</a:t>
            </a:r>
          </a:p>
          <a:p>
            <a:pPr lvl="1"/>
            <a:endParaRPr lang="en-US" sz="1800" dirty="0"/>
          </a:p>
          <a:p>
            <a:pPr lvl="1"/>
            <a:endParaRPr lang="en-US" sz="1800" dirty="0"/>
          </a:p>
          <a:p>
            <a:pPr lvl="1"/>
            <a:endParaRPr lang="en-US" sz="1800" dirty="0"/>
          </a:p>
        </p:txBody>
      </p:sp>
      <p:sp>
        <p:nvSpPr>
          <p:cNvPr id="5" name="Pentagon 4">
            <a:extLst>
              <a:ext uri="{FF2B5EF4-FFF2-40B4-BE49-F238E27FC236}">
                <a16:creationId xmlns:a16="http://schemas.microsoft.com/office/drawing/2014/main" id="{1C406B24-A420-3748-B981-7421115CC663}"/>
              </a:ext>
            </a:extLst>
          </p:cNvPr>
          <p:cNvSpPr/>
          <p:nvPr/>
        </p:nvSpPr>
        <p:spPr>
          <a:xfrm>
            <a:off x="4815002" y="1211579"/>
            <a:ext cx="3293834" cy="844653"/>
          </a:xfrm>
          <a:prstGeom prst="homePlate">
            <a:avLst/>
          </a:prstGeom>
          <a:gradFill>
            <a:gsLst>
              <a:gs pos="0">
                <a:srgbClr val="B5AF57"/>
              </a:gs>
              <a:gs pos="100000">
                <a:srgbClr val="A49E44"/>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3200" b="1" dirty="0">
                <a:solidFill>
                  <a:sysClr val="windowText" lastClr="000000"/>
                </a:solidFill>
                <a:latin typeface="Arial Rounded MT Bold" panose="020F0704030504030204" pitchFamily="34" charset="77"/>
              </a:rPr>
              <a:t>THREAT</a:t>
            </a:r>
          </a:p>
        </p:txBody>
      </p:sp>
      <p:sp>
        <p:nvSpPr>
          <p:cNvPr id="6" name="Pentagon 5">
            <a:extLst>
              <a:ext uri="{FF2B5EF4-FFF2-40B4-BE49-F238E27FC236}">
                <a16:creationId xmlns:a16="http://schemas.microsoft.com/office/drawing/2014/main" id="{211B008A-0026-3245-9463-F82B3B48E5EC}"/>
              </a:ext>
            </a:extLst>
          </p:cNvPr>
          <p:cNvSpPr/>
          <p:nvPr/>
        </p:nvSpPr>
        <p:spPr>
          <a:xfrm flipH="1">
            <a:off x="715130" y="1211580"/>
            <a:ext cx="3293834" cy="844653"/>
          </a:xfrm>
          <a:prstGeom prst="homePlate">
            <a:avLst/>
          </a:prstGeom>
          <a:gradFill>
            <a:gsLst>
              <a:gs pos="11000">
                <a:srgbClr val="ABA54C"/>
              </a:gs>
              <a:gs pos="0">
                <a:srgbClr val="7C7C2D"/>
              </a:gs>
              <a:gs pos="100000">
                <a:srgbClr val="E0D46D"/>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2800" b="1" dirty="0">
                <a:solidFill>
                  <a:sysClr val="windowText" lastClr="000000"/>
                </a:solidFill>
                <a:latin typeface="Arial Rounded MT Bold" panose="020F0704030504030204" pitchFamily="34" charset="77"/>
              </a:rPr>
              <a:t>OPPORTUNITY</a:t>
            </a:r>
          </a:p>
        </p:txBody>
      </p:sp>
    </p:spTree>
    <p:extLst>
      <p:ext uri="{BB962C8B-B14F-4D97-AF65-F5344CB8AC3E}">
        <p14:creationId xmlns:p14="http://schemas.microsoft.com/office/powerpoint/2010/main" val="241426397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D952-7206-584C-9BFD-0F676718D413}"/>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Open Data: What is it?</a:t>
            </a:r>
          </a:p>
        </p:txBody>
      </p:sp>
      <p:pic>
        <p:nvPicPr>
          <p:cNvPr id="3074" name="Picture 2" descr="Ähnliches Foto">
            <a:extLst>
              <a:ext uri="{FF2B5EF4-FFF2-40B4-BE49-F238E27FC236}">
                <a16:creationId xmlns:a16="http://schemas.microsoft.com/office/drawing/2014/main" id="{47891BA4-2117-B442-A21E-C759BE36939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9644" y="2264229"/>
            <a:ext cx="5030100" cy="2493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96152D-C172-7641-A3ED-C2CB2E233DC5}"/>
              </a:ext>
            </a:extLst>
          </p:cNvPr>
          <p:cNvSpPr txBox="1"/>
          <p:nvPr/>
        </p:nvSpPr>
        <p:spPr>
          <a:xfrm>
            <a:off x="914400" y="1609040"/>
            <a:ext cx="1194558" cy="461665"/>
          </a:xfrm>
          <a:prstGeom prst="rect">
            <a:avLst/>
          </a:prstGeom>
          <a:noFill/>
        </p:spPr>
        <p:txBody>
          <a:bodyPr wrap="none" rtlCol="0">
            <a:spAutoFit/>
          </a:bodyPr>
          <a:lstStyle/>
          <a:p>
            <a:r>
              <a:rPr lang="en-US" dirty="0"/>
              <a:t>Privacy</a:t>
            </a:r>
          </a:p>
        </p:txBody>
      </p:sp>
      <p:sp>
        <p:nvSpPr>
          <p:cNvPr id="6" name="TextBox 5">
            <a:extLst>
              <a:ext uri="{FF2B5EF4-FFF2-40B4-BE49-F238E27FC236}">
                <a16:creationId xmlns:a16="http://schemas.microsoft.com/office/drawing/2014/main" id="{E4D5A554-4B9D-CC44-A7CC-56199F2D31E1}"/>
              </a:ext>
            </a:extLst>
          </p:cNvPr>
          <p:cNvSpPr txBox="1"/>
          <p:nvPr/>
        </p:nvSpPr>
        <p:spPr>
          <a:xfrm>
            <a:off x="6016171" y="1609040"/>
            <a:ext cx="2187458" cy="461665"/>
          </a:xfrm>
          <a:prstGeom prst="rect">
            <a:avLst/>
          </a:prstGeom>
          <a:noFill/>
        </p:spPr>
        <p:txBody>
          <a:bodyPr wrap="none" rtlCol="0">
            <a:spAutoFit/>
          </a:bodyPr>
          <a:lstStyle/>
          <a:p>
            <a:r>
              <a:rPr lang="en-US" b="1" dirty="0"/>
              <a:t>Transparency</a:t>
            </a:r>
          </a:p>
        </p:txBody>
      </p:sp>
    </p:spTree>
    <p:extLst>
      <p:ext uri="{BB962C8B-B14F-4D97-AF65-F5344CB8AC3E}">
        <p14:creationId xmlns:p14="http://schemas.microsoft.com/office/powerpoint/2010/main" val="194034060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Open Data </a:t>
            </a:r>
            <a:r>
              <a:rPr lang="de-DE" dirty="0" err="1"/>
              <a:t>is</a:t>
            </a:r>
            <a:r>
              <a:rPr lang="de-DE" dirty="0"/>
              <a:t> a Global Trend!</a:t>
            </a:r>
          </a:p>
        </p:txBody>
      </p:sp>
      <p:sp>
        <p:nvSpPr>
          <p:cNvPr id="3" name="Inhaltsplatzhalter 2"/>
          <p:cNvSpPr>
            <a:spLocks noGrp="1"/>
          </p:cNvSpPr>
          <p:nvPr>
            <p:ph idx="1"/>
          </p:nvPr>
        </p:nvSpPr>
        <p:spPr/>
        <p:txBody>
          <a:bodyPr/>
          <a:lstStyle/>
          <a:p>
            <a:r>
              <a:rPr lang="de-DE" dirty="0"/>
              <a:t>EU &amp; Austria, but also </a:t>
            </a:r>
            <a:r>
              <a:rPr lang="de-DE" dirty="0" err="1"/>
              <a:t>the</a:t>
            </a:r>
            <a:r>
              <a:rPr lang="de-DE" dirty="0"/>
              <a:t> (</a:t>
            </a:r>
            <a:r>
              <a:rPr lang="de-DE" dirty="0" err="1"/>
              <a:t>previous</a:t>
            </a:r>
            <a:r>
              <a:rPr lang="de-DE" dirty="0"/>
              <a:t>) US </a:t>
            </a:r>
            <a:r>
              <a:rPr lang="de-DE" dirty="0" err="1"/>
              <a:t>and</a:t>
            </a:r>
            <a:r>
              <a:rPr lang="de-DE" dirty="0"/>
              <a:t> UK </a:t>
            </a:r>
            <a:r>
              <a:rPr lang="de-DE" dirty="0" err="1"/>
              <a:t>administrations</a:t>
            </a:r>
            <a:r>
              <a:rPr lang="de-DE" dirty="0"/>
              <a:t> </a:t>
            </a:r>
            <a:r>
              <a:rPr lang="de-DE" dirty="0" err="1"/>
              <a:t>are</a:t>
            </a:r>
            <a:r>
              <a:rPr lang="de-DE" dirty="0"/>
              <a:t>/</a:t>
            </a:r>
            <a:r>
              <a:rPr lang="de-DE" dirty="0" err="1"/>
              <a:t>were</a:t>
            </a:r>
            <a:r>
              <a:rPr lang="de-DE" dirty="0"/>
              <a:t> </a:t>
            </a:r>
            <a:r>
              <a:rPr lang="de-DE" dirty="0" err="1"/>
              <a:t>pushing</a:t>
            </a:r>
            <a:r>
              <a:rPr lang="de-DE" dirty="0"/>
              <a:t> Open Data!</a:t>
            </a:r>
          </a:p>
          <a:p>
            <a:endParaRPr lang="de-DE" dirty="0"/>
          </a:p>
          <a:p>
            <a:endParaRPr lang="de-DE" dirty="0"/>
          </a:p>
          <a:p>
            <a:endParaRPr lang="de-DE" dirty="0"/>
          </a:p>
        </p:txBody>
      </p:sp>
      <p:pic>
        <p:nvPicPr>
          <p:cNvPr id="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001" y="3119754"/>
            <a:ext cx="2194647" cy="1545432"/>
          </a:xfrm>
          <a:prstGeom prst="rect">
            <a:avLst/>
          </a:prstGeom>
          <a:noFill/>
        </p:spPr>
      </p:pic>
      <p:pic>
        <p:nvPicPr>
          <p:cNvPr id="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0716" y="2748319"/>
            <a:ext cx="1990014" cy="1528603"/>
          </a:xfrm>
          <a:prstGeom prst="rect">
            <a:avLst/>
          </a:prstGeom>
          <a:noFill/>
          <a:ln w="9525" algn="ctr">
            <a:noFill/>
            <a:miter lim="800000"/>
            <a:headEnd/>
            <a:tailEnd/>
          </a:ln>
          <a:effectLst/>
        </p:spPr>
      </p:pic>
      <p:pic>
        <p:nvPicPr>
          <p:cNvPr id="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69715" y="4033252"/>
            <a:ext cx="2327675" cy="1499379"/>
          </a:xfrm>
          <a:prstGeom prst="rect">
            <a:avLst/>
          </a:prstGeom>
          <a:noFill/>
          <a:ln w="9525" algn="ctr">
            <a:noFill/>
            <a:miter lim="800000"/>
            <a:headEnd/>
            <a:tailEnd/>
          </a:ln>
        </p:spPr>
      </p:pic>
      <p:pic>
        <p:nvPicPr>
          <p:cNvPr id="8" name="Picture 5" descr="031910_2100_inspirepart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58052" y="4600506"/>
            <a:ext cx="571500" cy="565547"/>
          </a:xfrm>
          <a:prstGeom prst="rect">
            <a:avLst/>
          </a:prstGeom>
          <a:noFill/>
          <a:ln w="9525">
            <a:noFill/>
            <a:miter lim="800000"/>
            <a:headEnd/>
            <a:tailEnd/>
          </a:ln>
        </p:spPr>
      </p:pic>
      <p:pic>
        <p:nvPicPr>
          <p:cNvPr id="10"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51820" y="2790092"/>
            <a:ext cx="1080120" cy="321004"/>
          </a:xfrm>
          <a:prstGeom prst="rect">
            <a:avLst/>
          </a:prstGeom>
          <a:noFill/>
          <a:ln w="9525" algn="ctr">
            <a:noFill/>
            <a:miter lim="800000"/>
            <a:headEnd/>
            <a:tailEnd/>
          </a:ln>
        </p:spPr>
      </p:pic>
      <p:pic>
        <p:nvPicPr>
          <p:cNvPr id="11" name="Picture 8"/>
          <p:cNvPicPr>
            <a:picLocks noChangeAspect="1" noChangeArrowheads="1"/>
          </p:cNvPicPr>
          <p:nvPr/>
        </p:nvPicPr>
        <p:blipFill>
          <a:blip r:embed="rId7" cstate="print"/>
          <a:srcRect/>
          <a:stretch>
            <a:fillRect/>
          </a:stretch>
        </p:blipFill>
        <p:spPr bwMode="auto">
          <a:xfrm>
            <a:off x="1321422" y="2790093"/>
            <a:ext cx="908132" cy="331893"/>
          </a:xfrm>
          <a:prstGeom prst="rect">
            <a:avLst/>
          </a:prstGeom>
          <a:noFill/>
          <a:ln w="9525">
            <a:noFill/>
            <a:miter lim="800000"/>
            <a:headEnd/>
            <a:tailEnd/>
          </a:ln>
        </p:spPr>
      </p:pic>
      <p:sp>
        <p:nvSpPr>
          <p:cNvPr id="12" name="Rectangle 8"/>
          <p:cNvSpPr>
            <a:spLocks noChangeArrowheads="1"/>
          </p:cNvSpPr>
          <p:nvPr/>
        </p:nvSpPr>
        <p:spPr bwMode="auto">
          <a:xfrm>
            <a:off x="1321421" y="5096638"/>
            <a:ext cx="2024886" cy="369332"/>
          </a:xfrm>
          <a:prstGeom prst="rect">
            <a:avLst/>
          </a:prstGeom>
          <a:noFill/>
          <a:ln w="9525">
            <a:noFill/>
            <a:miter lim="800000"/>
            <a:headEnd/>
            <a:tailEnd/>
          </a:ln>
          <a:effectLst/>
        </p:spPr>
        <p:txBody>
          <a:bodyPr wrap="square">
            <a:spAutoFit/>
          </a:bodyPr>
          <a:lstStyle/>
          <a:p>
            <a:pPr>
              <a:spcBef>
                <a:spcPct val="0"/>
              </a:spcBef>
              <a:buClrTx/>
              <a:buFontTx/>
              <a:buNone/>
            </a:pPr>
            <a:r>
              <a:rPr lang="en-US" sz="900" b="1" dirty="0">
                <a:cs typeface="Arial" charset="0"/>
              </a:rPr>
              <a:t>DIRECTIVE 2007/2/EC INSPIRE</a:t>
            </a:r>
          </a:p>
        </p:txBody>
      </p:sp>
      <p:pic>
        <p:nvPicPr>
          <p:cNvPr id="14" name="Picture 18" descr="Screen Shot 2013-01-26 at 22.29.49.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0015" y="2700093"/>
            <a:ext cx="2348017" cy="1310889"/>
          </a:xfrm>
          <a:prstGeom prst="rect">
            <a:avLst/>
          </a:prstGeom>
        </p:spPr>
      </p:pic>
      <p:pic>
        <p:nvPicPr>
          <p:cNvPr id="16" name="Picture 15">
            <a:extLst>
              <a:ext uri="{FF2B5EF4-FFF2-40B4-BE49-F238E27FC236}">
                <a16:creationId xmlns:a16="http://schemas.microsoft.com/office/drawing/2014/main" id="{D945E74D-36F7-B745-898B-FC681306353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53514" y="3424522"/>
            <a:ext cx="3681809" cy="1684271"/>
          </a:xfrm>
          <a:prstGeom prst="rect">
            <a:avLst/>
          </a:prstGeom>
        </p:spPr>
      </p:pic>
      <p:pic>
        <p:nvPicPr>
          <p:cNvPr id="13" name="Picture 17" descr="Screen Shot 2013-01-26 at 22.27.54.png"/>
          <p:cNvPicPr>
            <a:picLocks noChangeAspect="1"/>
          </p:cNvPicPr>
          <p:nvPr/>
        </p:nvPicPr>
        <p:blipFill>
          <a:blip r:embed="rId10"/>
          <a:stretch>
            <a:fillRect/>
          </a:stretch>
        </p:blipFill>
        <p:spPr>
          <a:xfrm>
            <a:off x="2229552" y="4638516"/>
            <a:ext cx="1975138" cy="513023"/>
          </a:xfrm>
          <a:prstGeom prst="rect">
            <a:avLst/>
          </a:prstGeom>
        </p:spPr>
      </p:pic>
      <p:pic>
        <p:nvPicPr>
          <p:cNvPr id="19" name="Picture 2" descr="https://pbs.twimg.com/media/C5_4bCnWAAAF7LG.jpg:large">
            <a:extLst>
              <a:ext uri="{FF2B5EF4-FFF2-40B4-BE49-F238E27FC236}">
                <a16:creationId xmlns:a16="http://schemas.microsoft.com/office/drawing/2014/main" id="{531AB975-1472-0048-9E56-F9DD885D127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740974" y="4973048"/>
            <a:ext cx="2552166" cy="1435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45171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p:cNvGraphicFramePr>
            <a:graphicFrameLocks noGrp="1"/>
          </p:cNvGraphicFramePr>
          <p:nvPr>
            <p:ph idx="1"/>
            <p:extLst/>
          </p:nvPr>
        </p:nvGraphicFramePr>
        <p:xfrm>
          <a:off x="1002100" y="1965859"/>
          <a:ext cx="6840000" cy="3263512"/>
        </p:xfrm>
        <a:graphic>
          <a:graphicData uri="http://schemas.openxmlformats.org/drawingml/2006/table">
            <a:tbl>
              <a:tblPr firstRow="1" bandRow="1">
                <a:tableStyleId>{68D230F3-CF80-4859-8CE7-A43EE81993B5}</a:tableStyleId>
              </a:tblPr>
              <a:tblGrid>
                <a:gridCol w="2280000">
                  <a:extLst>
                    <a:ext uri="{9D8B030D-6E8A-4147-A177-3AD203B41FA5}">
                      <a16:colId xmlns:a16="http://schemas.microsoft.com/office/drawing/2014/main" val="874773806"/>
                    </a:ext>
                  </a:extLst>
                </a:gridCol>
                <a:gridCol w="2280000">
                  <a:extLst>
                    <a:ext uri="{9D8B030D-6E8A-4147-A177-3AD203B41FA5}">
                      <a16:colId xmlns:a16="http://schemas.microsoft.com/office/drawing/2014/main" val="1561251893"/>
                    </a:ext>
                  </a:extLst>
                </a:gridCol>
                <a:gridCol w="2280000">
                  <a:extLst>
                    <a:ext uri="{9D8B030D-6E8A-4147-A177-3AD203B41FA5}">
                      <a16:colId xmlns:a16="http://schemas.microsoft.com/office/drawing/2014/main" val="2415704495"/>
                    </a:ext>
                  </a:extLst>
                </a:gridCol>
              </a:tblGrid>
              <a:tr h="337432">
                <a:tc>
                  <a:txBody>
                    <a:bodyPr/>
                    <a:lstStyle/>
                    <a:p>
                      <a:r>
                        <a:rPr lang="de-DE" sz="1600" dirty="0">
                          <a:latin typeface="+mj-lt"/>
                        </a:rPr>
                        <a:t>Country</a:t>
                      </a:r>
                    </a:p>
                  </a:txBody>
                  <a:tcPr/>
                </a:tc>
                <a:tc>
                  <a:txBody>
                    <a:bodyPr/>
                    <a:lstStyle/>
                    <a:p>
                      <a:r>
                        <a:rPr lang="de-DE" sz="1600" dirty="0">
                          <a:latin typeface="+mj-lt"/>
                        </a:rPr>
                        <a:t>URL</a:t>
                      </a:r>
                    </a:p>
                  </a:txBody>
                  <a:tcPr/>
                </a:tc>
                <a:tc>
                  <a:txBody>
                    <a:bodyPr/>
                    <a:lstStyle/>
                    <a:p>
                      <a:r>
                        <a:rPr lang="de-DE" sz="1600" dirty="0">
                          <a:latin typeface="+mj-lt"/>
                        </a:rPr>
                        <a:t>Datasets</a:t>
                      </a:r>
                    </a:p>
                  </a:txBody>
                  <a:tcPr/>
                </a:tc>
                <a:extLst>
                  <a:ext uri="{0D108BD9-81ED-4DB2-BD59-A6C34878D82A}">
                    <a16:rowId xmlns:a16="http://schemas.microsoft.com/office/drawing/2014/main" val="2038326527"/>
                  </a:ext>
                </a:extLst>
              </a:tr>
              <a:tr h="337432">
                <a:tc>
                  <a:txBody>
                    <a:bodyPr/>
                    <a:lstStyle/>
                    <a:p>
                      <a:r>
                        <a:rPr lang="de-DE" sz="1800" b="0" dirty="0">
                          <a:latin typeface="+mj-lt"/>
                        </a:rPr>
                        <a:t>United</a:t>
                      </a:r>
                      <a:r>
                        <a:rPr lang="de-DE" sz="1800" b="0" baseline="0" dirty="0">
                          <a:latin typeface="+mj-lt"/>
                        </a:rPr>
                        <a:t> States</a:t>
                      </a:r>
                      <a:endParaRPr lang="de-DE" sz="1800" b="0" dirty="0">
                        <a:latin typeface="+mj-lt"/>
                      </a:endParaRPr>
                    </a:p>
                  </a:txBody>
                  <a:tcPr/>
                </a:tc>
                <a:tc>
                  <a:txBody>
                    <a:bodyPr/>
                    <a:lstStyle/>
                    <a:p>
                      <a:r>
                        <a:rPr lang="de-DE" sz="1600" dirty="0">
                          <a:latin typeface="+mj-lt"/>
                        </a:rPr>
                        <a:t>data.gov</a:t>
                      </a:r>
                    </a:p>
                  </a:txBody>
                  <a:tcPr/>
                </a:tc>
                <a:tc>
                  <a:txBody>
                    <a:bodyPr/>
                    <a:lstStyle/>
                    <a:p>
                      <a:r>
                        <a:rPr lang="de-DE" sz="1600" dirty="0">
                          <a:latin typeface="+mj-lt"/>
                        </a:rPr>
                        <a:t>170.7k</a:t>
                      </a:r>
                    </a:p>
                  </a:txBody>
                  <a:tcPr/>
                </a:tc>
                <a:extLst>
                  <a:ext uri="{0D108BD9-81ED-4DB2-BD59-A6C34878D82A}">
                    <a16:rowId xmlns:a16="http://schemas.microsoft.com/office/drawing/2014/main" val="3908633924"/>
                  </a:ext>
                </a:extLst>
              </a:tr>
              <a:tr h="337432">
                <a:tc>
                  <a:txBody>
                    <a:bodyPr/>
                    <a:lstStyle/>
                    <a:p>
                      <a:r>
                        <a:rPr lang="de-DE" sz="1800" b="0" dirty="0">
                          <a:latin typeface="+mj-lt"/>
                        </a:rPr>
                        <a:t>Canada</a:t>
                      </a:r>
                    </a:p>
                  </a:txBody>
                  <a:tcPr/>
                </a:tc>
                <a:tc>
                  <a:txBody>
                    <a:bodyPr/>
                    <a:lstStyle/>
                    <a:p>
                      <a:r>
                        <a:rPr lang="de-DE" sz="1600" dirty="0">
                          <a:latin typeface="+mj-lt"/>
                        </a:rPr>
                        <a:t>open.canada.ca</a:t>
                      </a:r>
                    </a:p>
                  </a:txBody>
                  <a:tcPr/>
                </a:tc>
                <a:tc>
                  <a:txBody>
                    <a:bodyPr/>
                    <a:lstStyle/>
                    <a:p>
                      <a:r>
                        <a:rPr lang="de-DE" sz="1600" dirty="0">
                          <a:latin typeface="+mj-lt"/>
                        </a:rPr>
                        <a:t>79.1k</a:t>
                      </a:r>
                    </a:p>
                  </a:txBody>
                  <a:tcPr/>
                </a:tc>
                <a:extLst>
                  <a:ext uri="{0D108BD9-81ED-4DB2-BD59-A6C34878D82A}">
                    <a16:rowId xmlns:a16="http://schemas.microsoft.com/office/drawing/2014/main" val="406006392"/>
                  </a:ext>
                </a:extLst>
              </a:tr>
              <a:tr h="337432">
                <a:tc>
                  <a:txBody>
                    <a:bodyPr/>
                    <a:lstStyle/>
                    <a:p>
                      <a:r>
                        <a:rPr lang="de-DE" sz="1800" b="0" dirty="0">
                          <a:latin typeface="+mj-lt"/>
                        </a:rPr>
                        <a:t>UK</a:t>
                      </a:r>
                    </a:p>
                  </a:txBody>
                  <a:tcPr/>
                </a:tc>
                <a:tc>
                  <a:txBody>
                    <a:bodyPr/>
                    <a:lstStyle/>
                    <a:p>
                      <a:r>
                        <a:rPr lang="de-DE" sz="1600" dirty="0">
                          <a:latin typeface="+mj-lt"/>
                        </a:rPr>
                        <a:t>data.gov.uk</a:t>
                      </a:r>
                    </a:p>
                  </a:txBody>
                  <a:tcPr/>
                </a:tc>
                <a:tc>
                  <a:txBody>
                    <a:bodyPr/>
                    <a:lstStyle/>
                    <a:p>
                      <a:r>
                        <a:rPr lang="de-DE" sz="1600" dirty="0">
                          <a:latin typeface="+mj-lt"/>
                        </a:rPr>
                        <a:t>45.1k</a:t>
                      </a:r>
                    </a:p>
                  </a:txBody>
                  <a:tcPr/>
                </a:tc>
                <a:extLst>
                  <a:ext uri="{0D108BD9-81ED-4DB2-BD59-A6C34878D82A}">
                    <a16:rowId xmlns:a16="http://schemas.microsoft.com/office/drawing/2014/main" val="2654565327"/>
                  </a:ext>
                </a:extLst>
              </a:tr>
              <a:tr h="337432">
                <a:tc>
                  <a:txBody>
                    <a:bodyPr/>
                    <a:lstStyle/>
                    <a:p>
                      <a:r>
                        <a:rPr lang="de-DE" sz="1800" b="0" dirty="0">
                          <a:latin typeface="+mj-lt"/>
                        </a:rPr>
                        <a:t>France</a:t>
                      </a:r>
                    </a:p>
                  </a:txBody>
                  <a:tcPr/>
                </a:tc>
                <a:tc>
                  <a:txBody>
                    <a:bodyPr/>
                    <a:lstStyle/>
                    <a:p>
                      <a:r>
                        <a:rPr lang="de-DE" sz="1600" dirty="0">
                          <a:latin typeface="+mj-lt"/>
                        </a:rPr>
                        <a:t>www.data.gouv.fr</a:t>
                      </a:r>
                    </a:p>
                  </a:txBody>
                  <a:tcPr/>
                </a:tc>
                <a:tc>
                  <a:txBody>
                    <a:bodyPr/>
                    <a:lstStyle/>
                    <a:p>
                      <a:r>
                        <a:rPr lang="de-DE" sz="1600" dirty="0">
                          <a:latin typeface="+mj-lt"/>
                        </a:rPr>
                        <a:t>34.2k</a:t>
                      </a:r>
                    </a:p>
                  </a:txBody>
                  <a:tcPr/>
                </a:tc>
                <a:extLst>
                  <a:ext uri="{0D108BD9-81ED-4DB2-BD59-A6C34878D82A}">
                    <a16:rowId xmlns:a16="http://schemas.microsoft.com/office/drawing/2014/main" val="4284189415"/>
                  </a:ext>
                </a:extLst>
              </a:tr>
              <a:tr h="337432">
                <a:tc>
                  <a:txBody>
                    <a:bodyPr/>
                    <a:lstStyle/>
                    <a:p>
                      <a:r>
                        <a:rPr lang="de-DE" sz="1800" b="0" dirty="0" err="1">
                          <a:latin typeface="+mj-lt"/>
                        </a:rPr>
                        <a:t>Russia</a:t>
                      </a:r>
                      <a:endParaRPr lang="de-DE" sz="1800" b="0" dirty="0">
                        <a:latin typeface="+mj-lt"/>
                      </a:endParaRPr>
                    </a:p>
                  </a:txBody>
                  <a:tcPr/>
                </a:tc>
                <a:tc>
                  <a:txBody>
                    <a:bodyPr/>
                    <a:lstStyle/>
                    <a:p>
                      <a:r>
                        <a:rPr lang="de-DE" sz="1600" dirty="0">
                          <a:latin typeface="+mj-lt"/>
                        </a:rPr>
                        <a:t>opengovdata.ru</a:t>
                      </a:r>
                    </a:p>
                  </a:txBody>
                  <a:tcPr/>
                </a:tc>
                <a:tc>
                  <a:txBody>
                    <a:bodyPr/>
                    <a:lstStyle/>
                    <a:p>
                      <a:r>
                        <a:rPr lang="de-DE" sz="1600" dirty="0">
                          <a:latin typeface="+mj-lt"/>
                        </a:rPr>
                        <a:t>30.3k</a:t>
                      </a:r>
                    </a:p>
                  </a:txBody>
                  <a:tcPr/>
                </a:tc>
                <a:extLst>
                  <a:ext uri="{0D108BD9-81ED-4DB2-BD59-A6C34878D82A}">
                    <a16:rowId xmlns:a16="http://schemas.microsoft.com/office/drawing/2014/main" val="1411652484"/>
                  </a:ext>
                </a:extLst>
              </a:tr>
              <a:tr h="337432">
                <a:tc>
                  <a:txBody>
                    <a:bodyPr/>
                    <a:lstStyle/>
                    <a:p>
                      <a:r>
                        <a:rPr lang="de-DE" sz="1800" b="0" dirty="0">
                          <a:latin typeface="+mj-lt"/>
                        </a:rPr>
                        <a:t>Japan</a:t>
                      </a:r>
                    </a:p>
                  </a:txBody>
                  <a:tcPr/>
                </a:tc>
                <a:tc>
                  <a:txBody>
                    <a:bodyPr/>
                    <a:lstStyle/>
                    <a:p>
                      <a:r>
                        <a:rPr lang="de-DE" sz="1600" dirty="0">
                          <a:latin typeface="+mj-lt"/>
                        </a:rPr>
                        <a:t>data.go.jp</a:t>
                      </a:r>
                    </a:p>
                  </a:txBody>
                  <a:tcPr/>
                </a:tc>
                <a:tc>
                  <a:txBody>
                    <a:bodyPr/>
                    <a:lstStyle/>
                    <a:p>
                      <a:r>
                        <a:rPr lang="de-DE" sz="1600" dirty="0">
                          <a:latin typeface="+mj-lt"/>
                        </a:rPr>
                        <a:t>21k</a:t>
                      </a:r>
                    </a:p>
                  </a:txBody>
                  <a:tcPr/>
                </a:tc>
                <a:extLst>
                  <a:ext uri="{0D108BD9-81ED-4DB2-BD59-A6C34878D82A}">
                    <a16:rowId xmlns:a16="http://schemas.microsoft.com/office/drawing/2014/main" val="449250976"/>
                  </a:ext>
                </a:extLst>
              </a:tr>
              <a:tr h="337432">
                <a:tc>
                  <a:txBody>
                    <a:bodyPr/>
                    <a:lstStyle/>
                    <a:p>
                      <a:r>
                        <a:rPr lang="de-DE" sz="1800" b="0" dirty="0" err="1">
                          <a:latin typeface="+mj-lt"/>
                        </a:rPr>
                        <a:t>Italy</a:t>
                      </a:r>
                      <a:endParaRPr lang="de-DE" sz="1800" b="0" dirty="0">
                        <a:latin typeface="+mj-lt"/>
                      </a:endParaRPr>
                    </a:p>
                  </a:txBody>
                  <a:tcPr/>
                </a:tc>
                <a:tc>
                  <a:txBody>
                    <a:bodyPr/>
                    <a:lstStyle/>
                    <a:p>
                      <a:r>
                        <a:rPr lang="de-DE" sz="1600" dirty="0">
                          <a:latin typeface="+mj-lt"/>
                        </a:rPr>
                        <a:t>dati.gov.it</a:t>
                      </a:r>
                    </a:p>
                  </a:txBody>
                  <a:tcPr/>
                </a:tc>
                <a:tc>
                  <a:txBody>
                    <a:bodyPr/>
                    <a:lstStyle/>
                    <a:p>
                      <a:r>
                        <a:rPr lang="de-DE" sz="1600" dirty="0">
                          <a:latin typeface="+mj-lt"/>
                        </a:rPr>
                        <a:t>20.4k</a:t>
                      </a:r>
                    </a:p>
                  </a:txBody>
                  <a:tcPr/>
                </a:tc>
                <a:extLst>
                  <a:ext uri="{0D108BD9-81ED-4DB2-BD59-A6C34878D82A}">
                    <a16:rowId xmlns:a16="http://schemas.microsoft.com/office/drawing/2014/main" val="2667970081"/>
                  </a:ext>
                </a:extLst>
              </a:tr>
              <a:tr h="337432">
                <a:tc>
                  <a:txBody>
                    <a:bodyPr/>
                    <a:lstStyle/>
                    <a:p>
                      <a:r>
                        <a:rPr lang="de-DE" sz="1800" b="0" dirty="0">
                          <a:latin typeface="+mj-lt"/>
                        </a:rPr>
                        <a:t>Germany</a:t>
                      </a:r>
                    </a:p>
                  </a:txBody>
                  <a:tcPr/>
                </a:tc>
                <a:tc>
                  <a:txBody>
                    <a:bodyPr/>
                    <a:lstStyle/>
                    <a:p>
                      <a:r>
                        <a:rPr lang="de-DE" sz="1600" dirty="0">
                          <a:latin typeface="+mj-lt"/>
                        </a:rPr>
                        <a:t>govdata.de</a:t>
                      </a:r>
                    </a:p>
                  </a:txBody>
                  <a:tcPr/>
                </a:tc>
                <a:tc>
                  <a:txBody>
                    <a:bodyPr/>
                    <a:lstStyle/>
                    <a:p>
                      <a:r>
                        <a:rPr lang="de-DE" sz="1600" dirty="0">
                          <a:latin typeface="+mj-lt"/>
                        </a:rPr>
                        <a:t>19.8k</a:t>
                      </a:r>
                    </a:p>
                  </a:txBody>
                  <a:tcPr/>
                </a:tc>
                <a:extLst>
                  <a:ext uri="{0D108BD9-81ED-4DB2-BD59-A6C34878D82A}">
                    <a16:rowId xmlns:a16="http://schemas.microsoft.com/office/drawing/2014/main" val="2991593135"/>
                  </a:ext>
                </a:extLst>
              </a:tr>
            </a:tbl>
          </a:graphicData>
        </a:graphic>
      </p:graphicFrame>
      <p:sp>
        <p:nvSpPr>
          <p:cNvPr id="3" name="Titel 2"/>
          <p:cNvSpPr>
            <a:spLocks noGrp="1"/>
          </p:cNvSpPr>
          <p:nvPr>
            <p:ph type="title"/>
          </p:nvPr>
        </p:nvSpPr>
        <p:spPr/>
        <p:txBody>
          <a:bodyPr/>
          <a:lstStyle/>
          <a:p>
            <a:r>
              <a:rPr lang="de-DE" dirty="0"/>
              <a:t>Open Data </a:t>
            </a:r>
            <a:r>
              <a:rPr lang="de-DE" dirty="0" err="1"/>
              <a:t>as</a:t>
            </a:r>
            <a:r>
              <a:rPr lang="de-DE" dirty="0"/>
              <a:t> a Global Trend:</a:t>
            </a:r>
          </a:p>
        </p:txBody>
      </p:sp>
      <p:sp>
        <p:nvSpPr>
          <p:cNvPr id="4" name="Foliennummernplatzhalter 3"/>
          <p:cNvSpPr>
            <a:spLocks noGrp="1"/>
          </p:cNvSpPr>
          <p:nvPr>
            <p:ph type="sldNum" sz="quarter" idx="12"/>
          </p:nvPr>
        </p:nvSpPr>
        <p:spPr/>
        <p:txBody>
          <a:bodyPr/>
          <a:lstStyle/>
          <a:p>
            <a:endParaRPr lang="en-GB" dirty="0"/>
          </a:p>
        </p:txBody>
      </p:sp>
      <p:sp>
        <p:nvSpPr>
          <p:cNvPr id="6" name="Inhaltsplatzhalter 1"/>
          <p:cNvSpPr txBox="1">
            <a:spLocks/>
          </p:cNvSpPr>
          <p:nvPr/>
        </p:nvSpPr>
        <p:spPr>
          <a:xfrm>
            <a:off x="2452643" y="5397186"/>
            <a:ext cx="3093578" cy="396669"/>
          </a:xfrm>
          <a:prstGeom prst="rect">
            <a:avLst/>
          </a:prstGeom>
        </p:spPr>
        <p:txBody>
          <a:bodyPr vert="horz" lIns="0" tIns="45715" rIns="0" bIns="45715" rtlCol="0">
            <a:normAutofit/>
          </a:bodyPr>
          <a:lstStyle>
            <a:lvl1pPr marL="266700" indent="-266700" algn="l" defTabSz="914306" rtl="0" eaLnBrk="1" latinLnBrk="0" hangingPunct="1">
              <a:lnSpc>
                <a:spcPct val="100000"/>
              </a:lnSpc>
              <a:spcBef>
                <a:spcPts val="0"/>
              </a:spcBef>
              <a:spcAft>
                <a:spcPts val="600"/>
              </a:spcAft>
              <a:buClr>
                <a:schemeClr val="accent1"/>
              </a:buClr>
              <a:buFont typeface="Wingdings" charset="2"/>
              <a:buChar char="§"/>
              <a:defRPr sz="1600" kern="1200">
                <a:solidFill>
                  <a:schemeClr val="tx1"/>
                </a:solidFill>
                <a:latin typeface="+mn-lt"/>
                <a:ea typeface="+mn-ea"/>
                <a:cs typeface="+mn-cs"/>
              </a:defRPr>
            </a:lvl1pPr>
            <a:lvl2pPr marL="539750" indent="-273050" algn="l" defTabSz="914306" rtl="0" eaLnBrk="1" latinLnBrk="0" hangingPunct="1">
              <a:lnSpc>
                <a:spcPct val="100000"/>
              </a:lnSpc>
              <a:spcBef>
                <a:spcPts val="0"/>
              </a:spcBef>
              <a:spcAft>
                <a:spcPts val="400"/>
              </a:spcAft>
              <a:buClr>
                <a:schemeClr val="accent1"/>
              </a:buClr>
              <a:buSzPct val="100000"/>
              <a:buFont typeface="Wingdings" charset="2"/>
              <a:buChar char="§"/>
              <a:defRPr sz="1500" kern="1200">
                <a:solidFill>
                  <a:schemeClr val="tx1"/>
                </a:solidFill>
                <a:latin typeface="+mn-lt"/>
                <a:ea typeface="+mn-ea"/>
                <a:cs typeface="+mn-cs"/>
              </a:defRPr>
            </a:lvl2pPr>
            <a:lvl3pPr marL="814388" indent="-273050" algn="l" defTabSz="914306" rtl="0" eaLnBrk="1" latinLnBrk="0" hangingPunct="1">
              <a:lnSpc>
                <a:spcPct val="100000"/>
              </a:lnSpc>
              <a:spcBef>
                <a:spcPts val="0"/>
              </a:spcBef>
              <a:spcAft>
                <a:spcPts val="400"/>
              </a:spcAft>
              <a:buClr>
                <a:schemeClr val="accent1"/>
              </a:buClr>
              <a:buFont typeface="Wingdings" charset="2"/>
              <a:buChar char="§"/>
              <a:defRPr sz="1400" kern="1200">
                <a:solidFill>
                  <a:schemeClr val="tx1"/>
                </a:solidFill>
                <a:latin typeface="+mn-lt"/>
                <a:ea typeface="+mn-ea"/>
                <a:cs typeface="+mn-cs"/>
              </a:defRPr>
            </a:lvl3pPr>
            <a:lvl4pPr marL="1074738" indent="-266700" algn="l" defTabSz="914306"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4pPr>
            <a:lvl5pPr marL="1341438" indent="-263525" algn="l" defTabSz="914306"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a:t>Data </a:t>
            </a:r>
            <a:r>
              <a:rPr lang="de-DE" sz="1400" dirty="0" err="1"/>
              <a:t>portals</a:t>
            </a:r>
            <a:r>
              <a:rPr lang="de-DE" sz="1400" dirty="0"/>
              <a:t> </a:t>
            </a:r>
            <a:r>
              <a:rPr lang="de-DE" sz="1400" dirty="0" err="1"/>
              <a:t>of</a:t>
            </a:r>
            <a:r>
              <a:rPr lang="de-DE" sz="1400" dirty="0"/>
              <a:t> </a:t>
            </a:r>
            <a:r>
              <a:rPr lang="de-DE" sz="1400" dirty="0" err="1"/>
              <a:t>the</a:t>
            </a:r>
            <a:r>
              <a:rPr lang="de-DE" sz="1400" dirty="0"/>
              <a:t> G8 countries</a:t>
            </a:r>
          </a:p>
        </p:txBody>
      </p:sp>
    </p:spTree>
    <p:extLst>
      <p:ext uri="{BB962C8B-B14F-4D97-AF65-F5344CB8AC3E}">
        <p14:creationId xmlns:p14="http://schemas.microsoft.com/office/powerpoint/2010/main" val="175221357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D6EB-4F54-8E48-8003-CFB6640753A4}"/>
              </a:ext>
            </a:extLst>
          </p:cNvPr>
          <p:cNvSpPr>
            <a:spLocks noGrp="1"/>
          </p:cNvSpPr>
          <p:nvPr>
            <p:ph type="title"/>
          </p:nvPr>
        </p:nvSpPr>
        <p:spPr/>
        <p:txBody>
          <a:bodyPr/>
          <a:lstStyle/>
          <a:p>
            <a:r>
              <a:rPr lang="en-US" dirty="0"/>
              <a:t>What data do these portals provide?</a:t>
            </a:r>
          </a:p>
        </p:txBody>
      </p:sp>
      <p:pic>
        <p:nvPicPr>
          <p:cNvPr id="7" name="Content Placeholder 6">
            <a:extLst>
              <a:ext uri="{FF2B5EF4-FFF2-40B4-BE49-F238E27FC236}">
                <a16:creationId xmlns:a16="http://schemas.microsoft.com/office/drawing/2014/main" id="{2F2E8097-E7B4-5D40-81D2-9DB69C557FB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460"/>
          <a:stretch/>
        </p:blipFill>
        <p:spPr>
          <a:xfrm>
            <a:off x="1160369" y="1988841"/>
            <a:ext cx="2931578" cy="4323481"/>
          </a:xfrm>
        </p:spPr>
      </p:pic>
      <p:pic>
        <p:nvPicPr>
          <p:cNvPr id="11" name="Picture 10">
            <a:extLst>
              <a:ext uri="{FF2B5EF4-FFF2-40B4-BE49-F238E27FC236}">
                <a16:creationId xmlns:a16="http://schemas.microsoft.com/office/drawing/2014/main" id="{832FB206-54CC-9943-95FC-60CE0D8A4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981" y="1985642"/>
            <a:ext cx="3934591" cy="4300858"/>
          </a:xfrm>
          <a:prstGeom prst="rect">
            <a:avLst/>
          </a:prstGeom>
        </p:spPr>
      </p:pic>
    </p:spTree>
    <p:extLst>
      <p:ext uri="{BB962C8B-B14F-4D97-AF65-F5344CB8AC3E}">
        <p14:creationId xmlns:p14="http://schemas.microsoft.com/office/powerpoint/2010/main" val="264471693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D952-7206-584C-9BFD-0F676718D413}"/>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Open Data in Austria</a:t>
            </a:r>
          </a:p>
        </p:txBody>
      </p:sp>
      <p:pic>
        <p:nvPicPr>
          <p:cNvPr id="5" name="Picture 4">
            <a:extLst>
              <a:ext uri="{FF2B5EF4-FFF2-40B4-BE49-F238E27FC236}">
                <a16:creationId xmlns:a16="http://schemas.microsoft.com/office/drawing/2014/main" id="{D4F823FD-6880-A147-92A7-F731396022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114" y="1114311"/>
            <a:ext cx="4775200" cy="3224199"/>
          </a:xfrm>
          <a:prstGeom prst="rect">
            <a:avLst/>
          </a:prstGeom>
        </p:spPr>
      </p:pic>
      <p:pic>
        <p:nvPicPr>
          <p:cNvPr id="7" name="Picture 6">
            <a:extLst>
              <a:ext uri="{FF2B5EF4-FFF2-40B4-BE49-F238E27FC236}">
                <a16:creationId xmlns:a16="http://schemas.microsoft.com/office/drawing/2014/main" id="{D225AD85-C251-1E41-A918-71A308FE52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8202" y="1114311"/>
            <a:ext cx="4625220" cy="3181919"/>
          </a:xfrm>
          <a:prstGeom prst="rect">
            <a:avLst/>
          </a:prstGeom>
        </p:spPr>
      </p:pic>
      <p:pic>
        <p:nvPicPr>
          <p:cNvPr id="8" name="Bild 3">
            <a:extLst>
              <a:ext uri="{FF2B5EF4-FFF2-40B4-BE49-F238E27FC236}">
                <a16:creationId xmlns:a16="http://schemas.microsoft.com/office/drawing/2014/main" id="{90C1A9C0-B7BB-774F-946F-FAAB13E30F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451" y="4702629"/>
            <a:ext cx="1774852" cy="1479043"/>
          </a:xfrm>
          <a:prstGeom prst="rect">
            <a:avLst/>
          </a:prstGeom>
        </p:spPr>
      </p:pic>
      <p:sp>
        <p:nvSpPr>
          <p:cNvPr id="9" name="Rectangle 8">
            <a:extLst>
              <a:ext uri="{FF2B5EF4-FFF2-40B4-BE49-F238E27FC236}">
                <a16:creationId xmlns:a16="http://schemas.microsoft.com/office/drawing/2014/main" id="{B065ABDC-A1CD-BC4C-BD93-AAC031D37B4E}"/>
              </a:ext>
            </a:extLst>
          </p:cNvPr>
          <p:cNvSpPr/>
          <p:nvPr/>
        </p:nvSpPr>
        <p:spPr>
          <a:xfrm>
            <a:off x="1915886" y="5211317"/>
            <a:ext cx="6981371" cy="461665"/>
          </a:xfrm>
          <a:prstGeom prst="rect">
            <a:avLst/>
          </a:prstGeom>
        </p:spPr>
        <p:txBody>
          <a:bodyPr wrap="square">
            <a:spAutoFit/>
          </a:bodyPr>
          <a:lstStyle/>
          <a:p>
            <a:pPr marL="530225" lvl="2" indent="0">
              <a:buNone/>
            </a:pPr>
            <a:r>
              <a:rPr lang="de-DE" dirty="0"/>
              <a:t>UN Public Service Award 2014!</a:t>
            </a:r>
          </a:p>
        </p:txBody>
      </p:sp>
      <p:sp>
        <p:nvSpPr>
          <p:cNvPr id="10" name="TextBox 9">
            <a:extLst>
              <a:ext uri="{FF2B5EF4-FFF2-40B4-BE49-F238E27FC236}">
                <a16:creationId xmlns:a16="http://schemas.microsoft.com/office/drawing/2014/main" id="{E37D87B6-D47F-844C-BAF4-5FF456463ED9}"/>
              </a:ext>
            </a:extLst>
          </p:cNvPr>
          <p:cNvSpPr txBox="1"/>
          <p:nvPr/>
        </p:nvSpPr>
        <p:spPr>
          <a:xfrm>
            <a:off x="1409459" y="4107677"/>
            <a:ext cx="1359859" cy="400110"/>
          </a:xfrm>
          <a:prstGeom prst="rect">
            <a:avLst/>
          </a:prstGeom>
          <a:noFill/>
        </p:spPr>
        <p:txBody>
          <a:bodyPr wrap="none" rtlCol="0">
            <a:spAutoFit/>
          </a:bodyPr>
          <a:lstStyle/>
          <a:p>
            <a:r>
              <a:rPr lang="en-US" sz="2000" dirty="0">
                <a:hlinkClick r:id="rId5"/>
              </a:rPr>
              <a:t>data.gv.at</a:t>
            </a:r>
            <a:r>
              <a:rPr lang="en-US" sz="2000" dirty="0"/>
              <a:t> </a:t>
            </a:r>
          </a:p>
        </p:txBody>
      </p:sp>
      <p:sp>
        <p:nvSpPr>
          <p:cNvPr id="11" name="TextBox 10">
            <a:extLst>
              <a:ext uri="{FF2B5EF4-FFF2-40B4-BE49-F238E27FC236}">
                <a16:creationId xmlns:a16="http://schemas.microsoft.com/office/drawing/2014/main" id="{793E22C6-E9A5-CB48-80BA-F70ED727E6B3}"/>
              </a:ext>
            </a:extLst>
          </p:cNvPr>
          <p:cNvSpPr txBox="1"/>
          <p:nvPr/>
        </p:nvSpPr>
        <p:spPr>
          <a:xfrm>
            <a:off x="5469433" y="4088909"/>
            <a:ext cx="2582758" cy="461665"/>
          </a:xfrm>
          <a:prstGeom prst="rect">
            <a:avLst/>
          </a:prstGeom>
          <a:noFill/>
        </p:spPr>
        <p:txBody>
          <a:bodyPr wrap="none" rtlCol="0">
            <a:spAutoFit/>
          </a:bodyPr>
          <a:lstStyle/>
          <a:p>
            <a:r>
              <a:rPr lang="en-US" dirty="0">
                <a:hlinkClick r:id="rId6"/>
              </a:rPr>
              <a:t>opendataportal.at</a:t>
            </a:r>
            <a:endParaRPr lang="en-US" dirty="0"/>
          </a:p>
        </p:txBody>
      </p:sp>
    </p:spTree>
    <p:extLst>
      <p:ext uri="{BB962C8B-B14F-4D97-AF65-F5344CB8AC3E}">
        <p14:creationId xmlns:p14="http://schemas.microsoft.com/office/powerpoint/2010/main" val="261207597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32C0-498D-B943-B676-881B3B975F6B}"/>
              </a:ext>
            </a:extLst>
          </p:cNvPr>
          <p:cNvSpPr txBox="1">
            <a:spLocks/>
          </p:cNvSpPr>
          <p:nvPr/>
        </p:nvSpPr>
        <p:spPr>
          <a:xfrm>
            <a:off x="460375" y="463612"/>
            <a:ext cx="6375854"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Open Data as a means for transparency and democracy – Example: </a:t>
            </a:r>
            <a:r>
              <a:rPr lang="en-US" u="sng" dirty="0" err="1"/>
              <a:t>offenerhaushalt.at</a:t>
            </a:r>
            <a:endParaRPr lang="en-US" u="sng" dirty="0"/>
          </a:p>
        </p:txBody>
      </p:sp>
      <p:pic>
        <p:nvPicPr>
          <p:cNvPr id="4" name="Picture 3">
            <a:extLst>
              <a:ext uri="{FF2B5EF4-FFF2-40B4-BE49-F238E27FC236}">
                <a16:creationId xmlns:a16="http://schemas.microsoft.com/office/drawing/2014/main" id="{F1A27ACC-364D-504C-8AB4-F39E4B13F003}"/>
              </a:ext>
            </a:extLst>
          </p:cNvPr>
          <p:cNvPicPr>
            <a:picLocks noChangeAspect="1"/>
          </p:cNvPicPr>
          <p:nvPr/>
        </p:nvPicPr>
        <p:blipFill>
          <a:blip r:embed="rId3"/>
          <a:stretch>
            <a:fillRect/>
          </a:stretch>
        </p:blipFill>
        <p:spPr>
          <a:xfrm>
            <a:off x="0" y="1117676"/>
            <a:ext cx="9144000" cy="4622647"/>
          </a:xfrm>
          <a:prstGeom prst="rect">
            <a:avLst/>
          </a:prstGeom>
        </p:spPr>
      </p:pic>
      <p:sp>
        <p:nvSpPr>
          <p:cNvPr id="5" name="Rectangle 4">
            <a:extLst>
              <a:ext uri="{FF2B5EF4-FFF2-40B4-BE49-F238E27FC236}">
                <a16:creationId xmlns:a16="http://schemas.microsoft.com/office/drawing/2014/main" id="{A2B14EAA-E18C-924C-8DF0-E8503E559955}"/>
              </a:ext>
            </a:extLst>
          </p:cNvPr>
          <p:cNvSpPr/>
          <p:nvPr/>
        </p:nvSpPr>
        <p:spPr>
          <a:xfrm>
            <a:off x="1752600" y="5740323"/>
            <a:ext cx="5638800" cy="461665"/>
          </a:xfrm>
          <a:prstGeom prst="rect">
            <a:avLst/>
          </a:prstGeom>
        </p:spPr>
        <p:txBody>
          <a:bodyPr wrap="square">
            <a:spAutoFit/>
          </a:bodyPr>
          <a:lstStyle/>
          <a:p>
            <a:r>
              <a:rPr lang="en-US" dirty="0">
                <a:hlinkClick r:id="rId4"/>
              </a:rPr>
              <a:t>www.offenerhaushalt.at/gemeinde/wien/</a:t>
            </a:r>
            <a:r>
              <a:rPr lang="en-US" dirty="0"/>
              <a:t> </a:t>
            </a:r>
          </a:p>
        </p:txBody>
      </p:sp>
    </p:spTree>
    <p:extLst>
      <p:ext uri="{BB962C8B-B14F-4D97-AF65-F5344CB8AC3E}">
        <p14:creationId xmlns:p14="http://schemas.microsoft.com/office/powerpoint/2010/main" val="132012786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1E9AA4-537D-1A4F-B1C4-45E1F0D73370}"/>
              </a:ext>
            </a:extLst>
          </p:cNvPr>
          <p:cNvSpPr/>
          <p:nvPr/>
        </p:nvSpPr>
        <p:spPr>
          <a:xfrm>
            <a:off x="6339840" y="1567543"/>
            <a:ext cx="2777172" cy="609600"/>
          </a:xfrm>
          <a:prstGeom prst="rect">
            <a:avLst/>
          </a:prstGeom>
          <a:solidFill>
            <a:schemeClr val="bg2">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23D952-7206-584C-9BFD-0F676718D413}"/>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Open Data risks:</a:t>
            </a:r>
          </a:p>
        </p:txBody>
      </p:sp>
      <p:sp>
        <p:nvSpPr>
          <p:cNvPr id="3" name="Content Placeholder 13">
            <a:extLst>
              <a:ext uri="{FF2B5EF4-FFF2-40B4-BE49-F238E27FC236}">
                <a16:creationId xmlns:a16="http://schemas.microsoft.com/office/drawing/2014/main" id="{72E7703D-ADE3-2746-8E2F-9AF337E12A99}"/>
              </a:ext>
            </a:extLst>
          </p:cNvPr>
          <p:cNvSpPr txBox="1">
            <a:spLocks/>
          </p:cNvSpPr>
          <p:nvPr/>
        </p:nvSpPr>
        <p:spPr>
          <a:xfrm>
            <a:off x="5762997" y="1018139"/>
            <a:ext cx="3491671" cy="3114877"/>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sz="1600" dirty="0"/>
          </a:p>
          <a:p>
            <a:pPr lvl="1"/>
            <a:endParaRPr lang="en-US" sz="1600" dirty="0"/>
          </a:p>
          <a:p>
            <a:pPr lvl="2"/>
            <a:r>
              <a:rPr lang="en-US" sz="1600" dirty="0"/>
              <a:t>Open Data sustainability and commitment by the government</a:t>
            </a:r>
          </a:p>
          <a:p>
            <a:pPr lvl="2"/>
            <a:r>
              <a:rPr lang="en-US" sz="1600" dirty="0"/>
              <a:t>“Freedom of </a:t>
            </a:r>
            <a:r>
              <a:rPr lang="en-US" sz="1600" dirty="0" err="1"/>
              <a:t>Information”vs</a:t>
            </a:r>
            <a:r>
              <a:rPr lang="en-US" sz="1600" dirty="0"/>
              <a:t>. “</a:t>
            </a:r>
            <a:r>
              <a:rPr lang="en-US" sz="1600" dirty="0" err="1"/>
              <a:t>Amtsgeheimnis</a:t>
            </a:r>
            <a:r>
              <a:rPr lang="en-US" sz="1600" dirty="0"/>
              <a:t>”</a:t>
            </a:r>
          </a:p>
          <a:p>
            <a:pPr lvl="2"/>
            <a:r>
              <a:rPr lang="en-US" sz="1600" dirty="0"/>
              <a:t>Quality and Usability of Open Data</a:t>
            </a:r>
          </a:p>
          <a:p>
            <a:pPr lvl="2"/>
            <a:endParaRPr lang="en-US" sz="1600" dirty="0"/>
          </a:p>
        </p:txBody>
      </p:sp>
      <p:pic>
        <p:nvPicPr>
          <p:cNvPr id="6" name="Picture 5">
            <a:extLst>
              <a:ext uri="{FF2B5EF4-FFF2-40B4-BE49-F238E27FC236}">
                <a16:creationId xmlns:a16="http://schemas.microsoft.com/office/drawing/2014/main" id="{7AC55053-7EFF-FD41-89A6-68EAEE099A1C}"/>
              </a:ext>
            </a:extLst>
          </p:cNvPr>
          <p:cNvPicPr>
            <a:picLocks noChangeAspect="1"/>
          </p:cNvPicPr>
          <p:nvPr/>
        </p:nvPicPr>
        <p:blipFill>
          <a:blip r:embed="rId3"/>
          <a:stretch>
            <a:fillRect/>
          </a:stretch>
        </p:blipFill>
        <p:spPr>
          <a:xfrm rot="21162864">
            <a:off x="197687" y="943427"/>
            <a:ext cx="4804251" cy="3423557"/>
          </a:xfrm>
          <a:prstGeom prst="rect">
            <a:avLst/>
          </a:prstGeom>
          <a:ln>
            <a:solidFill>
              <a:srgbClr val="0070C0"/>
            </a:solidFill>
          </a:ln>
        </p:spPr>
      </p:pic>
      <p:pic>
        <p:nvPicPr>
          <p:cNvPr id="10" name="Picture 9">
            <a:extLst>
              <a:ext uri="{FF2B5EF4-FFF2-40B4-BE49-F238E27FC236}">
                <a16:creationId xmlns:a16="http://schemas.microsoft.com/office/drawing/2014/main" id="{C99D3E9E-72EE-2542-B3DB-21DEB33B5E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859628">
            <a:off x="19847" y="4230591"/>
            <a:ext cx="2526968" cy="2603500"/>
          </a:xfrm>
          <a:prstGeom prst="rect">
            <a:avLst/>
          </a:prstGeom>
        </p:spPr>
      </p:pic>
      <p:pic>
        <p:nvPicPr>
          <p:cNvPr id="12" name="Picture 11">
            <a:extLst>
              <a:ext uri="{FF2B5EF4-FFF2-40B4-BE49-F238E27FC236}">
                <a16:creationId xmlns:a16="http://schemas.microsoft.com/office/drawing/2014/main" id="{17049F46-D861-3E4E-BEEE-B5E86606A081}"/>
              </a:ext>
            </a:extLst>
          </p:cNvPr>
          <p:cNvPicPr>
            <a:picLocks noChangeAspect="1"/>
          </p:cNvPicPr>
          <p:nvPr/>
        </p:nvPicPr>
        <p:blipFill>
          <a:blip r:embed="rId5"/>
          <a:stretch>
            <a:fillRect/>
          </a:stretch>
        </p:blipFill>
        <p:spPr>
          <a:xfrm rot="264552">
            <a:off x="5688582" y="3350427"/>
            <a:ext cx="3110673" cy="3607957"/>
          </a:xfrm>
          <a:prstGeom prst="rect">
            <a:avLst/>
          </a:prstGeom>
        </p:spPr>
      </p:pic>
      <p:pic>
        <p:nvPicPr>
          <p:cNvPr id="8" name="Picture 7">
            <a:extLst>
              <a:ext uri="{FF2B5EF4-FFF2-40B4-BE49-F238E27FC236}">
                <a16:creationId xmlns:a16="http://schemas.microsoft.com/office/drawing/2014/main" id="{2FD6BF71-09A2-294C-AC0F-3F298BFB1F43}"/>
              </a:ext>
            </a:extLst>
          </p:cNvPr>
          <p:cNvPicPr>
            <a:picLocks noChangeAspect="1"/>
          </p:cNvPicPr>
          <p:nvPr/>
        </p:nvPicPr>
        <p:blipFill>
          <a:blip r:embed="rId6"/>
          <a:stretch>
            <a:fillRect/>
          </a:stretch>
        </p:blipFill>
        <p:spPr>
          <a:xfrm rot="683211">
            <a:off x="3217713" y="192809"/>
            <a:ext cx="2636874" cy="6858000"/>
          </a:xfrm>
          <a:prstGeom prst="rect">
            <a:avLst/>
          </a:prstGeom>
        </p:spPr>
      </p:pic>
      <p:sp>
        <p:nvSpPr>
          <p:cNvPr id="4" name="Oval 3">
            <a:extLst>
              <a:ext uri="{FF2B5EF4-FFF2-40B4-BE49-F238E27FC236}">
                <a16:creationId xmlns:a16="http://schemas.microsoft.com/office/drawing/2014/main" id="{0C4BF676-20CA-0946-9EB9-5D83C9B7F821}"/>
              </a:ext>
            </a:extLst>
          </p:cNvPr>
          <p:cNvSpPr/>
          <p:nvPr/>
        </p:nvSpPr>
        <p:spPr>
          <a:xfrm rot="659581">
            <a:off x="2585745" y="6267159"/>
            <a:ext cx="2284006" cy="51163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4925">
                <a:solidFill>
                  <a:schemeClr val="accent1"/>
                </a:solidFill>
              </a:ln>
              <a:noFill/>
            </a:endParaRPr>
          </a:p>
        </p:txBody>
      </p:sp>
      <p:sp>
        <p:nvSpPr>
          <p:cNvPr id="13" name="Oval 12">
            <a:extLst>
              <a:ext uri="{FF2B5EF4-FFF2-40B4-BE49-F238E27FC236}">
                <a16:creationId xmlns:a16="http://schemas.microsoft.com/office/drawing/2014/main" id="{FC81A25F-0534-2346-BADD-849E50339529}"/>
              </a:ext>
            </a:extLst>
          </p:cNvPr>
          <p:cNvSpPr/>
          <p:nvPr/>
        </p:nvSpPr>
        <p:spPr>
          <a:xfrm rot="290752">
            <a:off x="5073866" y="5939471"/>
            <a:ext cx="3162227" cy="697561"/>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4925">
                <a:solidFill>
                  <a:schemeClr val="accent1"/>
                </a:solidFill>
              </a:ln>
              <a:noFill/>
            </a:endParaRPr>
          </a:p>
        </p:txBody>
      </p:sp>
      <p:sp>
        <p:nvSpPr>
          <p:cNvPr id="14" name="Oval 13">
            <a:extLst>
              <a:ext uri="{FF2B5EF4-FFF2-40B4-BE49-F238E27FC236}">
                <a16:creationId xmlns:a16="http://schemas.microsoft.com/office/drawing/2014/main" id="{C61D03D1-6E9A-274B-9281-9AB8D0F4EF43}"/>
              </a:ext>
            </a:extLst>
          </p:cNvPr>
          <p:cNvSpPr/>
          <p:nvPr/>
        </p:nvSpPr>
        <p:spPr>
          <a:xfrm rot="708504">
            <a:off x="2717191" y="4849978"/>
            <a:ext cx="2987206" cy="711394"/>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4925">
                <a:solidFill>
                  <a:schemeClr val="accent1"/>
                </a:solidFill>
              </a:ln>
              <a:noFill/>
            </a:endParaRPr>
          </a:p>
        </p:txBody>
      </p:sp>
      <p:sp>
        <p:nvSpPr>
          <p:cNvPr id="15" name="Oval 14">
            <a:extLst>
              <a:ext uri="{FF2B5EF4-FFF2-40B4-BE49-F238E27FC236}">
                <a16:creationId xmlns:a16="http://schemas.microsoft.com/office/drawing/2014/main" id="{8AE6DA8D-7007-9046-9B8D-4DF2F6DC7B5F}"/>
              </a:ext>
            </a:extLst>
          </p:cNvPr>
          <p:cNvSpPr/>
          <p:nvPr/>
        </p:nvSpPr>
        <p:spPr>
          <a:xfrm rot="339675">
            <a:off x="5597914" y="4215488"/>
            <a:ext cx="3162227" cy="283554"/>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4925">
                <a:solidFill>
                  <a:schemeClr val="accent1"/>
                </a:solidFill>
              </a:ln>
              <a:noFill/>
            </a:endParaRPr>
          </a:p>
        </p:txBody>
      </p:sp>
      <p:sp>
        <p:nvSpPr>
          <p:cNvPr id="16" name="Oval 15">
            <a:extLst>
              <a:ext uri="{FF2B5EF4-FFF2-40B4-BE49-F238E27FC236}">
                <a16:creationId xmlns:a16="http://schemas.microsoft.com/office/drawing/2014/main" id="{76777BC8-B26D-E64C-A46C-C53E12B64C69}"/>
              </a:ext>
            </a:extLst>
          </p:cNvPr>
          <p:cNvSpPr/>
          <p:nvPr/>
        </p:nvSpPr>
        <p:spPr>
          <a:xfrm rot="20955338">
            <a:off x="-194791" y="4828249"/>
            <a:ext cx="2886884" cy="399381"/>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4925">
                <a:solidFill>
                  <a:schemeClr val="accent1"/>
                </a:solidFill>
              </a:ln>
              <a:noFill/>
            </a:endParaRPr>
          </a:p>
        </p:txBody>
      </p:sp>
      <p:sp>
        <p:nvSpPr>
          <p:cNvPr id="17" name="Oval 16">
            <a:extLst>
              <a:ext uri="{FF2B5EF4-FFF2-40B4-BE49-F238E27FC236}">
                <a16:creationId xmlns:a16="http://schemas.microsoft.com/office/drawing/2014/main" id="{106B61E7-3860-8B4D-8467-2409EFE37B59}"/>
              </a:ext>
            </a:extLst>
          </p:cNvPr>
          <p:cNvSpPr/>
          <p:nvPr/>
        </p:nvSpPr>
        <p:spPr>
          <a:xfrm rot="339675">
            <a:off x="5635058" y="3903602"/>
            <a:ext cx="3162227" cy="283554"/>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4925">
                <a:solidFill>
                  <a:schemeClr val="accent1"/>
                </a:solidFill>
              </a:ln>
              <a:noFill/>
            </a:endParaRPr>
          </a:p>
        </p:txBody>
      </p:sp>
      <p:sp>
        <p:nvSpPr>
          <p:cNvPr id="19" name="Oval 18">
            <a:extLst>
              <a:ext uri="{FF2B5EF4-FFF2-40B4-BE49-F238E27FC236}">
                <a16:creationId xmlns:a16="http://schemas.microsoft.com/office/drawing/2014/main" id="{291892E9-FFD6-954E-8931-F02066B8C4C1}"/>
              </a:ext>
            </a:extLst>
          </p:cNvPr>
          <p:cNvSpPr/>
          <p:nvPr/>
        </p:nvSpPr>
        <p:spPr>
          <a:xfrm rot="647686">
            <a:off x="3382628" y="1913515"/>
            <a:ext cx="2762839" cy="574919"/>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4925">
                <a:solidFill>
                  <a:schemeClr val="accent1"/>
                </a:solidFill>
              </a:ln>
              <a:noFill/>
            </a:endParaRPr>
          </a:p>
        </p:txBody>
      </p:sp>
      <p:sp>
        <p:nvSpPr>
          <p:cNvPr id="20" name="Oval 19">
            <a:extLst>
              <a:ext uri="{FF2B5EF4-FFF2-40B4-BE49-F238E27FC236}">
                <a16:creationId xmlns:a16="http://schemas.microsoft.com/office/drawing/2014/main" id="{4AAB5A95-FDCE-1A4F-A646-0201C9BC9C16}"/>
              </a:ext>
            </a:extLst>
          </p:cNvPr>
          <p:cNvSpPr/>
          <p:nvPr/>
        </p:nvSpPr>
        <p:spPr>
          <a:xfrm rot="20777606">
            <a:off x="-39377" y="5841577"/>
            <a:ext cx="2655980" cy="381436"/>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4925">
                <a:solidFill>
                  <a:schemeClr val="accent1"/>
                </a:solidFill>
              </a:ln>
              <a:noFill/>
            </a:endParaRPr>
          </a:p>
        </p:txBody>
      </p:sp>
      <p:sp>
        <p:nvSpPr>
          <p:cNvPr id="22" name="Rectangle 21">
            <a:extLst>
              <a:ext uri="{FF2B5EF4-FFF2-40B4-BE49-F238E27FC236}">
                <a16:creationId xmlns:a16="http://schemas.microsoft.com/office/drawing/2014/main" id="{6C669E1B-B6C8-DB46-B667-92C061A48BF7}"/>
              </a:ext>
            </a:extLst>
          </p:cNvPr>
          <p:cNvSpPr/>
          <p:nvPr/>
        </p:nvSpPr>
        <p:spPr>
          <a:xfrm>
            <a:off x="6345346" y="2173361"/>
            <a:ext cx="2777172" cy="553186"/>
          </a:xfrm>
          <a:prstGeom prst="rect">
            <a:avLst/>
          </a:prstGeom>
          <a:solidFill>
            <a:schemeClr val="bg2">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6C27287-B088-7F48-9BBE-3FB4875F1E68}"/>
              </a:ext>
            </a:extLst>
          </p:cNvPr>
          <p:cNvSpPr/>
          <p:nvPr/>
        </p:nvSpPr>
        <p:spPr>
          <a:xfrm>
            <a:off x="6351754" y="2725743"/>
            <a:ext cx="2777172" cy="553186"/>
          </a:xfrm>
          <a:prstGeom prst="rect">
            <a:avLst/>
          </a:prstGeom>
          <a:solidFill>
            <a:schemeClr val="bg2">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902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2"/>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animBg="1"/>
      <p:bldP spid="4"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9" grpId="0" animBg="1"/>
      <p:bldP spid="20" grpId="0" animBg="1"/>
      <p:bldP spid="22" grpId="0" animBg="1"/>
      <p:bldP spid="22" grpId="1"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71B87-C08C-5043-AE4A-AE9149539FB1}"/>
              </a:ext>
            </a:extLst>
          </p:cNvPr>
          <p:cNvSpPr>
            <a:spLocks noGrp="1"/>
          </p:cNvSpPr>
          <p:nvPr>
            <p:ph type="title"/>
          </p:nvPr>
        </p:nvSpPr>
        <p:spPr/>
        <p:txBody>
          <a:bodyPr/>
          <a:lstStyle/>
          <a:p>
            <a:r>
              <a:rPr lang="en-US" dirty="0"/>
              <a:t>What can we do about it?</a:t>
            </a:r>
          </a:p>
        </p:txBody>
      </p:sp>
      <p:sp>
        <p:nvSpPr>
          <p:cNvPr id="3" name="Text Placeholder 2">
            <a:extLst>
              <a:ext uri="{FF2B5EF4-FFF2-40B4-BE49-F238E27FC236}">
                <a16:creationId xmlns:a16="http://schemas.microsoft.com/office/drawing/2014/main" id="{E84457DB-37D5-6B4B-A66A-683ED23F2720}"/>
              </a:ext>
            </a:extLst>
          </p:cNvPr>
          <p:cNvSpPr>
            <a:spLocks noGrp="1"/>
          </p:cNvSpPr>
          <p:nvPr>
            <p:ph type="body" sz="half" idx="1"/>
          </p:nvPr>
        </p:nvSpPr>
        <p:spPr>
          <a:xfrm>
            <a:off x="1211792" y="2108853"/>
            <a:ext cx="7614708" cy="3901282"/>
          </a:xfrm>
        </p:spPr>
        <p:txBody>
          <a:bodyPr/>
          <a:lstStyle/>
          <a:p>
            <a:pPr lvl="1"/>
            <a:endParaRPr lang="en-US" dirty="0"/>
          </a:p>
          <a:p>
            <a:pPr lvl="1"/>
            <a:r>
              <a:rPr lang="en-US" dirty="0"/>
              <a:t>1) Monitoring Open Data evolution and quality</a:t>
            </a:r>
          </a:p>
          <a:p>
            <a:pPr lvl="1"/>
            <a:r>
              <a:rPr lang="de-DE" dirty="0">
                <a:solidFill>
                  <a:schemeClr val="bg1">
                    <a:lumMod val="50000"/>
                  </a:schemeClr>
                </a:solidFill>
              </a:rPr>
              <a:t>2) </a:t>
            </a:r>
            <a:r>
              <a:rPr lang="de-DE" dirty="0" err="1"/>
              <a:t>Enriching</a:t>
            </a:r>
            <a:r>
              <a:rPr lang="de-DE" dirty="0"/>
              <a:t> </a:t>
            </a:r>
            <a:r>
              <a:rPr lang="de-DE" dirty="0" err="1"/>
              <a:t>Metadata</a:t>
            </a:r>
            <a:r>
              <a:rPr lang="de-DE" dirty="0"/>
              <a:t> </a:t>
            </a:r>
            <a:r>
              <a:rPr lang="de-DE" dirty="0" err="1"/>
              <a:t>to</a:t>
            </a:r>
            <a:r>
              <a:rPr lang="de-DE" dirty="0"/>
              <a:t> </a:t>
            </a:r>
            <a:r>
              <a:rPr lang="de-DE" dirty="0" err="1"/>
              <a:t>improve</a:t>
            </a:r>
            <a:r>
              <a:rPr lang="de-DE" dirty="0"/>
              <a:t> </a:t>
            </a:r>
            <a:r>
              <a:rPr lang="de-DE" dirty="0" err="1"/>
              <a:t>usability</a:t>
            </a:r>
            <a:r>
              <a:rPr lang="de-DE" dirty="0"/>
              <a:t> </a:t>
            </a:r>
            <a:r>
              <a:rPr lang="de-DE" dirty="0" err="1"/>
              <a:t>and</a:t>
            </a:r>
            <a:r>
              <a:rPr lang="de-DE" dirty="0"/>
              <a:t> </a:t>
            </a:r>
            <a:r>
              <a:rPr lang="de-DE" dirty="0" err="1"/>
              <a:t>findability</a:t>
            </a:r>
            <a:endParaRPr lang="en-US" dirty="0"/>
          </a:p>
        </p:txBody>
      </p:sp>
    </p:spTree>
    <p:extLst>
      <p:ext uri="{BB962C8B-B14F-4D97-AF65-F5344CB8AC3E}">
        <p14:creationId xmlns:p14="http://schemas.microsoft.com/office/powerpoint/2010/main" val="2848612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64F0-CD73-4842-9902-3D0D70665838}"/>
              </a:ext>
            </a:extLst>
          </p:cNvPr>
          <p:cNvSpPr txBox="1">
            <a:spLocks/>
          </p:cNvSpPr>
          <p:nvPr/>
        </p:nvSpPr>
        <p:spPr>
          <a:xfrm>
            <a:off x="495300" y="479388"/>
            <a:ext cx="8161338"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Digitization &amp; Democracy: Threat or Opportunity? </a:t>
            </a:r>
          </a:p>
        </p:txBody>
      </p:sp>
      <p:sp>
        <p:nvSpPr>
          <p:cNvPr id="3" name="Content Placeholder 6">
            <a:extLst>
              <a:ext uri="{FF2B5EF4-FFF2-40B4-BE49-F238E27FC236}">
                <a16:creationId xmlns:a16="http://schemas.microsoft.com/office/drawing/2014/main" id="{0D5E2621-48F4-784B-8D9E-114BA137E089}"/>
              </a:ext>
            </a:extLst>
          </p:cNvPr>
          <p:cNvSpPr txBox="1">
            <a:spLocks/>
          </p:cNvSpPr>
          <p:nvPr/>
        </p:nvSpPr>
        <p:spPr>
          <a:xfrm>
            <a:off x="495300" y="1211580"/>
            <a:ext cx="8161341" cy="5012056"/>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Click to edit Master text styles</a:t>
            </a:r>
          </a:p>
          <a:p>
            <a:pPr lvl="1"/>
            <a:r>
              <a:rPr lang="en-US" sz="1800"/>
              <a:t>Second level</a:t>
            </a:r>
          </a:p>
          <a:p>
            <a:pPr lvl="2"/>
            <a:r>
              <a:rPr lang="en-US" sz="1800"/>
              <a:t>Third level</a:t>
            </a:r>
          </a:p>
          <a:p>
            <a:pPr lvl="3"/>
            <a:r>
              <a:rPr lang="en-US" sz="1800"/>
              <a:t>Fourth level</a:t>
            </a:r>
          </a:p>
          <a:p>
            <a:pPr lvl="4"/>
            <a:r>
              <a:rPr lang="en-US" sz="1800"/>
              <a:t>Fifth level</a:t>
            </a:r>
            <a:endParaRPr lang="en-US" sz="1800" dirty="0"/>
          </a:p>
        </p:txBody>
      </p:sp>
      <p:pic>
        <p:nvPicPr>
          <p:cNvPr id="4" name="Picture 3">
            <a:extLst>
              <a:ext uri="{FF2B5EF4-FFF2-40B4-BE49-F238E27FC236}">
                <a16:creationId xmlns:a16="http://schemas.microsoft.com/office/drawing/2014/main" id="{DEE5F442-E6D3-1049-9487-A02EB872FC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30087"/>
            <a:ext cx="9144000" cy="5143500"/>
          </a:xfrm>
          <a:prstGeom prst="rect">
            <a:avLst/>
          </a:prstGeom>
        </p:spPr>
      </p:pic>
      <p:sp>
        <p:nvSpPr>
          <p:cNvPr id="5" name="Rectangle 4">
            <a:extLst>
              <a:ext uri="{FF2B5EF4-FFF2-40B4-BE49-F238E27FC236}">
                <a16:creationId xmlns:a16="http://schemas.microsoft.com/office/drawing/2014/main" id="{C1381A74-83C3-5049-BEC4-73D965DB7AB7}"/>
              </a:ext>
            </a:extLst>
          </p:cNvPr>
          <p:cNvSpPr/>
          <p:nvPr/>
        </p:nvSpPr>
        <p:spPr>
          <a:xfrm rot="120000">
            <a:off x="2874962" y="1672380"/>
            <a:ext cx="2981400" cy="786476"/>
          </a:xfrm>
          <a:prstGeom prst="rect">
            <a:avLst/>
          </a:prstGeom>
          <a:gradFill>
            <a:gsLst>
              <a:gs pos="0">
                <a:srgbClr val="B5AF57"/>
              </a:gs>
              <a:gs pos="100000">
                <a:srgbClr val="A49E44"/>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ysClr val="windowText" lastClr="000000"/>
                </a:solidFill>
                <a:latin typeface="Arial Rounded MT Bold" panose="020F0704030504030204" pitchFamily="34" charset="77"/>
              </a:rPr>
              <a:t>THREAT</a:t>
            </a:r>
            <a:endParaRPr lang="en-US" b="1" dirty="0">
              <a:solidFill>
                <a:sysClr val="windowText" lastClr="000000"/>
              </a:solidFill>
              <a:latin typeface="Arial Rounded MT Bold" panose="020F0704030504030204" pitchFamily="34" charset="77"/>
            </a:endParaRPr>
          </a:p>
        </p:txBody>
      </p:sp>
      <p:sp>
        <p:nvSpPr>
          <p:cNvPr id="6" name="Rectangle 5">
            <a:extLst>
              <a:ext uri="{FF2B5EF4-FFF2-40B4-BE49-F238E27FC236}">
                <a16:creationId xmlns:a16="http://schemas.microsoft.com/office/drawing/2014/main" id="{8EBE83B7-EFFC-484F-98FB-E78A1590B7AB}"/>
              </a:ext>
            </a:extLst>
          </p:cNvPr>
          <p:cNvSpPr/>
          <p:nvPr/>
        </p:nvSpPr>
        <p:spPr>
          <a:xfrm rot="120000">
            <a:off x="3043060" y="2589332"/>
            <a:ext cx="2809995" cy="860601"/>
          </a:xfrm>
          <a:prstGeom prst="rect">
            <a:avLst/>
          </a:prstGeom>
          <a:gradFill>
            <a:gsLst>
              <a:gs pos="11000">
                <a:srgbClr val="ABA54C"/>
              </a:gs>
              <a:gs pos="0">
                <a:srgbClr val="7C7C2D"/>
              </a:gs>
              <a:gs pos="100000">
                <a:srgbClr val="E0D46D"/>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ysClr val="windowText" lastClr="000000"/>
                </a:solidFill>
                <a:latin typeface="Arial Rounded MT Bold" panose="020F0704030504030204" pitchFamily="34" charset="77"/>
              </a:rPr>
              <a:t>OPPORTUNITY</a:t>
            </a:r>
            <a:endParaRPr lang="en-US" sz="2000" b="1" dirty="0">
              <a:solidFill>
                <a:sysClr val="windowText" lastClr="000000"/>
              </a:solidFill>
              <a:latin typeface="Arial Rounded MT Bold" panose="020F0704030504030204" pitchFamily="34" charset="77"/>
            </a:endParaRPr>
          </a:p>
        </p:txBody>
      </p:sp>
    </p:spTree>
    <p:extLst>
      <p:ext uri="{BB962C8B-B14F-4D97-AF65-F5344CB8AC3E}">
        <p14:creationId xmlns:p14="http://schemas.microsoft.com/office/powerpoint/2010/main" val="417611758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1409251" y="3549015"/>
            <a:ext cx="6258375" cy="1810541"/>
          </a:xfrm>
          <a:prstGeom prst="rect">
            <a:avLst/>
          </a:prstGeom>
        </p:spPr>
      </p:pic>
      <p:sp>
        <p:nvSpPr>
          <p:cNvPr id="2" name="Titel 1"/>
          <p:cNvSpPr>
            <a:spLocks noGrp="1"/>
          </p:cNvSpPr>
          <p:nvPr>
            <p:ph type="title"/>
          </p:nvPr>
        </p:nvSpPr>
        <p:spPr/>
        <p:txBody>
          <a:bodyPr>
            <a:normAutofit/>
          </a:bodyPr>
          <a:lstStyle/>
          <a:p>
            <a:r>
              <a:rPr lang="de-DE" dirty="0"/>
              <a:t>1) Monitoring </a:t>
            </a:r>
            <a:r>
              <a:rPr lang="de-DE" dirty="0" err="1"/>
              <a:t>and</a:t>
            </a:r>
            <a:r>
              <a:rPr lang="de-DE" dirty="0"/>
              <a:t> QA </a:t>
            </a:r>
            <a:r>
              <a:rPr lang="de-DE" dirty="0" err="1"/>
              <a:t>over</a:t>
            </a:r>
            <a:r>
              <a:rPr lang="de-DE" dirty="0"/>
              <a:t> </a:t>
            </a:r>
            <a:r>
              <a:rPr lang="de-DE" dirty="0" err="1"/>
              <a:t>evolving</a:t>
            </a:r>
            <a:r>
              <a:rPr lang="de-DE" dirty="0"/>
              <a:t> </a:t>
            </a:r>
            <a:r>
              <a:rPr lang="de-DE" dirty="0" err="1"/>
              <a:t>data</a:t>
            </a:r>
            <a:r>
              <a:rPr lang="de-DE" dirty="0"/>
              <a:t> </a:t>
            </a:r>
            <a:r>
              <a:rPr lang="de-DE" dirty="0" err="1"/>
              <a:t>portals</a:t>
            </a:r>
            <a:endParaRPr lang="de-DE" sz="2000"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4022087417"/>
              </p:ext>
            </p:extLst>
          </p:nvPr>
        </p:nvGraphicFramePr>
        <p:xfrm>
          <a:off x="1214439" y="1886481"/>
          <a:ext cx="6754813" cy="18760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Tabelle 6"/>
          <p:cNvGraphicFramePr>
            <a:graphicFrameLocks noGrp="1"/>
          </p:cNvGraphicFramePr>
          <p:nvPr>
            <p:extLst>
              <p:ext uri="{D42A27DB-BD31-4B8C-83A1-F6EECF244321}">
                <p14:modId xmlns:p14="http://schemas.microsoft.com/office/powerpoint/2010/main" val="3124425234"/>
              </p:ext>
            </p:extLst>
          </p:nvPr>
        </p:nvGraphicFramePr>
        <p:xfrm>
          <a:off x="1055006" y="5101513"/>
          <a:ext cx="6937375" cy="1143000"/>
        </p:xfrm>
        <a:graphic>
          <a:graphicData uri="http://schemas.openxmlformats.org/drawingml/2006/table">
            <a:tbl>
              <a:tblPr firstRow="1" bandRow="1">
                <a:tableStyleId>{2D5ABB26-0587-4C30-8999-92F81FD0307C}</a:tableStyleId>
              </a:tblPr>
              <a:tblGrid>
                <a:gridCol w="378249">
                  <a:extLst>
                    <a:ext uri="{9D8B030D-6E8A-4147-A177-3AD203B41FA5}">
                      <a16:colId xmlns:a16="http://schemas.microsoft.com/office/drawing/2014/main" val="3025524425"/>
                    </a:ext>
                  </a:extLst>
                </a:gridCol>
                <a:gridCol w="6559126">
                  <a:extLst>
                    <a:ext uri="{9D8B030D-6E8A-4147-A177-3AD203B41FA5}">
                      <a16:colId xmlns:a16="http://schemas.microsoft.com/office/drawing/2014/main" val="504692956"/>
                    </a:ext>
                  </a:extLst>
                </a:gridCol>
              </a:tblGrid>
              <a:tr h="381000">
                <a:tc>
                  <a:txBody>
                    <a:bodyPr/>
                    <a:lstStyle/>
                    <a:p>
                      <a:r>
                        <a:rPr lang="de-DE" sz="1000" dirty="0"/>
                        <a:t>[1]</a:t>
                      </a:r>
                      <a:r>
                        <a:rPr lang="de-DE" sz="1000" baseline="0" dirty="0"/>
                        <a:t> </a:t>
                      </a:r>
                      <a:endParaRPr lang="de-DE" sz="1000" dirty="0"/>
                    </a:p>
                  </a:txBody>
                  <a:tcPr marL="76200" marR="76200" marT="38100" marB="38100"/>
                </a:tc>
                <a:tc>
                  <a:txBody>
                    <a:bodyPr/>
                    <a:lstStyle/>
                    <a:p>
                      <a:r>
                        <a:rPr lang="en-US" sz="1000" dirty="0"/>
                        <a:t>Towards assessing the quality evolution of open data portals. In ODQ2015: Open Data Quality Workshop, Munich, Germany</a:t>
                      </a:r>
                      <a:endParaRPr lang="de-DE" sz="1000" dirty="0"/>
                    </a:p>
                  </a:txBody>
                  <a:tcPr marL="76200" marR="76200" marT="38100" marB="38100"/>
                </a:tc>
                <a:extLst>
                  <a:ext uri="{0D108BD9-81ED-4DB2-BD59-A6C34878D82A}">
                    <a16:rowId xmlns:a16="http://schemas.microsoft.com/office/drawing/2014/main" val="3647420886"/>
                  </a:ext>
                </a:extLst>
              </a:tr>
              <a:tr h="381000">
                <a:tc>
                  <a:txBody>
                    <a:bodyPr/>
                    <a:lstStyle/>
                    <a:p>
                      <a:r>
                        <a:rPr lang="de-DE" sz="1000" dirty="0"/>
                        <a:t>[2]</a:t>
                      </a:r>
                    </a:p>
                  </a:txBody>
                  <a:tcPr marL="76200" marR="76200"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Quality assessment &amp; evolution of open data portals. In: International Conference on Open and Big Data, Rome, Italy (2015)</a:t>
                      </a:r>
                      <a:endParaRPr lang="en-US" sz="1000" b="0" dirty="0"/>
                    </a:p>
                  </a:txBody>
                  <a:tcPr marL="76200" marR="76200" marT="38100" marB="38100"/>
                </a:tc>
                <a:extLst>
                  <a:ext uri="{0D108BD9-81ED-4DB2-BD59-A6C34878D82A}">
                    <a16:rowId xmlns:a16="http://schemas.microsoft.com/office/drawing/2014/main" val="983610156"/>
                  </a:ext>
                </a:extLst>
              </a:tr>
              <a:tr h="381000">
                <a:tc>
                  <a:txBody>
                    <a:bodyPr/>
                    <a:lstStyle/>
                    <a:p>
                      <a:r>
                        <a:rPr lang="de-DE" sz="1000" dirty="0"/>
                        <a:t>[3]</a:t>
                      </a:r>
                    </a:p>
                  </a:txBody>
                  <a:tcPr marL="76200" marR="76200" marT="38100" marB="38100"/>
                </a:tc>
                <a:tc>
                  <a:txBody>
                    <a:bodyPr/>
                    <a:lstStyle/>
                    <a:p>
                      <a:r>
                        <a:rPr lang="en-US" sz="1000" dirty="0"/>
                        <a:t>Automated quality assessment of metadata across open data portals. ACM Journal of Data and Information Quality (2016)</a:t>
                      </a:r>
                      <a:endParaRPr lang="de-DE" sz="1000" dirty="0"/>
                    </a:p>
                  </a:txBody>
                  <a:tcPr marL="76200" marR="76200" marT="38100" marB="38100"/>
                </a:tc>
                <a:extLst>
                  <a:ext uri="{0D108BD9-81ED-4DB2-BD59-A6C34878D82A}">
                    <a16:rowId xmlns:a16="http://schemas.microsoft.com/office/drawing/2014/main" val="2276651647"/>
                  </a:ext>
                </a:extLst>
              </a:tr>
            </a:tbl>
          </a:graphicData>
        </a:graphic>
      </p:graphicFrame>
    </p:spTree>
    <p:extLst>
      <p:ext uri="{BB962C8B-B14F-4D97-AF65-F5344CB8AC3E}">
        <p14:creationId xmlns:p14="http://schemas.microsoft.com/office/powerpoint/2010/main" val="21391876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3">
            <a:extLst>
              <a:ext uri="{FF2B5EF4-FFF2-40B4-BE49-F238E27FC236}">
                <a16:creationId xmlns:a16="http://schemas.microsoft.com/office/drawing/2014/main" id="{72E7703D-ADE3-2746-8E2F-9AF337E12A99}"/>
              </a:ext>
            </a:extLst>
          </p:cNvPr>
          <p:cNvSpPr txBox="1">
            <a:spLocks/>
          </p:cNvSpPr>
          <p:nvPr/>
        </p:nvSpPr>
        <p:spPr>
          <a:xfrm>
            <a:off x="5704699" y="812281"/>
            <a:ext cx="3532551" cy="3320736"/>
          </a:xfrm>
          <a:prstGeom prst="rect">
            <a:avLst/>
          </a:prstGeom>
          <a:effectLst/>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sz="1600" dirty="0"/>
          </a:p>
          <a:p>
            <a:pPr lvl="1"/>
            <a:endParaRPr lang="en-US" sz="1600" dirty="0"/>
          </a:p>
          <a:p>
            <a:pPr lvl="2"/>
            <a:r>
              <a:rPr lang="en-US" sz="1600" dirty="0"/>
              <a:t>“Freedom of </a:t>
            </a:r>
            <a:r>
              <a:rPr lang="en-US" sz="1600" dirty="0" err="1"/>
              <a:t>Information”vs</a:t>
            </a:r>
            <a:r>
              <a:rPr lang="en-US" sz="1600" dirty="0"/>
              <a:t>. “</a:t>
            </a:r>
            <a:r>
              <a:rPr lang="en-US" sz="1600" dirty="0" err="1"/>
              <a:t>Amtsgeheimnis</a:t>
            </a:r>
            <a:r>
              <a:rPr lang="en-US" sz="1600" dirty="0"/>
              <a:t>”</a:t>
            </a:r>
          </a:p>
          <a:p>
            <a:pPr lvl="2"/>
            <a:r>
              <a:rPr lang="en-US" sz="1600" dirty="0"/>
              <a:t>Open Data sustainability and commitment by the government</a:t>
            </a:r>
          </a:p>
          <a:p>
            <a:pPr lvl="2"/>
            <a:r>
              <a:rPr lang="en-US" sz="1600" dirty="0"/>
              <a:t>improvements, etc.</a:t>
            </a:r>
          </a:p>
          <a:p>
            <a:pPr lvl="2"/>
            <a:r>
              <a:rPr lang="en-US" sz="1600" dirty="0"/>
              <a:t>Quality and Usability of Open Data</a:t>
            </a:r>
          </a:p>
          <a:p>
            <a:pPr lvl="2"/>
            <a:endParaRPr lang="en-US" sz="1600" dirty="0"/>
          </a:p>
        </p:txBody>
      </p:sp>
      <p:pic>
        <p:nvPicPr>
          <p:cNvPr id="6" name="Picture 5">
            <a:extLst>
              <a:ext uri="{FF2B5EF4-FFF2-40B4-BE49-F238E27FC236}">
                <a16:creationId xmlns:a16="http://schemas.microsoft.com/office/drawing/2014/main" id="{7AC55053-7EFF-FD41-89A6-68EAEE099A1C}"/>
              </a:ext>
            </a:extLst>
          </p:cNvPr>
          <p:cNvPicPr>
            <a:picLocks noChangeAspect="1"/>
          </p:cNvPicPr>
          <p:nvPr/>
        </p:nvPicPr>
        <p:blipFill>
          <a:blip r:embed="rId2"/>
          <a:stretch>
            <a:fillRect/>
          </a:stretch>
        </p:blipFill>
        <p:spPr>
          <a:xfrm rot="21162864">
            <a:off x="197687" y="943427"/>
            <a:ext cx="4804251" cy="3423557"/>
          </a:xfrm>
          <a:prstGeom prst="rect">
            <a:avLst/>
          </a:prstGeom>
          <a:ln>
            <a:solidFill>
              <a:srgbClr val="0070C0"/>
            </a:solidFill>
          </a:ln>
          <a:effectLst/>
        </p:spPr>
      </p:pic>
      <p:pic>
        <p:nvPicPr>
          <p:cNvPr id="8" name="Picture 7">
            <a:extLst>
              <a:ext uri="{FF2B5EF4-FFF2-40B4-BE49-F238E27FC236}">
                <a16:creationId xmlns:a16="http://schemas.microsoft.com/office/drawing/2014/main" id="{2FD6BF71-09A2-294C-AC0F-3F298BFB1F43}"/>
              </a:ext>
            </a:extLst>
          </p:cNvPr>
          <p:cNvPicPr>
            <a:picLocks noChangeAspect="1"/>
          </p:cNvPicPr>
          <p:nvPr/>
        </p:nvPicPr>
        <p:blipFill>
          <a:blip r:embed="rId3"/>
          <a:stretch>
            <a:fillRect/>
          </a:stretch>
        </p:blipFill>
        <p:spPr>
          <a:xfrm rot="683211">
            <a:off x="3218774" y="192808"/>
            <a:ext cx="2636874" cy="6858000"/>
          </a:xfrm>
          <a:prstGeom prst="rect">
            <a:avLst/>
          </a:prstGeom>
          <a:effectLst/>
        </p:spPr>
      </p:pic>
      <p:pic>
        <p:nvPicPr>
          <p:cNvPr id="10" name="Picture 9">
            <a:extLst>
              <a:ext uri="{FF2B5EF4-FFF2-40B4-BE49-F238E27FC236}">
                <a16:creationId xmlns:a16="http://schemas.microsoft.com/office/drawing/2014/main" id="{C99D3E9E-72EE-2542-B3DB-21DEB33B5E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859628">
            <a:off x="75215" y="4029074"/>
            <a:ext cx="2526968" cy="2603500"/>
          </a:xfrm>
          <a:prstGeom prst="rect">
            <a:avLst/>
          </a:prstGeom>
          <a:effectLst/>
        </p:spPr>
      </p:pic>
      <p:pic>
        <p:nvPicPr>
          <p:cNvPr id="12" name="Picture 11">
            <a:extLst>
              <a:ext uri="{FF2B5EF4-FFF2-40B4-BE49-F238E27FC236}">
                <a16:creationId xmlns:a16="http://schemas.microsoft.com/office/drawing/2014/main" id="{17049F46-D861-3E4E-BEEE-B5E86606A081}"/>
              </a:ext>
            </a:extLst>
          </p:cNvPr>
          <p:cNvPicPr>
            <a:picLocks noChangeAspect="1"/>
          </p:cNvPicPr>
          <p:nvPr/>
        </p:nvPicPr>
        <p:blipFill>
          <a:blip r:embed="rId5"/>
          <a:stretch>
            <a:fillRect/>
          </a:stretch>
        </p:blipFill>
        <p:spPr>
          <a:xfrm rot="264552">
            <a:off x="5688582" y="3350427"/>
            <a:ext cx="3110673" cy="3607957"/>
          </a:xfrm>
          <a:prstGeom prst="rect">
            <a:avLst/>
          </a:prstGeom>
          <a:effectLst/>
        </p:spPr>
      </p:pic>
      <p:sp>
        <p:nvSpPr>
          <p:cNvPr id="4" name="Rectangle 3">
            <a:extLst>
              <a:ext uri="{FF2B5EF4-FFF2-40B4-BE49-F238E27FC236}">
                <a16:creationId xmlns:a16="http://schemas.microsoft.com/office/drawing/2014/main" id="{4D43EE0B-8568-A149-88EC-8C7AA5A49F36}"/>
              </a:ext>
            </a:extLst>
          </p:cNvPr>
          <p:cNvSpPr/>
          <p:nvPr/>
        </p:nvSpPr>
        <p:spPr>
          <a:xfrm>
            <a:off x="-173787" y="0"/>
            <a:ext cx="9411037" cy="6858000"/>
          </a:xfrm>
          <a:prstGeom prst="rect">
            <a:avLst/>
          </a:prstGeom>
          <a:solidFill>
            <a:schemeClr val="bg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D5EAEDE-1785-9C47-A620-B08FE0BF7DC0}"/>
              </a:ext>
            </a:extLst>
          </p:cNvPr>
          <p:cNvSpPr/>
          <p:nvPr/>
        </p:nvSpPr>
        <p:spPr>
          <a:xfrm>
            <a:off x="606429" y="2072539"/>
            <a:ext cx="7904153" cy="400110"/>
          </a:xfrm>
          <a:prstGeom prst="rect">
            <a:avLst/>
          </a:prstGeom>
          <a:solidFill>
            <a:schemeClr val="bg1"/>
          </a:solidFill>
        </p:spPr>
        <p:txBody>
          <a:bodyPr wrap="square">
            <a:spAutoFit/>
          </a:bodyPr>
          <a:lstStyle/>
          <a:p>
            <a:pPr algn="ctr"/>
            <a:r>
              <a:rPr lang="en-US" sz="2000" dirty="0">
                <a:hlinkClick r:id="rId6"/>
              </a:rPr>
              <a:t>http://data.wu.ac.at/portalwatch/portal/open_whitehouse_gov/1804/</a:t>
            </a:r>
            <a:r>
              <a:rPr lang="en-US" sz="2000" dirty="0"/>
              <a:t> </a:t>
            </a:r>
          </a:p>
        </p:txBody>
      </p:sp>
      <p:pic>
        <p:nvPicPr>
          <p:cNvPr id="11" name="Picture 10">
            <a:extLst>
              <a:ext uri="{FF2B5EF4-FFF2-40B4-BE49-F238E27FC236}">
                <a16:creationId xmlns:a16="http://schemas.microsoft.com/office/drawing/2014/main" id="{790BD48E-5CC1-C047-B19F-6DDAACE6A6A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576" y="2486956"/>
            <a:ext cx="9213576" cy="3621324"/>
          </a:xfrm>
          <a:prstGeom prst="rect">
            <a:avLst/>
          </a:prstGeom>
          <a:solidFill>
            <a:schemeClr val="bg1"/>
          </a:solidFill>
          <a:ln>
            <a:solidFill>
              <a:srgbClr val="0070C0"/>
            </a:solidFill>
          </a:ln>
        </p:spPr>
      </p:pic>
      <p:sp>
        <p:nvSpPr>
          <p:cNvPr id="2" name="Title 1">
            <a:extLst>
              <a:ext uri="{FF2B5EF4-FFF2-40B4-BE49-F238E27FC236}">
                <a16:creationId xmlns:a16="http://schemas.microsoft.com/office/drawing/2014/main" id="{EB23D952-7206-584C-9BFD-0F676718D413}"/>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Open Data risks: change in political agenda/priorities</a:t>
            </a:r>
          </a:p>
        </p:txBody>
      </p:sp>
      <p:sp>
        <p:nvSpPr>
          <p:cNvPr id="13" name="Rounded Rectangular Callout 12">
            <a:extLst>
              <a:ext uri="{FF2B5EF4-FFF2-40B4-BE49-F238E27FC236}">
                <a16:creationId xmlns:a16="http://schemas.microsoft.com/office/drawing/2014/main" id="{A6B6FAC5-90F3-304D-B548-BCDA0C41F1A1}"/>
              </a:ext>
            </a:extLst>
          </p:cNvPr>
          <p:cNvSpPr/>
          <p:nvPr/>
        </p:nvSpPr>
        <p:spPr>
          <a:xfrm>
            <a:off x="2567729" y="4472254"/>
            <a:ext cx="1145530" cy="838157"/>
          </a:xfrm>
          <a:prstGeom prst="wedgeRoundRectCallout">
            <a:avLst>
              <a:gd name="adj1" fmla="val 51694"/>
              <a:gd name="adj2" fmla="val 76795"/>
              <a:gd name="adj3" fmla="val 16667"/>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Jan 20 2017 Inauguration of new US president</a:t>
            </a:r>
          </a:p>
        </p:txBody>
      </p:sp>
    </p:spTree>
    <p:extLst>
      <p:ext uri="{BB962C8B-B14F-4D97-AF65-F5344CB8AC3E}">
        <p14:creationId xmlns:p14="http://schemas.microsoft.com/office/powerpoint/2010/main" val="136465717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3">
            <a:extLst>
              <a:ext uri="{FF2B5EF4-FFF2-40B4-BE49-F238E27FC236}">
                <a16:creationId xmlns:a16="http://schemas.microsoft.com/office/drawing/2014/main" id="{72E7703D-ADE3-2746-8E2F-9AF337E12A99}"/>
              </a:ext>
            </a:extLst>
          </p:cNvPr>
          <p:cNvSpPr txBox="1">
            <a:spLocks/>
          </p:cNvSpPr>
          <p:nvPr/>
        </p:nvSpPr>
        <p:spPr>
          <a:xfrm>
            <a:off x="5704699" y="812281"/>
            <a:ext cx="3532551" cy="3320736"/>
          </a:xfrm>
          <a:prstGeom prst="rect">
            <a:avLst/>
          </a:prstGeom>
          <a:effectLst/>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sz="1600" dirty="0"/>
          </a:p>
          <a:p>
            <a:pPr lvl="1"/>
            <a:endParaRPr lang="en-US" sz="1600" dirty="0"/>
          </a:p>
          <a:p>
            <a:pPr lvl="2"/>
            <a:r>
              <a:rPr lang="en-US" sz="1600" dirty="0"/>
              <a:t>“Freedom of </a:t>
            </a:r>
            <a:r>
              <a:rPr lang="en-US" sz="1600" dirty="0" err="1"/>
              <a:t>Information”vs</a:t>
            </a:r>
            <a:r>
              <a:rPr lang="en-US" sz="1600" dirty="0"/>
              <a:t>. “</a:t>
            </a:r>
            <a:r>
              <a:rPr lang="en-US" sz="1600" dirty="0" err="1"/>
              <a:t>Amtsgeheimnis</a:t>
            </a:r>
            <a:r>
              <a:rPr lang="en-US" sz="1600" dirty="0"/>
              <a:t>”</a:t>
            </a:r>
          </a:p>
          <a:p>
            <a:pPr lvl="2"/>
            <a:r>
              <a:rPr lang="en-US" sz="1600" dirty="0"/>
              <a:t>Open Data sustainability and commitment by the government</a:t>
            </a:r>
          </a:p>
          <a:p>
            <a:pPr lvl="2"/>
            <a:r>
              <a:rPr lang="en-US" sz="1600" dirty="0"/>
              <a:t>improvements, etc.</a:t>
            </a:r>
          </a:p>
          <a:p>
            <a:pPr lvl="2"/>
            <a:r>
              <a:rPr lang="en-US" sz="1600" dirty="0"/>
              <a:t>Quality and Usability of Open Data</a:t>
            </a:r>
          </a:p>
          <a:p>
            <a:pPr lvl="2"/>
            <a:endParaRPr lang="en-US" sz="1600" dirty="0"/>
          </a:p>
        </p:txBody>
      </p:sp>
      <p:pic>
        <p:nvPicPr>
          <p:cNvPr id="6" name="Picture 5">
            <a:extLst>
              <a:ext uri="{FF2B5EF4-FFF2-40B4-BE49-F238E27FC236}">
                <a16:creationId xmlns:a16="http://schemas.microsoft.com/office/drawing/2014/main" id="{7AC55053-7EFF-FD41-89A6-68EAEE099A1C}"/>
              </a:ext>
            </a:extLst>
          </p:cNvPr>
          <p:cNvPicPr>
            <a:picLocks noChangeAspect="1"/>
          </p:cNvPicPr>
          <p:nvPr/>
        </p:nvPicPr>
        <p:blipFill>
          <a:blip r:embed="rId3"/>
          <a:stretch>
            <a:fillRect/>
          </a:stretch>
        </p:blipFill>
        <p:spPr>
          <a:xfrm rot="21162864">
            <a:off x="197687" y="943427"/>
            <a:ext cx="4804251" cy="3423557"/>
          </a:xfrm>
          <a:prstGeom prst="rect">
            <a:avLst/>
          </a:prstGeom>
          <a:ln>
            <a:solidFill>
              <a:srgbClr val="0070C0"/>
            </a:solidFill>
          </a:ln>
          <a:effectLst/>
        </p:spPr>
      </p:pic>
      <p:pic>
        <p:nvPicPr>
          <p:cNvPr id="8" name="Picture 7">
            <a:extLst>
              <a:ext uri="{FF2B5EF4-FFF2-40B4-BE49-F238E27FC236}">
                <a16:creationId xmlns:a16="http://schemas.microsoft.com/office/drawing/2014/main" id="{2FD6BF71-09A2-294C-AC0F-3F298BFB1F43}"/>
              </a:ext>
            </a:extLst>
          </p:cNvPr>
          <p:cNvPicPr>
            <a:picLocks noChangeAspect="1"/>
          </p:cNvPicPr>
          <p:nvPr/>
        </p:nvPicPr>
        <p:blipFill>
          <a:blip r:embed="rId4"/>
          <a:stretch>
            <a:fillRect/>
          </a:stretch>
        </p:blipFill>
        <p:spPr>
          <a:xfrm rot="683211">
            <a:off x="3218774" y="192808"/>
            <a:ext cx="2636874" cy="6858000"/>
          </a:xfrm>
          <a:prstGeom prst="rect">
            <a:avLst/>
          </a:prstGeom>
          <a:effectLst/>
        </p:spPr>
      </p:pic>
      <p:pic>
        <p:nvPicPr>
          <p:cNvPr id="10" name="Picture 9">
            <a:extLst>
              <a:ext uri="{FF2B5EF4-FFF2-40B4-BE49-F238E27FC236}">
                <a16:creationId xmlns:a16="http://schemas.microsoft.com/office/drawing/2014/main" id="{C99D3E9E-72EE-2542-B3DB-21DEB33B5EA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0859628">
            <a:off x="75215" y="4029074"/>
            <a:ext cx="2526968" cy="2603500"/>
          </a:xfrm>
          <a:prstGeom prst="rect">
            <a:avLst/>
          </a:prstGeom>
          <a:effectLst/>
        </p:spPr>
      </p:pic>
      <p:pic>
        <p:nvPicPr>
          <p:cNvPr id="12" name="Picture 11">
            <a:extLst>
              <a:ext uri="{FF2B5EF4-FFF2-40B4-BE49-F238E27FC236}">
                <a16:creationId xmlns:a16="http://schemas.microsoft.com/office/drawing/2014/main" id="{17049F46-D861-3E4E-BEEE-B5E86606A081}"/>
              </a:ext>
            </a:extLst>
          </p:cNvPr>
          <p:cNvPicPr>
            <a:picLocks noChangeAspect="1"/>
          </p:cNvPicPr>
          <p:nvPr/>
        </p:nvPicPr>
        <p:blipFill>
          <a:blip r:embed="rId6"/>
          <a:stretch>
            <a:fillRect/>
          </a:stretch>
        </p:blipFill>
        <p:spPr>
          <a:xfrm rot="264552">
            <a:off x="5688582" y="3350427"/>
            <a:ext cx="3110673" cy="3607957"/>
          </a:xfrm>
          <a:prstGeom prst="rect">
            <a:avLst/>
          </a:prstGeom>
          <a:effectLst/>
        </p:spPr>
      </p:pic>
      <p:sp>
        <p:nvSpPr>
          <p:cNvPr id="4" name="Rectangle 3">
            <a:extLst>
              <a:ext uri="{FF2B5EF4-FFF2-40B4-BE49-F238E27FC236}">
                <a16:creationId xmlns:a16="http://schemas.microsoft.com/office/drawing/2014/main" id="{4D43EE0B-8568-A149-88EC-8C7AA5A49F36}"/>
              </a:ext>
            </a:extLst>
          </p:cNvPr>
          <p:cNvSpPr/>
          <p:nvPr/>
        </p:nvSpPr>
        <p:spPr>
          <a:xfrm>
            <a:off x="-173787" y="0"/>
            <a:ext cx="9411037" cy="6858000"/>
          </a:xfrm>
          <a:prstGeom prst="rect">
            <a:avLst/>
          </a:prstGeom>
          <a:solidFill>
            <a:schemeClr val="bg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D5EAEDE-1785-9C47-A620-B08FE0BF7DC0}"/>
              </a:ext>
            </a:extLst>
          </p:cNvPr>
          <p:cNvSpPr/>
          <p:nvPr/>
        </p:nvSpPr>
        <p:spPr>
          <a:xfrm>
            <a:off x="606429" y="2072539"/>
            <a:ext cx="7904153" cy="400110"/>
          </a:xfrm>
          <a:prstGeom prst="rect">
            <a:avLst/>
          </a:prstGeom>
          <a:solidFill>
            <a:schemeClr val="bg1"/>
          </a:solidFill>
        </p:spPr>
        <p:txBody>
          <a:bodyPr wrap="square">
            <a:spAutoFit/>
          </a:bodyPr>
          <a:lstStyle/>
          <a:p>
            <a:pPr algn="ctr"/>
            <a:r>
              <a:rPr lang="en-US" sz="2000" dirty="0">
                <a:hlinkClick r:id="rId7"/>
              </a:rPr>
              <a:t>http://data.wu.ac.at/portalwatch/portal/data_gov_uk/1815/evolution</a:t>
            </a:r>
            <a:r>
              <a:rPr lang="en-US" sz="2000" dirty="0"/>
              <a:t> </a:t>
            </a:r>
          </a:p>
        </p:txBody>
      </p:sp>
      <p:sp>
        <p:nvSpPr>
          <p:cNvPr id="2" name="Title 1">
            <a:extLst>
              <a:ext uri="{FF2B5EF4-FFF2-40B4-BE49-F238E27FC236}">
                <a16:creationId xmlns:a16="http://schemas.microsoft.com/office/drawing/2014/main" id="{EB23D952-7206-584C-9BFD-0F676718D413}"/>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Open Data risks: change in political agenda/priorities?</a:t>
            </a:r>
          </a:p>
        </p:txBody>
      </p:sp>
      <p:pic>
        <p:nvPicPr>
          <p:cNvPr id="13" name="Picture 12">
            <a:extLst>
              <a:ext uri="{FF2B5EF4-FFF2-40B4-BE49-F238E27FC236}">
                <a16:creationId xmlns:a16="http://schemas.microsoft.com/office/drawing/2014/main" id="{AD9BEF30-22BE-C04C-85AB-C1F824E591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2472649"/>
            <a:ext cx="9144000" cy="3976082"/>
          </a:xfrm>
          <a:prstGeom prst="rect">
            <a:avLst/>
          </a:prstGeom>
        </p:spPr>
      </p:pic>
      <p:sp>
        <p:nvSpPr>
          <p:cNvPr id="14" name="Rounded Rectangular Callout 13">
            <a:extLst>
              <a:ext uri="{FF2B5EF4-FFF2-40B4-BE49-F238E27FC236}">
                <a16:creationId xmlns:a16="http://schemas.microsoft.com/office/drawing/2014/main" id="{D1EFEFF4-0F02-E44E-A041-54624B2ACDD0}"/>
              </a:ext>
            </a:extLst>
          </p:cNvPr>
          <p:cNvSpPr/>
          <p:nvPr/>
        </p:nvSpPr>
        <p:spPr>
          <a:xfrm>
            <a:off x="4369053" y="3441779"/>
            <a:ext cx="1518699" cy="652621"/>
          </a:xfrm>
          <a:prstGeom prst="wedgeRoundRectCallout">
            <a:avLst>
              <a:gd name="adj1" fmla="val -57207"/>
              <a:gd name="adj2" fmla="val 109690"/>
              <a:gd name="adj3" fmla="val 16667"/>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Mar 29 2017 </a:t>
            </a:r>
          </a:p>
          <a:p>
            <a:pPr algn="ctr"/>
            <a:r>
              <a:rPr lang="en-US" sz="1200" dirty="0"/>
              <a:t>UK administration triggers “Article 50”</a:t>
            </a:r>
          </a:p>
        </p:txBody>
      </p:sp>
      <p:sp>
        <p:nvSpPr>
          <p:cNvPr id="15" name="Rounded Rectangular Callout 14">
            <a:extLst>
              <a:ext uri="{FF2B5EF4-FFF2-40B4-BE49-F238E27FC236}">
                <a16:creationId xmlns:a16="http://schemas.microsoft.com/office/drawing/2014/main" id="{F07874A7-DE1A-4B4A-98BD-12FEB93B46FE}"/>
              </a:ext>
            </a:extLst>
          </p:cNvPr>
          <p:cNvSpPr/>
          <p:nvPr/>
        </p:nvSpPr>
        <p:spPr>
          <a:xfrm>
            <a:off x="2063932" y="4846799"/>
            <a:ext cx="1750566" cy="1609189"/>
          </a:xfrm>
          <a:prstGeom prst="wedgeRoundRectCallout">
            <a:avLst>
              <a:gd name="adj1" fmla="val 61568"/>
              <a:gd name="adj2" fmla="val -61751"/>
              <a:gd name="adj3" fmla="val 16667"/>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Mar 13 </a:t>
            </a:r>
            <a:r>
              <a:rPr lang="en-US" sz="1200" dirty="0" err="1"/>
              <a:t>relaunchof</a:t>
            </a:r>
            <a:r>
              <a:rPr lang="en-US" sz="1200" dirty="0"/>
              <a:t> the organization of </a:t>
            </a:r>
            <a:r>
              <a:rPr lang="en-US" sz="1200" dirty="0" err="1"/>
              <a:t>data.gov.uk</a:t>
            </a:r>
            <a:r>
              <a:rPr lang="en-US" sz="1200" dirty="0"/>
              <a:t> … so actually no data was taken offline, but just resources have been consolidated</a:t>
            </a:r>
          </a:p>
        </p:txBody>
      </p:sp>
      <p:pic>
        <p:nvPicPr>
          <p:cNvPr id="6146" name="Picture 2" descr="Bildergebnis für dish stanford">
            <a:extLst>
              <a:ext uri="{FF2B5EF4-FFF2-40B4-BE49-F238E27FC236}">
                <a16:creationId xmlns:a16="http://schemas.microsoft.com/office/drawing/2014/main" id="{EE225C52-BBA7-5049-9FA0-C4BD5B4ECF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8595" y="4896561"/>
            <a:ext cx="3539582" cy="199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781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Ongoing Projects (</a:t>
            </a:r>
            <a:r>
              <a:rPr lang="en-GB" noProof="0" dirty="0" err="1"/>
              <a:t>data.wu.ac.at</a:t>
            </a:r>
            <a:r>
              <a:rPr lang="en-GB" noProof="0" dirty="0"/>
              <a:t>)</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30015" y="1322873"/>
            <a:ext cx="6579753" cy="5085184"/>
          </a:xfrm>
        </p:spPr>
      </p:pic>
      <p:pic>
        <p:nvPicPr>
          <p:cNvPr id="4" name="Picture 2" descr="https://pbs.twimg.com/media/C5_4bCnWAAAF7LG.jpg:large">
            <a:extLst>
              <a:ext uri="{FF2B5EF4-FFF2-40B4-BE49-F238E27FC236}">
                <a16:creationId xmlns:a16="http://schemas.microsoft.com/office/drawing/2014/main" id="{4CA06517-201A-EE40-9349-AB76E6A032D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78828" y="137724"/>
            <a:ext cx="2552166" cy="1435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84AAA00-F4A2-9E41-A2D5-A01D939CAC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4815" y="4107543"/>
            <a:ext cx="1970183" cy="2300514"/>
          </a:xfrm>
          <a:prstGeom prst="rect">
            <a:avLst/>
          </a:prstGeom>
        </p:spPr>
      </p:pic>
      <p:pic>
        <p:nvPicPr>
          <p:cNvPr id="9" name="Picture 8">
            <a:extLst>
              <a:ext uri="{FF2B5EF4-FFF2-40B4-BE49-F238E27FC236}">
                <a16:creationId xmlns:a16="http://schemas.microsoft.com/office/drawing/2014/main" id="{795FD6AA-341E-4347-A92F-3FF520F18DEC}"/>
              </a:ext>
            </a:extLst>
          </p:cNvPr>
          <p:cNvPicPr>
            <a:picLocks noChangeAspect="1"/>
          </p:cNvPicPr>
          <p:nvPr/>
        </p:nvPicPr>
        <p:blipFill>
          <a:blip r:embed="rId6"/>
          <a:stretch>
            <a:fillRect/>
          </a:stretch>
        </p:blipFill>
        <p:spPr>
          <a:xfrm>
            <a:off x="2162428" y="387527"/>
            <a:ext cx="4216400" cy="4914900"/>
          </a:xfrm>
          <a:prstGeom prst="rect">
            <a:avLst/>
          </a:prstGeom>
        </p:spPr>
      </p:pic>
    </p:spTree>
    <p:extLst>
      <p:ext uri="{BB962C8B-B14F-4D97-AF65-F5344CB8AC3E}">
        <p14:creationId xmlns:p14="http://schemas.microsoft.com/office/powerpoint/2010/main" val="176645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9"/>
                                        </p:tgtEl>
                                      </p:cBhvr>
                                      <p:by x="50000" y="50000"/>
                                    </p:animScale>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F173-93E1-3E4D-AA0D-D6A5789B92FA}"/>
              </a:ext>
            </a:extLst>
          </p:cNvPr>
          <p:cNvSpPr>
            <a:spLocks noGrp="1"/>
          </p:cNvSpPr>
          <p:nvPr>
            <p:ph type="title"/>
          </p:nvPr>
        </p:nvSpPr>
        <p:spPr>
          <a:xfrm>
            <a:off x="1224822" y="968727"/>
            <a:ext cx="5117042" cy="674688"/>
          </a:xfrm>
        </p:spPr>
        <p:txBody>
          <a:bodyPr/>
          <a:lstStyle/>
          <a:p>
            <a:r>
              <a:rPr lang="en-US" dirty="0"/>
              <a:t>Demo: </a:t>
            </a:r>
          </a:p>
        </p:txBody>
      </p:sp>
      <p:pic>
        <p:nvPicPr>
          <p:cNvPr id="6" name="Content Placeholder 5">
            <a:extLst>
              <a:ext uri="{FF2B5EF4-FFF2-40B4-BE49-F238E27FC236}">
                <a16:creationId xmlns:a16="http://schemas.microsoft.com/office/drawing/2014/main" id="{F82DCF74-F336-D24E-9B0F-56EDB02EF0B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11760" y="2084819"/>
            <a:ext cx="4309247" cy="4631838"/>
          </a:xfrm>
        </p:spPr>
      </p:pic>
      <p:pic>
        <p:nvPicPr>
          <p:cNvPr id="8" name="Picture 7">
            <a:extLst>
              <a:ext uri="{FF2B5EF4-FFF2-40B4-BE49-F238E27FC236}">
                <a16:creationId xmlns:a16="http://schemas.microsoft.com/office/drawing/2014/main" id="{55C33E75-EF22-8449-837A-08EE2BE0E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674" y="2301718"/>
            <a:ext cx="5357648" cy="3984782"/>
          </a:xfrm>
          <a:prstGeom prst="rect">
            <a:avLst/>
          </a:prstGeom>
        </p:spPr>
      </p:pic>
      <p:sp>
        <p:nvSpPr>
          <p:cNvPr id="9" name="Rectangle 8">
            <a:extLst>
              <a:ext uri="{FF2B5EF4-FFF2-40B4-BE49-F238E27FC236}">
                <a16:creationId xmlns:a16="http://schemas.microsoft.com/office/drawing/2014/main" id="{D1692038-73A3-5642-ADAB-20173F33569F}"/>
              </a:ext>
            </a:extLst>
          </p:cNvPr>
          <p:cNvSpPr/>
          <p:nvPr/>
        </p:nvSpPr>
        <p:spPr>
          <a:xfrm>
            <a:off x="1224822" y="1922434"/>
            <a:ext cx="5715000" cy="323165"/>
          </a:xfrm>
          <a:prstGeom prst="rect">
            <a:avLst/>
          </a:prstGeom>
        </p:spPr>
        <p:txBody>
          <a:bodyPr wrap="square">
            <a:spAutoFit/>
          </a:bodyPr>
          <a:lstStyle/>
          <a:p>
            <a:r>
              <a:rPr lang="en-US" sz="1500" dirty="0">
                <a:hlinkClick r:id="rId4"/>
              </a:rPr>
              <a:t>http://data.wu.ac.at/portalwatch/portal/data_gov/1818</a:t>
            </a:r>
            <a:r>
              <a:rPr lang="en-US" sz="1500" dirty="0"/>
              <a:t> </a:t>
            </a:r>
          </a:p>
        </p:txBody>
      </p:sp>
      <p:pic>
        <p:nvPicPr>
          <p:cNvPr id="11" name="Picture 10">
            <a:extLst>
              <a:ext uri="{FF2B5EF4-FFF2-40B4-BE49-F238E27FC236}">
                <a16:creationId xmlns:a16="http://schemas.microsoft.com/office/drawing/2014/main" id="{27F6BFD6-E74B-2E47-B398-BED7899AEB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5213" y="2230209"/>
            <a:ext cx="5582269" cy="4203300"/>
          </a:xfrm>
          <a:prstGeom prst="rect">
            <a:avLst/>
          </a:prstGeom>
        </p:spPr>
      </p:pic>
    </p:spTree>
    <p:extLst>
      <p:ext uri="{BB962C8B-B14F-4D97-AF65-F5344CB8AC3E}">
        <p14:creationId xmlns:p14="http://schemas.microsoft.com/office/powerpoint/2010/main" val="200700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Ongoing Projects (</a:t>
            </a:r>
            <a:r>
              <a:rPr lang="en-GB" noProof="0" dirty="0" err="1"/>
              <a:t>data.wu.ac.at</a:t>
            </a:r>
            <a:r>
              <a:rPr lang="en-GB" noProof="0" dirty="0"/>
              <a:t>)</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30015" y="1322873"/>
            <a:ext cx="6579753" cy="5085184"/>
          </a:xfrm>
        </p:spPr>
      </p:pic>
      <p:pic>
        <p:nvPicPr>
          <p:cNvPr id="4" name="Picture 2" descr="https://pbs.twimg.com/media/C5_4bCnWAAAF7LG.jpg:large">
            <a:extLst>
              <a:ext uri="{FF2B5EF4-FFF2-40B4-BE49-F238E27FC236}">
                <a16:creationId xmlns:a16="http://schemas.microsoft.com/office/drawing/2014/main" id="{4CA06517-201A-EE40-9349-AB76E6A032D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78828" y="137724"/>
            <a:ext cx="2552166" cy="1435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84AAA00-F4A2-9E41-A2D5-A01D939CAC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4815" y="4107543"/>
            <a:ext cx="1970183" cy="2300514"/>
          </a:xfrm>
          <a:prstGeom prst="rect">
            <a:avLst/>
          </a:prstGeom>
        </p:spPr>
      </p:pic>
    </p:spTree>
    <p:extLst>
      <p:ext uri="{BB962C8B-B14F-4D97-AF65-F5344CB8AC3E}">
        <p14:creationId xmlns:p14="http://schemas.microsoft.com/office/powerpoint/2010/main" val="3152657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Ongoing Projects (</a:t>
            </a:r>
            <a:r>
              <a:rPr lang="en-GB" noProof="0" dirty="0" err="1"/>
              <a:t>data.wu.ac.at</a:t>
            </a:r>
            <a:r>
              <a:rPr lang="en-GB" noProof="0" dirty="0"/>
              <a:t>)</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30015" y="1322873"/>
            <a:ext cx="6579753" cy="5085184"/>
          </a:xfrm>
        </p:spPr>
      </p:pic>
      <p:pic>
        <p:nvPicPr>
          <p:cNvPr id="4" name="Picture 2" descr="https://pbs.twimg.com/media/C5_4bCnWAAAF7LG.jpg:large">
            <a:extLst>
              <a:ext uri="{FF2B5EF4-FFF2-40B4-BE49-F238E27FC236}">
                <a16:creationId xmlns:a16="http://schemas.microsoft.com/office/drawing/2014/main" id="{4CA06517-201A-EE40-9349-AB76E6A032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8828" y="137724"/>
            <a:ext cx="2552166" cy="1435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84AAA00-F4A2-9E41-A2D5-A01D939CAC97}"/>
              </a:ext>
            </a:extLst>
          </p:cNvPr>
          <p:cNvPicPr>
            <a:picLocks noChangeAspect="1"/>
          </p:cNvPicPr>
          <p:nvPr/>
        </p:nvPicPr>
        <p:blipFill>
          <a:blip r:embed="rId4"/>
          <a:stretch>
            <a:fillRect/>
          </a:stretch>
        </p:blipFill>
        <p:spPr>
          <a:xfrm>
            <a:off x="624116" y="3440070"/>
            <a:ext cx="3004457" cy="3508199"/>
          </a:xfrm>
          <a:prstGeom prst="rect">
            <a:avLst/>
          </a:prstGeom>
        </p:spPr>
      </p:pic>
    </p:spTree>
    <p:extLst>
      <p:ext uri="{BB962C8B-B14F-4D97-AF65-F5344CB8AC3E}">
        <p14:creationId xmlns:p14="http://schemas.microsoft.com/office/powerpoint/2010/main" val="92053772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7DC540-79B0-E146-90D2-5AB5634F7EA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12687" y="1192808"/>
            <a:ext cx="6873560" cy="5256584"/>
          </a:xfrm>
        </p:spPr>
      </p:pic>
      <p:sp>
        <p:nvSpPr>
          <p:cNvPr id="5" name="Titel 1">
            <a:extLst>
              <a:ext uri="{FF2B5EF4-FFF2-40B4-BE49-F238E27FC236}">
                <a16:creationId xmlns:a16="http://schemas.microsoft.com/office/drawing/2014/main" id="{642DBA46-3D3C-0E4F-A9E9-ED465EC77673}"/>
              </a:ext>
            </a:extLst>
          </p:cNvPr>
          <p:cNvSpPr>
            <a:spLocks noGrp="1"/>
          </p:cNvSpPr>
          <p:nvPr>
            <p:ph type="title"/>
          </p:nvPr>
        </p:nvSpPr>
        <p:spPr>
          <a:xfrm>
            <a:off x="462019" y="267033"/>
            <a:ext cx="6270227" cy="1143000"/>
          </a:xfrm>
        </p:spPr>
        <p:txBody>
          <a:bodyPr/>
          <a:lstStyle/>
          <a:p>
            <a:r>
              <a:rPr lang="en-GB" noProof="0" dirty="0"/>
              <a:t>Improving Open Data usability:</a:t>
            </a:r>
            <a:br>
              <a:rPr lang="en-GB" noProof="0" dirty="0"/>
            </a:br>
            <a:r>
              <a:rPr lang="en-GB" noProof="0" dirty="0"/>
              <a:t>Why Open Data Search is difficult</a:t>
            </a:r>
          </a:p>
        </p:txBody>
      </p:sp>
      <p:sp>
        <p:nvSpPr>
          <p:cNvPr id="7" name="Textfeld 10">
            <a:extLst>
              <a:ext uri="{FF2B5EF4-FFF2-40B4-BE49-F238E27FC236}">
                <a16:creationId xmlns:a16="http://schemas.microsoft.com/office/drawing/2014/main" id="{8413D85F-C970-E149-AFCE-D5117B5A9848}"/>
              </a:ext>
            </a:extLst>
          </p:cNvPr>
          <p:cNvSpPr txBox="1"/>
          <p:nvPr/>
        </p:nvSpPr>
        <p:spPr>
          <a:xfrm>
            <a:off x="4412324" y="3236324"/>
            <a:ext cx="4731676" cy="1169551"/>
          </a:xfrm>
          <a:prstGeom prst="rect">
            <a:avLst/>
          </a:prstGeom>
          <a:solidFill>
            <a:schemeClr val="bg1"/>
          </a:solidFill>
        </p:spPr>
        <p:txBody>
          <a:bodyPr wrap="square" rtlCol="0">
            <a:spAutoFit/>
          </a:bodyPr>
          <a:lstStyle/>
          <a:p>
            <a:r>
              <a:rPr lang="de-DE" sz="1400" b="1" i="1" dirty="0">
                <a:solidFill>
                  <a:schemeClr val="bg2"/>
                </a:solidFill>
              </a:rPr>
              <a:t>Open Data Search </a:t>
            </a:r>
            <a:r>
              <a:rPr lang="de-DE" sz="1400" b="1" i="1" dirty="0" err="1">
                <a:solidFill>
                  <a:schemeClr val="bg2"/>
                </a:solidFill>
              </a:rPr>
              <a:t>is</a:t>
            </a:r>
            <a:r>
              <a:rPr lang="de-DE" sz="1400" b="1" i="1" dirty="0">
                <a:solidFill>
                  <a:schemeClr val="bg2"/>
                </a:solidFill>
              </a:rPr>
              <a:t> </a:t>
            </a:r>
            <a:r>
              <a:rPr lang="de-DE" sz="1400" b="1" i="1" dirty="0" err="1">
                <a:solidFill>
                  <a:schemeClr val="bg2"/>
                </a:solidFill>
              </a:rPr>
              <a:t>hard</a:t>
            </a:r>
            <a:r>
              <a:rPr lang="de-DE" sz="1400" i="1" dirty="0">
                <a:solidFill>
                  <a:schemeClr val="bg2"/>
                </a:solidFill>
              </a:rPr>
              <a:t>...</a:t>
            </a:r>
          </a:p>
          <a:p>
            <a:pPr marL="342900" indent="-342900">
              <a:buAutoNum type="alphaLcParenR"/>
            </a:pPr>
            <a:r>
              <a:rPr lang="de-DE" sz="1400" i="1" dirty="0" err="1">
                <a:solidFill>
                  <a:schemeClr val="bg2"/>
                </a:solidFill>
              </a:rPr>
              <a:t>No</a:t>
            </a:r>
            <a:r>
              <a:rPr lang="de-DE" sz="1400" i="1" dirty="0">
                <a:solidFill>
                  <a:schemeClr val="bg2"/>
                </a:solidFill>
              </a:rPr>
              <a:t> </a:t>
            </a:r>
            <a:r>
              <a:rPr lang="de-DE" sz="1400" i="1" dirty="0" err="1">
                <a:solidFill>
                  <a:schemeClr val="bg2"/>
                </a:solidFill>
              </a:rPr>
              <a:t>natural</a:t>
            </a:r>
            <a:r>
              <a:rPr lang="de-DE" sz="1400" i="1" dirty="0">
                <a:solidFill>
                  <a:schemeClr val="bg2"/>
                </a:solidFill>
              </a:rPr>
              <a:t> </a:t>
            </a:r>
            <a:r>
              <a:rPr lang="de-DE" sz="1400" i="1" dirty="0" err="1">
                <a:solidFill>
                  <a:schemeClr val="bg2"/>
                </a:solidFill>
              </a:rPr>
              <a:t>language</a:t>
            </a:r>
            <a:r>
              <a:rPr lang="de-DE" sz="1400" i="1" dirty="0">
                <a:solidFill>
                  <a:schemeClr val="bg2"/>
                </a:solidFill>
              </a:rPr>
              <a:t> „</a:t>
            </a:r>
            <a:r>
              <a:rPr lang="de-DE" sz="1400" i="1" dirty="0" err="1">
                <a:solidFill>
                  <a:schemeClr val="bg2"/>
                </a:solidFill>
              </a:rPr>
              <a:t>cues</a:t>
            </a:r>
            <a:r>
              <a:rPr lang="de-DE" sz="1400" i="1" dirty="0">
                <a:solidFill>
                  <a:schemeClr val="bg2"/>
                </a:solidFill>
              </a:rPr>
              <a:t>“ like in Web </a:t>
            </a:r>
            <a:r>
              <a:rPr lang="de-DE" sz="1400" i="1" dirty="0" err="1">
                <a:solidFill>
                  <a:schemeClr val="bg2"/>
                </a:solidFill>
              </a:rPr>
              <a:t>tables</a:t>
            </a:r>
            <a:r>
              <a:rPr lang="de-DE" sz="1400" i="1" dirty="0">
                <a:solidFill>
                  <a:schemeClr val="bg2"/>
                </a:solidFill>
              </a:rPr>
              <a:t>...</a:t>
            </a:r>
          </a:p>
          <a:p>
            <a:pPr marL="342900" indent="-342900">
              <a:buAutoNum type="alphaLcParenR"/>
            </a:pPr>
            <a:r>
              <a:rPr lang="de-DE" sz="1400" i="1" dirty="0" err="1">
                <a:solidFill>
                  <a:schemeClr val="bg2"/>
                </a:solidFill>
              </a:rPr>
              <a:t>Existing</a:t>
            </a:r>
            <a:r>
              <a:rPr lang="de-DE" sz="1400" i="1" dirty="0">
                <a:solidFill>
                  <a:schemeClr val="bg2"/>
                </a:solidFill>
              </a:rPr>
              <a:t> </a:t>
            </a:r>
            <a:r>
              <a:rPr lang="de-DE" sz="1400" i="1" dirty="0" err="1">
                <a:solidFill>
                  <a:schemeClr val="bg2"/>
                </a:solidFill>
              </a:rPr>
              <a:t>knowledge</a:t>
            </a:r>
            <a:r>
              <a:rPr lang="de-DE" sz="1400" i="1" dirty="0">
                <a:solidFill>
                  <a:schemeClr val="bg2"/>
                </a:solidFill>
              </a:rPr>
              <a:t> </a:t>
            </a:r>
            <a:r>
              <a:rPr lang="de-DE" sz="1400" i="1" dirty="0" err="1">
                <a:solidFill>
                  <a:schemeClr val="bg2"/>
                </a:solidFill>
              </a:rPr>
              <a:t>graphs</a:t>
            </a:r>
            <a:r>
              <a:rPr lang="de-DE" sz="1400" i="1" dirty="0">
                <a:solidFill>
                  <a:schemeClr val="bg2"/>
                </a:solidFill>
              </a:rPr>
              <a:t> </a:t>
            </a:r>
            <a:r>
              <a:rPr lang="de-DE" sz="1400" i="1" dirty="0" err="1">
                <a:solidFill>
                  <a:schemeClr val="bg2"/>
                </a:solidFill>
              </a:rPr>
              <a:t>don‘t</a:t>
            </a:r>
            <a:r>
              <a:rPr lang="de-DE" sz="1400" i="1" dirty="0">
                <a:solidFill>
                  <a:schemeClr val="bg2"/>
                </a:solidFill>
              </a:rPr>
              <a:t> </a:t>
            </a:r>
            <a:r>
              <a:rPr lang="de-DE" sz="1400" i="1" dirty="0" err="1">
                <a:solidFill>
                  <a:schemeClr val="bg2"/>
                </a:solidFill>
              </a:rPr>
              <a:t>cover</a:t>
            </a:r>
            <a:r>
              <a:rPr lang="de-DE" sz="1400" i="1" dirty="0">
                <a:solidFill>
                  <a:schemeClr val="bg2"/>
                </a:solidFill>
              </a:rPr>
              <a:t> </a:t>
            </a:r>
            <a:r>
              <a:rPr lang="de-DE" sz="1400" i="1" dirty="0" err="1">
                <a:solidFill>
                  <a:schemeClr val="bg2"/>
                </a:solidFill>
              </a:rPr>
              <a:t>the</a:t>
            </a:r>
            <a:r>
              <a:rPr lang="de-DE" sz="1400" i="1" dirty="0">
                <a:solidFill>
                  <a:schemeClr val="bg2"/>
                </a:solidFill>
              </a:rPr>
              <a:t> </a:t>
            </a:r>
            <a:r>
              <a:rPr lang="de-DE" sz="1400" i="1" dirty="0" err="1">
                <a:solidFill>
                  <a:schemeClr val="bg2"/>
                </a:solidFill>
              </a:rPr>
              <a:t>domain</a:t>
            </a:r>
            <a:r>
              <a:rPr lang="de-DE" sz="1400" i="1" dirty="0">
                <a:solidFill>
                  <a:schemeClr val="bg2"/>
                </a:solidFill>
              </a:rPr>
              <a:t> </a:t>
            </a:r>
            <a:r>
              <a:rPr lang="de-DE" sz="1400" i="1" dirty="0" err="1">
                <a:solidFill>
                  <a:schemeClr val="bg2"/>
                </a:solidFill>
              </a:rPr>
              <a:t>of</a:t>
            </a:r>
            <a:r>
              <a:rPr lang="de-DE" sz="1400" i="1" dirty="0">
                <a:solidFill>
                  <a:schemeClr val="bg2"/>
                </a:solidFill>
              </a:rPr>
              <a:t> "Open Data“</a:t>
            </a:r>
          </a:p>
          <a:p>
            <a:pPr marL="342900" indent="-342900">
              <a:buAutoNum type="alphaLcParenR"/>
            </a:pPr>
            <a:r>
              <a:rPr lang="de-DE" sz="1400" i="1" dirty="0">
                <a:solidFill>
                  <a:schemeClr val="bg2"/>
                </a:solidFill>
              </a:rPr>
              <a:t>Open Data </a:t>
            </a:r>
            <a:r>
              <a:rPr lang="de-DE" sz="1400" i="1" dirty="0" err="1">
                <a:solidFill>
                  <a:schemeClr val="bg2"/>
                </a:solidFill>
              </a:rPr>
              <a:t>is</a:t>
            </a:r>
            <a:r>
              <a:rPr lang="de-DE" sz="1400" i="1" dirty="0">
                <a:solidFill>
                  <a:schemeClr val="bg2"/>
                </a:solidFill>
              </a:rPr>
              <a:t> not </a:t>
            </a:r>
            <a:r>
              <a:rPr lang="de-DE" sz="1400" i="1" dirty="0" err="1">
                <a:solidFill>
                  <a:schemeClr val="bg2"/>
                </a:solidFill>
              </a:rPr>
              <a:t>properly</a:t>
            </a:r>
            <a:r>
              <a:rPr lang="de-DE" sz="1400" i="1" dirty="0">
                <a:solidFill>
                  <a:schemeClr val="bg2"/>
                </a:solidFill>
              </a:rPr>
              <a:t> geo-</a:t>
            </a:r>
            <a:r>
              <a:rPr lang="de-DE" sz="1400" i="1" dirty="0" err="1">
                <a:solidFill>
                  <a:schemeClr val="bg2"/>
                </a:solidFill>
              </a:rPr>
              <a:t>referenced</a:t>
            </a:r>
            <a:endParaRPr lang="de-DE" sz="1400" i="1" dirty="0">
              <a:solidFill>
                <a:schemeClr val="bg2"/>
              </a:solidFill>
            </a:endParaRPr>
          </a:p>
        </p:txBody>
      </p:sp>
    </p:spTree>
    <p:extLst>
      <p:ext uri="{BB962C8B-B14F-4D97-AF65-F5344CB8AC3E}">
        <p14:creationId xmlns:p14="http://schemas.microsoft.com/office/powerpoint/2010/main" val="2670446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Ongoing Projects (</a:t>
            </a:r>
            <a:r>
              <a:rPr lang="en-GB" noProof="0" dirty="0" err="1"/>
              <a:t>data.wu.ac.at</a:t>
            </a:r>
            <a:r>
              <a:rPr lang="en-GB" noProof="0" dirty="0"/>
              <a:t>)</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30015" y="1322873"/>
            <a:ext cx="6579753" cy="5085184"/>
          </a:xfrm>
        </p:spPr>
      </p:pic>
      <p:pic>
        <p:nvPicPr>
          <p:cNvPr id="4" name="Picture 2" descr="https://pbs.twimg.com/media/C5_4bCnWAAAF7LG.jpg:large">
            <a:extLst>
              <a:ext uri="{FF2B5EF4-FFF2-40B4-BE49-F238E27FC236}">
                <a16:creationId xmlns:a16="http://schemas.microsoft.com/office/drawing/2014/main" id="{4CA06517-201A-EE40-9349-AB76E6A032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8828" y="137724"/>
            <a:ext cx="2552166" cy="1435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84AAA00-F4A2-9E41-A2D5-A01D939CAC97}"/>
              </a:ext>
            </a:extLst>
          </p:cNvPr>
          <p:cNvPicPr>
            <a:picLocks noChangeAspect="1"/>
          </p:cNvPicPr>
          <p:nvPr/>
        </p:nvPicPr>
        <p:blipFill>
          <a:blip r:embed="rId4"/>
          <a:stretch>
            <a:fillRect/>
          </a:stretch>
        </p:blipFill>
        <p:spPr>
          <a:xfrm>
            <a:off x="638630" y="3440070"/>
            <a:ext cx="3004457" cy="3508199"/>
          </a:xfrm>
          <a:prstGeom prst="rect">
            <a:avLst/>
          </a:prstGeom>
        </p:spPr>
      </p:pic>
      <p:pic>
        <p:nvPicPr>
          <p:cNvPr id="7" name="Picture 6">
            <a:extLst>
              <a:ext uri="{FF2B5EF4-FFF2-40B4-BE49-F238E27FC236}">
                <a16:creationId xmlns:a16="http://schemas.microsoft.com/office/drawing/2014/main" id="{2F8FF28E-5AE4-2248-8F41-92E4FB151871}"/>
              </a:ext>
            </a:extLst>
          </p:cNvPr>
          <p:cNvPicPr>
            <a:picLocks noChangeAspect="1"/>
          </p:cNvPicPr>
          <p:nvPr/>
        </p:nvPicPr>
        <p:blipFill>
          <a:blip r:embed="rId5"/>
          <a:stretch>
            <a:fillRect/>
          </a:stretch>
        </p:blipFill>
        <p:spPr>
          <a:xfrm>
            <a:off x="5341257" y="4093260"/>
            <a:ext cx="2020007" cy="2228129"/>
          </a:xfrm>
          <a:prstGeom prst="rect">
            <a:avLst/>
          </a:prstGeom>
        </p:spPr>
      </p:pic>
    </p:spTree>
    <p:extLst>
      <p:ext uri="{BB962C8B-B14F-4D97-AF65-F5344CB8AC3E}">
        <p14:creationId xmlns:p14="http://schemas.microsoft.com/office/powerpoint/2010/main" val="607816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6"/>
                                        </p:tgtEl>
                                      </p:cBhvr>
                                      <p:by x="66000" y="66000"/>
                                    </p:animScale>
                                  </p:childTnLst>
                                </p:cTn>
                              </p:par>
                            </p:childTnLst>
                          </p:cTn>
                        </p:par>
                        <p:par>
                          <p:cTn id="7" fill="hold">
                            <p:stCondLst>
                              <p:cond delay="500"/>
                            </p:stCondLst>
                            <p:childTnLst>
                              <p:par>
                                <p:cTn id="8" presetID="6" presetClass="emph" presetSubtype="0" fill="hold" nodeType="afterEffect">
                                  <p:stCondLst>
                                    <p:cond delay="0"/>
                                  </p:stCondLst>
                                  <p:childTnLst>
                                    <p:animScale>
                                      <p:cBhvr>
                                        <p:cTn id="9" dur="5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7491-BD0E-5249-84B0-EC8AB3F66188}"/>
              </a:ext>
            </a:extLst>
          </p:cNvPr>
          <p:cNvSpPr txBox="1">
            <a:spLocks/>
          </p:cNvSpPr>
          <p:nvPr/>
        </p:nvSpPr>
        <p:spPr>
          <a:xfrm>
            <a:off x="296709" y="777517"/>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Take-home:  </a:t>
            </a:r>
            <a:r>
              <a:rPr lang="en-US"/>
              <a:t>Democracy needs Sustainable </a:t>
            </a:r>
            <a:r>
              <a:rPr lang="en-US" dirty="0"/>
              <a:t>Computing</a:t>
            </a:r>
          </a:p>
        </p:txBody>
      </p:sp>
      <p:pic>
        <p:nvPicPr>
          <p:cNvPr id="5" name="Picture 4">
            <a:extLst>
              <a:ext uri="{FF2B5EF4-FFF2-40B4-BE49-F238E27FC236}">
                <a16:creationId xmlns:a16="http://schemas.microsoft.com/office/drawing/2014/main" id="{08F22DE7-B108-9242-B73B-27C56977E6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2650" y="3786364"/>
            <a:ext cx="3790521" cy="3387565"/>
          </a:xfrm>
          <a:prstGeom prst="rect">
            <a:avLst/>
          </a:prstGeom>
        </p:spPr>
      </p:pic>
      <p:sp>
        <p:nvSpPr>
          <p:cNvPr id="7" name="Title 1">
            <a:extLst>
              <a:ext uri="{FF2B5EF4-FFF2-40B4-BE49-F238E27FC236}">
                <a16:creationId xmlns:a16="http://schemas.microsoft.com/office/drawing/2014/main" id="{14213A7E-3C67-4243-857C-5D172CCB63C4}"/>
              </a:ext>
            </a:extLst>
          </p:cNvPr>
          <p:cNvSpPr txBox="1">
            <a:spLocks/>
          </p:cNvSpPr>
          <p:nvPr/>
        </p:nvSpPr>
        <p:spPr>
          <a:xfrm>
            <a:off x="602343" y="4829447"/>
            <a:ext cx="3467781"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sz="1600" b="0" u="sng" dirty="0" err="1"/>
              <a:t>sustainablecomputinglab.at</a:t>
            </a:r>
            <a:endParaRPr lang="en-US" sz="1600" b="0" u="sng" dirty="0"/>
          </a:p>
        </p:txBody>
      </p:sp>
      <p:sp>
        <p:nvSpPr>
          <p:cNvPr id="8" name="Content Placeholder 13">
            <a:extLst>
              <a:ext uri="{FF2B5EF4-FFF2-40B4-BE49-F238E27FC236}">
                <a16:creationId xmlns:a16="http://schemas.microsoft.com/office/drawing/2014/main" id="{C2AF2D97-7065-EB40-BC61-22BA22E7C083}"/>
              </a:ext>
            </a:extLst>
          </p:cNvPr>
          <p:cNvSpPr txBox="1">
            <a:spLocks/>
          </p:cNvSpPr>
          <p:nvPr/>
        </p:nvSpPr>
        <p:spPr>
          <a:xfrm>
            <a:off x="450741" y="1226761"/>
            <a:ext cx="8405875" cy="4772165"/>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t>In order to secure democracy  in digitization we need to ensure </a:t>
            </a:r>
          </a:p>
          <a:p>
            <a:pPr lvl="2"/>
            <a:r>
              <a:rPr lang="en-US" sz="1800" b="1" dirty="0">
                <a:solidFill>
                  <a:schemeClr val="bg2"/>
                </a:solidFill>
              </a:rPr>
              <a:t>Privacy</a:t>
            </a:r>
            <a:r>
              <a:rPr lang="en-US" sz="1800" dirty="0"/>
              <a:t>, </a:t>
            </a:r>
          </a:p>
          <a:p>
            <a:pPr lvl="2"/>
            <a:r>
              <a:rPr lang="en-US" sz="1800" b="1" dirty="0">
                <a:solidFill>
                  <a:schemeClr val="bg2"/>
                </a:solidFill>
              </a:rPr>
              <a:t>Transparency</a:t>
            </a:r>
            <a:r>
              <a:rPr lang="en-US" sz="1800" b="1" dirty="0"/>
              <a:t>, </a:t>
            </a:r>
          </a:p>
          <a:p>
            <a:pPr lvl="2"/>
            <a:r>
              <a:rPr lang="en-US" sz="1800" b="1" dirty="0">
                <a:solidFill>
                  <a:schemeClr val="bg2"/>
                </a:solidFill>
              </a:rPr>
              <a:t>Decentralization</a:t>
            </a:r>
            <a:r>
              <a:rPr lang="en-US" sz="1800" b="1" dirty="0"/>
              <a:t>, </a:t>
            </a:r>
            <a:r>
              <a:rPr lang="en-US" sz="1800" dirty="0"/>
              <a:t>and </a:t>
            </a:r>
          </a:p>
          <a:p>
            <a:pPr lvl="2"/>
            <a:r>
              <a:rPr lang="en-US" sz="1800" b="1" dirty="0">
                <a:solidFill>
                  <a:schemeClr val="bg2"/>
                </a:solidFill>
              </a:rPr>
              <a:t>Usability</a:t>
            </a:r>
          </a:p>
          <a:p>
            <a:pPr lvl="1"/>
            <a:r>
              <a:rPr lang="en-US" sz="1800" dirty="0"/>
              <a:t>We need a general, interdisciplinary discussion about ”</a:t>
            </a:r>
            <a:r>
              <a:rPr lang="en-US" sz="1800" b="1" dirty="0">
                <a:solidFill>
                  <a:schemeClr val="bg2"/>
                </a:solidFill>
              </a:rPr>
              <a:t>Sustainable Computing” </a:t>
            </a:r>
            <a:r>
              <a:rPr lang="en-US" sz="1800" dirty="0"/>
              <a:t>which</a:t>
            </a:r>
            <a:r>
              <a:rPr lang="en-US" sz="1800" dirty="0">
                <a:solidFill>
                  <a:schemeClr val="bg2"/>
                </a:solidFill>
              </a:rPr>
              <a:t> </a:t>
            </a:r>
            <a:r>
              <a:rPr lang="en-US" sz="1800" dirty="0"/>
              <a:t>needs to be a substantial part of “</a:t>
            </a:r>
            <a:r>
              <a:rPr lang="en-US" sz="1800" b="1" dirty="0">
                <a:solidFill>
                  <a:schemeClr val="bg2"/>
                </a:solidFill>
              </a:rPr>
              <a:t>Sustainable Governance</a:t>
            </a:r>
            <a:r>
              <a:rPr lang="en-US" sz="1800" dirty="0"/>
              <a:t>”</a:t>
            </a:r>
          </a:p>
          <a:p>
            <a:pPr marL="0" lvl="1" indent="0">
              <a:buNone/>
            </a:pPr>
            <a:endParaRPr lang="en-US" sz="1800" dirty="0"/>
          </a:p>
        </p:txBody>
      </p:sp>
    </p:spTree>
    <p:extLst>
      <p:ext uri="{BB962C8B-B14F-4D97-AF65-F5344CB8AC3E}">
        <p14:creationId xmlns:p14="http://schemas.microsoft.com/office/powerpoint/2010/main" val="281677791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C969C-6355-B940-92C8-BFC1E473E49F}"/>
              </a:ext>
            </a:extLst>
          </p:cNvPr>
          <p:cNvSpPr/>
          <p:nvPr/>
        </p:nvSpPr>
        <p:spPr>
          <a:xfrm>
            <a:off x="5791631" y="4106562"/>
            <a:ext cx="3071813" cy="1938992"/>
          </a:xfrm>
          <a:prstGeom prst="rect">
            <a:avLst/>
          </a:prstGeom>
        </p:spPr>
        <p:txBody>
          <a:bodyPr wrap="square">
            <a:spAutoFit/>
          </a:bodyPr>
          <a:lstStyle/>
          <a:p>
            <a:r>
              <a:rPr lang="en-US" sz="1200" dirty="0">
                <a:hlinkClick r:id="rId3"/>
              </a:rPr>
              <a:t>https://www.youtube.com/watch?v=G6DOhioBfyY&amp;feature=youtu.be&amp;t=773</a:t>
            </a:r>
            <a:endParaRPr lang="en-US" sz="1200" dirty="0"/>
          </a:p>
          <a:p>
            <a:endParaRPr lang="en-US" dirty="0"/>
          </a:p>
          <a:p>
            <a:r>
              <a:rPr lang="en-US" dirty="0"/>
              <a:t>“I’m actually not sure we shouldn’t be regulated”</a:t>
            </a:r>
          </a:p>
        </p:txBody>
      </p:sp>
      <p:pic>
        <p:nvPicPr>
          <p:cNvPr id="3" name="Content Placeholder 3">
            <a:extLst>
              <a:ext uri="{FF2B5EF4-FFF2-40B4-BE49-F238E27FC236}">
                <a16:creationId xmlns:a16="http://schemas.microsoft.com/office/drawing/2014/main" id="{55E1BD84-6597-3C46-8155-7B9DE2A5BA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1889" y="611514"/>
            <a:ext cx="3511797" cy="3471773"/>
          </a:xfrm>
          <a:prstGeom prst="rect">
            <a:avLst/>
          </a:prstGeom>
        </p:spPr>
      </p:pic>
      <p:sp>
        <p:nvSpPr>
          <p:cNvPr id="4" name="Rectangle 3">
            <a:extLst>
              <a:ext uri="{FF2B5EF4-FFF2-40B4-BE49-F238E27FC236}">
                <a16:creationId xmlns:a16="http://schemas.microsoft.com/office/drawing/2014/main" id="{49C05E5A-ECAA-F24A-B0C8-323351443F32}"/>
              </a:ext>
            </a:extLst>
          </p:cNvPr>
          <p:cNvSpPr/>
          <p:nvPr/>
        </p:nvSpPr>
        <p:spPr>
          <a:xfrm>
            <a:off x="274982" y="4660560"/>
            <a:ext cx="4572000" cy="369332"/>
          </a:xfrm>
          <a:prstGeom prst="rect">
            <a:avLst/>
          </a:prstGeom>
        </p:spPr>
        <p:txBody>
          <a:bodyPr>
            <a:spAutoFit/>
          </a:bodyPr>
          <a:lstStyle/>
          <a:p>
            <a:r>
              <a:rPr lang="en-US" sz="1800" dirty="0"/>
              <a:t>1) We’ve lost control of our personal data</a:t>
            </a:r>
          </a:p>
        </p:txBody>
      </p:sp>
      <p:sp>
        <p:nvSpPr>
          <p:cNvPr id="5" name="Rectangle 4">
            <a:extLst>
              <a:ext uri="{FF2B5EF4-FFF2-40B4-BE49-F238E27FC236}">
                <a16:creationId xmlns:a16="http://schemas.microsoft.com/office/drawing/2014/main" id="{C0AFF256-E577-004F-A00F-4D962F063194}"/>
              </a:ext>
            </a:extLst>
          </p:cNvPr>
          <p:cNvSpPr/>
          <p:nvPr/>
        </p:nvSpPr>
        <p:spPr>
          <a:xfrm>
            <a:off x="274982" y="5029892"/>
            <a:ext cx="4572000" cy="646331"/>
          </a:xfrm>
          <a:prstGeom prst="rect">
            <a:avLst/>
          </a:prstGeom>
        </p:spPr>
        <p:txBody>
          <a:bodyPr>
            <a:spAutoFit/>
          </a:bodyPr>
          <a:lstStyle/>
          <a:p>
            <a:r>
              <a:rPr lang="en-US" sz="1800" dirty="0"/>
              <a:t>2) It’s too easy for misinformation to spread on the web</a:t>
            </a:r>
          </a:p>
        </p:txBody>
      </p:sp>
      <p:sp>
        <p:nvSpPr>
          <p:cNvPr id="6" name="Rectangle 5">
            <a:extLst>
              <a:ext uri="{FF2B5EF4-FFF2-40B4-BE49-F238E27FC236}">
                <a16:creationId xmlns:a16="http://schemas.microsoft.com/office/drawing/2014/main" id="{9051F8D8-3194-284C-A613-7F239EDEFF9B}"/>
              </a:ext>
            </a:extLst>
          </p:cNvPr>
          <p:cNvSpPr/>
          <p:nvPr/>
        </p:nvSpPr>
        <p:spPr>
          <a:xfrm>
            <a:off x="274982" y="5676223"/>
            <a:ext cx="4572000" cy="646331"/>
          </a:xfrm>
          <a:prstGeom prst="rect">
            <a:avLst/>
          </a:prstGeom>
        </p:spPr>
        <p:txBody>
          <a:bodyPr>
            <a:spAutoFit/>
          </a:bodyPr>
          <a:lstStyle/>
          <a:p>
            <a:r>
              <a:rPr lang="en-US" sz="1800" dirty="0"/>
              <a:t>3) Political advertising onlin</a:t>
            </a:r>
            <a:r>
              <a:rPr lang="en-US" sz="1800" b="1" dirty="0"/>
              <a:t>e needs transparency and understanding</a:t>
            </a:r>
          </a:p>
        </p:txBody>
      </p:sp>
      <p:sp>
        <p:nvSpPr>
          <p:cNvPr id="7" name="Rectangle 6">
            <a:extLst>
              <a:ext uri="{FF2B5EF4-FFF2-40B4-BE49-F238E27FC236}">
                <a16:creationId xmlns:a16="http://schemas.microsoft.com/office/drawing/2014/main" id="{0449366B-F16C-864C-920E-EB4EDACAC77D}"/>
              </a:ext>
            </a:extLst>
          </p:cNvPr>
          <p:cNvSpPr/>
          <p:nvPr/>
        </p:nvSpPr>
        <p:spPr>
          <a:xfrm>
            <a:off x="249064" y="4106562"/>
            <a:ext cx="3906968" cy="461665"/>
          </a:xfrm>
          <a:prstGeom prst="rect">
            <a:avLst/>
          </a:prstGeom>
        </p:spPr>
        <p:txBody>
          <a:bodyPr wrap="square">
            <a:spAutoFit/>
          </a:bodyPr>
          <a:lstStyle/>
          <a:p>
            <a:r>
              <a:rPr lang="en-US" sz="1200" dirty="0">
                <a:hlinkClick r:id="rId5"/>
              </a:rPr>
              <a:t>https://www.theguardian.com/technology/2017/mar/11/tim-berners-lee-web-inventor-save-internet</a:t>
            </a:r>
            <a:r>
              <a:rPr lang="en-US" sz="1200" dirty="0"/>
              <a:t> </a:t>
            </a:r>
          </a:p>
        </p:txBody>
      </p:sp>
      <p:pic>
        <p:nvPicPr>
          <p:cNvPr id="9" name="Picture 8">
            <a:extLst>
              <a:ext uri="{FF2B5EF4-FFF2-40B4-BE49-F238E27FC236}">
                <a16:creationId xmlns:a16="http://schemas.microsoft.com/office/drawing/2014/main" id="{9743C6A2-6836-3041-ADF1-3D08981148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17921" y="1932710"/>
            <a:ext cx="3845523" cy="2150577"/>
          </a:xfrm>
          <a:prstGeom prst="rect">
            <a:avLst/>
          </a:prstGeom>
        </p:spPr>
      </p:pic>
    </p:spTree>
    <p:extLst>
      <p:ext uri="{BB962C8B-B14F-4D97-AF65-F5344CB8AC3E}">
        <p14:creationId xmlns:p14="http://schemas.microsoft.com/office/powerpoint/2010/main" val="2546629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7491-BD0E-5249-84B0-EC8AB3F66188}"/>
              </a:ext>
            </a:extLst>
          </p:cNvPr>
          <p:cNvSpPr txBox="1">
            <a:spLocks/>
          </p:cNvSpPr>
          <p:nvPr/>
        </p:nvSpPr>
        <p:spPr>
          <a:xfrm>
            <a:off x="296709" y="777517"/>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Take-home:  </a:t>
            </a:r>
            <a:r>
              <a:rPr lang="en-US"/>
              <a:t>Democracy needs Sustainable </a:t>
            </a:r>
            <a:r>
              <a:rPr lang="en-US" dirty="0"/>
              <a:t>Computing</a:t>
            </a:r>
          </a:p>
        </p:txBody>
      </p:sp>
      <p:sp>
        <p:nvSpPr>
          <p:cNvPr id="7" name="Title 1">
            <a:extLst>
              <a:ext uri="{FF2B5EF4-FFF2-40B4-BE49-F238E27FC236}">
                <a16:creationId xmlns:a16="http://schemas.microsoft.com/office/drawing/2014/main" id="{14213A7E-3C67-4243-857C-5D172CCB63C4}"/>
              </a:ext>
            </a:extLst>
          </p:cNvPr>
          <p:cNvSpPr txBox="1">
            <a:spLocks/>
          </p:cNvSpPr>
          <p:nvPr/>
        </p:nvSpPr>
        <p:spPr>
          <a:xfrm>
            <a:off x="602343" y="4829447"/>
            <a:ext cx="3467781"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sz="1600" b="0" u="sng" dirty="0" err="1"/>
              <a:t>sustainablecomputinglab.at</a:t>
            </a:r>
            <a:endParaRPr lang="en-US" sz="1600" b="0" u="sng" dirty="0"/>
          </a:p>
        </p:txBody>
      </p:sp>
      <p:sp>
        <p:nvSpPr>
          <p:cNvPr id="6" name="Rectangle 5">
            <a:extLst>
              <a:ext uri="{FF2B5EF4-FFF2-40B4-BE49-F238E27FC236}">
                <a16:creationId xmlns:a16="http://schemas.microsoft.com/office/drawing/2014/main" id="{6E7095CE-7A48-8246-AD1C-57E8F671D4BF}"/>
              </a:ext>
            </a:extLst>
          </p:cNvPr>
          <p:cNvSpPr/>
          <p:nvPr/>
        </p:nvSpPr>
        <p:spPr>
          <a:xfrm>
            <a:off x="2022152" y="5186642"/>
            <a:ext cx="1492476" cy="338554"/>
          </a:xfrm>
          <a:prstGeom prst="rect">
            <a:avLst/>
          </a:prstGeom>
        </p:spPr>
        <p:txBody>
          <a:bodyPr wrap="square">
            <a:spAutoFit/>
          </a:bodyPr>
          <a:lstStyle/>
          <a:p>
            <a:r>
              <a:rPr lang="en-US" sz="1600" u="sng" dirty="0">
                <a:hlinkClick r:id="rId2"/>
              </a:rPr>
              <a:t>csh.ac.at</a:t>
            </a:r>
            <a:endParaRPr lang="en-US" sz="1600" u="sng" dirty="0"/>
          </a:p>
        </p:txBody>
      </p:sp>
      <p:pic>
        <p:nvPicPr>
          <p:cNvPr id="10" name="Picture 9">
            <a:extLst>
              <a:ext uri="{FF2B5EF4-FFF2-40B4-BE49-F238E27FC236}">
                <a16:creationId xmlns:a16="http://schemas.microsoft.com/office/drawing/2014/main" id="{CF356A21-53FC-8243-82F7-D1B8760ADD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7733" y="3660377"/>
            <a:ext cx="4059694" cy="3639538"/>
          </a:xfrm>
          <a:prstGeom prst="rect">
            <a:avLst/>
          </a:prstGeom>
        </p:spPr>
      </p:pic>
      <p:sp>
        <p:nvSpPr>
          <p:cNvPr id="11" name="Content Placeholder 13">
            <a:extLst>
              <a:ext uri="{FF2B5EF4-FFF2-40B4-BE49-F238E27FC236}">
                <a16:creationId xmlns:a16="http://schemas.microsoft.com/office/drawing/2014/main" id="{ACEF8F3D-8DA4-374A-9E9E-219ACCADBCC1}"/>
              </a:ext>
            </a:extLst>
          </p:cNvPr>
          <p:cNvSpPr txBox="1">
            <a:spLocks/>
          </p:cNvSpPr>
          <p:nvPr/>
        </p:nvSpPr>
        <p:spPr>
          <a:xfrm>
            <a:off x="450741" y="1226761"/>
            <a:ext cx="8405875" cy="4772165"/>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t>In order to secure democracy  in digitization we need to ensure </a:t>
            </a:r>
          </a:p>
          <a:p>
            <a:pPr lvl="2"/>
            <a:r>
              <a:rPr lang="en-US" sz="1800" b="1" dirty="0">
                <a:solidFill>
                  <a:schemeClr val="bg2"/>
                </a:solidFill>
              </a:rPr>
              <a:t>Privacy</a:t>
            </a:r>
            <a:r>
              <a:rPr lang="en-US" sz="1800" dirty="0"/>
              <a:t>, </a:t>
            </a:r>
          </a:p>
          <a:p>
            <a:pPr lvl="2"/>
            <a:r>
              <a:rPr lang="en-US" sz="1800" b="1" dirty="0">
                <a:solidFill>
                  <a:schemeClr val="bg2"/>
                </a:solidFill>
              </a:rPr>
              <a:t>Transparency</a:t>
            </a:r>
            <a:r>
              <a:rPr lang="en-US" sz="1800" b="1" dirty="0"/>
              <a:t>, </a:t>
            </a:r>
          </a:p>
          <a:p>
            <a:pPr lvl="2"/>
            <a:r>
              <a:rPr lang="en-US" sz="1800" b="1" dirty="0">
                <a:solidFill>
                  <a:schemeClr val="bg2"/>
                </a:solidFill>
              </a:rPr>
              <a:t>Decentralization</a:t>
            </a:r>
            <a:r>
              <a:rPr lang="en-US" sz="1800" b="1" dirty="0"/>
              <a:t>, </a:t>
            </a:r>
            <a:r>
              <a:rPr lang="en-US" sz="1800" dirty="0"/>
              <a:t>and </a:t>
            </a:r>
          </a:p>
          <a:p>
            <a:pPr lvl="2"/>
            <a:r>
              <a:rPr lang="en-US" sz="1800" b="1" dirty="0">
                <a:solidFill>
                  <a:schemeClr val="bg2"/>
                </a:solidFill>
              </a:rPr>
              <a:t>Usability</a:t>
            </a:r>
          </a:p>
          <a:p>
            <a:pPr lvl="1"/>
            <a:r>
              <a:rPr lang="en-US" sz="1800" dirty="0"/>
              <a:t>We need a general, interdisciplinary discussion about ”</a:t>
            </a:r>
            <a:r>
              <a:rPr lang="en-US" sz="1800" b="1" dirty="0">
                <a:solidFill>
                  <a:schemeClr val="bg2"/>
                </a:solidFill>
              </a:rPr>
              <a:t>Sustainable Computing“ </a:t>
            </a:r>
            <a:r>
              <a:rPr lang="en-US" sz="1800" dirty="0"/>
              <a:t>which</a:t>
            </a:r>
            <a:r>
              <a:rPr lang="en-US" sz="1800" dirty="0">
                <a:solidFill>
                  <a:schemeClr val="bg2"/>
                </a:solidFill>
              </a:rPr>
              <a:t> </a:t>
            </a:r>
            <a:r>
              <a:rPr lang="en-US" sz="1800" dirty="0"/>
              <a:t>needs to be a substantial part of “</a:t>
            </a:r>
            <a:r>
              <a:rPr lang="en-US" sz="1800" b="1" dirty="0">
                <a:solidFill>
                  <a:schemeClr val="bg2"/>
                </a:solidFill>
              </a:rPr>
              <a:t>Sustainable Governance</a:t>
            </a:r>
            <a:r>
              <a:rPr lang="en-US" sz="1800" dirty="0"/>
              <a:t>”</a:t>
            </a:r>
          </a:p>
          <a:p>
            <a:pPr marL="0" lvl="1" indent="0">
              <a:buNone/>
            </a:pPr>
            <a:endParaRPr lang="en-US" sz="1800" dirty="0"/>
          </a:p>
        </p:txBody>
      </p:sp>
    </p:spTree>
    <p:extLst>
      <p:ext uri="{BB962C8B-B14F-4D97-AF65-F5344CB8AC3E}">
        <p14:creationId xmlns:p14="http://schemas.microsoft.com/office/powerpoint/2010/main" val="41513868"/>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7491-BD0E-5249-84B0-EC8AB3F66188}"/>
              </a:ext>
            </a:extLst>
          </p:cNvPr>
          <p:cNvSpPr txBox="1">
            <a:spLocks/>
          </p:cNvSpPr>
          <p:nvPr/>
        </p:nvSpPr>
        <p:spPr>
          <a:xfrm>
            <a:off x="296709" y="777517"/>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Take-home:  </a:t>
            </a:r>
            <a:r>
              <a:rPr lang="en-US"/>
              <a:t>Democracy needs Sustainable </a:t>
            </a:r>
            <a:r>
              <a:rPr lang="en-US" dirty="0"/>
              <a:t>Computing</a:t>
            </a:r>
          </a:p>
        </p:txBody>
      </p:sp>
      <p:sp>
        <p:nvSpPr>
          <p:cNvPr id="3" name="Content Placeholder 13">
            <a:extLst>
              <a:ext uri="{FF2B5EF4-FFF2-40B4-BE49-F238E27FC236}">
                <a16:creationId xmlns:a16="http://schemas.microsoft.com/office/drawing/2014/main" id="{C5B1AFD2-C217-514B-96AA-924BA21C5C0D}"/>
              </a:ext>
            </a:extLst>
          </p:cNvPr>
          <p:cNvSpPr txBox="1">
            <a:spLocks/>
          </p:cNvSpPr>
          <p:nvPr/>
        </p:nvSpPr>
        <p:spPr>
          <a:xfrm>
            <a:off x="450741" y="1226761"/>
            <a:ext cx="8405875" cy="4772165"/>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t>In order to secure democracy  in digitization we need to ensure </a:t>
            </a:r>
          </a:p>
          <a:p>
            <a:pPr lvl="2"/>
            <a:r>
              <a:rPr lang="en-US" sz="1800" b="1" dirty="0">
                <a:solidFill>
                  <a:schemeClr val="bg2"/>
                </a:solidFill>
              </a:rPr>
              <a:t>Privacy</a:t>
            </a:r>
            <a:r>
              <a:rPr lang="en-US" sz="1800" dirty="0"/>
              <a:t>, </a:t>
            </a:r>
          </a:p>
          <a:p>
            <a:pPr lvl="2"/>
            <a:r>
              <a:rPr lang="en-US" sz="1800" b="1" dirty="0">
                <a:solidFill>
                  <a:schemeClr val="bg2"/>
                </a:solidFill>
              </a:rPr>
              <a:t>Transparency</a:t>
            </a:r>
            <a:r>
              <a:rPr lang="en-US" sz="1800" b="1" dirty="0"/>
              <a:t>, </a:t>
            </a:r>
          </a:p>
          <a:p>
            <a:pPr lvl="2"/>
            <a:r>
              <a:rPr lang="en-US" sz="1800" b="1" dirty="0">
                <a:solidFill>
                  <a:schemeClr val="bg2"/>
                </a:solidFill>
              </a:rPr>
              <a:t>Decentralization</a:t>
            </a:r>
            <a:r>
              <a:rPr lang="en-US" sz="1800" b="1" dirty="0"/>
              <a:t>, </a:t>
            </a:r>
            <a:r>
              <a:rPr lang="en-US" sz="1800" dirty="0"/>
              <a:t>and </a:t>
            </a:r>
          </a:p>
          <a:p>
            <a:pPr lvl="2"/>
            <a:r>
              <a:rPr lang="en-US" sz="1800" b="1" dirty="0">
                <a:solidFill>
                  <a:schemeClr val="bg2"/>
                </a:solidFill>
              </a:rPr>
              <a:t>Usability</a:t>
            </a:r>
          </a:p>
          <a:p>
            <a:pPr lvl="1"/>
            <a:r>
              <a:rPr lang="en-US" sz="1800" dirty="0"/>
              <a:t>We need a general, interdisciplinary discussion about ”</a:t>
            </a:r>
            <a:r>
              <a:rPr lang="en-US" sz="1800" b="1" dirty="0">
                <a:solidFill>
                  <a:schemeClr val="bg2"/>
                </a:solidFill>
              </a:rPr>
              <a:t>Sustainable Computing” </a:t>
            </a:r>
            <a:r>
              <a:rPr lang="en-US" sz="1800" dirty="0"/>
              <a:t>which</a:t>
            </a:r>
            <a:r>
              <a:rPr lang="en-US" sz="1800" b="1" dirty="0">
                <a:solidFill>
                  <a:schemeClr val="bg2"/>
                </a:solidFill>
              </a:rPr>
              <a:t> </a:t>
            </a:r>
            <a:r>
              <a:rPr lang="en-US" sz="1800" dirty="0"/>
              <a:t>needs to be a substantial part of “</a:t>
            </a:r>
            <a:r>
              <a:rPr lang="en-US" sz="1800" b="1" dirty="0">
                <a:solidFill>
                  <a:schemeClr val="bg2"/>
                </a:solidFill>
              </a:rPr>
              <a:t>Sustainable Governance</a:t>
            </a:r>
            <a:r>
              <a:rPr lang="en-US" sz="1800" dirty="0"/>
              <a:t>”</a:t>
            </a:r>
          </a:p>
          <a:p>
            <a:pPr lvl="2"/>
            <a:r>
              <a:rPr lang="en-US" sz="1800" b="1" dirty="0">
                <a:solidFill>
                  <a:schemeClr val="bg2"/>
                </a:solidFill>
              </a:rPr>
              <a:t>Technology can help to sustain democracy!</a:t>
            </a:r>
          </a:p>
          <a:p>
            <a:pPr marL="0" lvl="1" indent="0">
              <a:buNone/>
            </a:pPr>
            <a:endParaRPr lang="en-US" sz="1800" dirty="0"/>
          </a:p>
        </p:txBody>
      </p:sp>
      <p:sp>
        <p:nvSpPr>
          <p:cNvPr id="7" name="Title 1">
            <a:extLst>
              <a:ext uri="{FF2B5EF4-FFF2-40B4-BE49-F238E27FC236}">
                <a16:creationId xmlns:a16="http://schemas.microsoft.com/office/drawing/2014/main" id="{14213A7E-3C67-4243-857C-5D172CCB63C4}"/>
              </a:ext>
            </a:extLst>
          </p:cNvPr>
          <p:cNvSpPr txBox="1">
            <a:spLocks/>
          </p:cNvSpPr>
          <p:nvPr/>
        </p:nvSpPr>
        <p:spPr>
          <a:xfrm>
            <a:off x="602343" y="4829447"/>
            <a:ext cx="3467781"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sz="1600" b="0" u="sng" dirty="0" err="1"/>
              <a:t>sustainablecomputinglab.at</a:t>
            </a:r>
            <a:endParaRPr lang="en-US" sz="1600" b="0" u="sng" dirty="0"/>
          </a:p>
        </p:txBody>
      </p:sp>
      <p:sp>
        <p:nvSpPr>
          <p:cNvPr id="9" name="Title 1">
            <a:extLst>
              <a:ext uri="{FF2B5EF4-FFF2-40B4-BE49-F238E27FC236}">
                <a16:creationId xmlns:a16="http://schemas.microsoft.com/office/drawing/2014/main" id="{66960A32-CD8B-CA43-972E-96A66E391AC0}"/>
              </a:ext>
            </a:extLst>
          </p:cNvPr>
          <p:cNvSpPr txBox="1">
            <a:spLocks/>
          </p:cNvSpPr>
          <p:nvPr/>
        </p:nvSpPr>
        <p:spPr>
          <a:xfrm>
            <a:off x="7186551" y="4880343"/>
            <a:ext cx="1197428"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sz="1800" b="0" dirty="0"/>
              <a:t>Thank you!</a:t>
            </a:r>
          </a:p>
        </p:txBody>
      </p:sp>
      <p:sp>
        <p:nvSpPr>
          <p:cNvPr id="4" name="TextBox 3">
            <a:extLst>
              <a:ext uri="{FF2B5EF4-FFF2-40B4-BE49-F238E27FC236}">
                <a16:creationId xmlns:a16="http://schemas.microsoft.com/office/drawing/2014/main" id="{DC42C265-FB57-AF43-A386-695D878CC073}"/>
              </a:ext>
            </a:extLst>
          </p:cNvPr>
          <p:cNvSpPr txBox="1"/>
          <p:nvPr/>
        </p:nvSpPr>
        <p:spPr>
          <a:xfrm>
            <a:off x="0" y="5564116"/>
            <a:ext cx="3079689" cy="677108"/>
          </a:xfrm>
          <a:prstGeom prst="rect">
            <a:avLst/>
          </a:prstGeom>
          <a:noFill/>
        </p:spPr>
        <p:txBody>
          <a:bodyPr wrap="none" rtlCol="0">
            <a:spAutoFit/>
          </a:bodyPr>
          <a:lstStyle/>
          <a:p>
            <a:r>
              <a:rPr lang="en-US" sz="1400" dirty="0">
                <a:hlinkClick r:id="rId3"/>
              </a:rPr>
              <a:t>doingthingswithdata.wordpress.com</a:t>
            </a:r>
            <a:endParaRPr lang="en-US" sz="1400" dirty="0"/>
          </a:p>
          <a:p>
            <a:endParaRPr lang="en-US" dirty="0"/>
          </a:p>
        </p:txBody>
      </p:sp>
      <p:sp>
        <p:nvSpPr>
          <p:cNvPr id="6" name="Rectangle 5">
            <a:extLst>
              <a:ext uri="{FF2B5EF4-FFF2-40B4-BE49-F238E27FC236}">
                <a16:creationId xmlns:a16="http://schemas.microsoft.com/office/drawing/2014/main" id="{6E7095CE-7A48-8246-AD1C-57E8F671D4BF}"/>
              </a:ext>
            </a:extLst>
          </p:cNvPr>
          <p:cNvSpPr/>
          <p:nvPr/>
        </p:nvSpPr>
        <p:spPr>
          <a:xfrm>
            <a:off x="2022152" y="5186642"/>
            <a:ext cx="1492476" cy="338554"/>
          </a:xfrm>
          <a:prstGeom prst="rect">
            <a:avLst/>
          </a:prstGeom>
        </p:spPr>
        <p:txBody>
          <a:bodyPr wrap="square">
            <a:spAutoFit/>
          </a:bodyPr>
          <a:lstStyle/>
          <a:p>
            <a:r>
              <a:rPr lang="en-US" sz="1600" u="sng" dirty="0">
                <a:hlinkClick r:id="rId4"/>
              </a:rPr>
              <a:t>csh.ac.at</a:t>
            </a:r>
            <a:endParaRPr lang="en-US" sz="1600" u="sng" dirty="0"/>
          </a:p>
        </p:txBody>
      </p:sp>
      <p:pic>
        <p:nvPicPr>
          <p:cNvPr id="10" name="Picture 9">
            <a:extLst>
              <a:ext uri="{FF2B5EF4-FFF2-40B4-BE49-F238E27FC236}">
                <a16:creationId xmlns:a16="http://schemas.microsoft.com/office/drawing/2014/main" id="{E7DDA536-CE75-1340-A6CE-A2387584EF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75577" y="3612844"/>
            <a:ext cx="4186087" cy="3245156"/>
          </a:xfrm>
          <a:prstGeom prst="rect">
            <a:avLst/>
          </a:prstGeom>
        </p:spPr>
      </p:pic>
      <p:pic>
        <p:nvPicPr>
          <p:cNvPr id="11" name="Picture 10">
            <a:extLst>
              <a:ext uri="{FF2B5EF4-FFF2-40B4-BE49-F238E27FC236}">
                <a16:creationId xmlns:a16="http://schemas.microsoft.com/office/drawing/2014/main" id="{6F54A836-B0A7-074E-969F-F0B1FDF258A1}"/>
              </a:ext>
            </a:extLst>
          </p:cNvPr>
          <p:cNvPicPr>
            <a:picLocks noChangeAspect="1"/>
          </p:cNvPicPr>
          <p:nvPr/>
        </p:nvPicPr>
        <p:blipFill>
          <a:blip r:embed="rId6"/>
          <a:stretch>
            <a:fillRect/>
          </a:stretch>
        </p:blipFill>
        <p:spPr>
          <a:xfrm>
            <a:off x="3271510" y="4195541"/>
            <a:ext cx="3573427" cy="3183196"/>
          </a:xfrm>
          <a:prstGeom prst="rect">
            <a:avLst/>
          </a:prstGeom>
        </p:spPr>
      </p:pic>
      <p:pic>
        <p:nvPicPr>
          <p:cNvPr id="13" name="Picture 12">
            <a:extLst>
              <a:ext uri="{FF2B5EF4-FFF2-40B4-BE49-F238E27FC236}">
                <a16:creationId xmlns:a16="http://schemas.microsoft.com/office/drawing/2014/main" id="{589D3061-957A-7A46-AD39-C8CE216B3620}"/>
              </a:ext>
            </a:extLst>
          </p:cNvPr>
          <p:cNvPicPr>
            <a:picLocks noChangeAspect="1"/>
          </p:cNvPicPr>
          <p:nvPr/>
        </p:nvPicPr>
        <p:blipFill>
          <a:blip r:embed="rId7"/>
          <a:stretch>
            <a:fillRect/>
          </a:stretch>
        </p:blipFill>
        <p:spPr>
          <a:xfrm>
            <a:off x="3277095" y="4195541"/>
            <a:ext cx="3562611" cy="2954196"/>
          </a:xfrm>
          <a:prstGeom prst="rect">
            <a:avLst/>
          </a:prstGeom>
        </p:spPr>
      </p:pic>
    </p:spTree>
    <p:extLst>
      <p:ext uri="{BB962C8B-B14F-4D97-AF65-F5344CB8AC3E}">
        <p14:creationId xmlns:p14="http://schemas.microsoft.com/office/powerpoint/2010/main" val="77118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920A-72B4-E241-B05C-FB6FAAAC4D4D}"/>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DIGITIZATION AND DEMOCRACY</a:t>
            </a:r>
          </a:p>
        </p:txBody>
      </p:sp>
      <p:sp>
        <p:nvSpPr>
          <p:cNvPr id="3" name="Content Placeholder 13">
            <a:extLst>
              <a:ext uri="{FF2B5EF4-FFF2-40B4-BE49-F238E27FC236}">
                <a16:creationId xmlns:a16="http://schemas.microsoft.com/office/drawing/2014/main" id="{9FC5EB1E-D399-4B4E-9B46-89E7D8F959C7}"/>
              </a:ext>
            </a:extLst>
          </p:cNvPr>
          <p:cNvSpPr txBox="1">
            <a:spLocks/>
          </p:cNvSpPr>
          <p:nvPr/>
        </p:nvSpPr>
        <p:spPr>
          <a:xfrm>
            <a:off x="468159" y="2153502"/>
            <a:ext cx="3787775" cy="4171692"/>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t>More versatile forms of democracy become possible?</a:t>
            </a:r>
          </a:p>
          <a:p>
            <a:pPr lvl="2"/>
            <a:r>
              <a:rPr lang="en-US" sz="1800" dirty="0"/>
              <a:t>Grass-roots movements</a:t>
            </a:r>
          </a:p>
          <a:p>
            <a:pPr lvl="1"/>
            <a:r>
              <a:rPr lang="en-US" sz="1800" dirty="0"/>
              <a:t>Automated Accountability</a:t>
            </a:r>
          </a:p>
          <a:p>
            <a:pPr lvl="2"/>
            <a:r>
              <a:rPr lang="en-US" sz="1800" dirty="0"/>
              <a:t>GDPR? Blockchain in Public Administration</a:t>
            </a:r>
          </a:p>
          <a:p>
            <a:pPr lvl="1"/>
            <a:r>
              <a:rPr lang="en-US" sz="1800" dirty="0"/>
              <a:t>eGovernment (e.g. </a:t>
            </a:r>
            <a:r>
              <a:rPr lang="en-US" sz="1800" dirty="0" err="1"/>
              <a:t>eID</a:t>
            </a:r>
            <a:r>
              <a:rPr lang="en-US" sz="1800" dirty="0"/>
              <a:t>)</a:t>
            </a:r>
          </a:p>
          <a:p>
            <a:pPr lvl="2"/>
            <a:r>
              <a:rPr lang="en-US" sz="1800" dirty="0"/>
              <a:t>Improved efficiency</a:t>
            </a:r>
          </a:p>
          <a:p>
            <a:pPr lvl="1"/>
            <a:r>
              <a:rPr lang="en-US" sz="1800" dirty="0"/>
              <a:t>Open Data</a:t>
            </a:r>
          </a:p>
          <a:p>
            <a:pPr lvl="2"/>
            <a:r>
              <a:rPr lang="en-US" sz="1800" dirty="0"/>
              <a:t>Improved transparency</a:t>
            </a:r>
          </a:p>
          <a:p>
            <a:pPr lvl="1"/>
            <a:r>
              <a:rPr lang="en-US" sz="1800" dirty="0"/>
              <a:t>…</a:t>
            </a:r>
          </a:p>
          <a:p>
            <a:pPr lvl="1"/>
            <a:endParaRPr lang="en-US" sz="1800" dirty="0"/>
          </a:p>
        </p:txBody>
      </p:sp>
      <p:sp>
        <p:nvSpPr>
          <p:cNvPr id="4" name="Content Placeholder 15">
            <a:extLst>
              <a:ext uri="{FF2B5EF4-FFF2-40B4-BE49-F238E27FC236}">
                <a16:creationId xmlns:a16="http://schemas.microsoft.com/office/drawing/2014/main" id="{75B35CF9-C701-1341-A936-F6BBBDBADC35}"/>
              </a:ext>
            </a:extLst>
          </p:cNvPr>
          <p:cNvSpPr txBox="1">
            <a:spLocks/>
          </p:cNvSpPr>
          <p:nvPr/>
        </p:nvSpPr>
        <p:spPr>
          <a:xfrm>
            <a:off x="4572000" y="2153500"/>
            <a:ext cx="4084638" cy="4169549"/>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b="0"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t>“AI” to manipulate opinions, loss of control of personal information</a:t>
            </a:r>
          </a:p>
          <a:p>
            <a:pPr lvl="2"/>
            <a:r>
              <a:rPr lang="en-US" sz="1800" dirty="0"/>
              <a:t>Cambridge Analytica et al.</a:t>
            </a:r>
          </a:p>
          <a:p>
            <a:pPr lvl="1"/>
            <a:r>
              <a:rPr lang="en-US" sz="1800" dirty="0"/>
              <a:t>Web Fragmentation, </a:t>
            </a:r>
          </a:p>
          <a:p>
            <a:pPr lvl="1"/>
            <a:r>
              <a:rPr lang="en-US" sz="1800" dirty="0"/>
              <a:t>Net Neutrality</a:t>
            </a:r>
          </a:p>
          <a:p>
            <a:pPr lvl="2"/>
            <a:r>
              <a:rPr lang="en-US" sz="1800" dirty="0"/>
              <a:t>Recent US FCC</a:t>
            </a:r>
          </a:p>
          <a:p>
            <a:pPr lvl="1"/>
            <a:r>
              <a:rPr lang="en-US" sz="1800" dirty="0"/>
              <a:t>eGovernment (e.g. </a:t>
            </a:r>
            <a:r>
              <a:rPr lang="en-US" sz="1800" dirty="0" err="1"/>
              <a:t>eID</a:t>
            </a:r>
            <a:r>
              <a:rPr lang="en-US" sz="1800" dirty="0"/>
              <a:t>)</a:t>
            </a:r>
          </a:p>
          <a:p>
            <a:pPr lvl="2"/>
            <a:r>
              <a:rPr lang="en-US" sz="1800" dirty="0"/>
              <a:t>“Improved” surveillance?</a:t>
            </a:r>
          </a:p>
          <a:p>
            <a:pPr lvl="1"/>
            <a:r>
              <a:rPr lang="en-US" sz="1800" dirty="0"/>
              <a:t>Open Data</a:t>
            </a:r>
          </a:p>
          <a:p>
            <a:pPr lvl="2"/>
            <a:r>
              <a:rPr lang="en-US" sz="1800" dirty="0"/>
              <a:t>Misinterpretations, Misuse?</a:t>
            </a:r>
          </a:p>
          <a:p>
            <a:pPr lvl="2"/>
            <a:endParaRPr lang="en-US" sz="1800" dirty="0"/>
          </a:p>
          <a:p>
            <a:pPr lvl="1"/>
            <a:r>
              <a:rPr lang="en-US" sz="1800" dirty="0"/>
              <a:t>….</a:t>
            </a:r>
          </a:p>
          <a:p>
            <a:pPr lvl="1"/>
            <a:endParaRPr lang="en-US" sz="1800" dirty="0"/>
          </a:p>
          <a:p>
            <a:pPr lvl="1"/>
            <a:endParaRPr lang="en-US" sz="1800" dirty="0"/>
          </a:p>
          <a:p>
            <a:pPr lvl="1"/>
            <a:endParaRPr lang="en-US" sz="1800" dirty="0"/>
          </a:p>
        </p:txBody>
      </p:sp>
      <p:sp>
        <p:nvSpPr>
          <p:cNvPr id="5" name="Pentagon 4">
            <a:extLst>
              <a:ext uri="{FF2B5EF4-FFF2-40B4-BE49-F238E27FC236}">
                <a16:creationId xmlns:a16="http://schemas.microsoft.com/office/drawing/2014/main" id="{1C406B24-A420-3748-B981-7421115CC663}"/>
              </a:ext>
            </a:extLst>
          </p:cNvPr>
          <p:cNvSpPr/>
          <p:nvPr/>
        </p:nvSpPr>
        <p:spPr>
          <a:xfrm>
            <a:off x="4815002" y="1211579"/>
            <a:ext cx="3293834" cy="844653"/>
          </a:xfrm>
          <a:prstGeom prst="homePlate">
            <a:avLst/>
          </a:prstGeom>
          <a:gradFill>
            <a:gsLst>
              <a:gs pos="0">
                <a:srgbClr val="B5AF57"/>
              </a:gs>
              <a:gs pos="100000">
                <a:srgbClr val="A49E44"/>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3200" b="1" dirty="0">
                <a:solidFill>
                  <a:sysClr val="windowText" lastClr="000000"/>
                </a:solidFill>
                <a:latin typeface="Arial Rounded MT Bold" panose="020F0704030504030204" pitchFamily="34" charset="77"/>
              </a:rPr>
              <a:t>THREAT</a:t>
            </a:r>
          </a:p>
        </p:txBody>
      </p:sp>
      <p:sp>
        <p:nvSpPr>
          <p:cNvPr id="6" name="Pentagon 5">
            <a:extLst>
              <a:ext uri="{FF2B5EF4-FFF2-40B4-BE49-F238E27FC236}">
                <a16:creationId xmlns:a16="http://schemas.microsoft.com/office/drawing/2014/main" id="{211B008A-0026-3245-9463-F82B3B48E5EC}"/>
              </a:ext>
            </a:extLst>
          </p:cNvPr>
          <p:cNvSpPr/>
          <p:nvPr/>
        </p:nvSpPr>
        <p:spPr>
          <a:xfrm flipH="1">
            <a:off x="715130" y="1211580"/>
            <a:ext cx="3293834" cy="844653"/>
          </a:xfrm>
          <a:prstGeom prst="homePlate">
            <a:avLst/>
          </a:prstGeom>
          <a:gradFill>
            <a:gsLst>
              <a:gs pos="11000">
                <a:srgbClr val="ABA54C"/>
              </a:gs>
              <a:gs pos="0">
                <a:srgbClr val="7C7C2D"/>
              </a:gs>
              <a:gs pos="100000">
                <a:srgbClr val="E0D46D"/>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2800" b="1" dirty="0">
                <a:solidFill>
                  <a:sysClr val="windowText" lastClr="000000"/>
                </a:solidFill>
                <a:latin typeface="Arial Rounded MT Bold" panose="020F0704030504030204" pitchFamily="34" charset="77"/>
              </a:rPr>
              <a:t>OPPORTUNITY</a:t>
            </a:r>
          </a:p>
        </p:txBody>
      </p:sp>
    </p:spTree>
    <p:extLst>
      <p:ext uri="{BB962C8B-B14F-4D97-AF65-F5344CB8AC3E}">
        <p14:creationId xmlns:p14="http://schemas.microsoft.com/office/powerpoint/2010/main" val="5779143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4E2487-62FF-4441-A587-1EA91A342A8E}"/>
              </a:ext>
            </a:extLst>
          </p:cNvPr>
          <p:cNvSpPr/>
          <p:nvPr/>
        </p:nvSpPr>
        <p:spPr>
          <a:xfrm>
            <a:off x="2077557" y="1895079"/>
            <a:ext cx="4572000" cy="923330"/>
          </a:xfrm>
          <a:prstGeom prst="rect">
            <a:avLst/>
          </a:prstGeom>
        </p:spPr>
        <p:txBody>
          <a:bodyPr>
            <a:spAutoFit/>
          </a:bodyPr>
          <a:lstStyle/>
          <a:p>
            <a:r>
              <a:rPr lang="en-US" sz="1800" dirty="0"/>
              <a:t>But still: </a:t>
            </a:r>
          </a:p>
          <a:p>
            <a:endParaRPr lang="en-US" sz="1800" dirty="0"/>
          </a:p>
          <a:p>
            <a:r>
              <a:rPr lang="en-US" sz="1800" dirty="0"/>
              <a:t>1) We’ve lost control of our personal data</a:t>
            </a:r>
          </a:p>
        </p:txBody>
      </p:sp>
    </p:spTree>
    <p:extLst>
      <p:ext uri="{BB962C8B-B14F-4D97-AF65-F5344CB8AC3E}">
        <p14:creationId xmlns:p14="http://schemas.microsoft.com/office/powerpoint/2010/main" val="7410261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8EBB86-0324-5343-B4F8-CF46B4DDBFA6}"/>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What if … we had full control of our personal data?</a:t>
            </a:r>
          </a:p>
        </p:txBody>
      </p:sp>
      <p:sp>
        <p:nvSpPr>
          <p:cNvPr id="4" name="Content Placeholder 13">
            <a:extLst>
              <a:ext uri="{FF2B5EF4-FFF2-40B4-BE49-F238E27FC236}">
                <a16:creationId xmlns:a16="http://schemas.microsoft.com/office/drawing/2014/main" id="{7E8B0C47-378C-A047-97FB-3FF8CF48A1A3}"/>
              </a:ext>
            </a:extLst>
          </p:cNvPr>
          <p:cNvSpPr txBox="1">
            <a:spLocks/>
          </p:cNvSpPr>
          <p:nvPr/>
        </p:nvSpPr>
        <p:spPr>
          <a:xfrm>
            <a:off x="6194159" y="1467829"/>
            <a:ext cx="2919277" cy="4171692"/>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US" sz="1800" dirty="0"/>
              <a:t>EU GDPR:</a:t>
            </a:r>
          </a:p>
          <a:p>
            <a:pPr lvl="1"/>
            <a:r>
              <a:rPr lang="en-US" sz="1800" dirty="0"/>
              <a:t>Data portability</a:t>
            </a:r>
          </a:p>
          <a:p>
            <a:pPr lvl="1"/>
            <a:r>
              <a:rPr lang="en-US" sz="1800" dirty="0"/>
              <a:t>Full transparency</a:t>
            </a:r>
          </a:p>
          <a:p>
            <a:pPr lvl="1"/>
            <a:r>
              <a:rPr lang="en-US" sz="1800" dirty="0"/>
              <a:t>Understandable Consent</a:t>
            </a:r>
          </a:p>
          <a:p>
            <a:pPr lvl="1"/>
            <a:r>
              <a:rPr lang="en-US" sz="1800" dirty="0" err="1"/>
              <a:t>Revokable</a:t>
            </a:r>
            <a:r>
              <a:rPr lang="en-US" sz="1800" dirty="0"/>
              <a:t> Consent</a:t>
            </a:r>
          </a:p>
          <a:p>
            <a:pPr lvl="1"/>
            <a:r>
              <a:rPr lang="en-US" sz="1800" dirty="0"/>
              <a:t>Right for Erasure</a:t>
            </a:r>
          </a:p>
          <a:p>
            <a:pPr lvl="1"/>
            <a:r>
              <a:rPr lang="en-US" sz="1800" dirty="0"/>
              <a:t>Significant fines for personal data breaches</a:t>
            </a:r>
          </a:p>
          <a:p>
            <a:pPr lvl="1"/>
            <a:endParaRPr lang="en-US" sz="1800" dirty="0"/>
          </a:p>
        </p:txBody>
      </p:sp>
      <p:pic>
        <p:nvPicPr>
          <p:cNvPr id="11" name="Picture 10">
            <a:extLst>
              <a:ext uri="{FF2B5EF4-FFF2-40B4-BE49-F238E27FC236}">
                <a16:creationId xmlns:a16="http://schemas.microsoft.com/office/drawing/2014/main" id="{992D547D-9535-4A46-8B64-49EB372016D8}"/>
              </a:ext>
            </a:extLst>
          </p:cNvPr>
          <p:cNvPicPr>
            <a:picLocks noChangeAspect="1"/>
          </p:cNvPicPr>
          <p:nvPr/>
        </p:nvPicPr>
        <p:blipFill>
          <a:blip r:embed="rId3"/>
          <a:stretch>
            <a:fillRect/>
          </a:stretch>
        </p:blipFill>
        <p:spPr>
          <a:xfrm>
            <a:off x="64504" y="1071028"/>
            <a:ext cx="5405972" cy="3975821"/>
          </a:xfrm>
          <a:prstGeom prst="rect">
            <a:avLst/>
          </a:prstGeom>
        </p:spPr>
      </p:pic>
      <p:grpSp>
        <p:nvGrpSpPr>
          <p:cNvPr id="9" name="Group 8">
            <a:extLst>
              <a:ext uri="{FF2B5EF4-FFF2-40B4-BE49-F238E27FC236}">
                <a16:creationId xmlns:a16="http://schemas.microsoft.com/office/drawing/2014/main" id="{A6ECAE65-4980-3040-87BA-8E1B222C08B4}"/>
              </a:ext>
            </a:extLst>
          </p:cNvPr>
          <p:cNvGrpSpPr/>
          <p:nvPr/>
        </p:nvGrpSpPr>
        <p:grpSpPr>
          <a:xfrm rot="20327908">
            <a:off x="3634199" y="4627624"/>
            <a:ext cx="5078356" cy="1919561"/>
            <a:chOff x="3642431" y="3963143"/>
            <a:chExt cx="5078356" cy="1919561"/>
          </a:xfrm>
        </p:grpSpPr>
        <p:sp>
          <p:nvSpPr>
            <p:cNvPr id="6" name="Rectangle 5">
              <a:extLst>
                <a:ext uri="{FF2B5EF4-FFF2-40B4-BE49-F238E27FC236}">
                  <a16:creationId xmlns:a16="http://schemas.microsoft.com/office/drawing/2014/main" id="{0D38CA8A-52B2-DF40-B0AA-26359857EBFE}"/>
                </a:ext>
              </a:extLst>
            </p:cNvPr>
            <p:cNvSpPr/>
            <p:nvPr/>
          </p:nvSpPr>
          <p:spPr>
            <a:xfrm rot="783365">
              <a:off x="4572000" y="3963143"/>
              <a:ext cx="3861955" cy="461665"/>
            </a:xfrm>
            <a:prstGeom prst="rect">
              <a:avLst/>
            </a:prstGeom>
          </p:spPr>
          <p:txBody>
            <a:bodyPr wrap="none">
              <a:spAutoFit/>
            </a:bodyPr>
            <a:lstStyle/>
            <a:p>
              <a:r>
                <a:rPr lang="en-US" b="1" dirty="0"/>
                <a:t>Regulation (EU) 2016/679</a:t>
              </a:r>
              <a:endParaRPr lang="en-US" dirty="0"/>
            </a:p>
          </p:txBody>
        </p:sp>
        <p:pic>
          <p:nvPicPr>
            <p:cNvPr id="8" name="Picture 7">
              <a:extLst>
                <a:ext uri="{FF2B5EF4-FFF2-40B4-BE49-F238E27FC236}">
                  <a16:creationId xmlns:a16="http://schemas.microsoft.com/office/drawing/2014/main" id="{E96500B7-4D0A-7945-9035-02CCB10BAE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754593">
              <a:off x="3642431" y="4287932"/>
              <a:ext cx="5078356" cy="1594772"/>
            </a:xfrm>
            <a:prstGeom prst="rect">
              <a:avLst/>
            </a:prstGeom>
            <a:ln>
              <a:solidFill>
                <a:schemeClr val="accent2">
                  <a:lumMod val="90000"/>
                  <a:lumOff val="10000"/>
                </a:schemeClr>
              </a:solidFill>
            </a:ln>
          </p:spPr>
        </p:pic>
      </p:grpSp>
      <p:pic>
        <p:nvPicPr>
          <p:cNvPr id="12" name="Picture 11">
            <a:extLst>
              <a:ext uri="{FF2B5EF4-FFF2-40B4-BE49-F238E27FC236}">
                <a16:creationId xmlns:a16="http://schemas.microsoft.com/office/drawing/2014/main" id="{F0039B16-0B7D-D64A-8B4B-77A5FD9BE1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4150" y="2017421"/>
            <a:ext cx="697311" cy="824557"/>
          </a:xfrm>
          <a:prstGeom prst="rect">
            <a:avLst/>
          </a:prstGeom>
        </p:spPr>
      </p:pic>
    </p:spTree>
    <p:extLst>
      <p:ext uri="{BB962C8B-B14F-4D97-AF65-F5344CB8AC3E}">
        <p14:creationId xmlns:p14="http://schemas.microsoft.com/office/powerpoint/2010/main" val="25363787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F92D-36F8-854B-A292-136E689B265F}"/>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What’ missing?</a:t>
            </a:r>
          </a:p>
        </p:txBody>
      </p:sp>
      <p:sp>
        <p:nvSpPr>
          <p:cNvPr id="3" name="Content Placeholder 13">
            <a:extLst>
              <a:ext uri="{FF2B5EF4-FFF2-40B4-BE49-F238E27FC236}">
                <a16:creationId xmlns:a16="http://schemas.microsoft.com/office/drawing/2014/main" id="{86BE3854-2042-E843-A80B-0C01E9A4DD43}"/>
              </a:ext>
            </a:extLst>
          </p:cNvPr>
          <p:cNvSpPr txBox="1">
            <a:spLocks/>
          </p:cNvSpPr>
          <p:nvPr/>
        </p:nvSpPr>
        <p:spPr>
          <a:xfrm>
            <a:off x="624632" y="1218446"/>
            <a:ext cx="2919277" cy="4171692"/>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US" sz="1800" dirty="0"/>
              <a:t>EU GDPR:</a:t>
            </a:r>
          </a:p>
          <a:p>
            <a:pPr lvl="1"/>
            <a:r>
              <a:rPr lang="en-US" sz="1800" dirty="0"/>
              <a:t>Data portability</a:t>
            </a:r>
          </a:p>
          <a:p>
            <a:pPr lvl="1"/>
            <a:r>
              <a:rPr lang="en-US" sz="1800" dirty="0"/>
              <a:t>Full transparency</a:t>
            </a:r>
          </a:p>
          <a:p>
            <a:pPr lvl="1"/>
            <a:r>
              <a:rPr lang="en-US" sz="1800" dirty="0"/>
              <a:t>Understandable Consent</a:t>
            </a:r>
          </a:p>
          <a:p>
            <a:pPr lvl="1"/>
            <a:r>
              <a:rPr lang="en-US" sz="1800" dirty="0" err="1"/>
              <a:t>Revokable</a:t>
            </a:r>
            <a:r>
              <a:rPr lang="en-US" sz="1800" dirty="0"/>
              <a:t> Consent</a:t>
            </a:r>
          </a:p>
          <a:p>
            <a:pPr lvl="1"/>
            <a:r>
              <a:rPr lang="en-US" sz="1800" dirty="0"/>
              <a:t>Right for Erasure</a:t>
            </a:r>
          </a:p>
          <a:p>
            <a:pPr lvl="1"/>
            <a:r>
              <a:rPr lang="en-US" sz="1800" dirty="0"/>
              <a:t>Significant fines for personal data breaches</a:t>
            </a:r>
          </a:p>
          <a:p>
            <a:pPr lvl="1"/>
            <a:endParaRPr lang="en-US" sz="1800" dirty="0"/>
          </a:p>
        </p:txBody>
      </p:sp>
      <p:sp>
        <p:nvSpPr>
          <p:cNvPr id="4" name="Content Placeholder 13">
            <a:extLst>
              <a:ext uri="{FF2B5EF4-FFF2-40B4-BE49-F238E27FC236}">
                <a16:creationId xmlns:a16="http://schemas.microsoft.com/office/drawing/2014/main" id="{7B6F101C-7DEA-F74A-8B6A-F406CD6C90A1}"/>
              </a:ext>
            </a:extLst>
          </p:cNvPr>
          <p:cNvSpPr txBox="1">
            <a:spLocks/>
          </p:cNvSpPr>
          <p:nvPr/>
        </p:nvSpPr>
        <p:spPr>
          <a:xfrm>
            <a:off x="3790675" y="1197664"/>
            <a:ext cx="4866243" cy="4171692"/>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sz="1800" dirty="0"/>
          </a:p>
          <a:p>
            <a:pPr marL="0" lvl="1" indent="0">
              <a:buNone/>
            </a:pPr>
            <a:r>
              <a:rPr lang="en-US" sz="1800" dirty="0">
                <a:solidFill>
                  <a:schemeClr val="bg2"/>
                </a:solidFill>
                <a:sym typeface="Wingdings" pitchFamily="2" charset="2"/>
              </a:rPr>
              <a:t></a:t>
            </a:r>
            <a:r>
              <a:rPr lang="en-US" sz="1800" dirty="0">
                <a:sym typeface="Wingdings" pitchFamily="2" charset="2"/>
              </a:rPr>
              <a:t> </a:t>
            </a:r>
            <a:r>
              <a:rPr lang="en-US" sz="1800" dirty="0"/>
              <a:t>Standard exchange formats</a:t>
            </a:r>
          </a:p>
          <a:p>
            <a:pPr lvl="1">
              <a:buFont typeface="Wingdings" pitchFamily="2" charset="2"/>
              <a:buChar char="à"/>
            </a:pPr>
            <a:r>
              <a:rPr lang="en-US" sz="1800" b="1" dirty="0">
                <a:sym typeface="Wingdings" pitchFamily="2" charset="2"/>
              </a:rPr>
              <a:t>Open</a:t>
            </a:r>
            <a:r>
              <a:rPr lang="en-US" sz="1800" dirty="0">
                <a:sym typeface="Wingdings" pitchFamily="2" charset="2"/>
              </a:rPr>
              <a:t> Architectures</a:t>
            </a:r>
          </a:p>
          <a:p>
            <a:pPr lvl="1">
              <a:buFont typeface="Wingdings" pitchFamily="2" charset="2"/>
              <a:buChar char="à"/>
            </a:pPr>
            <a:r>
              <a:rPr lang="en-US" sz="1800" b="1" dirty="0">
                <a:sym typeface="Wingdings" pitchFamily="2" charset="2"/>
              </a:rPr>
              <a:t>Decentralized</a:t>
            </a:r>
            <a:r>
              <a:rPr lang="en-US" sz="1800" dirty="0">
                <a:sym typeface="Wingdings" pitchFamily="2" charset="2"/>
              </a:rPr>
              <a:t> ID and transparency records</a:t>
            </a:r>
            <a:endParaRPr lang="en-US" sz="1800" dirty="0"/>
          </a:p>
          <a:p>
            <a:pPr marL="0" lvl="1" indent="0">
              <a:buNone/>
            </a:pPr>
            <a:r>
              <a:rPr lang="en-US" sz="1800" dirty="0">
                <a:solidFill>
                  <a:schemeClr val="bg2"/>
                </a:solidFill>
                <a:sym typeface="Wingdings" pitchFamily="2" charset="2"/>
              </a:rPr>
              <a:t></a:t>
            </a:r>
            <a:r>
              <a:rPr lang="en-US" sz="1800" dirty="0">
                <a:sym typeface="Wingdings" pitchFamily="2" charset="2"/>
              </a:rPr>
              <a:t> </a:t>
            </a:r>
            <a:r>
              <a:rPr lang="en-US" sz="1800" dirty="0"/>
              <a:t>Policy Templates &amp; Consent Dashboard </a:t>
            </a:r>
          </a:p>
          <a:p>
            <a:pPr marL="0" lvl="1" indent="0">
              <a:buNone/>
            </a:pPr>
            <a:endParaRPr lang="en-US" sz="1800" dirty="0"/>
          </a:p>
          <a:p>
            <a:pPr marL="0" lvl="1" indent="0">
              <a:buNone/>
            </a:pPr>
            <a:endParaRPr lang="en-US" sz="1800" dirty="0"/>
          </a:p>
        </p:txBody>
      </p:sp>
    </p:spTree>
    <p:extLst>
      <p:ext uri="{BB962C8B-B14F-4D97-AF65-F5344CB8AC3E}">
        <p14:creationId xmlns:p14="http://schemas.microsoft.com/office/powerpoint/2010/main" val="995015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F92D-36F8-854B-A292-136E689B265F}"/>
              </a:ext>
            </a:extLst>
          </p:cNvPr>
          <p:cNvSpPr txBox="1">
            <a:spLocks/>
          </p:cNvSpPr>
          <p:nvPr/>
        </p:nvSpPr>
        <p:spPr>
          <a:xfrm>
            <a:off x="460375" y="463612"/>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Why Decentralization?</a:t>
            </a:r>
          </a:p>
        </p:txBody>
      </p:sp>
      <p:sp>
        <p:nvSpPr>
          <p:cNvPr id="3" name="Content Placeholder 13">
            <a:extLst>
              <a:ext uri="{FF2B5EF4-FFF2-40B4-BE49-F238E27FC236}">
                <a16:creationId xmlns:a16="http://schemas.microsoft.com/office/drawing/2014/main" id="{86BE3854-2042-E843-A80B-0C01E9A4DD43}"/>
              </a:ext>
            </a:extLst>
          </p:cNvPr>
          <p:cNvSpPr txBox="1">
            <a:spLocks/>
          </p:cNvSpPr>
          <p:nvPr/>
        </p:nvSpPr>
        <p:spPr>
          <a:xfrm>
            <a:off x="624632" y="1218446"/>
            <a:ext cx="2919277" cy="4171692"/>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US" sz="1800" dirty="0"/>
              <a:t>EU GDPR:</a:t>
            </a:r>
          </a:p>
          <a:p>
            <a:pPr lvl="1"/>
            <a:r>
              <a:rPr lang="en-US" sz="1800" dirty="0"/>
              <a:t>Data portability</a:t>
            </a:r>
          </a:p>
          <a:p>
            <a:pPr lvl="1"/>
            <a:r>
              <a:rPr lang="en-US" sz="1800" dirty="0"/>
              <a:t>Full transparency</a:t>
            </a:r>
          </a:p>
          <a:p>
            <a:pPr lvl="1"/>
            <a:r>
              <a:rPr lang="en-US" sz="1800" dirty="0"/>
              <a:t>Understandable Consent</a:t>
            </a:r>
          </a:p>
          <a:p>
            <a:pPr lvl="1"/>
            <a:r>
              <a:rPr lang="en-US" sz="1800" dirty="0" err="1"/>
              <a:t>Revokable</a:t>
            </a:r>
            <a:r>
              <a:rPr lang="en-US" sz="1800" dirty="0"/>
              <a:t> Consent</a:t>
            </a:r>
          </a:p>
          <a:p>
            <a:pPr lvl="1"/>
            <a:r>
              <a:rPr lang="en-US" sz="1800" dirty="0"/>
              <a:t>Right for Erasure</a:t>
            </a:r>
          </a:p>
          <a:p>
            <a:pPr lvl="1"/>
            <a:r>
              <a:rPr lang="en-US" sz="1800" dirty="0"/>
              <a:t>Significant fines for personal data breaches</a:t>
            </a:r>
          </a:p>
          <a:p>
            <a:pPr lvl="1"/>
            <a:endParaRPr lang="en-US" sz="1800" dirty="0"/>
          </a:p>
        </p:txBody>
      </p:sp>
      <p:sp>
        <p:nvSpPr>
          <p:cNvPr id="4" name="Content Placeholder 13">
            <a:extLst>
              <a:ext uri="{FF2B5EF4-FFF2-40B4-BE49-F238E27FC236}">
                <a16:creationId xmlns:a16="http://schemas.microsoft.com/office/drawing/2014/main" id="{7B6F101C-7DEA-F74A-8B6A-F406CD6C90A1}"/>
              </a:ext>
            </a:extLst>
          </p:cNvPr>
          <p:cNvSpPr txBox="1">
            <a:spLocks/>
          </p:cNvSpPr>
          <p:nvPr/>
        </p:nvSpPr>
        <p:spPr>
          <a:xfrm>
            <a:off x="3790675" y="1197664"/>
            <a:ext cx="4866243" cy="4171692"/>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sz="1600"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sz="1800" dirty="0"/>
          </a:p>
          <a:p>
            <a:pPr marL="0" lvl="1" indent="0">
              <a:buNone/>
            </a:pPr>
            <a:r>
              <a:rPr lang="en-US" sz="1800" dirty="0">
                <a:solidFill>
                  <a:schemeClr val="bg2"/>
                </a:solidFill>
                <a:sym typeface="Wingdings" pitchFamily="2" charset="2"/>
              </a:rPr>
              <a:t></a:t>
            </a:r>
            <a:r>
              <a:rPr lang="en-US" sz="1800" dirty="0">
                <a:sym typeface="Wingdings" pitchFamily="2" charset="2"/>
              </a:rPr>
              <a:t> </a:t>
            </a:r>
            <a:r>
              <a:rPr lang="en-US" sz="1800" dirty="0"/>
              <a:t>Standard exchange formats</a:t>
            </a:r>
          </a:p>
          <a:p>
            <a:pPr lvl="1">
              <a:buFont typeface="Wingdings" pitchFamily="2" charset="2"/>
              <a:buChar char="à"/>
            </a:pPr>
            <a:r>
              <a:rPr lang="en-US" sz="1800" b="1" dirty="0">
                <a:sym typeface="Wingdings" pitchFamily="2" charset="2"/>
              </a:rPr>
              <a:t>Open</a:t>
            </a:r>
            <a:r>
              <a:rPr lang="en-US" sz="1800" dirty="0">
                <a:sym typeface="Wingdings" pitchFamily="2" charset="2"/>
              </a:rPr>
              <a:t> Architectures</a:t>
            </a:r>
          </a:p>
          <a:p>
            <a:pPr lvl="1">
              <a:buFont typeface="Wingdings" pitchFamily="2" charset="2"/>
              <a:buChar char="à"/>
            </a:pPr>
            <a:r>
              <a:rPr lang="en-US" sz="1800" b="1" dirty="0">
                <a:sym typeface="Wingdings" pitchFamily="2" charset="2"/>
              </a:rPr>
              <a:t>Decentralized</a:t>
            </a:r>
            <a:r>
              <a:rPr lang="en-US" sz="1800" dirty="0">
                <a:sym typeface="Wingdings" pitchFamily="2" charset="2"/>
              </a:rPr>
              <a:t> ID and transparency records</a:t>
            </a:r>
            <a:endParaRPr lang="en-US" sz="1800" dirty="0"/>
          </a:p>
          <a:p>
            <a:pPr marL="0" lvl="1" indent="0">
              <a:buNone/>
            </a:pPr>
            <a:r>
              <a:rPr lang="en-US" sz="1800" dirty="0">
                <a:solidFill>
                  <a:schemeClr val="bg2"/>
                </a:solidFill>
                <a:sym typeface="Wingdings" pitchFamily="2" charset="2"/>
              </a:rPr>
              <a:t></a:t>
            </a:r>
            <a:r>
              <a:rPr lang="en-US" sz="1800" dirty="0">
                <a:sym typeface="Wingdings" pitchFamily="2" charset="2"/>
              </a:rPr>
              <a:t> </a:t>
            </a:r>
            <a:r>
              <a:rPr lang="en-US" sz="1800" dirty="0"/>
              <a:t>Policy Templates &amp; Consent Dashboard </a:t>
            </a:r>
          </a:p>
          <a:p>
            <a:pPr marL="0" lvl="1" indent="0">
              <a:buNone/>
            </a:pPr>
            <a:endParaRPr lang="en-US" sz="1800" dirty="0"/>
          </a:p>
        </p:txBody>
      </p:sp>
      <p:sp>
        <p:nvSpPr>
          <p:cNvPr id="9" name="Rectangle 8">
            <a:extLst>
              <a:ext uri="{FF2B5EF4-FFF2-40B4-BE49-F238E27FC236}">
                <a16:creationId xmlns:a16="http://schemas.microsoft.com/office/drawing/2014/main" id="{0E583667-AF09-CC46-89C5-DE6FE4C539C0}"/>
              </a:ext>
            </a:extLst>
          </p:cNvPr>
          <p:cNvSpPr/>
          <p:nvPr/>
        </p:nvSpPr>
        <p:spPr>
          <a:xfrm>
            <a:off x="4067744" y="2183322"/>
            <a:ext cx="1487651" cy="369332"/>
          </a:xfrm>
          <a:prstGeom prst="rect">
            <a:avLst/>
          </a:prstGeom>
        </p:spPr>
        <p:txBody>
          <a:bodyPr wrap="none">
            <a:spAutoFit/>
          </a:bodyPr>
          <a:lstStyle/>
          <a:p>
            <a:r>
              <a:rPr lang="en-US" sz="1800" b="1" dirty="0">
                <a:solidFill>
                  <a:schemeClr val="bg2"/>
                </a:solidFill>
                <a:latin typeface="Calibri" panose="020F0502020204030204" pitchFamily="34" charset="0"/>
                <a:cs typeface="Calibri" panose="020F0502020204030204" pitchFamily="34" charset="0"/>
                <a:sym typeface="Wingdings" pitchFamily="2" charset="2"/>
              </a:rPr>
              <a:t>Decentralized</a:t>
            </a:r>
            <a:endParaRPr lang="en-US" sz="1800" dirty="0">
              <a:solidFill>
                <a:schemeClr val="bg2"/>
              </a:solidFill>
              <a:latin typeface="Calibri" panose="020F0502020204030204" pitchFamily="34" charset="0"/>
              <a:cs typeface="Calibri" panose="020F0502020204030204" pitchFamily="34" charset="0"/>
            </a:endParaRPr>
          </a:p>
        </p:txBody>
      </p:sp>
      <p:sp>
        <p:nvSpPr>
          <p:cNvPr id="27" name="Title 1">
            <a:extLst>
              <a:ext uri="{FF2B5EF4-FFF2-40B4-BE49-F238E27FC236}">
                <a16:creationId xmlns:a16="http://schemas.microsoft.com/office/drawing/2014/main" id="{B0146B2F-7B17-BD48-9D69-D67E926E37E2}"/>
              </a:ext>
            </a:extLst>
          </p:cNvPr>
          <p:cNvSpPr txBox="1">
            <a:spLocks/>
          </p:cNvSpPr>
          <p:nvPr/>
        </p:nvSpPr>
        <p:spPr>
          <a:xfrm>
            <a:off x="460375" y="470260"/>
            <a:ext cx="8196263" cy="650699"/>
          </a:xfrm>
          <a:prstGeom prst="rect">
            <a:avLst/>
          </a:prstGeom>
        </p:spPr>
        <p:txBody>
          <a:bodyPr/>
          <a:lst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What’ missing?</a:t>
            </a:r>
          </a:p>
        </p:txBody>
      </p:sp>
    </p:spTree>
    <p:extLst>
      <p:ext uri="{BB962C8B-B14F-4D97-AF65-F5344CB8AC3E}">
        <p14:creationId xmlns:p14="http://schemas.microsoft.com/office/powerpoint/2010/main" val="39541429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50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27" grpId="0"/>
    </p:bldLst>
  </p:timing>
</p:sld>
</file>

<file path=ppt/theme/theme1.xml><?xml version="1.0" encoding="utf-8"?>
<a:theme xmlns:a="http://schemas.openxmlformats.org/drawingml/2006/main" name="SU_Template_TopBar">
  <a:themeElements>
    <a:clrScheme name="FSI_Palette_2013">
      <a:dk1>
        <a:srgbClr val="000000"/>
      </a:dk1>
      <a:lt1>
        <a:srgbClr val="FFFFFF"/>
      </a:lt1>
      <a:dk2>
        <a:srgbClr val="DAD7CB"/>
      </a:dk2>
      <a:lt2>
        <a:srgbClr val="8C1515"/>
      </a:lt2>
      <a:accent1>
        <a:srgbClr val="D62828"/>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U Designvorlage neu">
  <a:themeElements>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fontScheme name="Ganymed">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5461</TotalTime>
  <Words>2555</Words>
  <Application>Microsoft Macintosh PowerPoint</Application>
  <PresentationFormat>On-screen Show (4:3)</PresentationFormat>
  <Paragraphs>429</Paragraphs>
  <Slides>41</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41</vt:i4>
      </vt:variant>
    </vt:vector>
  </HeadingPairs>
  <TitlesOfParts>
    <vt:vector size="52" baseType="lpstr">
      <vt:lpstr>ＭＳ Ｐゴシック</vt:lpstr>
      <vt:lpstr>Arial</vt:lpstr>
      <vt:lpstr>Arial Rounded MT Bold</vt:lpstr>
      <vt:lpstr>Calibri</vt:lpstr>
      <vt:lpstr>Myriad Pro</vt:lpstr>
      <vt:lpstr>Source Sans Pro</vt:lpstr>
      <vt:lpstr>Source Sans Pro Semibold</vt:lpstr>
      <vt:lpstr>Verdana</vt:lpstr>
      <vt:lpstr>Wingdings</vt:lpstr>
      <vt:lpstr>SU_Template_TopBar</vt:lpstr>
      <vt:lpstr>WU Designvorlage neu</vt:lpstr>
      <vt:lpstr>Digital transformation of democracy? </vt:lpstr>
      <vt:lpstr>Personal background &amp;  Research Interests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Data is a Global Trend!</vt:lpstr>
      <vt:lpstr>Open Data as a Global Trend:</vt:lpstr>
      <vt:lpstr>What data do these portals provide?</vt:lpstr>
      <vt:lpstr>PowerPoint Presentation</vt:lpstr>
      <vt:lpstr>PowerPoint Presentation</vt:lpstr>
      <vt:lpstr>PowerPoint Presentation</vt:lpstr>
      <vt:lpstr>What can we do about it?</vt:lpstr>
      <vt:lpstr>1) Monitoring and QA over evolving data portals</vt:lpstr>
      <vt:lpstr>PowerPoint Presentation</vt:lpstr>
      <vt:lpstr>PowerPoint Presentation</vt:lpstr>
      <vt:lpstr>Ongoing Projects (data.wu.ac.at)</vt:lpstr>
      <vt:lpstr>Demo: </vt:lpstr>
      <vt:lpstr>Ongoing Projects (data.wu.ac.at)</vt:lpstr>
      <vt:lpstr>Ongoing Projects (data.wu.ac.at)</vt:lpstr>
      <vt:lpstr>Improving Open Data usability: Why Open Data Search is difficult</vt:lpstr>
      <vt:lpstr>Ongoing Projects (data.wu.ac.at)</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dc:title>
  <dc:subject/>
  <dc:creator/>
  <cp:keywords/>
  <dc:description/>
  <cp:lastModifiedBy>Microsoft Office User</cp:lastModifiedBy>
  <cp:revision>241</cp:revision>
  <cp:lastPrinted>2018-04-20T04:30:46Z</cp:lastPrinted>
  <dcterms:created xsi:type="dcterms:W3CDTF">2014-04-29T23:21:16Z</dcterms:created>
  <dcterms:modified xsi:type="dcterms:W3CDTF">2018-05-17T18:13:14Z</dcterms:modified>
  <cp:category/>
</cp:coreProperties>
</file>