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8" r:id="rId4"/>
    <p:sldId id="302" r:id="rId5"/>
    <p:sldId id="258" r:id="rId6"/>
    <p:sldId id="262" r:id="rId7"/>
    <p:sldId id="261" r:id="rId8"/>
    <p:sldId id="260" r:id="rId9"/>
    <p:sldId id="290" r:id="rId10"/>
    <p:sldId id="276" r:id="rId11"/>
    <p:sldId id="263" r:id="rId12"/>
    <p:sldId id="279" r:id="rId13"/>
    <p:sldId id="280" r:id="rId14"/>
    <p:sldId id="266" r:id="rId15"/>
    <p:sldId id="299" r:id="rId16"/>
    <p:sldId id="259" r:id="rId17"/>
    <p:sldId id="286" r:id="rId18"/>
    <p:sldId id="287" r:id="rId19"/>
    <p:sldId id="273" r:id="rId20"/>
    <p:sldId id="274" r:id="rId21"/>
    <p:sldId id="291" r:id="rId22"/>
    <p:sldId id="292" r:id="rId23"/>
    <p:sldId id="293" r:id="rId24"/>
    <p:sldId id="289" r:id="rId25"/>
    <p:sldId id="294" r:id="rId26"/>
    <p:sldId id="295" r:id="rId27"/>
    <p:sldId id="301" r:id="rId28"/>
    <p:sldId id="296" r:id="rId29"/>
    <p:sldId id="300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86"/>
    <p:restoredTop sz="94651"/>
  </p:normalViewPr>
  <p:slideViewPr>
    <p:cSldViewPr snapToGrid="0" snapToObjects="1">
      <p:cViewPr varScale="1">
        <p:scale>
          <a:sx n="91" d="100"/>
          <a:sy n="91" d="100"/>
        </p:scale>
        <p:origin x="2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9880-71A1-9E42-A6F9-8CD79F81CFD1}" type="datetimeFigureOut">
              <a:rPr lang="en-AT" smtClean="0"/>
              <a:t>24.04.24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E9AF-7FD7-6E41-9439-C5117775D62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1733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E2B3-3827-DE4A-AE12-24B41C44B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A49A2-18FE-AA42-AD2C-E04912D31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73F4C-B47F-3444-9F52-0B9688C7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6CD1-CEF5-F04C-A207-C8D0386927A4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912D4-5F6F-B44E-AB59-9EBC91D8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4596-317B-824E-9F6D-E3085963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1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CFE3-C0FA-0D4E-95A0-DE45A201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FBD58-15B2-0943-9B26-0F75C2FB3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580FF-120E-964C-A56F-F00B0EF4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BAD-8B9F-0141-8461-87EDDEC3960C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FDD81-E915-5946-A1C2-A672F280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27DA-1316-3942-B504-D865CCF0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1A955-E996-DE4C-9581-F4910F0C0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CB995-D0BD-F54A-A481-F60F380CF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A430B-EB95-FA44-A808-235EE006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394F-2289-2A41-AF3D-4A759CEF05CF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8FD9-2325-6D44-A75B-7BE87B4E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D3F2-EBC1-AF46-AD4D-BE62B713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FF21-E947-F547-867D-125D39D1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C3B3-F138-F045-938C-829408586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AF7A-6F1A-314F-912E-7939A67A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AFD3-EC2D-7545-AC6B-1EC20CFCD979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86522-966E-A24B-93C8-5564A2A9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32277-C3E4-814B-841A-0949B4CE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2633-2F26-844A-9C95-493D44A4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4FE63-26B6-CA4F-8866-85F6AE999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E1BA8-0F09-2144-9B98-B7CC1A9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5394-683B-ED43-9EBF-EF67C69EC96F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76F4-9AE5-2B46-9B41-FD51A372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2145-DA1B-3543-8603-D7D61C5C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2B2D-AA90-544F-BA66-14F2DC50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B355-A65A-BD4F-8EA6-6C9DDAA70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F3642-43C1-7046-9A9D-20698D842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851AC-90F4-2149-8307-01A8D0E7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C916-4C32-7A4F-87C5-34FE9DB4905F}" type="datetime1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6833-77D2-154C-A747-4A9E83E9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7676-CEAB-FA42-BC5F-A3A15B75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8A36-D089-BF40-82EC-CE945B83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8A437-6458-9544-AF29-A865882B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605A8-29A1-E34D-BFA7-3A7BFB9B3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628E8-20C7-F949-A86B-5BD6C767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2E643-2F8F-4644-BBE7-31B7461D4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27262-7D81-8C42-81F8-962F28C6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A0D-CE06-734C-A028-4CC328F72262}" type="datetime1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19A2E-092D-DE47-831A-196D5234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95CDB-6DAE-7C44-B4D9-45C7FA7D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4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F9C5-14ED-FC43-AB0D-9A26049A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FA172-75A8-4A49-AA38-DFCF723E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08FD-7E36-884E-A2CC-9FA525B41D8F}" type="datetime1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ADC28-46C6-E440-9A87-957E3AE4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1A558-7319-4144-A30F-EC368B8F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E5FE6-2536-8B42-9B44-2DE9DA71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AA40-2054-474D-B5C2-4A17612ACF56}" type="datetime1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7BACD-2693-0342-9C6C-F2828092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712D0-9E90-904E-B29B-62C897B6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2C11-02C5-7547-979E-8C2889AA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D66F-9488-124E-9ADD-6A3254C6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BF247-D405-384B-83AF-26B6085B0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10ADE-055B-D045-A731-CA1837F8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D81A-E81F-264A-8BDD-1393251F022D}" type="datetime1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1B3C2-972D-B94E-A2D2-FDCBEAFF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13730-6F71-434D-B58D-DDBAEC4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2067-9DB1-4045-8036-37AAA302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E84B8-2BC7-6243-BE89-B1AF6D93B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E512F-1B87-9247-8F42-5E93FF71F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FEFEC-5384-EC4A-A0E8-944FE216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9FAB-7EAF-084E-86E1-2582501475FA}" type="datetime1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40426-AA58-6146-8E1E-1107E370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42BFB-905E-1A4B-ACA9-0F3A5A53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56F83-39E5-494D-97E0-62D9B45D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2235-43E5-A648-9B7B-1DBBB55D2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C5FA2-F1AF-B54D-9E04-B303B410C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D8DB-443B-7A46-B090-72B33A31541C}" type="datetime1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75C6-BD26-F945-9AA5-BE78D16B5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C5092-7029-A243-ABCE-33562D4B0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u.ac.at/dpkm/topics/how-to-write-a-thesi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ma-graph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" TargetMode="External"/><Relationship Id="rId2" Type="http://schemas.openxmlformats.org/officeDocument/2006/relationships/hyperlink" Target="https://en.wikipedia.org/wiki/PageR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archive.org/web/20201206004707/http:/ma-graph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mantic-systems.org/student-thesis/" TargetMode="External"/><Relationship Id="rId2" Type="http://schemas.openxmlformats.org/officeDocument/2006/relationships/hyperlink" Target="http://polleres.net/supervised_these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.ac.at/dpkm/topics/how-to-write-a-thesis/" TargetMode="External"/><Relationship Id="rId2" Type="http://schemas.openxmlformats.org/officeDocument/2006/relationships/hyperlink" Target="https://www.overleaf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backoffice@ai.wu.ac.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lsevier.com/__data/promis_misc/525444systematicreviewsguid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bma.org/wp-content/uploads/Denyer-Tranfield-Producing-a-Systematic-Review.pdf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twitter.com/moduloone/status/144952352830319821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c.com/glenn-leibowitz/the-single-reason-why-people-cant-write-according-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0DC0-A347-8647-806B-CF391A799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231"/>
            <a:ext cx="9144000" cy="2387600"/>
          </a:xfrm>
        </p:spPr>
        <p:txBody>
          <a:bodyPr/>
          <a:lstStyle/>
          <a:p>
            <a:r>
              <a:rPr lang="en-US" dirty="0"/>
              <a:t>How to write a 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AD0A6-1484-264F-A021-373EDF29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0749"/>
            <a:ext cx="9144000" cy="3706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get started, some Do's and Don'ts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particularly in case I'm your supervisor ;-)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Axel Polleres</a:t>
            </a:r>
          </a:p>
          <a:p>
            <a:endParaRPr lang="en-US" sz="1500" dirty="0"/>
          </a:p>
          <a:p>
            <a:r>
              <a:rPr lang="en-US" sz="1500" dirty="0"/>
              <a:t>version: 2022-04-26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11433-21E1-FE47-A9F2-8BDF867DBAF0}"/>
              </a:ext>
            </a:extLst>
          </p:cNvPr>
          <p:cNvSpPr/>
          <p:nvPr/>
        </p:nvSpPr>
        <p:spPr>
          <a:xfrm>
            <a:off x="3125821" y="321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Disclaimer - read this first:</a:t>
            </a:r>
          </a:p>
          <a:p>
            <a:r>
              <a:rPr lang="en-US" dirty="0">
                <a:hlinkClick r:id="rId2"/>
              </a:rPr>
              <a:t>https://www.wu.ac.at/dpkm/topics/how-to-write-a-thesis/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325B3-E97A-464D-B059-2A7B9414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3365-CBFB-B646-BC1D-2DBC2136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4A23B-E3D2-6F4A-B0D5-1172C76B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221"/>
            <a:ext cx="10515600" cy="5065653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In English (German *really* an exception only)</a:t>
            </a:r>
          </a:p>
          <a:p>
            <a:pPr lvl="1"/>
            <a:r>
              <a:rPr lang="en-US" sz="1400" dirty="0"/>
              <a:t>English is the main language of our scientific discipline (and literature)</a:t>
            </a:r>
          </a:p>
          <a:p>
            <a:pPr lvl="1"/>
            <a:r>
              <a:rPr lang="en-US" sz="1400" dirty="0"/>
              <a:t>most terminology doesn't translate well anyway to German</a:t>
            </a:r>
          </a:p>
          <a:p>
            <a:pPr lvl="1"/>
            <a:r>
              <a:rPr lang="en-US" sz="1400" dirty="0"/>
              <a:t>makes your thesis more accessible internationally</a:t>
            </a:r>
          </a:p>
          <a:p>
            <a:pPr lvl="1"/>
            <a:endParaRPr lang="en-US" sz="1400" dirty="0"/>
          </a:p>
          <a:p>
            <a:r>
              <a:rPr lang="en-US" sz="1600" dirty="0"/>
              <a:t>Take care of proofreading and English language check, plan time for it</a:t>
            </a:r>
          </a:p>
          <a:p>
            <a:endParaRPr lang="en-US" sz="1600" dirty="0"/>
          </a:p>
          <a:p>
            <a:r>
              <a:rPr lang="en-GB" sz="1600" dirty="0"/>
              <a:t>A bachelor thesis has a page limit of 40 pages text (not including cover, table of content, references, appendices).</a:t>
            </a:r>
          </a:p>
          <a:p>
            <a:r>
              <a:rPr lang="en-GB" sz="1600" dirty="0"/>
              <a:t>A master thesis has a page limit of 80 pages text (not including cover, table of content, references, appendices).</a:t>
            </a:r>
          </a:p>
          <a:p>
            <a:r>
              <a:rPr lang="en-GB" sz="1600" dirty="0"/>
              <a:t>A MBA thesis has a page limit of  about 60 pages text and slightly different formatting guide by </a:t>
            </a:r>
            <a:r>
              <a:rPr lang="en-GB" sz="1600" dirty="0" err="1"/>
              <a:t>ExAc</a:t>
            </a:r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If you have more material, think of moving parts to an appendix.</a:t>
            </a:r>
          </a:p>
          <a:p>
            <a:r>
              <a:rPr lang="en-US" sz="1600" dirty="0"/>
              <a:t>If you have less material, do NOT fill up pages, it is really NOT about pages.</a:t>
            </a:r>
          </a:p>
          <a:p>
            <a:endParaRPr lang="en-US" sz="1600" dirty="0"/>
          </a:p>
          <a:p>
            <a:r>
              <a:rPr lang="en-US" sz="1600" dirty="0"/>
              <a:t>If you want to write an academic thesis well: </a:t>
            </a:r>
            <a:r>
              <a:rPr lang="en-US" sz="1600" b="1" i="1" dirty="0"/>
              <a:t>read a lot of scientific articles</a:t>
            </a:r>
            <a:r>
              <a:rPr lang="en-US" sz="1600" dirty="0"/>
              <a:t>! </a:t>
            </a:r>
            <a:r>
              <a:rPr lang="en-US" sz="1600" b="1" i="1" dirty="0"/>
              <a:t>start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DE177-483C-3D45-9669-91B8F362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6BC2-820D-6B45-A073-1CB6E134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good research paper/proposal/thesis?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8A5B44-0C88-6849-9253-A934E0C565D4}"/>
              </a:ext>
            </a:extLst>
          </p:cNvPr>
          <p:cNvSpPr/>
          <p:nvPr/>
        </p:nvSpPr>
        <p:spPr>
          <a:xfrm>
            <a:off x="3442421" y="3244334"/>
            <a:ext cx="396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Make your thesis an interesting read!</a:t>
            </a:r>
          </a:p>
          <a:p>
            <a:r>
              <a:rPr lang="en-US" dirty="0"/>
              <a:t>i.e.,  don't annoy the reviewer/reader ;-)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A9F1-9038-C448-AFE9-12A257E6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Heilmeier‘s catchism: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360" b="27360"/>
          <a:stretch>
            <a:fillRect/>
          </a:stretch>
        </p:blipFill>
        <p:spPr>
          <a:xfrm>
            <a:off x="3933358" y="1417639"/>
            <a:ext cx="3904315" cy="2147223"/>
          </a:xfrm>
        </p:spPr>
      </p:pic>
      <p:sp>
        <p:nvSpPr>
          <p:cNvPr id="5" name="Textfeld 4"/>
          <p:cNvSpPr txBox="1"/>
          <p:nvPr/>
        </p:nvSpPr>
        <p:spPr>
          <a:xfrm>
            <a:off x="3933357" y="3810383"/>
            <a:ext cx="526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George H. Heilmeier, </a:t>
            </a:r>
            <a:r>
              <a:rPr lang="de-DE" dirty="0" err="1"/>
              <a:t>Director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DARPA (1975 – 1977)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5C3C2-7898-3347-B591-3FE7DDCD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" y="127301"/>
            <a:ext cx="691715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Critical questions for ANY research project/paper/thesis: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set of questions credited to George </a:t>
            </a:r>
            <a:r>
              <a:rPr lang="en-US" dirty="0" err="1"/>
              <a:t>Heilmeier</a:t>
            </a:r>
            <a:r>
              <a:rPr lang="en-US" dirty="0"/>
              <a:t> that anyone proposing a research project or product development effort should be able to answer.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b="1" dirty="0"/>
              <a:t>What are you trying to do</a:t>
            </a:r>
            <a:r>
              <a:rPr lang="en-US" dirty="0"/>
              <a:t>? Articulate your objectives using absolutely no jargon.</a:t>
            </a:r>
          </a:p>
          <a:p>
            <a:r>
              <a:rPr lang="en-US" b="1" dirty="0"/>
              <a:t>How is it done today</a:t>
            </a:r>
            <a:r>
              <a:rPr lang="en-US" dirty="0"/>
              <a:t>, and what are the limits of current practice?</a:t>
            </a:r>
          </a:p>
          <a:p>
            <a:r>
              <a:rPr lang="en-US" b="1" dirty="0"/>
              <a:t>What's new </a:t>
            </a:r>
            <a:r>
              <a:rPr lang="en-US" dirty="0"/>
              <a:t>in your approach and why do you think it will be successful?</a:t>
            </a:r>
          </a:p>
          <a:p>
            <a:r>
              <a:rPr lang="en-US" b="1" dirty="0"/>
              <a:t>Who cares</a:t>
            </a:r>
            <a:r>
              <a:rPr lang="en-US" dirty="0"/>
              <a:t>?</a:t>
            </a:r>
          </a:p>
          <a:p>
            <a:r>
              <a:rPr lang="en-US" dirty="0"/>
              <a:t>If you're successful, </a:t>
            </a:r>
            <a:r>
              <a:rPr lang="en-US" b="1" dirty="0"/>
              <a:t>what difference will it make</a:t>
            </a:r>
            <a:r>
              <a:rPr lang="en-US" dirty="0"/>
              <a:t>?</a:t>
            </a:r>
          </a:p>
          <a:p>
            <a:r>
              <a:rPr lang="en-US" dirty="0"/>
              <a:t>What are the </a:t>
            </a:r>
            <a:r>
              <a:rPr lang="en-US" b="1" dirty="0"/>
              <a:t>risks </a:t>
            </a:r>
            <a:r>
              <a:rPr lang="en-US" dirty="0"/>
              <a:t>and the payoffs?</a:t>
            </a:r>
          </a:p>
          <a:p>
            <a:r>
              <a:rPr lang="en-US" dirty="0"/>
              <a:t>How much will it </a:t>
            </a:r>
            <a:r>
              <a:rPr lang="en-US" b="1" dirty="0"/>
              <a:t>cost</a:t>
            </a:r>
            <a:r>
              <a:rPr lang="en-US" dirty="0"/>
              <a:t>?</a:t>
            </a:r>
          </a:p>
          <a:p>
            <a:r>
              <a:rPr lang="en-US" b="1" dirty="0"/>
              <a:t>How long </a:t>
            </a:r>
            <a:r>
              <a:rPr lang="en-US" dirty="0"/>
              <a:t>will it take?</a:t>
            </a:r>
          </a:p>
          <a:p>
            <a:r>
              <a:rPr lang="en-US" dirty="0"/>
              <a:t>What are the midterm and final "exams" to </a:t>
            </a:r>
            <a:r>
              <a:rPr lang="en-US" b="1" dirty="0"/>
              <a:t>check for success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981201" y="6216566"/>
            <a:ext cx="83392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aseline="30000" dirty="0">
                <a:latin typeface="Times New Roman"/>
                <a:cs typeface="Times New Roman"/>
              </a:rPr>
              <a:t>1</a:t>
            </a:r>
            <a:r>
              <a:rPr lang="de-DE" sz="1600" dirty="0">
                <a:latin typeface="Times New Roman"/>
                <a:cs typeface="Times New Roman"/>
              </a:rPr>
              <a:t>  G. Heilmeier, "</a:t>
            </a:r>
            <a:r>
              <a:rPr lang="de-DE" sz="1600" dirty="0" err="1">
                <a:latin typeface="Times New Roman"/>
                <a:cs typeface="Times New Roman"/>
              </a:rPr>
              <a:t>Some</a:t>
            </a:r>
            <a:r>
              <a:rPr lang="de-DE" sz="1600" dirty="0">
                <a:latin typeface="Times New Roman"/>
                <a:cs typeface="Times New Roman"/>
              </a:rPr>
              <a:t> </a:t>
            </a:r>
            <a:r>
              <a:rPr lang="de-DE" sz="1600" dirty="0" err="1">
                <a:latin typeface="Times New Roman"/>
                <a:cs typeface="Times New Roman"/>
              </a:rPr>
              <a:t>Reflections</a:t>
            </a:r>
            <a:r>
              <a:rPr lang="de-DE" sz="1600" dirty="0">
                <a:latin typeface="Times New Roman"/>
                <a:cs typeface="Times New Roman"/>
              </a:rPr>
              <a:t> on Innovation </a:t>
            </a:r>
            <a:r>
              <a:rPr lang="de-DE" sz="1600" dirty="0" err="1">
                <a:latin typeface="Times New Roman"/>
                <a:cs typeface="Times New Roman"/>
              </a:rPr>
              <a:t>and</a:t>
            </a:r>
            <a:r>
              <a:rPr lang="de-DE" sz="1600" dirty="0">
                <a:latin typeface="Times New Roman"/>
                <a:cs typeface="Times New Roman"/>
              </a:rPr>
              <a:t> Invention," </a:t>
            </a:r>
          </a:p>
          <a:p>
            <a:r>
              <a:rPr lang="de-DE" sz="1600" dirty="0" err="1">
                <a:latin typeface="Times New Roman"/>
                <a:cs typeface="Times New Roman"/>
              </a:rPr>
              <a:t>Founders</a:t>
            </a:r>
            <a:r>
              <a:rPr lang="de-DE" sz="1600" dirty="0">
                <a:latin typeface="Times New Roman"/>
                <a:cs typeface="Times New Roman"/>
              </a:rPr>
              <a:t> Award </a:t>
            </a:r>
            <a:r>
              <a:rPr lang="de-DE" sz="1600" dirty="0" err="1">
                <a:latin typeface="Times New Roman"/>
                <a:cs typeface="Times New Roman"/>
              </a:rPr>
              <a:t>Lecture</a:t>
            </a:r>
            <a:r>
              <a:rPr lang="de-DE" sz="1600" dirty="0">
                <a:latin typeface="Times New Roman"/>
                <a:cs typeface="Times New Roman"/>
              </a:rPr>
              <a:t>, National </a:t>
            </a:r>
            <a:r>
              <a:rPr lang="de-DE" sz="1600" dirty="0" err="1">
                <a:latin typeface="Times New Roman"/>
                <a:cs typeface="Times New Roman"/>
              </a:rPr>
              <a:t>Academy</a:t>
            </a:r>
            <a:r>
              <a:rPr lang="de-DE" sz="1600" dirty="0">
                <a:latin typeface="Times New Roman"/>
                <a:cs typeface="Times New Roman"/>
              </a:rPr>
              <a:t> </a:t>
            </a:r>
            <a:r>
              <a:rPr lang="de-DE" sz="1600" dirty="0" err="1">
                <a:latin typeface="Times New Roman"/>
                <a:cs typeface="Times New Roman"/>
              </a:rPr>
              <a:t>of</a:t>
            </a:r>
            <a:r>
              <a:rPr lang="de-DE" sz="1600" dirty="0">
                <a:latin typeface="Times New Roman"/>
                <a:cs typeface="Times New Roman"/>
              </a:rPr>
              <a:t> Engineering, Washington, D.C., Sept. 1992.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1884947" y="6216566"/>
            <a:ext cx="302126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838875" y="2405665"/>
            <a:ext cx="10661049" cy="185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75530" y="5413920"/>
            <a:ext cx="8924530" cy="435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83E5A54-EC0F-DF48-A4ED-3F1E0105305F}"/>
              </a:ext>
            </a:extLst>
          </p:cNvPr>
          <p:cNvSpPr/>
          <p:nvPr/>
        </p:nvSpPr>
        <p:spPr>
          <a:xfrm>
            <a:off x="6738730" y="-19802"/>
            <a:ext cx="5453271" cy="1852857"/>
          </a:xfrm>
          <a:prstGeom prst="wedgeRoundRectCallout">
            <a:avLst>
              <a:gd name="adj1" fmla="val -72574"/>
              <a:gd name="adj2" fmla="val 484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paraphrasing:</a:t>
            </a:r>
          </a:p>
          <a:p>
            <a:pPr algn="ctr"/>
            <a:r>
              <a:rPr lang="en-AT" dirty="0"/>
              <a:t>What is the problem?</a:t>
            </a:r>
          </a:p>
          <a:p>
            <a:pPr algn="ctr"/>
            <a:r>
              <a:rPr lang="en-AT" dirty="0"/>
              <a:t>Why is it a problem?</a:t>
            </a:r>
          </a:p>
          <a:p>
            <a:pPr algn="ctr"/>
            <a:r>
              <a:rPr lang="en-AT" dirty="0"/>
              <a:t>Why should the reader care?</a:t>
            </a:r>
          </a:p>
          <a:p>
            <a:pPr algn="ctr"/>
            <a:r>
              <a:rPr lang="en-AT" dirty="0"/>
              <a:t>What's your solution/contribution?</a:t>
            </a:r>
          </a:p>
          <a:p>
            <a:pPr algn="ctr"/>
            <a:r>
              <a:rPr lang="en-AT" dirty="0"/>
              <a:t>Hint:thesis </a:t>
            </a:r>
            <a:r>
              <a:rPr lang="en-AT" b="1" dirty="0"/>
              <a:t>introduction</a:t>
            </a:r>
            <a:r>
              <a:rPr lang="en-AT" dirty="0"/>
              <a:t> section should answer those!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EDDBF-3BE3-1F49-93F7-69467041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8448" cy="1325563"/>
          </a:xfrm>
        </p:spPr>
        <p:txBody>
          <a:bodyPr>
            <a:noAutofit/>
          </a:bodyPr>
          <a:lstStyle/>
          <a:p>
            <a:r>
              <a:rPr lang="en-US" sz="3600" dirty="0"/>
              <a:t>Structure:</a:t>
            </a:r>
            <a:r>
              <a:rPr lang="en-US" sz="3600" baseline="30000" dirty="0"/>
              <a:t>*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1226" y="1749700"/>
            <a:ext cx="11612186" cy="51082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500" dirty="0"/>
              <a:t>0.   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Introduction (Motivation)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Background</a:t>
            </a:r>
          </a:p>
          <a:p>
            <a:pPr marL="457200" lvl="1" indent="0">
              <a:buNone/>
            </a:pPr>
            <a:r>
              <a:rPr lang="en-US" sz="4500" dirty="0"/>
              <a:t>	Introduce background as necessary for the reader</a:t>
            </a:r>
          </a:p>
          <a:p>
            <a:pPr marL="457200" lvl="1" indent="0">
              <a:buNone/>
            </a:pPr>
            <a:r>
              <a:rPr lang="en-US" sz="4500" dirty="0"/>
              <a:t>	Often useful to add a „running example/scenario“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&lt;Your proposed solution&gt;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Related 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Future Work &amp; Conclusions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References</a:t>
            </a:r>
          </a:p>
          <a:p>
            <a:r>
              <a:rPr lang="en-US" sz="4500" dirty="0"/>
              <a:t>(Appendices: proofs, details on experiments)</a:t>
            </a:r>
          </a:p>
          <a:p>
            <a:endParaRPr lang="en-US" sz="4500" dirty="0"/>
          </a:p>
          <a:p>
            <a:pPr>
              <a:buFont typeface="Wingdings" charset="0"/>
              <a:buChar char="à"/>
            </a:pPr>
            <a:r>
              <a:rPr lang="en-US" sz="4500" dirty="0">
                <a:sym typeface="Wingdings"/>
              </a:rPr>
              <a:t>Variations of this scheme may apply, depending on your </a:t>
            </a:r>
            <a:r>
              <a:rPr lang="en-US" sz="4500" b="1" dirty="0">
                <a:sym typeface="Wingdings"/>
              </a:rPr>
              <a:t>audience &amp; purpose</a:t>
            </a:r>
            <a:r>
              <a:rPr lang="en-US" sz="4500" dirty="0">
                <a:sym typeface="Wingdings"/>
              </a:rPr>
              <a:t>:</a:t>
            </a:r>
          </a:p>
          <a:p>
            <a:pPr lvl="1"/>
            <a:r>
              <a:rPr lang="en-US" sz="4500" dirty="0"/>
              <a:t>Purpose: magazine article, vs. scientific journal vs. Seminar article vs. Diploma thesis)</a:t>
            </a:r>
          </a:p>
          <a:p>
            <a:pPr lvl="1"/>
            <a:r>
              <a:rPr lang="en-US" sz="4500" dirty="0"/>
              <a:t>Audience: research community (Database vs. Economists), students vs. experienced researchers vs. Layman audience</a:t>
            </a:r>
          </a:p>
          <a:p>
            <a:pPr lvl="1"/>
            <a:r>
              <a:rPr lang="en-US" sz="4500" dirty="0"/>
              <a:t>The main thing is : A thesis is a monography </a:t>
            </a:r>
            <a:r>
              <a:rPr lang="en-US" sz="4500" dirty="0">
                <a:sym typeface="Wingdings" pitchFamily="2" charset="2"/>
              </a:rPr>
              <a:t> </a:t>
            </a:r>
            <a:r>
              <a:rPr lang="en-US" sz="4500" dirty="0"/>
              <a:t>Tell </a:t>
            </a:r>
            <a:r>
              <a:rPr lang="en-US" sz="4500" b="1" dirty="0"/>
              <a:t>one coherent story</a:t>
            </a:r>
          </a:p>
          <a:p>
            <a:pPr lvl="1"/>
            <a:r>
              <a:rPr lang="en-US" sz="4500" dirty="0"/>
              <a:t>Tell </a:t>
            </a:r>
            <a:r>
              <a:rPr lang="en-US" sz="4500" b="1" dirty="0"/>
              <a:t>Your </a:t>
            </a:r>
            <a:r>
              <a:rPr lang="en-US" sz="4500" dirty="0"/>
              <a:t>story: i.e. follow the structure in spirit, but adapt it to your needs, do not blindly use the same section headings!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i="1" dirty="0"/>
              <a:t>*) For PMBA theses: </a:t>
            </a:r>
            <a:r>
              <a:rPr lang="en-US" sz="1200" i="1" dirty="0"/>
              <a:t>see also Section 2.2 of the PMBA Thesis guide</a:t>
            </a:r>
            <a:endParaRPr lang="en-US" sz="12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DD1994-309A-2B41-AEAC-2ACCECF40FAB}"/>
              </a:ext>
            </a:extLst>
          </p:cNvPr>
          <p:cNvSpPr/>
          <p:nvPr/>
        </p:nvSpPr>
        <p:spPr>
          <a:xfrm>
            <a:off x="838200" y="1350725"/>
            <a:ext cx="1072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 own „default“ structure of a research paper (mainly suitable for the "case study" style):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832BC-1C3E-EA4C-99E3-ADFC59E1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14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0C8E593-5C55-4E74-0BEA-5194C78A84D5}"/>
              </a:ext>
            </a:extLst>
          </p:cNvPr>
          <p:cNvSpPr/>
          <p:nvPr/>
        </p:nvSpPr>
        <p:spPr>
          <a:xfrm>
            <a:off x="6700683" y="1779069"/>
            <a:ext cx="3819833" cy="2359742"/>
          </a:xfrm>
          <a:prstGeom prst="wedgeRoundRectCallout">
            <a:avLst>
              <a:gd name="adj1" fmla="val -89945"/>
              <a:gd name="adj2" fmla="val -29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Important: </a:t>
            </a:r>
          </a:p>
          <a:p>
            <a:pPr algn="ctr"/>
            <a:r>
              <a:rPr lang="en-AT" dirty="0"/>
              <a:t>DON'T USE </a:t>
            </a:r>
            <a:r>
              <a:rPr lang="en-AT" i="1" dirty="0"/>
              <a:t>THIS (or any other "generic" </a:t>
            </a:r>
            <a:r>
              <a:rPr lang="en-AT" dirty="0"/>
              <a:t>structure!!! </a:t>
            </a:r>
          </a:p>
          <a:p>
            <a:pPr algn="ctr"/>
            <a:endParaRPr lang="en-AT" dirty="0"/>
          </a:p>
          <a:p>
            <a:pPr algn="ctr"/>
            <a:r>
              <a:rPr lang="en-AT" dirty="0"/>
              <a:t>Your supervisor (and o</a:t>
            </a:r>
            <a:r>
              <a:rPr lang="en-GB" dirty="0" err="1"/>
              <a:t>th</a:t>
            </a:r>
            <a:r>
              <a:rPr lang="en-AT" dirty="0"/>
              <a:t>er readers) should already see from the content structure what you worked on!!!</a:t>
            </a:r>
          </a:p>
        </p:txBody>
      </p:sp>
    </p:spTree>
    <p:extLst>
      <p:ext uri="{BB962C8B-B14F-4D97-AF65-F5344CB8AC3E}">
        <p14:creationId xmlns:p14="http://schemas.microsoft.com/office/powerpoint/2010/main" val="81019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78C012-5B6F-D878-7105-9516497F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417"/>
            <a:ext cx="3594238" cy="825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A4E912-4AB1-A64F-BBF2-39F1D3FB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9" y="0"/>
            <a:ext cx="10515600" cy="820307"/>
          </a:xfrm>
        </p:spPr>
        <p:txBody>
          <a:bodyPr>
            <a:normAutofit fontScale="90000"/>
          </a:bodyPr>
          <a:lstStyle/>
          <a:p>
            <a:r>
              <a:rPr lang="en-AT" dirty="0"/>
              <a:t>Structure: "award-winning" example" (TALENTA)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D8EC1-C6FA-792C-E36D-EA59BAD0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3B329-7FCF-3A66-6F5B-E1FF3B18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614" y="820307"/>
            <a:ext cx="4294033" cy="6140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5EC03-1E1F-6398-542E-F63431498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183" y="819441"/>
            <a:ext cx="4294034" cy="2710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280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A2D0-1B20-C54D-86F5-5E5A3688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words on style: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D3A52-8FC3-3F4A-BF82-8A346E04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passive voice sparsely (rather use an inclusive "we")</a:t>
            </a:r>
          </a:p>
          <a:p>
            <a:r>
              <a:rPr lang="en-US" dirty="0"/>
              <a:t>don't state the obvious</a:t>
            </a:r>
          </a:p>
          <a:p>
            <a:r>
              <a:rPr lang="en-US" dirty="0"/>
              <a:t>Don't use subheadings directly after another heading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716B7-3D41-654F-B11D-8585294D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6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There are tons of books on Style...</a:t>
            </a:r>
            <a:br>
              <a:rPr lang="en-US"/>
            </a:br>
            <a:r>
              <a:rPr lang="en-US"/>
              <a:t>... some examples from my shelf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416" r="-94416"/>
          <a:stretch>
            <a:fillRect/>
          </a:stretch>
        </p:blipFill>
        <p:spPr>
          <a:xfrm>
            <a:off x="1657232" y="1937109"/>
            <a:ext cx="5124839" cy="2818464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98" y="2410181"/>
            <a:ext cx="1948648" cy="29687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66442" y="5752933"/>
            <a:ext cx="651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If you look for good examples, take the base articles as a reference!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D22E-70DE-C14A-966F-41DC0BEB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Screen Shot 2013-10-09 at 2.0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304">
            <a:off x="7628743" y="5622546"/>
            <a:ext cx="3146691" cy="126934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words on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53287"/>
            <a:ext cx="1088934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Most importantly: Don‘t annoy the reader/reviewer</a:t>
            </a:r>
          </a:p>
          <a:p>
            <a:pPr lvl="1"/>
            <a:r>
              <a:rPr lang="en-US" b="1" dirty="0"/>
              <a:t>use a spell-checker </a:t>
            </a:r>
            <a:r>
              <a:rPr lang="en-US" dirty="0"/>
              <a:t>  ;-) </a:t>
            </a:r>
          </a:p>
          <a:p>
            <a:pPr lvl="1"/>
            <a:r>
              <a:rPr lang="en-US" dirty="0"/>
              <a:t>avoid to repeat yourself</a:t>
            </a:r>
          </a:p>
          <a:p>
            <a:pPr lvl="1"/>
            <a:r>
              <a:rPr lang="en-US" dirty="0"/>
              <a:t>explain the “big picture” before you jump into technical details</a:t>
            </a:r>
          </a:p>
          <a:p>
            <a:pPr lvl="1"/>
            <a:r>
              <a:rPr lang="en-US" dirty="0"/>
              <a:t>avoid to state the obvious</a:t>
            </a:r>
          </a:p>
          <a:p>
            <a:pPr lvl="1"/>
            <a:r>
              <a:rPr lang="en-US" dirty="0"/>
              <a:t>Avoid “</a:t>
            </a:r>
            <a:r>
              <a:rPr lang="en-US" dirty="0" err="1"/>
              <a:t>Germanisms</a:t>
            </a:r>
            <a:r>
              <a:rPr lang="en-US" dirty="0"/>
              <a:t>”, e.g.</a:t>
            </a:r>
          </a:p>
          <a:p>
            <a:pPr lvl="2"/>
            <a:r>
              <a:rPr lang="en-US" dirty="0"/>
              <a:t>again: in English </a:t>
            </a:r>
            <a:r>
              <a:rPr lang="en-US" b="1" i="1" dirty="0"/>
              <a:t>passive voice </a:t>
            </a:r>
            <a:r>
              <a:rPr lang="en-US" dirty="0"/>
              <a:t>is less common than in German</a:t>
            </a:r>
          </a:p>
          <a:p>
            <a:pPr lvl="2"/>
            <a:r>
              <a:rPr lang="en-US" dirty="0"/>
              <a:t>In English, often people avoid using ”I” in favor of a (reader-inclusive) “we”, even in single author papers!</a:t>
            </a:r>
          </a:p>
          <a:p>
            <a:pPr lvl="1"/>
            <a:r>
              <a:rPr lang="en-US" dirty="0"/>
              <a:t>use proper citation</a:t>
            </a:r>
          </a:p>
          <a:p>
            <a:pPr lvl="1"/>
            <a:r>
              <a:rPr lang="en-US" dirty="0"/>
              <a:t>be concise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1800" i="1" dirty="0"/>
              <a:t>„</a:t>
            </a:r>
            <a:r>
              <a:rPr lang="en-US" sz="1800" i="1" dirty="0">
                <a:latin typeface="Times New Roman"/>
                <a:cs typeface="Times New Roman"/>
              </a:rPr>
              <a:t>If I had more time I would have written a shorter letter</a:t>
            </a:r>
            <a:r>
              <a:rPr lang="en-US" sz="1800" i="1" dirty="0"/>
              <a:t>“ </a:t>
            </a:r>
            <a:r>
              <a:rPr lang="en-US" sz="1100" i="1" dirty="0">
                <a:latin typeface="Times New Roman"/>
                <a:cs typeface="Times New Roman"/>
              </a:rPr>
              <a:t>(</a:t>
            </a:r>
            <a:r>
              <a:rPr lang="en-US" sz="1100" i="1" dirty="0" err="1">
                <a:latin typeface="Times New Roman"/>
                <a:cs typeface="Times New Roman"/>
              </a:rPr>
              <a:t>Blaise</a:t>
            </a:r>
            <a:r>
              <a:rPr lang="en-US" sz="1100" i="1" dirty="0">
                <a:latin typeface="Times New Roman"/>
                <a:cs typeface="Times New Roman"/>
              </a:rPr>
              <a:t> Pascal? Mark Twain?)</a:t>
            </a:r>
            <a:endParaRPr lang="en-US" i="1" dirty="0">
              <a:latin typeface="Times New Roman"/>
              <a:cs typeface="Times New Roman"/>
            </a:endParaRPr>
          </a:p>
          <a:p>
            <a:pPr lvl="1"/>
            <a:r>
              <a:rPr lang="en-US" dirty="0"/>
              <a:t>don‘t jump, follow a consistent line of arguments („</a:t>
            </a:r>
            <a:r>
              <a:rPr lang="en-US" dirty="0" err="1"/>
              <a:t>roter</a:t>
            </a:r>
            <a:r>
              <a:rPr lang="en-US" dirty="0"/>
              <a:t> </a:t>
            </a:r>
            <a:r>
              <a:rPr lang="en-US" dirty="0" err="1"/>
              <a:t>Faden</a:t>
            </a:r>
            <a:r>
              <a:rPr lang="en-US" dirty="0"/>
              <a:t>“)</a:t>
            </a:r>
          </a:p>
          <a:p>
            <a:pPr lvl="1"/>
            <a:r>
              <a:rPr lang="en-US" dirty="0"/>
              <a:t>always </a:t>
            </a:r>
            <a:r>
              <a:rPr lang="en-US" b="1" dirty="0"/>
              <a:t>try to consider the viewpoint of your reader/audience</a:t>
            </a:r>
          </a:p>
          <a:p>
            <a:r>
              <a:rPr lang="en-US" b="1" dirty="0"/>
              <a:t>Don't don't </a:t>
            </a:r>
            <a:r>
              <a:rPr lang="en-US" dirty="0"/>
              <a:t>(i.e. avoid short forms like don't doesn't, can't …)</a:t>
            </a:r>
          </a:p>
          <a:p>
            <a:r>
              <a:rPr lang="en-US" dirty="0"/>
              <a:t>Use section structuring properly, e.g. 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7700555" y="5935734"/>
            <a:ext cx="1591394" cy="38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7852956" y="5686581"/>
            <a:ext cx="1270531" cy="5731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E4BF-CBE4-2546-BC5B-AD65A6A9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8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dirty="0" err="1"/>
              <a:t>examples</a:t>
            </a:r>
            <a:r>
              <a:rPr lang="de-DE" dirty="0"/>
              <a:t> 1/4: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623738" cy="4525963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Avoid to state the obvious:</a:t>
            </a:r>
          </a:p>
          <a:p>
            <a:pPr marL="0" indent="0">
              <a:buNone/>
            </a:pPr>
            <a:r>
              <a:rPr lang="de-DE" dirty="0"/>
              <a:t>	„This </a:t>
            </a:r>
            <a:r>
              <a:rPr lang="de-DE" dirty="0" err="1"/>
              <a:t>seminar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was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`Forschungsseminar Systemanalyse` in Summer </a:t>
            </a:r>
            <a:r>
              <a:rPr lang="de-DE" dirty="0" err="1"/>
              <a:t>term</a:t>
            </a:r>
            <a:r>
              <a:rPr lang="de-DE" dirty="0"/>
              <a:t> 2015“</a:t>
            </a:r>
          </a:p>
          <a:p>
            <a:pPr marL="0" indent="0">
              <a:buNone/>
            </a:pPr>
            <a:r>
              <a:rPr lang="de-DE" dirty="0"/>
              <a:t>	... Not relevant. Look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,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dirty="0"/>
              <a:t>„This </a:t>
            </a:r>
            <a:r>
              <a:rPr lang="de-DE" dirty="0" err="1"/>
              <a:t>paper</a:t>
            </a:r>
            <a:r>
              <a:rPr lang="de-DE" dirty="0"/>
              <a:t> was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submission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World Wide Web </a:t>
            </a:r>
            <a:r>
              <a:rPr lang="de-DE" dirty="0" err="1"/>
              <a:t>conference</a:t>
            </a:r>
            <a:r>
              <a:rPr lang="de-DE" dirty="0"/>
              <a:t>.“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i.e.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motivation</a:t>
            </a:r>
            <a:r>
              <a:rPr lang="de-DE" dirty="0"/>
              <a:t>/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problem</a:t>
            </a:r>
            <a:r>
              <a:rPr lang="de-DE" dirty="0"/>
              <a:t>, not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. ;-)</a:t>
            </a:r>
          </a:p>
        </p:txBody>
      </p:sp>
      <p:grpSp>
        <p:nvGrpSpPr>
          <p:cNvPr id="14" name="Gruppierung 13"/>
          <p:cNvGrpSpPr/>
          <p:nvPr/>
        </p:nvGrpSpPr>
        <p:grpSpPr>
          <a:xfrm>
            <a:off x="2168596" y="1806039"/>
            <a:ext cx="7312083" cy="836011"/>
            <a:chOff x="644595" y="1806038"/>
            <a:chExt cx="7312083" cy="836011"/>
          </a:xfrm>
        </p:grpSpPr>
        <p:cxnSp>
          <p:nvCxnSpPr>
            <p:cNvPr id="4" name="Gerade Verbindung 3"/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ung 14"/>
          <p:cNvGrpSpPr/>
          <p:nvPr/>
        </p:nvGrpSpPr>
        <p:grpSpPr>
          <a:xfrm>
            <a:off x="1981200" y="3494486"/>
            <a:ext cx="7312083" cy="645318"/>
            <a:chOff x="644595" y="1806038"/>
            <a:chExt cx="7312083" cy="836011"/>
          </a:xfrm>
        </p:grpSpPr>
        <p:cxnSp>
          <p:nvCxnSpPr>
            <p:cNvPr id="16" name="Gerade Verbindung 15"/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B68BF-EAF4-7845-BE46-E44AC190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E588-2BAD-7547-BC7B-82D62524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3958-C6F0-7D42-B63A-743C055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454"/>
            <a:ext cx="1051560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Your  thesis is (typically) a </a:t>
            </a:r>
            <a:r>
              <a:rPr lang="en-US" b="1" dirty="0">
                <a:sym typeface="Wingdings" pitchFamily="2" charset="2"/>
              </a:rPr>
              <a:t>monograph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aseline="30000" dirty="0">
                <a:sym typeface="Wingdings" pitchFamily="2" charset="2"/>
              </a:rPr>
              <a:t>*</a:t>
            </a:r>
            <a:r>
              <a:rPr lang="en-US" dirty="0">
                <a:sym typeface="Wingdings" pitchFamily="2" charset="2"/>
              </a:rPr>
              <a:t> it shall have a clear structure and a running </a:t>
            </a:r>
            <a:r>
              <a:rPr lang="en-US" b="1" dirty="0">
                <a:sym typeface="Wingdings" pitchFamily="2" charset="2"/>
              </a:rPr>
              <a:t>story</a:t>
            </a:r>
            <a:r>
              <a:rPr lang="en-US" dirty="0">
                <a:sym typeface="Wingdings" pitchFamily="2" charset="2"/>
              </a:rPr>
              <a:t> that you tell throughout.</a:t>
            </a:r>
          </a:p>
          <a:p>
            <a:endParaRPr lang="en-US" dirty="0">
              <a:sym typeface="Wingdings" pitchFamily="2" charset="2"/>
            </a:endParaRPr>
          </a:p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Your thesis is </a:t>
            </a:r>
            <a:r>
              <a:rPr lang="en-US" b="1" dirty="0">
                <a:sym typeface="Wingdings" pitchFamily="2" charset="2"/>
              </a:rPr>
              <a:t>not </a:t>
            </a:r>
            <a:r>
              <a:rPr lang="en-US" dirty="0">
                <a:sym typeface="Wingdings" pitchFamily="2" charset="2"/>
              </a:rPr>
              <a:t>a collection of excerpts of the literature, i.e.:</a:t>
            </a:r>
          </a:p>
          <a:p>
            <a:pPr lvl="1"/>
            <a:r>
              <a:rPr lang="en-US" dirty="0">
                <a:sym typeface="Wingdings" pitchFamily="2" charset="2"/>
              </a:rPr>
              <a:t>it is ok to start with summarizing even copying text from papers you find as a part of your structured literature review</a:t>
            </a:r>
          </a:p>
          <a:p>
            <a:pPr lvl="1"/>
            <a:r>
              <a:rPr lang="en-US" dirty="0">
                <a:sym typeface="Wingdings" pitchFamily="2" charset="2"/>
              </a:rPr>
              <a:t>i.e. doing excerpts  is not enough, but only a first step…</a:t>
            </a:r>
          </a:p>
          <a:p>
            <a:pPr lvl="1"/>
            <a:r>
              <a:rPr lang="en-US" dirty="0">
                <a:sym typeface="Wingdings" pitchFamily="2" charset="2"/>
              </a:rPr>
              <a:t>… you rather should do a structured literature review.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D9F2E-D73C-6948-BB12-2A21832E825D}"/>
              </a:ext>
            </a:extLst>
          </p:cNvPr>
          <p:cNvSpPr txBox="1"/>
          <p:nvPr/>
        </p:nvSpPr>
        <p:spPr>
          <a:xfrm>
            <a:off x="320051" y="6022955"/>
            <a:ext cx="1127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ym typeface="Wingdings" pitchFamily="2" charset="2"/>
              </a:rPr>
              <a:t>* for PhD theses and Habilitation theses </a:t>
            </a:r>
            <a:r>
              <a:rPr lang="en-US" b="1" i="1" baseline="30000" dirty="0">
                <a:sym typeface="Wingdings" pitchFamily="2" charset="2"/>
              </a:rPr>
              <a:t>sometimes </a:t>
            </a:r>
            <a:r>
              <a:rPr lang="en-US" i="1" baseline="30000" dirty="0">
                <a:sym typeface="Wingdings" pitchFamily="2" charset="2"/>
              </a:rPr>
              <a:t>also cumulative theses (i.e. collections of own original works) are allowed, but that does not apply to Master or Bachelor theses.</a:t>
            </a:r>
            <a:endParaRPr lang="en-AT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60F5F-F722-4143-B329-136B0036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dirty="0" err="1"/>
              <a:t>examples</a:t>
            </a:r>
            <a:r>
              <a:rPr lang="de-DE" dirty="0"/>
              <a:t> 2/4: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445875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use proper citation in the text, e.g. do not use citation as subject of a sentence: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Better, e.g. :</a:t>
            </a:r>
          </a:p>
          <a:p>
            <a:pPr marL="0" lvl="1" indent="0">
              <a:buNone/>
            </a:pPr>
            <a:r>
              <a:rPr lang="en-US" sz="1600" dirty="0">
                <a:latin typeface="Times New Roman"/>
                <a:cs typeface="Times New Roman"/>
              </a:rPr>
              <a:t>		</a:t>
            </a:r>
            <a:r>
              <a:rPr lang="en-US" sz="1600" dirty="0" err="1">
                <a:latin typeface="Times New Roman"/>
                <a:cs typeface="Times New Roman"/>
              </a:rPr>
              <a:t>Dalvi</a:t>
            </a:r>
            <a:r>
              <a:rPr lang="en-US" sz="1600" dirty="0">
                <a:latin typeface="Times New Roman"/>
                <a:cs typeface="Times New Roman"/>
              </a:rPr>
              <a:t> et al. developed an approach called ``Web of concepts” [5] …</a:t>
            </a:r>
          </a:p>
          <a:p>
            <a:pPr marL="0" lvl="1" indent="0">
              <a:buNone/>
            </a:pPr>
            <a:r>
              <a:rPr lang="en-US" sz="1600" dirty="0"/>
              <a:t>	or:</a:t>
            </a:r>
            <a:endParaRPr lang="en-US" sz="1600" dirty="0">
              <a:latin typeface="Times New Roman"/>
              <a:cs typeface="Times New Roman"/>
            </a:endParaRPr>
          </a:p>
          <a:p>
            <a:pPr marL="0" lvl="1" indent="0">
              <a:buNone/>
            </a:pPr>
            <a:r>
              <a:rPr lang="en-US" sz="1600" dirty="0">
                <a:latin typeface="Times New Roman"/>
                <a:cs typeface="Times New Roman"/>
              </a:rPr>
              <a:t>   	        The ``Web of concepts” approach [5] …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 descr="Screen Shot 2014-03-05 at 09.3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45" y="5595521"/>
            <a:ext cx="5673716" cy="696161"/>
          </a:xfrm>
          <a:prstGeom prst="rect">
            <a:avLst/>
          </a:prstGeom>
        </p:spPr>
      </p:pic>
      <p:pic>
        <p:nvPicPr>
          <p:cNvPr id="6" name="Bild 5" descr="Screen Shot 2014-03-05 at 09.3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72" y="4795625"/>
            <a:ext cx="2222500" cy="571500"/>
          </a:xfrm>
          <a:prstGeom prst="rect">
            <a:avLst/>
          </a:prstGeom>
        </p:spPr>
      </p:pic>
      <p:pic>
        <p:nvPicPr>
          <p:cNvPr id="7" name="Bild 6" descr="Screen Shot 2014-03-05 at 09.31.3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5"/>
          <a:stretch/>
        </p:blipFill>
        <p:spPr>
          <a:xfrm>
            <a:off x="2832337" y="2467673"/>
            <a:ext cx="4864080" cy="36582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594305" y="2495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…</a:t>
            </a:r>
            <a:endParaRPr lang="de-DE" dirty="0"/>
          </a:p>
        </p:txBody>
      </p:sp>
      <p:grpSp>
        <p:nvGrpSpPr>
          <p:cNvPr id="9" name="Gruppierung 8"/>
          <p:cNvGrpSpPr/>
          <p:nvPr/>
        </p:nvGrpSpPr>
        <p:grpSpPr>
          <a:xfrm>
            <a:off x="2992787" y="2533893"/>
            <a:ext cx="4953197" cy="292898"/>
            <a:chOff x="644595" y="1806038"/>
            <a:chExt cx="7312083" cy="836011"/>
          </a:xfrm>
        </p:grpSpPr>
        <p:cxnSp>
          <p:nvCxnSpPr>
            <p:cNvPr id="10" name="Gerade Verbindung 9"/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/>
          <p:cNvSpPr/>
          <p:nvPr/>
        </p:nvSpPr>
        <p:spPr>
          <a:xfrm>
            <a:off x="2679292" y="52964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…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679292" y="62904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…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13B22-2222-E349-8AC1-63BBAE8D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dirty="0" err="1"/>
              <a:t>examples</a:t>
            </a:r>
            <a:r>
              <a:rPr lang="de-DE" dirty="0"/>
              <a:t> 3/4: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6060" y="1435285"/>
            <a:ext cx="9215336" cy="5057590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/>
              <a:t>use of domain-specific terminology in your paper without explaining them, or giving a concrete reference where it is explained. E.g. if you write…</a:t>
            </a:r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k-means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always finds a solution, which is not necessarily the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solution. Finding an optimal partitioning belongs to the class of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NP-hard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problems."</a:t>
            </a:r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… What do you mean by </a:t>
            </a:r>
            <a:r>
              <a:rPr lang="en-US" sz="2000" b="1" i="1" dirty="0"/>
              <a:t>optimal</a:t>
            </a:r>
            <a:r>
              <a:rPr lang="en-US" sz="2000" dirty="0"/>
              <a:t>? Can you define it? Can you expect the reader to know what </a:t>
            </a:r>
            <a:r>
              <a:rPr lang="en-US" sz="2000" b="1" i="1" dirty="0"/>
              <a:t>NP-hardness </a:t>
            </a:r>
            <a:r>
              <a:rPr lang="en-US" sz="2000" dirty="0"/>
              <a:t>means? Would you be able to explain it, if your supervisor asks you? If not: </a:t>
            </a:r>
          </a:p>
          <a:p>
            <a:pPr marL="800100" lvl="2" indent="-342900">
              <a:buFont typeface="Arial"/>
              <a:buChar char="•"/>
            </a:pPr>
            <a:r>
              <a:rPr lang="en-US" sz="1600" dirty="0"/>
              <a:t>Read up on it!!!!</a:t>
            </a:r>
          </a:p>
          <a:p>
            <a:pPr marL="800100" lvl="2" indent="-342900">
              <a:buFont typeface="Arial"/>
              <a:buChar char="•"/>
            </a:pPr>
            <a:r>
              <a:rPr lang="en-US" sz="1600" dirty="0"/>
              <a:t>Explain it in the preliminaries</a:t>
            </a:r>
          </a:p>
          <a:p>
            <a:pPr marL="800100" lvl="2" indent="-342900">
              <a:buFont typeface="Arial"/>
              <a:buChar char="•"/>
            </a:pPr>
            <a:endParaRPr lang="en-US" sz="1600" dirty="0"/>
          </a:p>
          <a:p>
            <a:pPr marL="342900" lvl="1" indent="-342900">
              <a:buFont typeface="Arial"/>
              <a:buChar char="•"/>
            </a:pPr>
            <a:r>
              <a:rPr lang="en-US" sz="1800" dirty="0"/>
              <a:t>Better:</a:t>
            </a:r>
          </a:p>
          <a:p>
            <a:pPr marL="800100" lvl="2" indent="-342900">
              <a:buFont typeface="Arial"/>
              <a:buChar char="•"/>
            </a:pPr>
            <a:r>
              <a:rPr lang="en-US" sz="1600" dirty="0"/>
              <a:t>Explain </a:t>
            </a:r>
            <a:r>
              <a:rPr lang="en-US" sz="1600" b="1" dirty="0"/>
              <a:t>all </a:t>
            </a:r>
            <a:r>
              <a:rPr lang="en-US" sz="1600" dirty="0"/>
              <a:t>relevant domain-specific terms in a leading "Background" or "Preliminaries section" and/or add a good reference </a:t>
            </a:r>
            <a:r>
              <a:rPr lang="en-US" sz="1600" i="1" dirty="0"/>
              <a:t>(</a:t>
            </a:r>
            <a:r>
              <a:rPr lang="en-US" sz="1600" b="1" i="1" dirty="0"/>
              <a:t>ATTENTION</a:t>
            </a:r>
            <a:r>
              <a:rPr lang="en-US" sz="1600" i="1" dirty="0"/>
              <a:t>: only explain those terms relevant for your theses, finding the right balance between explaining too little and too much is an art ;-))</a:t>
            </a:r>
            <a:r>
              <a:rPr lang="en-US" sz="1600" dirty="0"/>
              <a:t> </a:t>
            </a:r>
          </a:p>
          <a:p>
            <a:pPr marL="0" lvl="1" indent="0">
              <a:buNone/>
            </a:pPr>
            <a:endParaRPr lang="en-US" dirty="0"/>
          </a:p>
        </p:txBody>
      </p:sp>
      <p:grpSp>
        <p:nvGrpSpPr>
          <p:cNvPr id="14" name="Gruppierung 8">
            <a:extLst>
              <a:ext uri="{FF2B5EF4-FFF2-40B4-BE49-F238E27FC236}">
                <a16:creationId xmlns:a16="http://schemas.microsoft.com/office/drawing/2014/main" id="{1F6CD77A-FA6E-6745-857A-B31CFB75852E}"/>
              </a:ext>
            </a:extLst>
          </p:cNvPr>
          <p:cNvGrpSpPr/>
          <p:nvPr/>
        </p:nvGrpSpPr>
        <p:grpSpPr>
          <a:xfrm>
            <a:off x="1776829" y="2467950"/>
            <a:ext cx="7668728" cy="961050"/>
            <a:chOff x="644595" y="1806038"/>
            <a:chExt cx="7312083" cy="836011"/>
          </a:xfrm>
        </p:grpSpPr>
        <p:cxnSp>
          <p:nvCxnSpPr>
            <p:cNvPr id="15" name="Gerade Verbindung 9">
              <a:extLst>
                <a:ext uri="{FF2B5EF4-FFF2-40B4-BE49-F238E27FC236}">
                  <a16:creationId xmlns:a16="http://schemas.microsoft.com/office/drawing/2014/main" id="{87F83144-693C-894D-90E0-2B703B6F041B}"/>
                </a:ext>
              </a:extLst>
            </p:cNvPr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>
              <a:extLst>
                <a:ext uri="{FF2B5EF4-FFF2-40B4-BE49-F238E27FC236}">
                  <a16:creationId xmlns:a16="http://schemas.microsoft.com/office/drawing/2014/main" id="{50F436A6-2AA0-0B41-AB7E-A0E1E5FB57D4}"/>
                </a:ext>
              </a:extLst>
            </p:cNvPr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60881-3562-8A43-9984-03B7F488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8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dirty="0" err="1"/>
              <a:t>examples</a:t>
            </a:r>
            <a:r>
              <a:rPr lang="de-DE" dirty="0"/>
              <a:t> 4/4: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6060" y="1435285"/>
            <a:ext cx="10081097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1800" dirty="0"/>
              <a:t>similarly, use of abbreviations without explaining them:</a:t>
            </a:r>
          </a:p>
          <a:p>
            <a:pPr marL="0" indent="0">
              <a:buNone/>
            </a:pP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"We want to show which sub-question can be answered using SPARQL queries on the MAKG."</a:t>
            </a:r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marL="342900" lvl="1" indent="-342900">
              <a:buFont typeface="Arial"/>
              <a:buChar char="•"/>
            </a:pPr>
            <a:r>
              <a:rPr lang="en-US" sz="1800" dirty="0"/>
              <a:t>Better:</a:t>
            </a:r>
          </a:p>
          <a:p>
            <a:pPr marL="800100" lvl="2" indent="-342900">
              <a:buFont typeface="Arial"/>
              <a:buChar char="•"/>
            </a:pPr>
            <a:r>
              <a:rPr lang="en-US" sz="1600" dirty="0"/>
              <a:t>Explain each abbreviation at its first use in the thesis, provide references:</a:t>
            </a:r>
          </a:p>
          <a:p>
            <a:pPr marL="457200" lvl="2" indent="0">
              <a:buNone/>
            </a:pP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"We want to show which sub-question can be answered using queries in the SPARQL query language [1] on the Microsoft Academic Knowledge Graph (MAKG).</a:t>
            </a:r>
            <a:r>
              <a:rPr lang="en-GB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457200" lvl="2" indent="0">
              <a:buNone/>
            </a:pP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</a:p>
          <a:p>
            <a:pPr marL="457200" lvl="2" indent="0">
              <a:buNone/>
            </a:pPr>
            <a:r>
              <a:rPr lang="en-GB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http://ma-graph.org/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last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acceessed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27.2.2021</a:t>
            </a:r>
          </a:p>
          <a:p>
            <a:pPr marL="800100" lvl="2" indent="-342900">
              <a:buFont typeface="Arial"/>
              <a:buChar char="•"/>
            </a:pPr>
            <a:endParaRPr lang="en-US" sz="1200" dirty="0"/>
          </a:p>
          <a:p>
            <a:pPr marL="0" lvl="1" indent="0">
              <a:buNone/>
            </a:pPr>
            <a:r>
              <a:rPr lang="en-US" sz="1200" dirty="0"/>
              <a:t>	</a:t>
            </a:r>
            <a:endParaRPr lang="de-DE" sz="1800" dirty="0"/>
          </a:p>
        </p:txBody>
      </p:sp>
      <p:grpSp>
        <p:nvGrpSpPr>
          <p:cNvPr id="4" name="Gruppierung 8">
            <a:extLst>
              <a:ext uri="{FF2B5EF4-FFF2-40B4-BE49-F238E27FC236}">
                <a16:creationId xmlns:a16="http://schemas.microsoft.com/office/drawing/2014/main" id="{AD17B69C-88BE-6948-A1DA-176494CA410E}"/>
              </a:ext>
            </a:extLst>
          </p:cNvPr>
          <p:cNvGrpSpPr/>
          <p:nvPr/>
        </p:nvGrpSpPr>
        <p:grpSpPr>
          <a:xfrm>
            <a:off x="1679553" y="2183696"/>
            <a:ext cx="7795187" cy="326039"/>
            <a:chOff x="644595" y="1806038"/>
            <a:chExt cx="7312083" cy="836011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1E6993D1-6FA4-1743-B0EC-A2FE507C91B4}"/>
                </a:ext>
              </a:extLst>
            </p:cNvPr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10">
              <a:extLst>
                <a:ext uri="{FF2B5EF4-FFF2-40B4-BE49-F238E27FC236}">
                  <a16:creationId xmlns:a16="http://schemas.microsoft.com/office/drawing/2014/main" id="{9930B111-6C81-AB40-9B17-DE8269EE4C5D}"/>
                </a:ext>
              </a:extLst>
            </p:cNvPr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BF484-31B6-6D4A-9C03-A1C3157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F56C-AB4F-EF4F-94BC-FB8ABF70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8" y="0"/>
            <a:ext cx="10515600" cy="1325563"/>
          </a:xfrm>
        </p:spPr>
        <p:txBody>
          <a:bodyPr/>
          <a:lstStyle/>
          <a:p>
            <a:r>
              <a:rPr lang="en-AT" dirty="0"/>
              <a:t>Follow back to </a:t>
            </a:r>
            <a:r>
              <a:rPr lang="en-AT" b="1" dirty="0"/>
              <a:t>original </a:t>
            </a:r>
            <a:r>
              <a:rPr lang="en-AT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9056B-FC6C-E141-994B-2E3827E7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83" y="1253330"/>
            <a:ext cx="11659901" cy="51030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"We use PageRank [1], … "</a:t>
            </a:r>
          </a:p>
          <a:p>
            <a:endParaRPr lang="en-AT" sz="1800" dirty="0"/>
          </a:p>
          <a:p>
            <a:r>
              <a:rPr lang="en-AT" sz="1800" dirty="0"/>
              <a:t>Cite the original, e.g. </a:t>
            </a:r>
          </a:p>
          <a:p>
            <a:pPr lvl="1"/>
            <a:r>
              <a:rPr lang="en-AT" sz="1600" dirty="0"/>
              <a:t>don't cite Wikipedia for PageRank </a:t>
            </a:r>
          </a:p>
          <a:p>
            <a:pPr marL="914400" lvl="2" indent="0">
              <a:buNone/>
            </a:pPr>
            <a:endParaRPr lang="en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Wikipedia "PageRank" . 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https://en.wikipedia.org/wiki/PageRank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last accessed 27.2.2021</a:t>
            </a:r>
          </a:p>
          <a:p>
            <a:pPr marL="914400" lvl="2" indent="0">
              <a:buNone/>
            </a:pPr>
            <a:endParaRPr lang="en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AT" sz="1600" dirty="0"/>
              <a:t>don't cite another paper that uses PageRank, e.g. </a:t>
            </a:r>
          </a:p>
          <a:p>
            <a:pPr marL="914400" lvl="2" indent="0">
              <a:buNone/>
            </a:pPr>
            <a:endParaRPr lang="en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Ljosland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Mildrid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"Evaluation of Web search engines and the search for better ranking algorithms."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SIGIR99 Workshop on Evaluation of Web retrieval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1999.</a:t>
            </a:r>
            <a:endParaRPr lang="en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AT" sz="1600" dirty="0"/>
          </a:p>
          <a:p>
            <a:pPr lvl="1"/>
            <a:r>
              <a:rPr lang="en-AT" sz="1600" dirty="0"/>
              <a:t>but cite the original reference:</a:t>
            </a:r>
          </a:p>
          <a:p>
            <a:pPr lvl="1"/>
            <a:endParaRPr lang="en-AT" sz="1600" dirty="0"/>
          </a:p>
          <a:p>
            <a:pPr marL="914400" lvl="2" indent="0">
              <a:buNone/>
            </a:pPr>
            <a:r>
              <a:rPr lang="en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Brin, S.; Page, L. (1998). "The anatomy of a large-scale hypertextual Web search engine" (PDF). Computer Networks and ISDN Systems. 30 (1–7): 107–117. doi:10.1016/S0169-7552(98)00110-X. ISSN 0169-7552.</a:t>
            </a:r>
            <a:endParaRPr lang="en-AT" sz="1800" dirty="0"/>
          </a:p>
          <a:p>
            <a:endParaRPr lang="en-AT" sz="1800" dirty="0"/>
          </a:p>
          <a:p>
            <a:r>
              <a:rPr lang="en-AT" sz="1800" dirty="0"/>
              <a:t>General rule: cite </a:t>
            </a:r>
            <a:r>
              <a:rPr lang="en-AT" sz="1800" b="1" i="1" dirty="0"/>
              <a:t>webpages </a:t>
            </a:r>
            <a:r>
              <a:rPr lang="en-AT" sz="1800" b="1" dirty="0"/>
              <a:t>ONLY </a:t>
            </a:r>
            <a:r>
              <a:rPr lang="en-GB" sz="1800" dirty="0"/>
              <a:t>as a last resort (if there's no good textbook or academic paper explaining it), and, for Webpages, always add a "last accessed" date.</a:t>
            </a:r>
          </a:p>
          <a:p>
            <a:pPr lvl="1"/>
            <a:r>
              <a:rPr lang="en-GB" sz="1600" dirty="0"/>
              <a:t>Additionally, Check if URLs are indexed at </a:t>
            </a:r>
            <a:r>
              <a:rPr lang="en-GB" sz="1600" dirty="0">
                <a:hlinkClick r:id="rId3"/>
              </a:rPr>
              <a:t>the Web archive</a:t>
            </a:r>
            <a:r>
              <a:rPr lang="en-GB" sz="1600" dirty="0"/>
              <a:t> and if yes , ideally refer to the specific version you mean, e.g. the example from the last slide:</a:t>
            </a:r>
          </a:p>
          <a:p>
            <a:pPr lvl="2"/>
            <a:r>
              <a:rPr lang="en-GB" sz="1600" dirty="0">
                <a:hlinkClick r:id="rId4"/>
              </a:rPr>
              <a:t>https://web.archive.org/web/20201206004707/http://ma-graph.org/</a:t>
            </a:r>
            <a:r>
              <a:rPr lang="en-GB" sz="1600" dirty="0"/>
              <a:t>  refers to the last indexed version on the Web archive from 06 December 2020.</a:t>
            </a:r>
          </a:p>
          <a:p>
            <a:pPr lvl="2"/>
            <a:endParaRPr lang="en-GB" sz="1000" dirty="0"/>
          </a:p>
          <a:p>
            <a:endParaRPr lang="en-AT" dirty="0"/>
          </a:p>
        </p:txBody>
      </p:sp>
      <p:grpSp>
        <p:nvGrpSpPr>
          <p:cNvPr id="4" name="Gruppierung 8">
            <a:extLst>
              <a:ext uri="{FF2B5EF4-FFF2-40B4-BE49-F238E27FC236}">
                <a16:creationId xmlns:a16="http://schemas.microsoft.com/office/drawing/2014/main" id="{E7A1ED33-582D-454A-B15E-A2BDD240B1AA}"/>
              </a:ext>
            </a:extLst>
          </p:cNvPr>
          <p:cNvGrpSpPr/>
          <p:nvPr/>
        </p:nvGrpSpPr>
        <p:grpSpPr>
          <a:xfrm>
            <a:off x="1546697" y="2480678"/>
            <a:ext cx="7063903" cy="273912"/>
            <a:chOff x="644595" y="1806038"/>
            <a:chExt cx="7312083" cy="836011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50CEEC00-DBF2-5549-85F7-1CA2C14345E8}"/>
                </a:ext>
              </a:extLst>
            </p:cNvPr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10">
              <a:extLst>
                <a:ext uri="{FF2B5EF4-FFF2-40B4-BE49-F238E27FC236}">
                  <a16:creationId xmlns:a16="http://schemas.microsoft.com/office/drawing/2014/main" id="{8E47E2E5-048D-D84B-BC58-C57A82898BA0}"/>
                </a:ext>
              </a:extLst>
            </p:cNvPr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ung 8">
            <a:extLst>
              <a:ext uri="{FF2B5EF4-FFF2-40B4-BE49-F238E27FC236}">
                <a16:creationId xmlns:a16="http://schemas.microsoft.com/office/drawing/2014/main" id="{F78DBCD0-BF7F-814F-AE64-61A8F34C2397}"/>
              </a:ext>
            </a:extLst>
          </p:cNvPr>
          <p:cNvGrpSpPr/>
          <p:nvPr/>
        </p:nvGrpSpPr>
        <p:grpSpPr>
          <a:xfrm>
            <a:off x="1475361" y="3352502"/>
            <a:ext cx="9878439" cy="452337"/>
            <a:chOff x="644595" y="1806038"/>
            <a:chExt cx="7312083" cy="836011"/>
          </a:xfrm>
        </p:grpSpPr>
        <p:cxnSp>
          <p:nvCxnSpPr>
            <p:cNvPr id="8" name="Gerade Verbindung 9">
              <a:extLst>
                <a:ext uri="{FF2B5EF4-FFF2-40B4-BE49-F238E27FC236}">
                  <a16:creationId xmlns:a16="http://schemas.microsoft.com/office/drawing/2014/main" id="{C32551B1-0FAC-8E44-B0FA-E06D023ED70F}"/>
                </a:ext>
              </a:extLst>
            </p:cNvPr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0">
              <a:extLst>
                <a:ext uri="{FF2B5EF4-FFF2-40B4-BE49-F238E27FC236}">
                  <a16:creationId xmlns:a16="http://schemas.microsoft.com/office/drawing/2014/main" id="{746ABED8-3ABA-5345-A421-5CC523030926}"/>
                </a:ext>
              </a:extLst>
            </p:cNvPr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B07126-30FE-3646-86DD-A2AC6633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6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F5D52F-DD9A-7E44-AF83-1DC0888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12" y="492934"/>
            <a:ext cx="10515600" cy="5863415"/>
          </a:xfrm>
        </p:spPr>
        <p:txBody>
          <a:bodyPr>
            <a:normAutofit/>
          </a:bodyPr>
          <a:lstStyle/>
          <a:p>
            <a:r>
              <a:rPr lang="en-AT" dirty="0"/>
              <a:t>… I could go on forever here, but once again to conclude:</a:t>
            </a:r>
          </a:p>
          <a:p>
            <a:endParaRPr lang="en-AT" dirty="0"/>
          </a:p>
          <a:p>
            <a:pPr lvl="1"/>
            <a:r>
              <a:rPr lang="en-AT" sz="3200" dirty="0"/>
              <a:t>learn from reading good papers!</a:t>
            </a:r>
          </a:p>
          <a:p>
            <a:pPr lvl="1"/>
            <a:endParaRPr lang="en-AT" sz="3200" dirty="0"/>
          </a:p>
          <a:p>
            <a:pPr lvl="1"/>
            <a:r>
              <a:rPr lang="en-AT" sz="3200" dirty="0"/>
              <a:t>not only from their content, but also from their</a:t>
            </a:r>
          </a:p>
          <a:p>
            <a:pPr lvl="2"/>
            <a:r>
              <a:rPr lang="en-AT" sz="2800" dirty="0"/>
              <a:t>structure</a:t>
            </a:r>
          </a:p>
          <a:p>
            <a:pPr lvl="2"/>
            <a:r>
              <a:rPr lang="en-AT" sz="2800" dirty="0"/>
              <a:t>use of references</a:t>
            </a:r>
          </a:p>
          <a:p>
            <a:pPr lvl="2"/>
            <a:r>
              <a:rPr lang="en-AT" sz="2800" dirty="0"/>
              <a:t>explanations of related backgrounds</a:t>
            </a:r>
          </a:p>
          <a:p>
            <a:pPr lvl="2"/>
            <a:r>
              <a:rPr lang="en-AT" sz="2800" dirty="0"/>
              <a:t>style</a:t>
            </a:r>
          </a:p>
          <a:p>
            <a:pPr lvl="2"/>
            <a:endParaRPr lang="en-AT" sz="2800" dirty="0"/>
          </a:p>
          <a:p>
            <a:pPr lvl="1"/>
            <a:r>
              <a:rPr lang="en-AT" sz="3200" dirty="0"/>
              <a:t>start reading and searching for literature now! </a:t>
            </a:r>
            <a:r>
              <a:rPr lang="en-AT" sz="3200" dirty="0">
                <a:sym typeface="Wingdings" pitchFamily="2" charset="2"/>
              </a:rPr>
              <a:t></a:t>
            </a:r>
          </a:p>
          <a:p>
            <a:pPr lvl="1"/>
            <a:endParaRPr lang="en-AT" sz="3200" dirty="0">
              <a:sym typeface="Wingdings" pitchFamily="2" charset="2"/>
            </a:endParaRPr>
          </a:p>
          <a:p>
            <a:pPr lvl="1"/>
            <a:endParaRPr lang="en-AT" sz="3200" b="1" dirty="0">
              <a:sym typeface="Wingdings" pitchFamily="2" charset="2"/>
            </a:endParaRPr>
          </a:p>
          <a:p>
            <a:pPr lvl="1"/>
            <a:endParaRPr lang="en-AT" sz="3200" b="1" dirty="0">
              <a:sym typeface="Wingdings" pitchFamily="2" charset="2"/>
            </a:endParaRPr>
          </a:p>
          <a:p>
            <a:pPr marL="0" indent="0">
              <a:buNone/>
            </a:pPr>
            <a:endParaRPr lang="en-A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F0003-3CA7-9D46-98D0-070E1DAD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8D1F-7083-2A47-8994-0AB486A6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Examples of good theses?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2583-55A9-F241-B863-3CB871B68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T" dirty="0"/>
              <a:t>Some excellent theses that truly fullfilled or exceeded these expectations (at various levels, </a:t>
            </a:r>
            <a:r>
              <a:rPr lang="en-GB" dirty="0"/>
              <a:t>incl. 5 WU TALENTA awards!)</a:t>
            </a:r>
            <a:r>
              <a:rPr lang="en-AT" dirty="0"/>
              <a:t>:</a:t>
            </a:r>
          </a:p>
          <a:p>
            <a:endParaRPr lang="en-AT" dirty="0"/>
          </a:p>
          <a:p>
            <a:endParaRPr lang="en-AT" dirty="0"/>
          </a:p>
          <a:p>
            <a:pPr marL="457200" lvl="1" indent="0">
              <a:buNone/>
            </a:pPr>
            <a:r>
              <a:rPr lang="en-AT" dirty="0">
                <a:hlinkClick r:id="rId2"/>
              </a:rPr>
              <a:t>http://polleres.net/</a:t>
            </a:r>
            <a:r>
              <a:rPr lang="en-GB" dirty="0">
                <a:hlinkClick r:id="rId2"/>
              </a:rPr>
              <a:t>supervised_theses/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>
                <a:hlinkClick r:id="rId3"/>
              </a:rPr>
              <a:t>https://semantic-systems.org/student-thesis/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2400" i="1" dirty="0"/>
              <a:t>(Hint: unless you're a PhD student … </a:t>
            </a:r>
          </a:p>
          <a:p>
            <a:pPr marL="0" indent="0">
              <a:buNone/>
            </a:pPr>
            <a:r>
              <a:rPr lang="en-US" sz="2400" i="1" dirty="0"/>
              <a:t>	… of course you're NOT expected to do a CS PhD thesis ;-)))</a:t>
            </a:r>
            <a:endParaRPr lang="en-US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get equally great results:</a:t>
            </a:r>
          </a:p>
          <a:p>
            <a:r>
              <a:rPr lang="en-AT" b="1" dirty="0">
                <a:sym typeface="Wingdings" pitchFamily="2" charset="2"/>
              </a:rPr>
              <a:t>plan &amp; manage </a:t>
            </a:r>
            <a:r>
              <a:rPr lang="en-AT" dirty="0">
                <a:sym typeface="Wingdings" pitchFamily="2" charset="2"/>
              </a:rPr>
              <a:t>your thesis (and your supervisor ;-))</a:t>
            </a:r>
            <a:endParaRPr lang="en-AT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C15AC-7BC9-1745-9974-3D401A3B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2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D0AC-47B8-D24E-A7DA-B966D70B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320675"/>
            <a:ext cx="10515600" cy="1325563"/>
          </a:xfrm>
        </p:spPr>
        <p:txBody>
          <a:bodyPr/>
          <a:lstStyle/>
          <a:p>
            <a:r>
              <a:rPr lang="en-AT" dirty="0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FB67-5636-7F47-8A90-5B18E7D31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1825625"/>
            <a:ext cx="11502886" cy="4351338"/>
          </a:xfrm>
        </p:spPr>
        <p:txBody>
          <a:bodyPr>
            <a:normAutofit/>
          </a:bodyPr>
          <a:lstStyle/>
          <a:p>
            <a:r>
              <a:rPr lang="en-AT" sz="2400" dirty="0"/>
              <a:t>formatting</a:t>
            </a:r>
          </a:p>
          <a:p>
            <a:r>
              <a:rPr lang="en-AT" sz="2400" dirty="0"/>
              <a:t>Why use LaTeX?</a:t>
            </a:r>
          </a:p>
          <a:p>
            <a:pPr lvl="1"/>
            <a:r>
              <a:rPr lang="en-US" sz="2200" dirty="0"/>
              <a:t>the main tool used in scientific writing!</a:t>
            </a:r>
          </a:p>
          <a:p>
            <a:pPr lvl="2"/>
            <a:r>
              <a:rPr lang="en-US" sz="1900" dirty="0"/>
              <a:t>Makes keeping of references </a:t>
            </a:r>
            <a:r>
              <a:rPr lang="en-US" sz="1900" b="1" dirty="0"/>
              <a:t>really</a:t>
            </a:r>
            <a:r>
              <a:rPr lang="en-US" sz="1900" dirty="0"/>
              <a:t> easy (using </a:t>
            </a:r>
            <a:r>
              <a:rPr lang="en-US" sz="1900" dirty="0" err="1"/>
              <a:t>BibTex</a:t>
            </a:r>
            <a:r>
              <a:rPr lang="en-US" sz="1900" dirty="0"/>
              <a:t>)!</a:t>
            </a:r>
          </a:p>
          <a:p>
            <a:pPr lvl="2"/>
            <a:r>
              <a:rPr lang="en-US" sz="1800" dirty="0"/>
              <a:t>For our undergraduate thesis we actually provide a LaTeX thesis template it (which in case someone is interested, we could adapt):</a:t>
            </a:r>
          </a:p>
          <a:p>
            <a:pPr lvl="2"/>
            <a:r>
              <a:rPr lang="en-US" sz="1800" dirty="0"/>
              <a:t>You can work using online tools, e.g. </a:t>
            </a:r>
            <a:r>
              <a:rPr lang="en-US" sz="1800" dirty="0">
                <a:hlinkClick r:id="rId2"/>
              </a:rPr>
              <a:t>https://www.overleaf.com/</a:t>
            </a:r>
            <a:r>
              <a:rPr lang="en-US" sz="1800" dirty="0"/>
              <a:t> (many good tutorials on their page as well!</a:t>
            </a:r>
            <a:endParaRPr lang="en-AT" sz="1800" dirty="0"/>
          </a:p>
          <a:p>
            <a:endParaRPr lang="en-AT" sz="2400" dirty="0"/>
          </a:p>
          <a:p>
            <a:endParaRPr lang="en-AT" sz="2400" dirty="0"/>
          </a:p>
          <a:p>
            <a:r>
              <a:rPr lang="en-AT" sz="2400" dirty="0"/>
              <a:t>… again: find it here: </a:t>
            </a:r>
            <a:r>
              <a:rPr lang="en-US" sz="2400" dirty="0">
                <a:hlinkClick r:id="rId3"/>
              </a:rPr>
              <a:t>https://www.wu.ac.at/dpkm/topics/how-to-write-a-thesis/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AT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9831-0B51-4E44-B780-9B9FA109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D1E3-8404-E148-D02D-30CFE50A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i="1" dirty="0"/>
              <a:t>Code?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E04A-CBF2-579E-1FE9-7EC8D4C22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T" dirty="0"/>
              <a:t>If you produce code or data for your thesis, </a:t>
            </a:r>
            <a:r>
              <a:rPr lang="en-AT" b="1" dirty="0"/>
              <a:t>wherever possible</a:t>
            </a:r>
            <a:r>
              <a:rPr lang="en-AT" dirty="0"/>
              <a:t>:</a:t>
            </a:r>
          </a:p>
          <a:p>
            <a:pPr lvl="1"/>
            <a:r>
              <a:rPr lang="en-GB" dirty="0"/>
              <a:t>B</a:t>
            </a:r>
            <a:r>
              <a:rPr lang="en-AT" dirty="0"/>
              <a:t>e </a:t>
            </a:r>
            <a:r>
              <a:rPr lang="en-AT" b="1" i="1" dirty="0"/>
              <a:t>FAIR</a:t>
            </a:r>
            <a:r>
              <a:rPr lang="en-AT" dirty="0"/>
              <a:t> (cf. </a:t>
            </a:r>
            <a:r>
              <a:rPr lang="en-GB" dirty="0"/>
              <a:t>https://</a:t>
            </a:r>
            <a:r>
              <a:rPr lang="en-GB" dirty="0" err="1"/>
              <a:t>www.go-fair.org</a:t>
            </a:r>
            <a:r>
              <a:rPr lang="en-GB" dirty="0"/>
              <a:t>/fair-principles/ )</a:t>
            </a:r>
            <a:r>
              <a:rPr lang="en-AT" dirty="0"/>
              <a:t>:</a:t>
            </a:r>
          </a:p>
          <a:p>
            <a:pPr lvl="2"/>
            <a:r>
              <a:rPr lang="en-GB" dirty="0"/>
              <a:t>F</a:t>
            </a:r>
            <a:r>
              <a:rPr lang="en-AT" dirty="0"/>
              <a:t>indable</a:t>
            </a:r>
          </a:p>
          <a:p>
            <a:pPr lvl="2"/>
            <a:r>
              <a:rPr lang="en-GB" dirty="0"/>
              <a:t>A</a:t>
            </a:r>
            <a:r>
              <a:rPr lang="en-AT" dirty="0"/>
              <a:t>ccessible</a:t>
            </a:r>
          </a:p>
          <a:p>
            <a:pPr lvl="2"/>
            <a:r>
              <a:rPr lang="en-AT" dirty="0"/>
              <a:t>Interoperable</a:t>
            </a:r>
          </a:p>
          <a:p>
            <a:pPr lvl="2"/>
            <a:r>
              <a:rPr lang="en-GB" dirty="0"/>
              <a:t>R</a:t>
            </a:r>
            <a:r>
              <a:rPr lang="en-AT" dirty="0"/>
              <a:t>eusable</a:t>
            </a:r>
          </a:p>
          <a:p>
            <a:pPr lvl="1"/>
            <a:r>
              <a:rPr lang="en-GB" dirty="0"/>
              <a:t>Apply-best practices:</a:t>
            </a:r>
          </a:p>
          <a:p>
            <a:pPr lvl="2"/>
            <a:r>
              <a:rPr lang="en-GB" dirty="0"/>
              <a:t>E</a:t>
            </a:r>
            <a:r>
              <a:rPr lang="en-AT" dirty="0"/>
              <a:t>.g. </a:t>
            </a:r>
          </a:p>
          <a:p>
            <a:pPr lvl="2"/>
            <a:r>
              <a:rPr lang="en-GB" dirty="0"/>
              <a:t>u</a:t>
            </a:r>
            <a:r>
              <a:rPr lang="en-AT" dirty="0"/>
              <a:t>se a versioning tool</a:t>
            </a:r>
          </a:p>
          <a:p>
            <a:pPr lvl="2"/>
            <a:r>
              <a:rPr lang="en-AT" dirty="0"/>
              <a:t>use a git repository (we can provide one at the institute)</a:t>
            </a:r>
          </a:p>
          <a:p>
            <a:pPr lvl="2"/>
            <a:r>
              <a:rPr lang="en-GB" dirty="0"/>
              <a:t>A</a:t>
            </a:r>
            <a:r>
              <a:rPr lang="en-AT" dirty="0"/>
              <a:t>dd a licences for reuse (ideally an </a:t>
            </a:r>
            <a:r>
              <a:rPr lang="en-AT" b="1" dirty="0"/>
              <a:t>Open </a:t>
            </a:r>
            <a:r>
              <a:rPr lang="en-AT" dirty="0"/>
              <a:t>License!)</a:t>
            </a:r>
          </a:p>
          <a:p>
            <a:pPr lvl="1"/>
            <a:endParaRPr lang="en-AT" dirty="0"/>
          </a:p>
          <a:p>
            <a:pPr lvl="1"/>
            <a:r>
              <a:rPr lang="en-AT" dirty="0"/>
              <a:t>i.e. make your work re-usable for other students who could build up on it!</a:t>
            </a:r>
          </a:p>
          <a:p>
            <a:pPr lvl="1"/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9B4E2-A742-0D9D-B528-011E688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7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9473-2279-2F4C-9EFA-21CB87B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A word on plagiarism…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E7B3-53D9-C044-B3C1-7033D2FB0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T" dirty="0"/>
              <a:t>ALL (no exceptions) inspirations you took from elsewhere should be referenced</a:t>
            </a:r>
          </a:p>
          <a:p>
            <a:endParaRPr lang="en-AT" dirty="0"/>
          </a:p>
          <a:p>
            <a:r>
              <a:rPr lang="en-AT" dirty="0"/>
              <a:t>We us e a plagiarism checker!</a:t>
            </a:r>
          </a:p>
          <a:p>
            <a:pPr lvl="1"/>
            <a:r>
              <a:rPr lang="en-AT" dirty="0"/>
              <a:t>reformulate and explain things you read elsewhere IN YOUR OWN WORDS</a:t>
            </a:r>
          </a:p>
          <a:p>
            <a:pPr lvl="1"/>
            <a:r>
              <a:rPr lang="en-AT" dirty="0"/>
              <a:t>any literal quotes have to be clearly marked as such (</a:t>
            </a:r>
            <a:r>
              <a:rPr lang="en-AT" i="1" dirty="0"/>
              <a:t>using quotes and italic</a:t>
            </a:r>
            <a:r>
              <a:rPr lang="en-AT" dirty="0"/>
              <a:t>)</a:t>
            </a:r>
          </a:p>
          <a:p>
            <a:pPr marL="457200" lvl="1" indent="0">
              <a:buNone/>
            </a:pPr>
            <a:endParaRPr lang="en-AT" b="1" dirty="0"/>
          </a:p>
          <a:p>
            <a:r>
              <a:rPr lang="en-AT" dirty="0"/>
              <a:t>Also </a:t>
            </a:r>
            <a:r>
              <a:rPr lang="en-AT" b="1" dirty="0"/>
              <a:t>figures and images </a:t>
            </a:r>
            <a:r>
              <a:rPr lang="en-AT" dirty="0"/>
              <a:t>need to be referenced!!!!</a:t>
            </a:r>
          </a:p>
          <a:p>
            <a:pPr lvl="1"/>
            <a:r>
              <a:rPr lang="en-AT" dirty="0"/>
              <a:t>I also use image search engines to check figures</a:t>
            </a:r>
          </a:p>
          <a:p>
            <a:endParaRPr lang="en-AT" dirty="0"/>
          </a:p>
          <a:p>
            <a:r>
              <a:rPr lang="en-AT" dirty="0"/>
              <a:t>Again: follow references to the </a:t>
            </a:r>
            <a:r>
              <a:rPr lang="en-AT" b="1" dirty="0"/>
              <a:t>original</a:t>
            </a:r>
            <a:r>
              <a:rPr lang="en-AT" dirty="0"/>
              <a:t> source! (cf. slide 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670C0-EE98-1A4D-BD7A-D990075A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8C23-009A-A0E0-EDD1-7FF28D14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2559"/>
            <a:ext cx="4232563" cy="4351338"/>
          </a:xfrm>
        </p:spPr>
        <p:txBody>
          <a:bodyPr>
            <a:normAutofit fontScale="55000" lnSpcReduction="20000"/>
          </a:bodyPr>
          <a:lstStyle/>
          <a:p>
            <a:r>
              <a:rPr lang="en-AT" dirty="0"/>
              <a:t>Large-Language models like GPT, LLAMA, and friends</a:t>
            </a:r>
          </a:p>
          <a:p>
            <a:pPr lvl="1"/>
            <a:r>
              <a:rPr lang="en-GB" dirty="0"/>
              <a:t>a</a:t>
            </a:r>
            <a:r>
              <a:rPr lang="en-AT" dirty="0"/>
              <a:t>re like “pocket calculators”</a:t>
            </a:r>
          </a:p>
          <a:p>
            <a:pPr lvl="1"/>
            <a:r>
              <a:rPr lang="en-GB" dirty="0"/>
              <a:t>b</a:t>
            </a:r>
            <a:r>
              <a:rPr lang="en-AT" dirty="0"/>
              <a:t>ut make mistakes (hallucination)</a:t>
            </a:r>
          </a:p>
          <a:p>
            <a:r>
              <a:rPr lang="en-AT" dirty="0"/>
              <a:t>In general, we discourage their use for a thesis: you should learn how to write a good text/thesis yourself!</a:t>
            </a:r>
          </a:p>
          <a:p>
            <a:r>
              <a:rPr lang="en-AT" dirty="0"/>
              <a:t>Don’t take any output of an LLM into your thesis unreflected/unchecked</a:t>
            </a:r>
          </a:p>
          <a:p>
            <a:r>
              <a:rPr lang="en-AT" b="1" dirty="0"/>
              <a:t>If</a:t>
            </a:r>
            <a:r>
              <a:rPr lang="en-AT" dirty="0"/>
              <a:t> you use an LLM, keep/provide a </a:t>
            </a:r>
            <a:r>
              <a:rPr lang="en-AT" b="1" dirty="0"/>
              <a:t>transcript</a:t>
            </a:r>
            <a:r>
              <a:rPr lang="en-AT" dirty="0"/>
              <a:t> of your interactions!</a:t>
            </a:r>
          </a:p>
          <a:p>
            <a:r>
              <a:rPr lang="en-AT" b="1" dirty="0"/>
              <a:t>NEVER</a:t>
            </a:r>
            <a:r>
              <a:rPr lang="en-AT" dirty="0"/>
              <a:t> feed </a:t>
            </a:r>
            <a:r>
              <a:rPr lang="en-AT" i="1" dirty="0"/>
              <a:t>sensitive</a:t>
            </a:r>
            <a:r>
              <a:rPr lang="en-AT" dirty="0"/>
              <a:t>, </a:t>
            </a:r>
            <a:r>
              <a:rPr lang="en-AT" i="1" dirty="0"/>
              <a:t>personal, or copyrighted </a:t>
            </a:r>
            <a:r>
              <a:rPr lang="en-AT" dirty="0"/>
              <a:t>information into an LLM!</a:t>
            </a:r>
          </a:p>
          <a:p>
            <a:r>
              <a:rPr lang="en-AT" dirty="0"/>
              <a:t>Be </a:t>
            </a:r>
            <a:r>
              <a:rPr lang="en-AT" b="1" dirty="0"/>
              <a:t>ALWAYS</a:t>
            </a:r>
            <a:r>
              <a:rPr lang="en-AT" dirty="0"/>
              <a:t> able to explain anything you write yourself!</a:t>
            </a:r>
          </a:p>
          <a:p>
            <a:r>
              <a:rPr lang="en-AT" b="1" dirty="0"/>
              <a:t>Summarize your own contribution </a:t>
            </a:r>
            <a:r>
              <a:rPr lang="en-AT" dirty="0"/>
              <a:t>in your thesis, e.g. for a survey, how you structured the literature, which criteria you defined.</a:t>
            </a:r>
          </a:p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3D87E-286B-C429-F5AB-BE3E18DF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92275A-0CF2-0A3F-9C9F-F92EBD58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A word on plagiarism(?)… LLMS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67094-618F-60A4-3891-214320564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0"/>
          <a:stretch/>
        </p:blipFill>
        <p:spPr>
          <a:xfrm>
            <a:off x="4696690" y="2834159"/>
            <a:ext cx="7377545" cy="27968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ACC594E-F832-3C3D-7208-96BAC03B1946}"/>
              </a:ext>
            </a:extLst>
          </p:cNvPr>
          <p:cNvSpPr/>
          <p:nvPr/>
        </p:nvSpPr>
        <p:spPr>
          <a:xfrm>
            <a:off x="4973780" y="2263672"/>
            <a:ext cx="6151419" cy="304800"/>
          </a:xfrm>
          <a:prstGeom prst="wedgeRoundRectCallout">
            <a:avLst>
              <a:gd name="adj1" fmla="val -42437"/>
              <a:gd name="adj2" fmla="val 14800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i="1" dirty="0"/>
              <a:t>Sample guidline from a syllabus… apply analogously! ;-)</a:t>
            </a:r>
          </a:p>
        </p:txBody>
      </p:sp>
    </p:spTree>
    <p:extLst>
      <p:ext uri="{BB962C8B-B14F-4D97-AF65-F5344CB8AC3E}">
        <p14:creationId xmlns:p14="http://schemas.microsoft.com/office/powerpoint/2010/main" val="83007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E588-2BAD-7547-BC7B-82D62524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"Phases" of doing a thesis: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3958-C6F0-7D42-B63A-743C055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453"/>
            <a:ext cx="10515600" cy="5222421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/>
              <a:t>The second point of the last slide cannot be stressed enough…</a:t>
            </a:r>
          </a:p>
          <a:p>
            <a:pPr lvl="1"/>
            <a:r>
              <a:rPr lang="en-US" dirty="0"/>
              <a:t>… </a:t>
            </a:r>
            <a:r>
              <a:rPr lang="en-US" b="1" dirty="0"/>
              <a:t>write-up</a:t>
            </a:r>
            <a:r>
              <a:rPr lang="en-US" dirty="0"/>
              <a:t> of your thesis should be considered a separate task/phase of your thesis project! </a:t>
            </a:r>
          </a:p>
          <a:p>
            <a:pPr lvl="2"/>
            <a:r>
              <a:rPr lang="en-US" dirty="0"/>
              <a:t>it takes considerable time</a:t>
            </a:r>
          </a:p>
          <a:p>
            <a:pPr lvl="2"/>
            <a:r>
              <a:rPr lang="en-US" dirty="0"/>
              <a:t>"mingling" this with the data/literature collection phase, i.e. collecting information and writing the thesis in one go is a common "recipe for failure"</a:t>
            </a:r>
          </a:p>
          <a:p>
            <a:r>
              <a:rPr lang="en-US" dirty="0"/>
              <a:t>Consider your thesis a </a:t>
            </a:r>
            <a:r>
              <a:rPr lang="en-US" b="1" dirty="0"/>
              <a:t>project </a:t>
            </a:r>
            <a:r>
              <a:rPr lang="en-US" dirty="0"/>
              <a:t>and plan it like a project!</a:t>
            </a:r>
          </a:p>
          <a:p>
            <a:pPr lvl="2"/>
            <a:r>
              <a:rPr lang="en-US" dirty="0"/>
              <a:t>Example phases of a thesis project: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research/literature collection phase </a:t>
            </a:r>
            <a:r>
              <a:rPr lang="en-US" dirty="0"/>
              <a:t>- understand the problem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Think of your </a:t>
            </a:r>
            <a:r>
              <a:rPr lang="en-US" b="1" dirty="0"/>
              <a:t>contribution – what should be the (ideal) outcome?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methodological familiarization phase</a:t>
            </a:r>
            <a:r>
              <a:rPr lang="en-US" dirty="0"/>
              <a:t>: practice, familiarize yourself with needed technology (document what you learn here, this will be valuable for a "preliminaries section" in your thesis)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design of your approach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implementation phase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evaluation phase </a:t>
            </a:r>
            <a:r>
              <a:rPr lang="en-US" dirty="0"/>
              <a:t>(again, this may need a design phase for the evaluation, deciding on data to be used, how you want to analyze this data)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write-up phase</a:t>
            </a:r>
          </a:p>
          <a:p>
            <a:pPr lvl="4"/>
            <a:r>
              <a:rPr lang="en-US" dirty="0"/>
              <a:t>start from an empty document</a:t>
            </a:r>
          </a:p>
          <a:p>
            <a:pPr lvl="4"/>
            <a:r>
              <a:rPr lang="en-US" dirty="0"/>
              <a:t>continue with a coherent structure</a:t>
            </a:r>
          </a:p>
          <a:p>
            <a:pPr lvl="4"/>
            <a:r>
              <a:rPr lang="en-US" dirty="0"/>
              <a:t>write each section from scratch, drawing from the documentation and texts you produced in the earlier phases</a:t>
            </a:r>
          </a:p>
          <a:p>
            <a:pPr lvl="4"/>
            <a:r>
              <a:rPr lang="en-US" dirty="0"/>
              <a:t>write the conclusions last, think about limitations and things you had to leave open in your work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60F5F-F722-4143-B329-136B0036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8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30FF-291A-C140-81E8-5A6FA417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Any additional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2AB3-96FF-0741-8E5F-B6B906797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T" dirty="0"/>
              <a:t>In this order:</a:t>
            </a:r>
          </a:p>
          <a:p>
            <a:r>
              <a:rPr lang="en-AT" dirty="0"/>
              <a:t>contact your supervisor!</a:t>
            </a:r>
          </a:p>
          <a:p>
            <a:pPr lvl="1"/>
            <a:r>
              <a:rPr lang="en-AT" dirty="0"/>
              <a:t>write a friendly reminder if you don’t get an answer within 2-3 days</a:t>
            </a:r>
          </a:p>
          <a:p>
            <a:r>
              <a:rPr lang="en-AT" dirty="0"/>
              <a:t>backup (sometimes emails may get lost, just too many </a:t>
            </a:r>
            <a:r>
              <a:rPr lang="en-AT" dirty="0">
                <a:sym typeface="Wingdings" pitchFamily="2" charset="2"/>
              </a:rPr>
              <a:t>):</a:t>
            </a:r>
          </a:p>
          <a:p>
            <a:pPr lvl="1"/>
            <a:r>
              <a:rPr lang="en-AT" dirty="0"/>
              <a:t>contact </a:t>
            </a:r>
            <a:r>
              <a:rPr lang="en-GB" dirty="0">
                <a:hlinkClick r:id="rId2"/>
              </a:rPr>
              <a:t>backoffice@ai.wu.ac.at</a:t>
            </a:r>
            <a:r>
              <a:rPr lang="en-GB" dirty="0"/>
              <a:t>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6000-060C-4C43-AB8E-5C97CC7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8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6989-3381-4189-5A13-3D8534B1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What is your own </a:t>
            </a:r>
            <a:r>
              <a:rPr lang="en-AT" b="1" i="1" dirty="0"/>
              <a:t>contribution?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A6A3F-E09B-1189-88C6-CA0EDC00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2391" cy="4351338"/>
          </a:xfrm>
        </p:spPr>
        <p:txBody>
          <a:bodyPr>
            <a:normAutofit lnSpcReduction="10000"/>
          </a:bodyPr>
          <a:lstStyle/>
          <a:p>
            <a:r>
              <a:rPr lang="en-AT" dirty="0"/>
              <a:t>We expect an </a:t>
            </a:r>
            <a:r>
              <a:rPr lang="en-AT" b="1" dirty="0"/>
              <a:t>own contribution</a:t>
            </a:r>
            <a:r>
              <a:rPr lang="en-AT" dirty="0"/>
              <a:t>, in terms of e.g.</a:t>
            </a:r>
          </a:p>
          <a:p>
            <a:pPr lvl="1"/>
            <a:r>
              <a:rPr lang="en-GB" b="1" dirty="0"/>
              <a:t>S</a:t>
            </a:r>
            <a:r>
              <a:rPr lang="en-AT" b="1" dirty="0"/>
              <a:t>ystematically structuring </a:t>
            </a:r>
            <a:r>
              <a:rPr lang="en-AT" dirty="0"/>
              <a:t>and comparing existing solutions on a problem:</a:t>
            </a:r>
          </a:p>
          <a:p>
            <a:pPr lvl="2"/>
            <a:r>
              <a:rPr lang="en-GB" i="1" dirty="0"/>
              <a:t>i</a:t>
            </a:r>
            <a:r>
              <a:rPr lang="en-AT" i="1" dirty="0"/>
              <a:t>mplement your own approach/artifact “</a:t>
            </a:r>
            <a:r>
              <a:rPr lang="en-AT" b="1" i="1" dirty="0"/>
              <a:t>design science</a:t>
            </a:r>
            <a:r>
              <a:rPr lang="en-AT" i="1" dirty="0"/>
              <a:t>”– and think about how to evaluate it</a:t>
            </a:r>
          </a:p>
          <a:p>
            <a:pPr lvl="2"/>
            <a:r>
              <a:rPr lang="en-GB" b="1" i="1" dirty="0"/>
              <a:t>r</a:t>
            </a:r>
            <a:r>
              <a:rPr lang="en-AT" b="1" i="1" dirty="0"/>
              <a:t>eprocucability study </a:t>
            </a:r>
            <a:r>
              <a:rPr lang="en-AT" dirty="0"/>
              <a:t>(re-apply/re-implement/extend existing approches and compare your results to published ones</a:t>
            </a:r>
          </a:p>
          <a:p>
            <a:pPr lvl="2"/>
            <a:r>
              <a:rPr lang="en-AT" dirty="0"/>
              <a:t>define/appply criteria, systematically “slot” your research results into these criteria  - </a:t>
            </a:r>
            <a:r>
              <a:rPr lang="en-AT" b="1" i="1" dirty="0"/>
              <a:t>qualitative comparison</a:t>
            </a:r>
          </a:p>
          <a:p>
            <a:pPr lvl="2"/>
            <a:r>
              <a:rPr lang="en-GB" i="1" dirty="0"/>
              <a:t>c</a:t>
            </a:r>
            <a:r>
              <a:rPr lang="en-AT" i="1" dirty="0"/>
              <a:t>ollect opinions of others (study/survey/interview-based)</a:t>
            </a:r>
          </a:p>
          <a:p>
            <a:pPr lvl="2"/>
            <a:r>
              <a:rPr lang="en-AT" i="1" dirty="0"/>
              <a:t>…</a:t>
            </a:r>
          </a:p>
          <a:p>
            <a:pPr lvl="2"/>
            <a:endParaRPr lang="en-AT" i="1" dirty="0"/>
          </a:p>
          <a:p>
            <a:pPr lvl="2"/>
            <a:r>
              <a:rPr lang="en-AT" i="1" dirty="0"/>
              <a:t>i.e. it is not enough to summarize existing work sequentially “in your own words”.</a:t>
            </a:r>
          </a:p>
          <a:p>
            <a:pPr marL="914400" lvl="2" indent="0">
              <a:buNone/>
            </a:pPr>
            <a:endParaRPr lang="en-AT" i="1" dirty="0"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AT" i="1" dirty="0">
                <a:sym typeface="Wingdings" pitchFamily="2" charset="2"/>
              </a:rPr>
              <a:t> The choice of contribution will determine your methodology! </a:t>
            </a:r>
            <a:r>
              <a:rPr lang="en-GB" i="1" dirty="0">
                <a:sym typeface="Wingdings" pitchFamily="2" charset="2"/>
              </a:rPr>
              <a:t>N</a:t>
            </a:r>
            <a:r>
              <a:rPr lang="en-AT" i="1" dirty="0">
                <a:sym typeface="Wingdings" pitchFamily="2" charset="2"/>
              </a:rPr>
              <a:t>ot the other way around ;-)</a:t>
            </a:r>
            <a:endParaRPr lang="en-AT" i="1" dirty="0"/>
          </a:p>
          <a:p>
            <a:pPr lvl="2"/>
            <a:endParaRPr lang="en-AT" i="1" dirty="0"/>
          </a:p>
          <a:p>
            <a:pPr lvl="2"/>
            <a:endParaRPr lang="en-AT" i="1" dirty="0"/>
          </a:p>
          <a:p>
            <a:pPr lvl="1"/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5D48D-B606-155A-6143-4EBC31C3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CD9B-9DCE-A14D-A123-41E9DB98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</a:t>
            </a:r>
            <a:r>
              <a:rPr lang="en-US" b="1" dirty="0"/>
              <a:t>reading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F0B8D-20C7-964E-BD94-F26C54CA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Start reading now…</a:t>
            </a:r>
          </a:p>
          <a:p>
            <a:pPr lvl="1"/>
            <a:r>
              <a:rPr lang="en-US" dirty="0">
                <a:sym typeface="Wingdings" pitchFamily="2" charset="2"/>
              </a:rPr>
              <a:t>Read a lot of scientific articles</a:t>
            </a:r>
          </a:p>
          <a:p>
            <a:pPr lvl="1"/>
            <a:r>
              <a:rPr lang="en-US" dirty="0">
                <a:sym typeface="Wingdings" pitchFamily="2" charset="2"/>
              </a:rPr>
              <a:t>Look at other theses and how they are structured</a:t>
            </a:r>
            <a:endParaRPr lang="en-US" dirty="0"/>
          </a:p>
          <a:p>
            <a:r>
              <a:rPr lang="en-US" dirty="0"/>
              <a:t>Reading will help you </a:t>
            </a:r>
          </a:p>
          <a:p>
            <a:pPr lvl="1"/>
            <a:r>
              <a:rPr lang="en-US" dirty="0"/>
              <a:t>Understanding how scientific work is best structured and presented </a:t>
            </a:r>
            <a:r>
              <a:rPr lang="en-US" dirty="0">
                <a:sym typeface="Wingdings" pitchFamily="2" charset="2"/>
              </a:rPr>
              <a:t> follow the examples, but find your own "mix".</a:t>
            </a:r>
          </a:p>
          <a:p>
            <a:pPr lvl="1"/>
            <a:r>
              <a:rPr lang="en-US" dirty="0">
                <a:sym typeface="Wingdings" pitchFamily="2" charset="2"/>
              </a:rPr>
              <a:t>Read articles several times or iteratively</a:t>
            </a:r>
          </a:p>
          <a:p>
            <a:pPr lvl="2"/>
            <a:r>
              <a:rPr lang="en-US" dirty="0">
                <a:sym typeface="Wingdings" pitchFamily="2" charset="2"/>
              </a:rPr>
              <a:t>1</a:t>
            </a:r>
            <a:r>
              <a:rPr lang="en-US" baseline="30000" dirty="0">
                <a:sym typeface="Wingdings" pitchFamily="2" charset="2"/>
              </a:rPr>
              <a:t>st</a:t>
            </a:r>
            <a:r>
              <a:rPr lang="en-US" dirty="0">
                <a:sym typeface="Wingdings" pitchFamily="2" charset="2"/>
              </a:rPr>
              <a:t> time "skim"</a:t>
            </a:r>
          </a:p>
          <a:p>
            <a:pPr lvl="3"/>
            <a:r>
              <a:rPr lang="en-US" dirty="0">
                <a:sym typeface="Wingdings" pitchFamily="2" charset="2"/>
              </a:rPr>
              <a:t>Start with getting the ideas, collecting articles, </a:t>
            </a:r>
          </a:p>
          <a:p>
            <a:pPr lvl="3"/>
            <a:r>
              <a:rPr lang="en-US" dirty="0">
                <a:sym typeface="Wingdings" pitchFamily="2" charset="2"/>
              </a:rPr>
              <a:t>define which articles are in scope and which ones are "future work"</a:t>
            </a:r>
          </a:p>
          <a:p>
            <a:pPr lvl="3"/>
            <a:r>
              <a:rPr lang="en-US" dirty="0">
                <a:sym typeface="Wingdings" pitchFamily="2" charset="2"/>
              </a:rPr>
              <a:t>which ones are relevant, which ones are not</a:t>
            </a:r>
          </a:p>
          <a:p>
            <a:pPr lvl="2"/>
            <a:r>
              <a:rPr lang="en-US" dirty="0">
                <a:sym typeface="Wingdings" pitchFamily="2" charset="2"/>
              </a:rPr>
              <a:t>Read the in-scope articles in more detail</a:t>
            </a:r>
          </a:p>
          <a:p>
            <a:pPr lvl="2"/>
            <a:r>
              <a:rPr lang="en-US" dirty="0">
                <a:sym typeface="Wingdings" pitchFamily="2" charset="2"/>
              </a:rPr>
              <a:t>Be ready to read more along the way</a:t>
            </a:r>
          </a:p>
          <a:p>
            <a:pPr lvl="2"/>
            <a:r>
              <a:rPr lang="en-US" dirty="0">
                <a:sym typeface="Wingdings" pitchFamily="2" charset="2"/>
              </a:rPr>
              <a:t>Decide where you stop collecting more literature</a:t>
            </a:r>
          </a:p>
          <a:p>
            <a:r>
              <a:rPr lang="en-US" dirty="0">
                <a:sym typeface="Wingdings" pitchFamily="2" charset="2"/>
              </a:rPr>
              <a:t>I.e. reading and summarizing papers helps you to </a:t>
            </a:r>
          </a:p>
          <a:p>
            <a:pPr lvl="1"/>
            <a:r>
              <a:rPr lang="en-US" dirty="0">
                <a:sym typeface="Wingdings" pitchFamily="2" charset="2"/>
              </a:rPr>
              <a:t>scope &amp; understand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the relevant literature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687A3-BE0B-CA43-AB4F-104B9741297E}"/>
              </a:ext>
            </a:extLst>
          </p:cNvPr>
          <p:cNvSpPr txBox="1"/>
          <p:nvPr/>
        </p:nvSpPr>
        <p:spPr>
          <a:xfrm>
            <a:off x="7391400" y="3722914"/>
            <a:ext cx="415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Tools you can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</a:t>
            </a:r>
            <a:r>
              <a:rPr lang="en-US" dirty="0" err="1"/>
              <a:t>mindmap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categorize papers (post-its, labels, keywords)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DE352-C9B2-354F-B222-8B31CDA4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6145F6-0AF6-4840-9CA3-38D543A5E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916" y="4944986"/>
            <a:ext cx="4343400" cy="1438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8BC70-9097-3E4F-BC75-63299B50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structured literature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1CC0-184E-0D4E-B5DD-B160DCE49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51" y="1557679"/>
            <a:ext cx="7283824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There are techniques for collecting and scoping literature in a structured manner:</a:t>
            </a:r>
          </a:p>
          <a:p>
            <a:r>
              <a:rPr lang="en-US" sz="2000" dirty="0"/>
              <a:t>A complete and well-done structured literature review </a:t>
            </a:r>
            <a:r>
              <a:rPr lang="en-US" sz="2000" b="1" i="1" dirty="0"/>
              <a:t>may</a:t>
            </a:r>
            <a:r>
              <a:rPr lang="en-US" sz="2000" dirty="0"/>
              <a:t> be </a:t>
            </a:r>
          </a:p>
          <a:p>
            <a:pPr lvl="1"/>
            <a:r>
              <a:rPr lang="en-US" sz="1800" dirty="0"/>
              <a:t>a part of your work to scope related works</a:t>
            </a:r>
          </a:p>
          <a:p>
            <a:pPr lvl="1"/>
            <a:r>
              <a:rPr lang="en-US" sz="1800" dirty="0"/>
              <a:t>worth a BSc or even an MSc thesis alone </a:t>
            </a:r>
            <a:r>
              <a:rPr lang="en-US" sz="1800" i="1" dirty="0"/>
              <a:t>(exception)</a:t>
            </a:r>
            <a:r>
              <a:rPr lang="en-US" sz="1800" dirty="0"/>
              <a:t>, </a:t>
            </a:r>
          </a:p>
          <a:p>
            <a:pPr marL="457200" lvl="1" indent="0">
              <a:buNone/>
            </a:pPr>
            <a:r>
              <a:rPr lang="en-US" sz="1800" b="1" i="1" dirty="0"/>
              <a:t>     if done exhaustively and rigorously</a:t>
            </a:r>
            <a:endParaRPr lang="en-US" sz="1800" i="1" dirty="0"/>
          </a:p>
          <a:p>
            <a:pPr lvl="1"/>
            <a:endParaRPr lang="en-US" sz="1800" dirty="0"/>
          </a:p>
          <a:p>
            <a:r>
              <a:rPr lang="en-US" sz="2000" dirty="0"/>
              <a:t>First step: collect ALL references you come across in a </a:t>
            </a:r>
            <a:r>
              <a:rPr lang="en-US" sz="2000" dirty="0" err="1"/>
              <a:t>BibTex</a:t>
            </a:r>
            <a:r>
              <a:rPr lang="en-US" sz="2000" dirty="0"/>
              <a:t> database, and keep the </a:t>
            </a:r>
            <a:r>
              <a:rPr lang="en-US" sz="2000" dirty="0" err="1"/>
              <a:t>bibtex</a:t>
            </a:r>
            <a:r>
              <a:rPr lang="en-US" sz="2000" dirty="0"/>
              <a:t> entries tidy (always add authors, title, proper information how the source has been published,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CDB5C-6717-D249-853D-DCA396959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19" b="62538"/>
          <a:stretch/>
        </p:blipFill>
        <p:spPr>
          <a:xfrm>
            <a:off x="8034298" y="474947"/>
            <a:ext cx="3407228" cy="2165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11845-DFA6-C749-A409-18CF1448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9EE7F-4CE4-9642-AF01-02CB0706E7CF}"/>
              </a:ext>
            </a:extLst>
          </p:cNvPr>
          <p:cNvSpPr/>
          <p:nvPr/>
        </p:nvSpPr>
        <p:spPr>
          <a:xfrm>
            <a:off x="6884090" y="6420444"/>
            <a:ext cx="4180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T" sz="1200" dirty="0">
                <a:hlinkClick r:id="rId4"/>
              </a:rPr>
              <a:t>https://twitter.com/moduloone/status/1449523528303198213</a:t>
            </a:r>
            <a:r>
              <a:rPr lang="en-AT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88901-E847-3762-17B1-38A7DB13FB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366"/>
          <a:stretch/>
        </p:blipFill>
        <p:spPr>
          <a:xfrm>
            <a:off x="7504576" y="3137071"/>
            <a:ext cx="4466671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6B29A9-6EF8-C06B-F47B-C0C1948CBEDA}"/>
              </a:ext>
            </a:extLst>
          </p:cNvPr>
          <p:cNvSpPr txBox="1"/>
          <p:nvPr/>
        </p:nvSpPr>
        <p:spPr>
          <a:xfrm>
            <a:off x="7770084" y="2613851"/>
            <a:ext cx="4421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dirty="0">
                <a:hlinkClick r:id="rId6"/>
              </a:rPr>
              <a:t>https://www.cebma.org/wp-content/uploads/Denyer-Tranfield-Producing-a-Systematic-Review.pdf</a:t>
            </a:r>
            <a:r>
              <a:rPr lang="en-AT" sz="1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E33BF-BBF6-6A7D-1BCC-FAD8F57CA0E9}"/>
              </a:ext>
            </a:extLst>
          </p:cNvPr>
          <p:cNvSpPr txBox="1"/>
          <p:nvPr/>
        </p:nvSpPr>
        <p:spPr>
          <a:xfrm>
            <a:off x="7464275" y="4421766"/>
            <a:ext cx="3782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dirty="0">
                <a:hlinkClick r:id="rId7"/>
              </a:rPr>
              <a:t>https://www.elsevier.com/__data/promis_misc/525444systematicreviewsguide.pdf</a:t>
            </a:r>
            <a:r>
              <a:rPr lang="en-A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01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C902-FA05-764F-A334-0DB13953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words on </a:t>
            </a:r>
            <a:r>
              <a:rPr lang="en-US" b="1" i="1" dirty="0"/>
              <a:t>self-</a:t>
            </a:r>
            <a:r>
              <a:rPr lang="en-US" b="1" i="1" dirty="0" err="1"/>
              <a:t>containedness</a:t>
            </a:r>
            <a:r>
              <a:rPr lang="en-US" dirty="0"/>
              <a:t> … </a:t>
            </a:r>
            <a:br>
              <a:rPr lang="en-US" dirty="0"/>
            </a:br>
            <a:r>
              <a:rPr lang="en-US" dirty="0"/>
              <a:t>What do you need to explain? What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59DF-FB56-6649-BA00-611194C0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825625"/>
            <a:ext cx="1161505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itchFamily="2" charset="2"/>
              </a:rPr>
              <a:t>Your thesis should be </a:t>
            </a:r>
            <a:r>
              <a:rPr lang="en-US" b="1" i="1" dirty="0">
                <a:sym typeface="Wingdings" pitchFamily="2" charset="2"/>
              </a:rPr>
              <a:t>self-contained</a:t>
            </a:r>
            <a:r>
              <a:rPr lang="en-US" dirty="0">
                <a:sym typeface="Wingdings" pitchFamily="2" charset="2"/>
              </a:rPr>
              <a:t>, in the sense that it is readable for your colleagues, or clear where they find the explanations they need.</a:t>
            </a:r>
          </a:p>
          <a:p>
            <a:r>
              <a:rPr lang="en-US" dirty="0">
                <a:sym typeface="Wingdings" pitchFamily="2" charset="2"/>
              </a:rPr>
              <a:t> I.e., someone who studied with you would be able to understand it, without having to read/redo your work, and could potentially continue your work.</a:t>
            </a:r>
          </a:p>
          <a:p>
            <a:pPr lvl="1"/>
            <a:r>
              <a:rPr lang="en-US" dirty="0">
                <a:sym typeface="Wingdings" pitchFamily="2" charset="2"/>
              </a:rPr>
              <a:t>only write things </a:t>
            </a:r>
            <a:r>
              <a:rPr lang="en-US" b="1" dirty="0">
                <a:sym typeface="Wingdings" pitchFamily="2" charset="2"/>
              </a:rPr>
              <a:t>you understood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2"/>
            <a:r>
              <a:rPr lang="en-US" dirty="0">
                <a:sym typeface="Wingdings" pitchFamily="2" charset="2"/>
              </a:rPr>
              <a:t>in a way that someone else can also understand them</a:t>
            </a:r>
          </a:p>
          <a:p>
            <a:pPr lvl="1"/>
            <a:r>
              <a:rPr lang="en-US" dirty="0">
                <a:sym typeface="Wingdings" pitchFamily="2" charset="2"/>
              </a:rPr>
              <a:t>write down how you understood them, i.e. either </a:t>
            </a:r>
          </a:p>
          <a:p>
            <a:pPr lvl="2"/>
            <a:r>
              <a:rPr lang="en-US" dirty="0">
                <a:sym typeface="Wingdings" pitchFamily="2" charset="2"/>
              </a:rPr>
              <a:t>explain them in your own words</a:t>
            </a:r>
          </a:p>
          <a:p>
            <a:pPr lvl="2"/>
            <a:r>
              <a:rPr lang="en-US" dirty="0">
                <a:sym typeface="Wingdings" pitchFamily="2" charset="2"/>
              </a:rPr>
              <a:t>provide a reference, where there's a good explanation that helped you understand</a:t>
            </a:r>
          </a:p>
          <a:p>
            <a:pPr lvl="1"/>
            <a:r>
              <a:rPr lang="en-US" dirty="0">
                <a:sym typeface="Wingdings" pitchFamily="2" charset="2"/>
              </a:rPr>
              <a:t>most importantly, don't copy or use terms and definitions you cannot explain.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Read this: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  <a:hlinkClick r:id="rId2"/>
              </a:rPr>
              <a:t>https://www.inc.com/glenn-leibowitz/the-single-reason-why-people-cant-write-according-.html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23C6D-F60A-8B4A-A1CC-41CC56C7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0664-6BC3-914F-9167-92543B51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2C28-C9BD-064B-BC52-7D3070E2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29" y="1690688"/>
            <a:ext cx="10853057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One of your main tasks in regular meetings with your supervisor is to </a:t>
            </a:r>
            <a:r>
              <a:rPr lang="en-US" b="1" dirty="0"/>
              <a:t>manage the </a:t>
            </a:r>
            <a:r>
              <a:rPr lang="en-US" b="1" u="sng" dirty="0"/>
              <a:t>scope</a:t>
            </a:r>
            <a:r>
              <a:rPr lang="en-US" b="1" dirty="0"/>
              <a:t> </a:t>
            </a:r>
            <a:r>
              <a:rPr lang="en-US" dirty="0"/>
              <a:t>of your thesis!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will push potentially </a:t>
            </a:r>
            <a:r>
              <a:rPr lang="en-US" i="1" dirty="0"/>
              <a:t>many </a:t>
            </a:r>
            <a:r>
              <a:rPr lang="en-US" dirty="0"/>
              <a:t>ideas and suggestions to you how and where you can start and which particular aspects of your thesis topic you could investigate.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</a:t>
            </a:r>
            <a:r>
              <a:rPr lang="en-US" i="1" dirty="0"/>
              <a:t>your task </a:t>
            </a:r>
            <a:r>
              <a:rPr lang="en-US" dirty="0"/>
              <a:t>to define a scoped topic out of these suggestions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i.e., take the literature tips of your supervisor as starting points, but  don't follow all routes at the same time --&gt; it's </a:t>
            </a:r>
            <a:r>
              <a:rPr lang="en-US" b="1" i="1" dirty="0"/>
              <a:t>up to you </a:t>
            </a:r>
            <a:r>
              <a:rPr lang="en-US" dirty="0"/>
              <a:t>to define and argue the scope and to demonstrate that you have followed the literature deeply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E1F1-701C-2240-8368-258FCA9A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0664-6BC3-914F-9167-92543B51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2C28-C9BD-064B-BC52-7D3070E2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79" y="1690688"/>
            <a:ext cx="11619914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other main tasks in regular meetings with your supervisor is to </a:t>
            </a:r>
            <a:r>
              <a:rPr lang="en-US" b="1" dirty="0"/>
              <a:t>manage the </a:t>
            </a:r>
            <a:r>
              <a:rPr lang="en-US" b="1" u="sng" dirty="0"/>
              <a:t>progress</a:t>
            </a:r>
            <a:r>
              <a:rPr lang="en-US" b="1" dirty="0"/>
              <a:t> </a:t>
            </a:r>
            <a:r>
              <a:rPr lang="en-US" dirty="0"/>
              <a:t>of your thesis!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Keep record of meetings (minutes) and send those to the supervisor</a:t>
            </a:r>
          </a:p>
          <a:p>
            <a:pPr lvl="2"/>
            <a:r>
              <a:rPr lang="en-US" dirty="0"/>
              <a:t>Have a time plan &amp; milestones and discuss it with your supervisor</a:t>
            </a:r>
          </a:p>
          <a:p>
            <a:pPr lvl="2"/>
            <a:r>
              <a:rPr lang="en-US" dirty="0"/>
              <a:t>Agree on next meeting in the end of each meeting</a:t>
            </a:r>
          </a:p>
          <a:p>
            <a:pPr lvl="2"/>
            <a:r>
              <a:rPr lang="en-US" dirty="0"/>
              <a:t>Agree on concrete things you plan to achieve until the next meeting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Do not expect your supervisor to remember the details of your thesis/last meeting: </a:t>
            </a:r>
          </a:p>
          <a:p>
            <a:pPr lvl="2"/>
            <a:r>
              <a:rPr lang="en-US" dirty="0"/>
              <a:t>i.e., start each meeting with a summary and status report and what was agreed in the last meeting!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0C811-1637-F448-998B-0D696337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8650</TotalTime>
  <Words>3366</Words>
  <Application>Microsoft Macintosh PowerPoint</Application>
  <PresentationFormat>Widescreen</PresentationFormat>
  <Paragraphs>378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How to write a thesis</vt:lpstr>
      <vt:lpstr>Some tips:</vt:lpstr>
      <vt:lpstr>"Phases" of doing a thesis:</vt:lpstr>
      <vt:lpstr>What is your own contribution?</vt:lpstr>
      <vt:lpstr>The importance of reading:</vt:lpstr>
      <vt:lpstr>A structured literature review:</vt:lpstr>
      <vt:lpstr>Some words on self-containedness …  What do you need to explain? What not?</vt:lpstr>
      <vt:lpstr>Scope &amp; Management</vt:lpstr>
      <vt:lpstr>Scope &amp; Management</vt:lpstr>
      <vt:lpstr>Format:</vt:lpstr>
      <vt:lpstr>How to write a good research paper/proposal/thesis?</vt:lpstr>
      <vt:lpstr>Heilmeier‘s catchism:</vt:lpstr>
      <vt:lpstr>Critical questions for ANY research project/paper/thesis:</vt:lpstr>
      <vt:lpstr>Structure:*</vt:lpstr>
      <vt:lpstr>Structure: "award-winning" example" (TALENTA)</vt:lpstr>
      <vt:lpstr>Some words on style:</vt:lpstr>
      <vt:lpstr>There are tons of books on Style... ... some examples from my shelf</vt:lpstr>
      <vt:lpstr>Some words on style</vt:lpstr>
      <vt:lpstr>More bad examples 1/4:</vt:lpstr>
      <vt:lpstr>More bad examples 2/4:</vt:lpstr>
      <vt:lpstr>More bad examples 3/4:</vt:lpstr>
      <vt:lpstr>More bad examples 4/4:</vt:lpstr>
      <vt:lpstr>Follow back to original References:</vt:lpstr>
      <vt:lpstr>PowerPoint Presentation</vt:lpstr>
      <vt:lpstr>Examples of good theses?</vt:lpstr>
      <vt:lpstr>Further information</vt:lpstr>
      <vt:lpstr>Code? Data?</vt:lpstr>
      <vt:lpstr>A word on plagiarism…</vt:lpstr>
      <vt:lpstr>A word on plagiarism(?)… LLMS</vt:lpstr>
      <vt:lpstr>Any additional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thesis</dc:title>
  <dc:creator>Microsoft Office User</dc:creator>
  <cp:lastModifiedBy>Polleres, Axel</cp:lastModifiedBy>
  <cp:revision>151</cp:revision>
  <cp:lastPrinted>2024-04-24T10:16:51Z</cp:lastPrinted>
  <dcterms:created xsi:type="dcterms:W3CDTF">2019-11-11T09:51:45Z</dcterms:created>
  <dcterms:modified xsi:type="dcterms:W3CDTF">2024-04-25T19:05:14Z</dcterms:modified>
</cp:coreProperties>
</file>