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9"/>
  </p:notesMasterIdLst>
  <p:sldIdLst>
    <p:sldId id="397" r:id="rId2"/>
    <p:sldId id="570" r:id="rId3"/>
    <p:sldId id="571" r:id="rId4"/>
    <p:sldId id="258" r:id="rId5"/>
    <p:sldId id="273" r:id="rId6"/>
    <p:sldId id="359" r:id="rId7"/>
    <p:sldId id="361" r:id="rId8"/>
    <p:sldId id="679" r:id="rId9"/>
    <p:sldId id="678" r:id="rId10"/>
    <p:sldId id="1038" r:id="rId11"/>
    <p:sldId id="1040" r:id="rId12"/>
    <p:sldId id="659" r:id="rId13"/>
    <p:sldId id="680" r:id="rId14"/>
    <p:sldId id="775" r:id="rId15"/>
    <p:sldId id="1003" r:id="rId16"/>
    <p:sldId id="1039" r:id="rId17"/>
    <p:sldId id="376" r:id="rId18"/>
    <p:sldId id="1004" r:id="rId19"/>
    <p:sldId id="1005" r:id="rId20"/>
    <p:sldId id="1008" r:id="rId21"/>
    <p:sldId id="1006" r:id="rId22"/>
    <p:sldId id="1010" r:id="rId23"/>
    <p:sldId id="1007" r:id="rId24"/>
    <p:sldId id="681" r:id="rId25"/>
    <p:sldId id="1013" r:id="rId26"/>
    <p:sldId id="1014" r:id="rId27"/>
    <p:sldId id="1011" r:id="rId28"/>
    <p:sldId id="1012" r:id="rId29"/>
    <p:sldId id="1015" r:id="rId30"/>
    <p:sldId id="1016" r:id="rId31"/>
    <p:sldId id="1036" r:id="rId32"/>
    <p:sldId id="1017" r:id="rId33"/>
    <p:sldId id="259" r:id="rId34"/>
    <p:sldId id="261" r:id="rId35"/>
    <p:sldId id="270" r:id="rId36"/>
    <p:sldId id="271" r:id="rId37"/>
    <p:sldId id="272" r:id="rId38"/>
    <p:sldId id="1018" r:id="rId39"/>
    <p:sldId id="1021" r:id="rId40"/>
    <p:sldId id="1027" r:id="rId41"/>
    <p:sldId id="1022" r:id="rId42"/>
    <p:sldId id="1029" r:id="rId43"/>
    <p:sldId id="1030" r:id="rId44"/>
    <p:sldId id="1020" r:id="rId45"/>
    <p:sldId id="257" r:id="rId46"/>
    <p:sldId id="1034" r:id="rId47"/>
    <p:sldId id="1035" r:id="rId48"/>
    <p:sldId id="1033" r:id="rId49"/>
    <p:sldId id="1037" r:id="rId50"/>
    <p:sldId id="1025" r:id="rId51"/>
    <p:sldId id="1032" r:id="rId52"/>
    <p:sldId id="1031" r:id="rId53"/>
    <p:sldId id="300" r:id="rId54"/>
    <p:sldId id="304" r:id="rId55"/>
    <p:sldId id="305" r:id="rId56"/>
    <p:sldId id="302" r:id="rId57"/>
    <p:sldId id="1024" r:id="rId58"/>
    <p:sldId id="296" r:id="rId59"/>
    <p:sldId id="315" r:id="rId60"/>
    <p:sldId id="310" r:id="rId61"/>
    <p:sldId id="395" r:id="rId62"/>
    <p:sldId id="399" r:id="rId63"/>
    <p:sldId id="404" r:id="rId64"/>
    <p:sldId id="400" r:id="rId65"/>
    <p:sldId id="410" r:id="rId66"/>
    <p:sldId id="412" r:id="rId67"/>
    <p:sldId id="413" r:id="rId6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51"/>
    <p:restoredTop sz="73752"/>
  </p:normalViewPr>
  <p:slideViewPr>
    <p:cSldViewPr snapToGrid="0" snapToObjects="1">
      <p:cViewPr varScale="1">
        <p:scale>
          <a:sx n="88" d="100"/>
          <a:sy n="88" d="100"/>
        </p:scale>
        <p:origin x="120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5B33E1-A0FE-114A-9E14-2D2A5AAC3D7D}" type="datetimeFigureOut">
              <a:rPr lang="en-US" smtClean="0"/>
              <a:t>5/20/25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5426DA-C8FF-4D4D-87EC-17D3D100C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346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437809c27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g437809c27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78145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31c0a26075d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6" name="Google Shape;786;g31c0a26075d_1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g31c0a26075d_1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38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>
          <a:extLst>
            <a:ext uri="{FF2B5EF4-FFF2-40B4-BE49-F238E27FC236}">
              <a16:creationId xmlns:a16="http://schemas.microsoft.com/office/drawing/2014/main" id="{AE86B291-B84C-111F-59BF-F8D089D6F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0064d7ba89_1_7:notes">
            <a:extLst>
              <a:ext uri="{FF2B5EF4-FFF2-40B4-BE49-F238E27FC236}">
                <a16:creationId xmlns:a16="http://schemas.microsoft.com/office/drawing/2014/main" id="{4E93C67B-85D0-AE22-E5FA-2A51BE36FC1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0064d7ba89_1_7:notes">
            <a:extLst>
              <a:ext uri="{FF2B5EF4-FFF2-40B4-BE49-F238E27FC236}">
                <a16:creationId xmlns:a16="http://schemas.microsoft.com/office/drawing/2014/main" id="{CD720324-AF7C-B690-5B87-3A9CC15A7C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g30064d7ba89_1_7:notes">
            <a:extLst>
              <a:ext uri="{FF2B5EF4-FFF2-40B4-BE49-F238E27FC236}">
                <a16:creationId xmlns:a16="http://schemas.microsoft.com/office/drawing/2014/main" id="{13034454-2A5B-FCBF-A921-A5ACD6686B9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6388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>
          <a:extLst>
            <a:ext uri="{FF2B5EF4-FFF2-40B4-BE49-F238E27FC236}">
              <a16:creationId xmlns:a16="http://schemas.microsoft.com/office/drawing/2014/main" id="{F219A6E0-1E57-4355-3F7A-CEFBE5085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0064d7ba89_1_7:notes">
            <a:extLst>
              <a:ext uri="{FF2B5EF4-FFF2-40B4-BE49-F238E27FC236}">
                <a16:creationId xmlns:a16="http://schemas.microsoft.com/office/drawing/2014/main" id="{C7981B07-4B47-4C4B-3E82-AE6C927D21C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0064d7ba89_1_7:notes">
            <a:extLst>
              <a:ext uri="{FF2B5EF4-FFF2-40B4-BE49-F238E27FC236}">
                <a16:creationId xmlns:a16="http://schemas.microsoft.com/office/drawing/2014/main" id="{D14AA1F4-5E50-A717-D81B-071B52E7FE6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g30064d7ba89_1_7:notes">
            <a:extLst>
              <a:ext uri="{FF2B5EF4-FFF2-40B4-BE49-F238E27FC236}">
                <a16:creationId xmlns:a16="http://schemas.microsoft.com/office/drawing/2014/main" id="{35D7C954-F691-7483-EA93-1112CD4BDEA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80705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>
          <a:extLst>
            <a:ext uri="{FF2B5EF4-FFF2-40B4-BE49-F238E27FC236}">
              <a16:creationId xmlns:a16="http://schemas.microsoft.com/office/drawing/2014/main" id="{A75382CC-E87D-DCDA-83DC-EE8B8FFC8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0064d7ba89_1_7:notes">
            <a:extLst>
              <a:ext uri="{FF2B5EF4-FFF2-40B4-BE49-F238E27FC236}">
                <a16:creationId xmlns:a16="http://schemas.microsoft.com/office/drawing/2014/main" id="{13B5C119-4E76-D2B5-37D9-C13C95D1591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0064d7ba89_1_7:notes">
            <a:extLst>
              <a:ext uri="{FF2B5EF4-FFF2-40B4-BE49-F238E27FC236}">
                <a16:creationId xmlns:a16="http://schemas.microsoft.com/office/drawing/2014/main" id="{3E6D8715-B810-89F5-B1A3-39EC77C94D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g30064d7ba89_1_7:notes">
            <a:extLst>
              <a:ext uri="{FF2B5EF4-FFF2-40B4-BE49-F238E27FC236}">
                <a16:creationId xmlns:a16="http://schemas.microsoft.com/office/drawing/2014/main" id="{A3F54B4A-38B5-1EC2-2CBE-12BD28141D8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68888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>
          <a:extLst>
            <a:ext uri="{FF2B5EF4-FFF2-40B4-BE49-F238E27FC236}">
              <a16:creationId xmlns:a16="http://schemas.microsoft.com/office/drawing/2014/main" id="{EB38EF8F-EC32-6E29-3BD2-35185C3EC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0064d7ba89_1_7:notes">
            <a:extLst>
              <a:ext uri="{FF2B5EF4-FFF2-40B4-BE49-F238E27FC236}">
                <a16:creationId xmlns:a16="http://schemas.microsoft.com/office/drawing/2014/main" id="{C29E5A6D-C23E-AF5E-86BC-FDD1F3D6CFC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0064d7ba89_1_7:notes">
            <a:extLst>
              <a:ext uri="{FF2B5EF4-FFF2-40B4-BE49-F238E27FC236}">
                <a16:creationId xmlns:a16="http://schemas.microsoft.com/office/drawing/2014/main" id="{14A8BABD-91B3-3AF8-C525-5FC87285850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g30064d7ba89_1_7:notes">
            <a:extLst>
              <a:ext uri="{FF2B5EF4-FFF2-40B4-BE49-F238E27FC236}">
                <a16:creationId xmlns:a16="http://schemas.microsoft.com/office/drawing/2014/main" id="{99D501C6-C28B-78FC-D4C3-58C3FDF18F3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41068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2:notes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2:notes"/>
          <p:cNvSpPr txBox="1">
            <a:spLocks noGrp="1"/>
          </p:cNvSpPr>
          <p:nvPr>
            <p:ph type="sldNum" idx="12"/>
          </p:nvPr>
        </p:nvSpPr>
        <p:spPr>
          <a:xfrm>
            <a:off x="3777607" y="9428587"/>
            <a:ext cx="2889938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AT"/>
              <a:t>45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p4:notes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4:notes"/>
          <p:cNvSpPr txBox="1">
            <a:spLocks noGrp="1"/>
          </p:cNvSpPr>
          <p:nvPr>
            <p:ph type="sldNum" idx="12"/>
          </p:nvPr>
        </p:nvSpPr>
        <p:spPr>
          <a:xfrm>
            <a:off x="3777607" y="9428587"/>
            <a:ext cx="2889938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AT"/>
              <a:t>46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165A0B-A103-0490-F359-10A3EC038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6B1CFCC-7F81-5849-7C57-7E9143D7F0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76909AD-7AA1-6C19-76F9-412D9DFAE9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D901979-407D-D616-979E-D06CF42685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FF536-A655-D149-9B89-6DEC7C90BD6C}" type="slidenum">
              <a:rPr lang="de-AT" smtClean="0"/>
              <a:t>54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881470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06193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9681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426DA-C8FF-4D4D-87EC-17D3D100C2E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380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how does this work? Strong reliance on standards and standard formats and query languages, such as SPARQL which make it </a:t>
            </a:r>
            <a:r>
              <a:rPr lang="en-US" dirty="0" err="1"/>
              <a:t>eas</a:t>
            </a:r>
            <a:r>
              <a:rPr lang="en-US" dirty="0"/>
              <a:t> to compile and aggregate these connected knowledge graphs to new special purpose knowledge graphs for your application!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A2B0-3FF2-4AD7-B641-4608F5682954}" type="slidenum">
              <a:rPr lang="de-AT" smtClean="0"/>
              <a:pPr/>
              <a:t>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518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www.slideshare.net</a:t>
            </a:r>
            <a:r>
              <a:rPr lang="en-GB" dirty="0"/>
              <a:t>/</a:t>
            </a:r>
            <a:r>
              <a:rPr lang="en-GB" dirty="0" err="1"/>
              <a:t>Frank.van.Harmelen</a:t>
            </a:r>
            <a:r>
              <a:rPr lang="en-GB" dirty="0"/>
              <a:t>/adoption-of-knowledge-graphs-late-2019 </a:t>
            </a:r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95B04B-03F7-4715-B718-D01188AC89AD}" type="slidenum">
              <a:rPr lang="de-AT" smtClean="0"/>
              <a:t>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88008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31bf6fe2eff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9" name="Google Shape;529;g31bf6fe2eff_0_1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g31bf6fe2eff_0_1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33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31bf6fe2eff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0" name="Google Shape;640;g31bf6fe2eff_0_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g31bf6fe2eff_0_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34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31c01d2e3f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" name="Google Shape;730;g31c01d2e3fa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Rather than on the one hand merely skill-based, specific, narrow AI, or AGI on the other end, call for adding robustness, flexibility/adaptability generality/abstraction.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Causality, Planning, </a:t>
            </a:r>
            <a:r>
              <a:rPr lang="en-US" dirty="0" err="1"/>
              <a:t>sptio</a:t>
            </a:r>
            <a:r>
              <a:rPr lang="en-US" dirty="0"/>
              <a:t>-temporal understanding</a:t>
            </a:r>
            <a:endParaRPr dirty="0"/>
          </a:p>
        </p:txBody>
      </p:sp>
      <p:sp>
        <p:nvSpPr>
          <p:cNvPr id="731" name="Google Shape;731;g31c01d2e3fa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35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31c01d2e3fa_1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31c01d2e3fa_1_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g31c01d2e3fa_1_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36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31c0a26075d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31c0a26075d_1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g31c0a26075d_1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37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60940-F9AC-8546-8D3B-7360D21533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FDF939-DEAE-F342-B3F5-7A38FC81FB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E00BF-A4CE-F946-9453-C6228C465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05619-85A9-264E-BE42-FAFF8C7FB9B7}" type="datetimeFigureOut">
              <a:rPr lang="en-US" smtClean="0"/>
              <a:t>5/20/25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7A7246-6747-9D4B-9352-53BE45F57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E10630-14C8-DA40-97C9-53AE4FB50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B0D9A-9654-E04E-91F1-17FDB90F4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313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39207-921A-4A4B-9A21-4E994C40A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F4F634-BA49-714B-AB28-EA9931471C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25D117-B912-A649-876B-033CBD5E5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05619-85A9-264E-BE42-FAFF8C7FB9B7}" type="datetimeFigureOut">
              <a:rPr lang="en-US" smtClean="0"/>
              <a:t>5/20/25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6BD070-F0AE-7240-B7B1-FB2E8FE6B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CD6CB0-F6C2-E542-A814-CA4B0067C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B0D9A-9654-E04E-91F1-17FDB90F4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203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71F005-6D8F-E14B-A5B0-B910128859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DB0ADA-ACD5-2E47-A5C7-AA5E6C0BAB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4CEF57-A05E-A348-B00C-464043AD1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05619-85A9-264E-BE42-FAFF8C7FB9B7}" type="datetimeFigureOut">
              <a:rPr lang="en-US" smtClean="0"/>
              <a:t>5/20/25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0B93F1-6B1B-AF48-9305-716C96E04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EC916-E0AD-984F-A764-4B18D6E38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B0D9A-9654-E04E-91F1-17FDB90F4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11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 Bild 3 kurz">
  <p:cSld name="Titelfolie Bild 3 kurz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4462" y="6153219"/>
            <a:ext cx="1944001" cy="401894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3"/>
          <p:cNvSpPr txBox="1"/>
          <p:nvPr/>
        </p:nvSpPr>
        <p:spPr>
          <a:xfrm>
            <a:off x="1268393" y="6301850"/>
            <a:ext cx="6124213" cy="406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2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Institute for Data , Process and Knowledge Management</a:t>
            </a:r>
            <a:endParaRPr sz="144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104" name="Google Shape;104;p13"/>
          <p:cNvGrpSpPr/>
          <p:nvPr/>
        </p:nvGrpSpPr>
        <p:grpSpPr>
          <a:xfrm>
            <a:off x="394100" y="750745"/>
            <a:ext cx="11403683" cy="2445120"/>
            <a:chOff x="287338" y="603319"/>
            <a:chExt cx="8552762" cy="2037600"/>
          </a:xfrm>
        </p:grpSpPr>
        <p:sp>
          <p:nvSpPr>
            <p:cNvPr id="105" name="Google Shape;105;p13"/>
            <p:cNvSpPr/>
            <p:nvPr/>
          </p:nvSpPr>
          <p:spPr>
            <a:xfrm>
              <a:off x="6192000" y="603319"/>
              <a:ext cx="2648100" cy="2037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6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06" name="Google Shape;106;p13"/>
            <p:cNvSpPr/>
            <p:nvPr/>
          </p:nvSpPr>
          <p:spPr>
            <a:xfrm>
              <a:off x="287338" y="603319"/>
              <a:ext cx="5904600" cy="2037600"/>
            </a:xfrm>
            <a:prstGeom prst="rect">
              <a:avLst/>
            </a:prstGeom>
            <a:solidFill>
              <a:srgbClr val="0096D3">
                <a:alpha val="8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6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pic>
        <p:nvPicPr>
          <p:cNvPr id="107" name="Google Shape;107;p13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2657" y="1279710"/>
            <a:ext cx="2082248" cy="9751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3"/>
          <p:cNvSpPr txBox="1">
            <a:spLocks noGrp="1"/>
          </p:cNvSpPr>
          <p:nvPr>
            <p:ph type="subTitle" idx="1"/>
          </p:nvPr>
        </p:nvSpPr>
        <p:spPr>
          <a:xfrm>
            <a:off x="807208" y="1191696"/>
            <a:ext cx="7248000" cy="421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216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ctr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68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44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44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ctrTitle"/>
          </p:nvPr>
        </p:nvSpPr>
        <p:spPr>
          <a:xfrm>
            <a:off x="807208" y="1561638"/>
            <a:ext cx="7248000" cy="12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eorgia"/>
              <a:buNone/>
              <a:defRPr sz="384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/>
            </a:lvl9pPr>
          </a:lstStyle>
          <a:p>
            <a:endParaRPr/>
          </a:p>
        </p:txBody>
      </p:sp>
      <p:pic>
        <p:nvPicPr>
          <p:cNvPr id="110" name="Google Shape;110;p13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138" y="6027611"/>
            <a:ext cx="865968" cy="548479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3"/>
          <p:cNvSpPr txBox="1">
            <a:spLocks noGrp="1"/>
          </p:cNvSpPr>
          <p:nvPr>
            <p:ph type="body" idx="2"/>
          </p:nvPr>
        </p:nvSpPr>
        <p:spPr>
          <a:xfrm>
            <a:off x="383117" y="3529966"/>
            <a:ext cx="5712800" cy="966600"/>
          </a:xfrm>
          <a:prstGeom prst="rect">
            <a:avLst/>
          </a:prstGeom>
          <a:solidFill>
            <a:schemeClr val="lt1">
              <a:alpha val="89800"/>
            </a:schemeClr>
          </a:solidFill>
          <a:ln>
            <a:noFill/>
          </a:ln>
        </p:spPr>
        <p:txBody>
          <a:bodyPr spcFirstLastPara="1" wrap="square" lIns="324000" tIns="216000" rIns="324000" bIns="216000" anchor="t" anchorCtr="0"/>
          <a:lstStyle>
            <a:lvl1pPr marL="548640" marR="0" lvl="0" indent="-2743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44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1097280" marR="0" lvl="1" indent="-38862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64592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68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2194560" marR="0" lvl="3" indent="-36576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▪"/>
              <a:defRPr sz="144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743200" marR="0" lvl="4" indent="-36576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▪"/>
              <a:defRPr sz="144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3291840" marR="0" lvl="5" indent="-42672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840480" marR="0" lvl="6" indent="-42672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4389120" marR="0" lvl="7" indent="-42672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937760" marR="0" lvl="8" indent="-42672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6084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bg bwMode="gray"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0230" y="430318"/>
            <a:ext cx="8373553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0" hasCustomPrompt="1"/>
          </p:nvPr>
        </p:nvSpPr>
        <p:spPr>
          <a:xfrm>
            <a:off x="624418" y="1857376"/>
            <a:ext cx="11313583" cy="4797425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de-AT" dirty="0"/>
              <a:t>Platzhalter für Objekte</a:t>
            </a:r>
          </a:p>
        </p:txBody>
      </p:sp>
    </p:spTree>
    <p:extLst>
      <p:ext uri="{BB962C8B-B14F-4D97-AF65-F5344CB8AC3E}">
        <p14:creationId xmlns:p14="http://schemas.microsoft.com/office/powerpoint/2010/main" val="2346564395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16025" y="1613536"/>
            <a:ext cx="10346192" cy="4304461"/>
          </a:xfrm>
        </p:spPr>
        <p:txBody>
          <a:bodyPr lIns="0" rIns="0">
            <a:normAutofit/>
          </a:bodyPr>
          <a:lstStyle>
            <a:lvl1pPr>
              <a:defRPr sz="1920"/>
            </a:lvl1pPr>
            <a:lvl2pPr>
              <a:defRPr sz="1800"/>
            </a:lvl2pPr>
            <a:lvl3pPr>
              <a:defRPr sz="168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en-GB" dirty="0" err="1"/>
              <a:t>Textmasterformat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Foliennummernplatzhalter 9"/>
          <p:cNvSpPr>
            <a:spLocks noGrp="1"/>
          </p:cNvSpPr>
          <p:nvPr>
            <p:ph type="sldNum" sz="quarter" idx="12"/>
          </p:nvPr>
        </p:nvSpPr>
        <p:spPr>
          <a:xfrm>
            <a:off x="10586505" y="6279307"/>
            <a:ext cx="751425" cy="309702"/>
          </a:xfrm>
        </p:spPr>
        <p:txBody>
          <a:bodyPr/>
          <a:lstStyle>
            <a:lvl1pPr>
              <a:defRPr sz="1260"/>
            </a:lvl1pPr>
          </a:lstStyle>
          <a:p>
            <a:fld id="{BE3DC40E-DBBE-4E2D-9EEC-FBF0DA0E917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8500661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el und Inhalt">
  <p:cSld name="3_Titel und Inhalt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3"/>
          <p:cNvSpPr txBox="1">
            <a:spLocks noGrp="1"/>
          </p:cNvSpPr>
          <p:nvPr>
            <p:ph type="title"/>
          </p:nvPr>
        </p:nvSpPr>
        <p:spPr>
          <a:xfrm>
            <a:off x="727077" y="822121"/>
            <a:ext cx="11051060" cy="100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Play"/>
              <a:buNone/>
              <a:defRPr sz="4000" b="1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23"/>
          <p:cNvSpPr txBox="1">
            <a:spLocks noGrp="1"/>
          </p:cNvSpPr>
          <p:nvPr>
            <p:ph type="dt" idx="10"/>
          </p:nvPr>
        </p:nvSpPr>
        <p:spPr>
          <a:xfrm>
            <a:off x="0" y="6356350"/>
            <a:ext cx="10569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23"/>
          <p:cNvSpPr txBox="1">
            <a:spLocks noGrp="1"/>
          </p:cNvSpPr>
          <p:nvPr>
            <p:ph type="ftr" idx="11"/>
          </p:nvPr>
        </p:nvSpPr>
        <p:spPr>
          <a:xfrm>
            <a:off x="1380353" y="6356350"/>
            <a:ext cx="471564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23"/>
          <p:cNvGrpSpPr/>
          <p:nvPr/>
        </p:nvGrpSpPr>
        <p:grpSpPr>
          <a:xfrm rot="10800000">
            <a:off x="229332" y="222662"/>
            <a:ext cx="468140" cy="911285"/>
            <a:chOff x="487095" y="681975"/>
            <a:chExt cx="468140" cy="911285"/>
          </a:xfrm>
        </p:grpSpPr>
        <p:sp>
          <p:nvSpPr>
            <p:cNvPr id="380" name="Google Shape;380;p23"/>
            <p:cNvSpPr/>
            <p:nvPr/>
          </p:nvSpPr>
          <p:spPr>
            <a:xfrm>
              <a:off x="637470" y="681975"/>
              <a:ext cx="167390" cy="167390"/>
            </a:xfrm>
            <a:prstGeom prst="ellipse">
              <a:avLst/>
            </a:prstGeom>
            <a:solidFill>
              <a:srgbClr val="CF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CFC7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487095" y="1125120"/>
              <a:ext cx="468140" cy="468140"/>
            </a:xfrm>
            <a:prstGeom prst="ellipse">
              <a:avLst/>
            </a:prstGeom>
            <a:solidFill>
              <a:srgbClr val="CF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82" name="Google Shape;382;p23"/>
            <p:cNvCxnSpPr/>
            <p:nvPr/>
          </p:nvCxnSpPr>
          <p:spPr>
            <a:xfrm rot="10800000">
              <a:off x="721165" y="779868"/>
              <a:ext cx="0" cy="419671"/>
            </a:xfrm>
            <a:prstGeom prst="straightConnector1">
              <a:avLst/>
            </a:prstGeom>
            <a:noFill/>
            <a:ln w="19050" cap="flat" cmpd="sng">
              <a:solidFill>
                <a:srgbClr val="CFC7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</p:grpSp>
      <p:sp>
        <p:nvSpPr>
          <p:cNvPr id="383" name="Google Shape;383;p23"/>
          <p:cNvSpPr txBox="1">
            <a:spLocks noGrp="1"/>
          </p:cNvSpPr>
          <p:nvPr>
            <p:ph type="sldNum" idx="12"/>
          </p:nvPr>
        </p:nvSpPr>
        <p:spPr>
          <a:xfrm>
            <a:off x="203200" y="268293"/>
            <a:ext cx="5238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grpSp>
        <p:nvGrpSpPr>
          <p:cNvPr id="384" name="Google Shape;384;p23"/>
          <p:cNvGrpSpPr/>
          <p:nvPr/>
        </p:nvGrpSpPr>
        <p:grpSpPr>
          <a:xfrm rot="5400000">
            <a:off x="1131859" y="6377188"/>
            <a:ext cx="175689" cy="325599"/>
            <a:chOff x="487095" y="725670"/>
            <a:chExt cx="468140" cy="867590"/>
          </a:xfrm>
        </p:grpSpPr>
        <p:cxnSp>
          <p:nvCxnSpPr>
            <p:cNvPr id="385" name="Google Shape;385;p23"/>
            <p:cNvCxnSpPr/>
            <p:nvPr/>
          </p:nvCxnSpPr>
          <p:spPr>
            <a:xfrm rot="10800000">
              <a:off x="721165" y="779868"/>
              <a:ext cx="0" cy="419671"/>
            </a:xfrm>
            <a:prstGeom prst="straightConnector1">
              <a:avLst/>
            </a:prstGeom>
            <a:noFill/>
            <a:ln w="9525" cap="flat" cmpd="sng">
              <a:solidFill>
                <a:srgbClr val="384147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sp>
          <p:nvSpPr>
            <p:cNvPr id="386" name="Google Shape;386;p23"/>
            <p:cNvSpPr/>
            <p:nvPr/>
          </p:nvSpPr>
          <p:spPr>
            <a:xfrm>
              <a:off x="637470" y="725670"/>
              <a:ext cx="167390" cy="167390"/>
            </a:xfrm>
            <a:prstGeom prst="ellipse">
              <a:avLst/>
            </a:prstGeom>
            <a:solidFill>
              <a:srgbClr val="3841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CFC7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23"/>
            <p:cNvSpPr/>
            <p:nvPr/>
          </p:nvSpPr>
          <p:spPr>
            <a:xfrm>
              <a:off x="487095" y="1125120"/>
              <a:ext cx="468140" cy="468140"/>
            </a:xfrm>
            <a:prstGeom prst="ellipse">
              <a:avLst/>
            </a:prstGeom>
            <a:solidFill>
              <a:srgbClr val="3841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8" name="Google Shape;388;p23"/>
          <p:cNvSpPr txBox="1">
            <a:spLocks noGrp="1"/>
          </p:cNvSpPr>
          <p:nvPr>
            <p:ph type="body" idx="1"/>
          </p:nvPr>
        </p:nvSpPr>
        <p:spPr>
          <a:xfrm>
            <a:off x="749377" y="268288"/>
            <a:ext cx="7713663" cy="374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4168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el und Inhalt">
  <p:cSld name="1_Titel und Inhalt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0"/>
          <p:cNvSpPr txBox="1">
            <a:spLocks noGrp="1"/>
          </p:cNvSpPr>
          <p:nvPr>
            <p:ph type="title"/>
          </p:nvPr>
        </p:nvSpPr>
        <p:spPr>
          <a:xfrm>
            <a:off x="727077" y="822121"/>
            <a:ext cx="11051060" cy="100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Play"/>
              <a:buNone/>
              <a:defRPr sz="4000" b="1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20"/>
          <p:cNvSpPr txBox="1">
            <a:spLocks noGrp="1"/>
          </p:cNvSpPr>
          <p:nvPr>
            <p:ph type="body" idx="1"/>
          </p:nvPr>
        </p:nvSpPr>
        <p:spPr>
          <a:xfrm>
            <a:off x="727076" y="1912688"/>
            <a:ext cx="11051060" cy="4264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/>
            </a:lvl1pPr>
            <a:lvl2pPr marL="914400" lvl="1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8" name="Google Shape;338;p20"/>
          <p:cNvSpPr txBox="1">
            <a:spLocks noGrp="1"/>
          </p:cNvSpPr>
          <p:nvPr>
            <p:ph type="dt" idx="10"/>
          </p:nvPr>
        </p:nvSpPr>
        <p:spPr>
          <a:xfrm>
            <a:off x="0" y="6356350"/>
            <a:ext cx="10569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20"/>
          <p:cNvSpPr txBox="1">
            <a:spLocks noGrp="1"/>
          </p:cNvSpPr>
          <p:nvPr>
            <p:ph type="ftr" idx="11"/>
          </p:nvPr>
        </p:nvSpPr>
        <p:spPr>
          <a:xfrm>
            <a:off x="1380353" y="6356350"/>
            <a:ext cx="471564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40" name="Google Shape;340;p20"/>
          <p:cNvGrpSpPr/>
          <p:nvPr/>
        </p:nvGrpSpPr>
        <p:grpSpPr>
          <a:xfrm rot="10800000">
            <a:off x="229332" y="222662"/>
            <a:ext cx="468140" cy="911285"/>
            <a:chOff x="487095" y="681975"/>
            <a:chExt cx="468140" cy="911285"/>
          </a:xfrm>
        </p:grpSpPr>
        <p:sp>
          <p:nvSpPr>
            <p:cNvPr id="341" name="Google Shape;341;p20"/>
            <p:cNvSpPr/>
            <p:nvPr/>
          </p:nvSpPr>
          <p:spPr>
            <a:xfrm>
              <a:off x="637470" y="681975"/>
              <a:ext cx="167390" cy="167390"/>
            </a:xfrm>
            <a:prstGeom prst="ellipse">
              <a:avLst/>
            </a:prstGeom>
            <a:solidFill>
              <a:srgbClr val="CF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CFC7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0"/>
            <p:cNvSpPr/>
            <p:nvPr/>
          </p:nvSpPr>
          <p:spPr>
            <a:xfrm>
              <a:off x="487095" y="1125120"/>
              <a:ext cx="468140" cy="468140"/>
            </a:xfrm>
            <a:prstGeom prst="ellipse">
              <a:avLst/>
            </a:prstGeom>
            <a:solidFill>
              <a:srgbClr val="CF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43" name="Google Shape;343;p20"/>
            <p:cNvCxnSpPr/>
            <p:nvPr/>
          </p:nvCxnSpPr>
          <p:spPr>
            <a:xfrm rot="10800000">
              <a:off x="721165" y="779868"/>
              <a:ext cx="0" cy="419671"/>
            </a:xfrm>
            <a:prstGeom prst="straightConnector1">
              <a:avLst/>
            </a:prstGeom>
            <a:noFill/>
            <a:ln w="19050" cap="flat" cmpd="sng">
              <a:solidFill>
                <a:srgbClr val="CFC7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</p:grpSp>
      <p:sp>
        <p:nvSpPr>
          <p:cNvPr id="344" name="Google Shape;344;p20"/>
          <p:cNvSpPr txBox="1">
            <a:spLocks noGrp="1"/>
          </p:cNvSpPr>
          <p:nvPr>
            <p:ph type="sldNum" idx="12"/>
          </p:nvPr>
        </p:nvSpPr>
        <p:spPr>
          <a:xfrm>
            <a:off x="203200" y="268293"/>
            <a:ext cx="5238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grpSp>
        <p:nvGrpSpPr>
          <p:cNvPr id="345" name="Google Shape;345;p20"/>
          <p:cNvGrpSpPr/>
          <p:nvPr/>
        </p:nvGrpSpPr>
        <p:grpSpPr>
          <a:xfrm rot="5400000">
            <a:off x="1131859" y="6377188"/>
            <a:ext cx="175689" cy="325599"/>
            <a:chOff x="487095" y="725670"/>
            <a:chExt cx="468140" cy="867590"/>
          </a:xfrm>
        </p:grpSpPr>
        <p:cxnSp>
          <p:nvCxnSpPr>
            <p:cNvPr id="346" name="Google Shape;346;p20"/>
            <p:cNvCxnSpPr/>
            <p:nvPr/>
          </p:nvCxnSpPr>
          <p:spPr>
            <a:xfrm rot="10800000">
              <a:off x="721165" y="779868"/>
              <a:ext cx="0" cy="419671"/>
            </a:xfrm>
            <a:prstGeom prst="straightConnector1">
              <a:avLst/>
            </a:prstGeom>
            <a:noFill/>
            <a:ln w="9525" cap="flat" cmpd="sng">
              <a:solidFill>
                <a:srgbClr val="384147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sp>
          <p:nvSpPr>
            <p:cNvPr id="347" name="Google Shape;347;p20"/>
            <p:cNvSpPr/>
            <p:nvPr/>
          </p:nvSpPr>
          <p:spPr>
            <a:xfrm>
              <a:off x="637470" y="725670"/>
              <a:ext cx="167390" cy="167390"/>
            </a:xfrm>
            <a:prstGeom prst="ellipse">
              <a:avLst/>
            </a:prstGeom>
            <a:solidFill>
              <a:srgbClr val="3841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CFC7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0"/>
            <p:cNvSpPr/>
            <p:nvPr/>
          </p:nvSpPr>
          <p:spPr>
            <a:xfrm>
              <a:off x="487095" y="1125120"/>
              <a:ext cx="468140" cy="468140"/>
            </a:xfrm>
            <a:prstGeom prst="ellipse">
              <a:avLst/>
            </a:prstGeom>
            <a:solidFill>
              <a:srgbClr val="3841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9" name="Google Shape;349;p20"/>
          <p:cNvSpPr txBox="1">
            <a:spLocks noGrp="1"/>
          </p:cNvSpPr>
          <p:nvPr>
            <p:ph type="body" idx="2"/>
          </p:nvPr>
        </p:nvSpPr>
        <p:spPr>
          <a:xfrm>
            <a:off x="749377" y="268288"/>
            <a:ext cx="7713663" cy="374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63246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1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7" lvl="1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1" lvl="5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06177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1 Spalte + 1 Info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4E66BE-B461-0DB5-21CE-5880DC8AE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4" y="265294"/>
            <a:ext cx="7488764" cy="153175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de-AT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9F763B1-285E-C46E-2CD2-4724E037F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9DD9E-68F1-D44B-9C6E-FBD8A7ACAEDD}" type="datetime5">
              <a:rPr lang="de-AT" smtClean="0"/>
              <a:t>25-05-20</a:t>
            </a:fld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8B2C78F-4B65-A841-C4E6-FF91CDE90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Name of the Presentation or other Info, 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740FC1E-471C-B32B-C7BA-A1DF4D0F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CABCE-D623-4CDD-A77A-7869E116686A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A15A79F-B6EA-BCED-0AD9-861ACED9AF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2516718"/>
            <a:ext cx="7488767" cy="360044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67" b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A417E87-8615-96B4-6AC5-C0DC90F8BF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52368" y="2516718"/>
            <a:ext cx="3505201" cy="360044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platzhalter 10">
            <a:extLst>
              <a:ext uri="{FF2B5EF4-FFF2-40B4-BE49-F238E27FC236}">
                <a16:creationId xmlns:a16="http://schemas.microsoft.com/office/drawing/2014/main" id="{BA9230E6-34B1-8109-EEAB-607218E147C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52368" y="1797051"/>
            <a:ext cx="3505201" cy="71966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867" b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09982BF0-13EA-4C9A-C738-527827D547A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4431" y="1797051"/>
            <a:ext cx="7488767" cy="71966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867" b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17791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>
  <p:cSld name="2_Titel und Inhal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body" idx="1"/>
          </p:nvPr>
        </p:nvSpPr>
        <p:spPr>
          <a:xfrm>
            <a:off x="616025" y="1613536"/>
            <a:ext cx="10346192" cy="4304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548640" lvl="0" indent="-39624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▪"/>
              <a:defRPr sz="1920">
                <a:latin typeface="Calibri"/>
                <a:ea typeface="Calibri"/>
                <a:cs typeface="Calibri"/>
                <a:sym typeface="Calibri"/>
              </a:defRPr>
            </a:lvl1pPr>
            <a:lvl2pPr marL="1097280" lvl="1" indent="-38862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500"/>
              <a:buFont typeface="Calibri"/>
              <a:buChar char="▪"/>
              <a:defRPr sz="1800">
                <a:latin typeface="Calibri"/>
                <a:ea typeface="Calibri"/>
                <a:cs typeface="Calibri"/>
                <a:sym typeface="Calibri"/>
              </a:defRPr>
            </a:lvl2pPr>
            <a:lvl3pPr marL="164592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400"/>
              <a:buFont typeface="Calibri"/>
              <a:buChar char="▪"/>
              <a:defRPr sz="1680">
                <a:latin typeface="Calibri"/>
                <a:ea typeface="Calibri"/>
                <a:cs typeface="Calibri"/>
                <a:sym typeface="Calibri"/>
              </a:defRPr>
            </a:lvl3pPr>
            <a:lvl4pPr marL="2194560" lvl="3" indent="-36576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200"/>
              <a:buFont typeface="Calibri"/>
              <a:buChar char="▪"/>
              <a:defRPr sz="1440">
                <a:latin typeface="Calibri"/>
                <a:ea typeface="Calibri"/>
                <a:cs typeface="Calibri"/>
                <a:sym typeface="Calibri"/>
              </a:defRPr>
            </a:lvl4pPr>
            <a:lvl5pPr marL="2743200" lvl="4" indent="-36576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200"/>
              <a:buFont typeface="Calibri"/>
              <a:buChar char="▪"/>
              <a:defRPr sz="1440">
                <a:latin typeface="Calibri"/>
                <a:ea typeface="Calibri"/>
                <a:cs typeface="Calibri"/>
                <a:sym typeface="Calibri"/>
              </a:defRPr>
            </a:lvl5pPr>
            <a:lvl6pPr marL="3291840" lvl="5" indent="-41148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6pPr>
            <a:lvl7pPr marL="3840480" lvl="6" indent="-411480" algn="l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7pPr>
            <a:lvl8pPr marL="4389120" lvl="7" indent="-411480" algn="l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8pPr>
            <a:lvl9pPr marL="4937760" lvl="8" indent="-411480" algn="l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616533" y="-15240"/>
            <a:ext cx="9120000" cy="90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sldNum" idx="12"/>
          </p:nvPr>
        </p:nvSpPr>
        <p:spPr>
          <a:xfrm>
            <a:off x="11393144" y="6399713"/>
            <a:ext cx="6524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26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26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26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26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26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26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26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26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26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594469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7E146-C164-E647-9834-45D720913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7CEBD-451D-E14A-9263-CCA5E31239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7BCEFC-504F-2D41-8500-9FF714AAF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05619-85A9-264E-BE42-FAFF8C7FB9B7}" type="datetimeFigureOut">
              <a:rPr lang="en-US" smtClean="0"/>
              <a:t>5/20/25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6F95A4-FB31-4A49-9773-6AAC2672E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161B67-49C9-144E-ABCD-9B65D1528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B0D9A-9654-E04E-91F1-17FDB90F4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7068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wei Inhalte Vergleich">
  <p:cSld name="Zwei Inhalte Vergleich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2"/>
          <p:cNvSpPr txBox="1">
            <a:spLocks noGrp="1"/>
          </p:cNvSpPr>
          <p:nvPr>
            <p:ph type="body" idx="1"/>
          </p:nvPr>
        </p:nvSpPr>
        <p:spPr>
          <a:xfrm>
            <a:off x="616540" y="2323189"/>
            <a:ext cx="5280000" cy="3921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548640" lvl="0" indent="-39624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▪"/>
              <a:defRPr sz="1920"/>
            </a:lvl1pPr>
            <a:lvl2pPr marL="1097280" lvl="1" indent="-38862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500"/>
              <a:buChar char="▪"/>
              <a:defRPr sz="1800"/>
            </a:lvl2pPr>
            <a:lvl3pPr marL="1645920" lvl="2" indent="-36576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200"/>
              <a:buChar char="▪"/>
              <a:defRPr sz="1440"/>
            </a:lvl3pPr>
            <a:lvl4pPr marL="2194560" lvl="3" indent="-35814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100"/>
              <a:buChar char="▪"/>
              <a:defRPr sz="1320"/>
            </a:lvl4pPr>
            <a:lvl5pPr marL="2743200" lvl="4" indent="-35814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100"/>
              <a:buChar char="▪"/>
              <a:defRPr sz="1320"/>
            </a:lvl5pPr>
            <a:lvl6pPr marL="3291840" lvl="5" indent="-41148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160"/>
            </a:lvl6pPr>
            <a:lvl7pPr marL="3840480" lvl="6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160"/>
            </a:lvl7pPr>
            <a:lvl8pPr marL="4389120" lvl="7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160"/>
            </a:lvl8pPr>
            <a:lvl9pPr marL="4937760" lvl="8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160"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body" idx="2"/>
          </p:nvPr>
        </p:nvSpPr>
        <p:spPr>
          <a:xfrm>
            <a:off x="6287584" y="2323189"/>
            <a:ext cx="5280000" cy="3921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548640" lvl="0" indent="-39624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▪"/>
              <a:defRPr sz="1920"/>
            </a:lvl1pPr>
            <a:lvl2pPr marL="1097280" lvl="1" indent="-38862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500"/>
              <a:buChar char="▪"/>
              <a:defRPr sz="1800"/>
            </a:lvl2pPr>
            <a:lvl3pPr marL="1645920" lvl="2" indent="-36576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200"/>
              <a:buChar char="▪"/>
              <a:defRPr sz="1440"/>
            </a:lvl3pPr>
            <a:lvl4pPr marL="2194560" lvl="3" indent="-35814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100"/>
              <a:buChar char="▪"/>
              <a:defRPr sz="1320"/>
            </a:lvl4pPr>
            <a:lvl5pPr marL="2743200" lvl="4" indent="-35814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100"/>
              <a:buChar char="▪"/>
              <a:defRPr sz="1320"/>
            </a:lvl5pPr>
            <a:lvl6pPr marL="3291840" lvl="5" indent="-41148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160"/>
            </a:lvl6pPr>
            <a:lvl7pPr marL="3840480" lvl="6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160"/>
            </a:lvl7pPr>
            <a:lvl8pPr marL="4389120" lvl="7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160"/>
            </a:lvl8pPr>
            <a:lvl9pPr marL="4937760" lvl="8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160"/>
            </a:lvl9pPr>
          </a:lstStyle>
          <a:p>
            <a:endParaRPr/>
          </a:p>
        </p:txBody>
      </p:sp>
      <p:sp>
        <p:nvSpPr>
          <p:cNvPr id="31" name="Google Shape;31;p12"/>
          <p:cNvSpPr txBox="1">
            <a:spLocks noGrp="1"/>
          </p:cNvSpPr>
          <p:nvPr>
            <p:ph type="body" idx="3"/>
          </p:nvPr>
        </p:nvSpPr>
        <p:spPr>
          <a:xfrm>
            <a:off x="624419" y="1613536"/>
            <a:ext cx="5281081" cy="63976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548640" lvl="0" indent="-27432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60" b="1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1097280" lvl="1" indent="-27432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2000"/>
              <a:buNone/>
              <a:defRPr sz="2400" b="1"/>
            </a:lvl2pPr>
            <a:lvl3pPr marL="1645920" lvl="2" indent="-27432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None/>
              <a:defRPr sz="2160" b="1"/>
            </a:lvl3pPr>
            <a:lvl4pPr marL="2194560" lvl="3" indent="-27432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600"/>
              <a:buNone/>
              <a:defRPr sz="1920" b="1"/>
            </a:lvl4pPr>
            <a:lvl5pPr marL="2743200" lvl="4" indent="-27432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600"/>
              <a:buNone/>
              <a:defRPr sz="1920" b="1"/>
            </a:lvl5pPr>
            <a:lvl6pPr marL="3291840" lvl="5" indent="-27432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 b="1"/>
            </a:lvl6pPr>
            <a:lvl7pPr marL="3840480" lvl="6" indent="-27432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 b="1"/>
            </a:lvl7pPr>
            <a:lvl8pPr marL="4389120" lvl="7" indent="-27432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 b="1"/>
            </a:lvl8pPr>
            <a:lvl9pPr marL="4937760" lvl="8" indent="-27432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 b="1"/>
            </a:lvl9pPr>
          </a:lstStyle>
          <a:p>
            <a:endParaRPr/>
          </a:p>
        </p:txBody>
      </p:sp>
      <p:sp>
        <p:nvSpPr>
          <p:cNvPr id="32" name="Google Shape;32;p12"/>
          <p:cNvSpPr txBox="1">
            <a:spLocks noGrp="1"/>
          </p:cNvSpPr>
          <p:nvPr>
            <p:ph type="dt" idx="10"/>
          </p:nvPr>
        </p:nvSpPr>
        <p:spPr>
          <a:xfrm>
            <a:off x="7660242" y="6494471"/>
            <a:ext cx="1316543" cy="309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2"/>
          <p:cNvSpPr txBox="1">
            <a:spLocks noGrp="1"/>
          </p:cNvSpPr>
          <p:nvPr>
            <p:ph type="ftr" idx="11"/>
          </p:nvPr>
        </p:nvSpPr>
        <p:spPr>
          <a:xfrm>
            <a:off x="1806082" y="6494471"/>
            <a:ext cx="4289924" cy="309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2"/>
          <p:cNvSpPr txBox="1">
            <a:spLocks noGrp="1"/>
          </p:cNvSpPr>
          <p:nvPr>
            <p:ph type="sldNum" idx="12"/>
          </p:nvPr>
        </p:nvSpPr>
        <p:spPr>
          <a:xfrm>
            <a:off x="616543" y="6494471"/>
            <a:ext cx="1189533" cy="309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r>
              <a:rPr lang="de-AT"/>
              <a:t>SEITE </a:t>
            </a:r>
            <a:fld id="{00000000-1234-1234-1234-123412341234}" type="slidenum">
              <a:rPr lang="de-AT" smtClean="0"/>
              <a:pPr/>
              <a:t>‹#›</a:t>
            </a:fld>
            <a:endParaRPr/>
          </a:p>
        </p:txBody>
      </p:sp>
      <p:sp>
        <p:nvSpPr>
          <p:cNvPr id="35" name="Google Shape;35;p12"/>
          <p:cNvSpPr txBox="1">
            <a:spLocks noGrp="1"/>
          </p:cNvSpPr>
          <p:nvPr>
            <p:ph type="title"/>
          </p:nvPr>
        </p:nvSpPr>
        <p:spPr>
          <a:xfrm>
            <a:off x="616544" y="167640"/>
            <a:ext cx="9120000" cy="1084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2"/>
          <p:cNvSpPr txBox="1">
            <a:spLocks noGrp="1"/>
          </p:cNvSpPr>
          <p:nvPr>
            <p:ph type="body" idx="4"/>
          </p:nvPr>
        </p:nvSpPr>
        <p:spPr>
          <a:xfrm>
            <a:off x="6303860" y="1613536"/>
            <a:ext cx="5281081" cy="63976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548640" lvl="0" indent="-27432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60" b="1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1097280" lvl="1" indent="-27432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2000"/>
              <a:buNone/>
              <a:defRPr sz="2400" b="1"/>
            </a:lvl2pPr>
            <a:lvl3pPr marL="1645920" lvl="2" indent="-27432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None/>
              <a:defRPr sz="2160" b="1"/>
            </a:lvl3pPr>
            <a:lvl4pPr marL="2194560" lvl="3" indent="-27432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600"/>
              <a:buNone/>
              <a:defRPr sz="1920" b="1"/>
            </a:lvl4pPr>
            <a:lvl5pPr marL="2743200" lvl="4" indent="-27432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600"/>
              <a:buNone/>
              <a:defRPr sz="1920" b="1"/>
            </a:lvl5pPr>
            <a:lvl6pPr marL="3291840" lvl="5" indent="-27432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 b="1"/>
            </a:lvl6pPr>
            <a:lvl7pPr marL="3840480" lvl="6" indent="-27432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 b="1"/>
            </a:lvl7pPr>
            <a:lvl8pPr marL="4389120" lvl="7" indent="-27432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 b="1"/>
            </a:lvl8pPr>
            <a:lvl9pPr marL="4937760" lvl="8" indent="-27432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2708014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/>
          <p:nvPr userDrawn="1"/>
        </p:nvGrpSpPr>
        <p:grpSpPr>
          <a:xfrm>
            <a:off x="383117" y="723983"/>
            <a:ext cx="11403800" cy="2445120"/>
            <a:chOff x="287338" y="603319"/>
            <a:chExt cx="8552850" cy="2037600"/>
          </a:xfrm>
        </p:grpSpPr>
        <p:sp>
          <p:nvSpPr>
            <p:cNvPr id="14" name="Rechteck 13"/>
            <p:cNvSpPr/>
            <p:nvPr userDrawn="1"/>
          </p:nvSpPr>
          <p:spPr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60"/>
            </a:p>
          </p:txBody>
        </p:sp>
        <p:sp>
          <p:nvSpPr>
            <p:cNvPr id="15" name="Rechteck 14"/>
            <p:cNvSpPr/>
            <p:nvPr userDrawn="1"/>
          </p:nvSpPr>
          <p:spPr bwMode="blackWhite">
            <a:xfrm>
              <a:off x="287338" y="603319"/>
              <a:ext cx="5904662" cy="2037600"/>
            </a:xfrm>
            <a:prstGeom prst="rect">
              <a:avLst/>
            </a:prstGeom>
            <a:solidFill>
              <a:srgbClr val="0096D3">
                <a:alpha val="89804"/>
              </a:srgb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60"/>
            </a:p>
          </p:txBody>
        </p:sp>
      </p:grpSp>
      <p:sp>
        <p:nvSpPr>
          <p:cNvPr id="2" name="Titel 1"/>
          <p:cNvSpPr>
            <a:spLocks noGrp="1"/>
          </p:cNvSpPr>
          <p:nvPr userDrawn="1">
            <p:ph type="ctrTitle" hasCustomPrompt="1"/>
          </p:nvPr>
        </p:nvSpPr>
        <p:spPr bwMode="black">
          <a:xfrm>
            <a:off x="807208" y="1561638"/>
            <a:ext cx="7248000" cy="1231200"/>
          </a:xfrm>
          <a:prstGeom prst="rect">
            <a:avLst/>
          </a:prstGeo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384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GB" dirty="0"/>
              <a:t>Max. 2 lines of text for header</a:t>
            </a:r>
          </a:p>
        </p:txBody>
      </p:sp>
      <p:sp>
        <p:nvSpPr>
          <p:cNvPr id="3" name="Untertitel 2"/>
          <p:cNvSpPr>
            <a:spLocks noGrp="1"/>
          </p:cNvSpPr>
          <p:nvPr userDrawn="1">
            <p:ph type="subTitle" idx="1" hasCustomPrompt="1"/>
          </p:nvPr>
        </p:nvSpPr>
        <p:spPr bwMode="black">
          <a:xfrm>
            <a:off x="807208" y="1191696"/>
            <a:ext cx="7248000" cy="42184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2160" b="1" i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548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3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8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Add subtitle here if required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383117" y="3529966"/>
            <a:ext cx="5712883" cy="635632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440" baseline="0" dirty="0" smtClean="0"/>
            </a:lvl1pPr>
          </a:lstStyle>
          <a:p>
            <a:r>
              <a:rPr lang="en-GB" dirty="0"/>
              <a:t>Information about presentation (author, version No. etc.)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609600" y="6512312"/>
            <a:ext cx="2184400" cy="292348"/>
          </a:xfrm>
        </p:spPr>
        <p:txBody>
          <a:bodyPr>
            <a:noAutofit/>
          </a:bodyPr>
          <a:lstStyle>
            <a:lvl1pPr marL="0" indent="0">
              <a:buNone/>
              <a:defRPr sz="1080" cap="all" baseline="0">
                <a:solidFill>
                  <a:schemeClr val="bg1"/>
                </a:solidFill>
              </a:defRPr>
            </a:lvl1pPr>
            <a:lvl2pPr marL="320040" indent="0">
              <a:buNone/>
              <a:defRPr sz="1260"/>
            </a:lvl2pPr>
            <a:lvl3pPr marL="649606" indent="0">
              <a:buNone/>
              <a:defRPr sz="1260"/>
            </a:lvl3pPr>
            <a:lvl4pPr marL="969646" indent="0">
              <a:buNone/>
              <a:defRPr sz="1200"/>
            </a:lvl4pPr>
            <a:lvl5pPr marL="1293496" indent="0">
              <a:buNone/>
              <a:defRPr sz="1200"/>
            </a:lvl5pPr>
          </a:lstStyle>
          <a:p>
            <a:pPr lvl="0"/>
            <a:r>
              <a:rPr lang="en-GB" dirty="0"/>
              <a:t>State: </a:t>
            </a:r>
            <a:r>
              <a:rPr lang="en-GB" dirty="0" err="1"/>
              <a:t>xx.xx.xxxx</a:t>
            </a:r>
            <a:endParaRPr lang="en-GB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35A845CD-2D10-42BB-97DB-CDA723EE9E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72501" y="1279092"/>
            <a:ext cx="2465553" cy="117072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A49BD17-4238-4565-A4B6-2E20A7C19F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151" y="6155953"/>
            <a:ext cx="2447923" cy="38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3901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8389D-C097-5E4E-A7EB-35B3AFAB1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976797-F9C8-4D4A-84A7-3AACD8C5B1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534CC7-5001-134E-9291-05C5AE78F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05619-85A9-264E-BE42-FAFF8C7FB9B7}" type="datetimeFigureOut">
              <a:rPr lang="en-US" smtClean="0"/>
              <a:t>5/20/25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CBC07-3C2B-BE46-A82E-036D0D27F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5BFF01-81E3-DE45-863C-F7C2A73A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B0D9A-9654-E04E-91F1-17FDB90F4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19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527EF-9A91-0942-8081-139D572C7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CECEC3-0696-204C-936E-03F65DF7E7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CABEF7-AB48-CD48-9C40-CDDE520872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5B62C3-810E-3041-B26C-BD82FD00B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05619-85A9-264E-BE42-FAFF8C7FB9B7}" type="datetimeFigureOut">
              <a:rPr lang="en-US" smtClean="0"/>
              <a:t>5/20/25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8F940-1966-FA48-BD6F-817CAFC53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D9F1B5-78D5-2A46-A9D4-DB0B6E9F3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B0D9A-9654-E04E-91F1-17FDB90F4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945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15034-FE1E-464C-9891-0034426AC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F87BA4-897D-E648-B0E8-2AC6DB5F4C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2FEB2C-06E1-9B40-9340-7291DC129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B24618-A6CF-A840-955E-81A1A3DB3F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7510D4-8A48-D74B-A5DD-7CEC357D7B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A1CB26-A0BB-FC4E-B8F3-D6C0843E1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05619-85A9-264E-BE42-FAFF8C7FB9B7}" type="datetimeFigureOut">
              <a:rPr lang="en-US" smtClean="0"/>
              <a:t>5/20/25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59107E-08EA-8642-9327-BFCF64D6F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5B656D-AB21-BA42-88C7-0BA01A2C7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B0D9A-9654-E04E-91F1-17FDB90F4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858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E1559-2D86-0F4B-A83B-E13535BD2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5EBF47-1083-F848-895D-83DA67B06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05619-85A9-264E-BE42-FAFF8C7FB9B7}" type="datetimeFigureOut">
              <a:rPr lang="en-US" smtClean="0"/>
              <a:t>5/20/25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69D8F8-5C95-514A-858D-111F7ECAE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8428E0-98B1-EC4A-83D5-515440249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B0D9A-9654-E04E-91F1-17FDB90F4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555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8CA0B2-A4D1-DD44-9C2A-466D04EB6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05619-85A9-264E-BE42-FAFF8C7FB9B7}" type="datetimeFigureOut">
              <a:rPr lang="en-US" smtClean="0"/>
              <a:t>5/20/25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019ED8-587A-6542-A75B-B7274D1F2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657133-30E2-9D4D-A701-E1E7479C9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B0D9A-9654-E04E-91F1-17FDB90F4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32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17B4B-2583-EA4C-BE3E-02B43908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A57F35-66D7-D545-B3F6-84FA09569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C3FA81-72C5-A24F-8924-13A6F1F92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C37CC5-BDF5-0B49-9B0E-9CFBBB272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05619-85A9-264E-BE42-FAFF8C7FB9B7}" type="datetimeFigureOut">
              <a:rPr lang="en-US" smtClean="0"/>
              <a:t>5/20/25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026C58-9DA5-C34D-AACD-22EC61846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D42636-3871-FF45-8011-EBC3F707B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B0D9A-9654-E04E-91F1-17FDB90F4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928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D12F5-8A48-6A42-B0FA-A052A243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9E29B0-4ADD-E04B-9266-0CD55E2EBD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0B286A-4E5D-0A48-A19D-0C47A5B637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679AA4-5911-9641-8F10-C325960AE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05619-85A9-264E-BE42-FAFF8C7FB9B7}" type="datetimeFigureOut">
              <a:rPr lang="en-US" smtClean="0"/>
              <a:t>5/20/25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3BE302-C021-DD45-8DE8-032C80A10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5E7974-B903-E043-A8AA-7335D9A93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B0D9A-9654-E04E-91F1-17FDB90F4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826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818FC1-0980-284E-8A93-4E4C7FC06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8B451D-0B1C-C044-A99C-33C9B36C85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5E31C-CF38-914B-9A6B-B964B9F1E0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705619-85A9-264E-BE42-FAFF8C7FB9B7}" type="datetimeFigureOut">
              <a:rPr lang="en-US" smtClean="0"/>
              <a:t>5/20/25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E6744-9C78-8E47-A886-8A6D382156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6C368-2AE7-234D-9844-D9E01BD15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1B0D9A-9654-E04E-91F1-17FDB90F4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0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77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iswc2017.semanticweb.org/program/keynotes/keynote-taylor/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ondon" TargetMode="External"/><Relationship Id="rId7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api.triplydb.com/s/gZZskqRpQ" TargetMode="External"/><Relationship Id="rId5" Type="http://schemas.openxmlformats.org/officeDocument/2006/relationships/hyperlink" Target="http://dbpedia.org/resource/London" TargetMode="Externa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hyperlink" Target="http://www.polleres.net/publications/bisc-etal-2014iswc.pdf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4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hyperlink" Target="https://query.wikidata.org/#SELECT DISTINCT %3Fcity WHERE { %0A%09%3Fcity wdt%3AP31%2Fwdt%3AP279* wd%3AQ515.%0A %09%3Fcity wdt%3AP1082 %3Fpopulation .%0A %09%3Fcity wdt%3AP17 wd%3AQ145 .%0A %09FILTER (%3Fpopulation > 1000000) }%0A"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w.wiki/BqRX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s://w.wiki/BqRj" TargetMode="Externa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101.ai.wu.ac.at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9.jpeg"/><Relationship Id="rId7" Type="http://schemas.microsoft.com/office/2007/relationships/hdphoto" Target="../media/hdphoto2.wdp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11" Type="http://schemas.microsoft.com/office/2007/relationships/hdphoto" Target="../media/hdphoto4.wdp"/><Relationship Id="rId5" Type="http://schemas.openxmlformats.org/officeDocument/2006/relationships/image" Target="../media/image10.png"/><Relationship Id="rId10" Type="http://schemas.openxmlformats.org/officeDocument/2006/relationships/image" Target="../media/image13.jpe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101.ai.wu.ac.at/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s://youtu.be/P0Obm0DBvwI?t=951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s://www.youtube.com/watch?v=ww99npDh4cg" TargetMode="Externa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2.jpg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https://w.wiki/CLw9" TargetMode="Externa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chatgpt.com/share/675585c7-04cc-8006-a20e-c70d75619e13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aidanhogan.com/talks/2024-09-04-wuwien-invited-talk.pdf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8.jpeg"/><Relationship Id="rId4" Type="http://schemas.openxmlformats.org/officeDocument/2006/relationships/hyperlink" Target="https://aidanhogan.com/talks/2024-09-04-wuwien-invited-talk.pdf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2.png"/><Relationship Id="rId4" Type="http://schemas.openxmlformats.org/officeDocument/2006/relationships/hyperlink" Target="https://www.lassila.org/publications/2024/lassila-iswc2024-keynote.pdf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g"/><Relationship Id="rId13" Type="http://schemas.openxmlformats.org/officeDocument/2006/relationships/image" Target="../media/image93.jpg"/><Relationship Id="rId18" Type="http://schemas.openxmlformats.org/officeDocument/2006/relationships/image" Target="../media/image98.png"/><Relationship Id="rId3" Type="http://schemas.openxmlformats.org/officeDocument/2006/relationships/image" Target="../media/image83.jpg"/><Relationship Id="rId21" Type="http://schemas.openxmlformats.org/officeDocument/2006/relationships/image" Target="../media/image100.png"/><Relationship Id="rId7" Type="http://schemas.openxmlformats.org/officeDocument/2006/relationships/image" Target="../media/image87.png"/><Relationship Id="rId12" Type="http://schemas.openxmlformats.org/officeDocument/2006/relationships/image" Target="../media/image92.jpg"/><Relationship Id="rId17" Type="http://schemas.openxmlformats.org/officeDocument/2006/relationships/image" Target="../media/image97.jp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96.jpg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6.jp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5" Type="http://schemas.openxmlformats.org/officeDocument/2006/relationships/image" Target="../media/image95.png"/><Relationship Id="rId10" Type="http://schemas.openxmlformats.org/officeDocument/2006/relationships/image" Target="../media/image90.jpg"/><Relationship Id="rId19" Type="http://schemas.openxmlformats.org/officeDocument/2006/relationships/hyperlink" Target="https://www.bilateral-ai.net/" TargetMode="External"/><Relationship Id="rId4" Type="http://schemas.openxmlformats.org/officeDocument/2006/relationships/image" Target="../media/image84.png"/><Relationship Id="rId9" Type="http://schemas.openxmlformats.org/officeDocument/2006/relationships/image" Target="../media/image89.jpg"/><Relationship Id="rId14" Type="http://schemas.openxmlformats.org/officeDocument/2006/relationships/image" Target="../media/image9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99.png"/><Relationship Id="rId4" Type="http://schemas.openxmlformats.org/officeDocument/2006/relationships/image" Target="../media/image8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7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11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hyperlink" Target="https://www.bilateral-ai.net/jobs/" TargetMode="Externa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28.jp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12" Type="http://schemas.openxmlformats.org/officeDocument/2006/relationships/image" Target="../media/image1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1.png"/><Relationship Id="rId11" Type="http://schemas.openxmlformats.org/officeDocument/2006/relationships/image" Target="../media/image126.png"/><Relationship Id="rId5" Type="http://schemas.openxmlformats.org/officeDocument/2006/relationships/image" Target="../media/image120.png"/><Relationship Id="rId10" Type="http://schemas.openxmlformats.org/officeDocument/2006/relationships/image" Target="../media/image125.jpg"/><Relationship Id="rId4" Type="http://schemas.openxmlformats.org/officeDocument/2006/relationships/image" Target="../media/image119.png"/><Relationship Id="rId9" Type="http://schemas.openxmlformats.org/officeDocument/2006/relationships/image" Target="../media/image124.jp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29.png"/><Relationship Id="rId7" Type="http://schemas.openxmlformats.org/officeDocument/2006/relationships/image" Target="../media/image12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Relationship Id="rId9" Type="http://schemas.openxmlformats.org/officeDocument/2006/relationships/image" Target="../media/image14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hyperlink" Target="https://www.bilateral-ai.net/jobs/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Relationship Id="rId9" Type="http://schemas.openxmlformats.org/officeDocument/2006/relationships/image" Target="../media/image142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sv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emf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5.png"/><Relationship Id="rId5" Type="http://schemas.openxmlformats.org/officeDocument/2006/relationships/hyperlink" Target="https://semantic-data.cluster.ai.wu.ac.at/smwcloud/" TargetMode="External"/><Relationship Id="rId4" Type="http://schemas.openxmlformats.org/officeDocument/2006/relationships/image" Target="../media/image15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hyperlink" Target="https://www.w3.org/DesignIssues/LinkedData.html" TargetMode="External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jpeg"/><Relationship Id="rId11" Type="http://schemas.openxmlformats.org/officeDocument/2006/relationships/image" Target="../media/image23.jpeg"/><Relationship Id="rId5" Type="http://schemas.openxmlformats.org/officeDocument/2006/relationships/hyperlink" Target="https://www.cs.rpi.edu/~hendler/LittleSemanticsWeb.html" TargetMode="External"/><Relationship Id="rId10" Type="http://schemas.openxmlformats.org/officeDocument/2006/relationships/image" Target="../media/image22.jpeg"/><Relationship Id="rId4" Type="http://schemas.openxmlformats.org/officeDocument/2006/relationships/image" Target="../media/image19.jpeg"/><Relationship Id="rId9" Type="http://schemas.microsoft.com/office/2007/relationships/hdphoto" Target="../media/hdphoto3.wdp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1.png"/><Relationship Id="rId5" Type="http://schemas.openxmlformats.org/officeDocument/2006/relationships/image" Target="../media/image159.png"/><Relationship Id="rId4" Type="http://schemas.openxmlformats.org/officeDocument/2006/relationships/image" Target="../media/image16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hyperlink" Target="http://lod-cloud.net/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://epub.wu.ac.at/6371/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iswc2017.semanticweb.org/program/keynotes/keynote-taylor/" TargetMode="Externa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jpe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dbpedia.org/" TargetMode="External"/><Relationship Id="rId5" Type="http://schemas.openxmlformats.org/officeDocument/2006/relationships/image" Target="../media/image32.png"/><Relationship Id="rId10" Type="http://schemas.openxmlformats.org/officeDocument/2006/relationships/hyperlink" Target="https://www.slideshare.net/Frank.van.Harmelen/adoption-of-knowledge-graphs-late-2019" TargetMode="External"/><Relationship Id="rId4" Type="http://schemas.openxmlformats.org/officeDocument/2006/relationships/image" Target="../media/image31.png"/><Relationship Id="rId9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0"/>
          <p:cNvSpPr txBox="1">
            <a:spLocks noGrp="1"/>
          </p:cNvSpPr>
          <p:nvPr>
            <p:ph type="ctrTitle"/>
          </p:nvPr>
        </p:nvSpPr>
        <p:spPr>
          <a:xfrm>
            <a:off x="1168650" y="1444830"/>
            <a:ext cx="6820920" cy="125244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US" sz="3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Knowledge Graphs – </a:t>
            </a:r>
            <a:br>
              <a:rPr lang="en-US" sz="3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3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 key component in Bilateral AI</a:t>
            </a:r>
            <a:br>
              <a:rPr lang="en-US" sz="3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3600" i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5" name="Google Shape;155;p20"/>
          <p:cNvSpPr txBox="1">
            <a:spLocks noGrp="1"/>
          </p:cNvSpPr>
          <p:nvPr>
            <p:ph type="body" idx="2"/>
          </p:nvPr>
        </p:nvSpPr>
        <p:spPr>
          <a:xfrm>
            <a:off x="449706" y="3529950"/>
            <a:ext cx="7839856" cy="1146981"/>
          </a:xfrm>
          <a:prstGeom prst="rect">
            <a:avLst/>
          </a:prstGeom>
          <a:solidFill>
            <a:schemeClr val="lt1">
              <a:alpha val="89800"/>
            </a:schemeClr>
          </a:solidFill>
          <a:ln>
            <a:noFill/>
          </a:ln>
        </p:spPr>
        <p:txBody>
          <a:bodyPr spcFirstLastPara="1" vert="horz" wrap="square" lIns="274320" tIns="259200" rIns="274320" bIns="259200" rtlCol="0" anchor="t" anchorCtr="0">
            <a:noAutofit/>
          </a:bodyPr>
          <a:lstStyle/>
          <a:p>
            <a:pPr marL="0" indent="0">
              <a:buSzPts val="2000"/>
            </a:pPr>
            <a:r>
              <a:rPr lang="en-US" sz="2160" dirty="0"/>
              <a:t>Axel Polleres</a:t>
            </a:r>
          </a:p>
        </p:txBody>
      </p:sp>
    </p:spTree>
    <p:extLst>
      <p:ext uri="{BB962C8B-B14F-4D97-AF65-F5344CB8AC3E}">
        <p14:creationId xmlns:p14="http://schemas.microsoft.com/office/powerpoint/2010/main" val="3007916432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4035305-63FD-44F4-5336-A867C5877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/>
              <a:t>Collaborative, Open Knowledge Graphs: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7B448C0-44E3-559A-1883-11B276E51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042" y="1806958"/>
            <a:ext cx="8849710" cy="490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D6192C4-6D61-5711-0B60-40BF389D3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45" y="1690688"/>
            <a:ext cx="1093225" cy="675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451243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8DEFD-7B65-0A1A-578A-6DE291A06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BB3E97-A432-192A-AD1E-C5B7C48AA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683" y="197697"/>
            <a:ext cx="10515600" cy="1325563"/>
          </a:xfrm>
        </p:spPr>
        <p:txBody>
          <a:bodyPr/>
          <a:lstStyle/>
          <a:p>
            <a:r>
              <a:rPr lang="en-AT" dirty="0"/>
              <a:t>Collaborative, Open Knowledge Graphs: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FE4BBB-96AD-049B-E71A-3120427D9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890" y="4893944"/>
            <a:ext cx="6121414" cy="7411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B415EE-2A69-DDC1-1C67-6864AFB1B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890" y="4330349"/>
            <a:ext cx="6121414" cy="6632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DDFB32-5D93-56AA-34DB-B7128ACEA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696" y="2237223"/>
            <a:ext cx="6121414" cy="20931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D34A72-9CA3-5779-0C81-B6F08FCEC4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6420" y="5557153"/>
            <a:ext cx="6089884" cy="1627924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9046F151-DE77-FC52-C9A7-1364CE431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61" y="1690688"/>
            <a:ext cx="1037863" cy="73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62F2FB-537F-BE24-3BFA-CE1B446F52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9717" y="1462179"/>
            <a:ext cx="2301759" cy="7921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4CEF16-9E2E-DD46-58A8-652AA75B3D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55452" y="1523260"/>
            <a:ext cx="5089865" cy="38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69617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2AB32770-8995-3C46-B025-55D49F906DEB}"/>
              </a:ext>
            </a:extLst>
          </p:cNvPr>
          <p:cNvSpPr txBox="1">
            <a:spLocks/>
          </p:cNvSpPr>
          <p:nvPr/>
        </p:nvSpPr>
        <p:spPr>
          <a:xfrm>
            <a:off x="514425" y="1484842"/>
            <a:ext cx="10346192" cy="462468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Jamie Taylor, Google, Inc., Keynote </a:t>
            </a:r>
            <a:r>
              <a:rPr lang="en-US" dirty="0">
                <a:hlinkClick r:id="rId2"/>
              </a:rPr>
              <a:t>ISWC2017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B4BEBA-8B3A-5840-A6A8-3EC8587AA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898" y="149444"/>
            <a:ext cx="11258746" cy="1325563"/>
          </a:xfrm>
        </p:spPr>
        <p:txBody>
          <a:bodyPr/>
          <a:lstStyle/>
          <a:p>
            <a:r>
              <a:rPr lang="en-US" dirty="0"/>
              <a:t>From Linked Open Data to Knowledge Graphs:</a:t>
            </a:r>
            <a:br>
              <a:rPr lang="en-US" dirty="0"/>
            </a:br>
            <a:r>
              <a:rPr lang="en-US" dirty="0"/>
              <a:t>What’s the state of affairs?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60D0E86-B20A-444D-9745-C070D1FE28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246" y="1841774"/>
            <a:ext cx="6136640" cy="24947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153D9A-A6BA-0C4A-AEB6-DF856C3BB14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8886" y="1426466"/>
            <a:ext cx="5588060" cy="332535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0D1CE28-EBFA-E849-A309-DD000A6F1C83}"/>
              </a:ext>
            </a:extLst>
          </p:cNvPr>
          <p:cNvSpPr/>
          <p:nvPr/>
        </p:nvSpPr>
        <p:spPr>
          <a:xfrm>
            <a:off x="4333928" y="4919675"/>
            <a:ext cx="4572000" cy="18364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342900">
              <a:spcBef>
                <a:spcPts val="700"/>
              </a:spcBef>
              <a:buSzPts val="1800"/>
              <a:buChar char="●"/>
            </a:pPr>
            <a:r>
              <a:rPr lang="de-AT" dirty="0"/>
              <a:t>Music Albums &amp; Music Groups</a:t>
            </a:r>
          </a:p>
          <a:p>
            <a:pPr marL="457200" indent="-342900">
              <a:spcBef>
                <a:spcPts val="700"/>
              </a:spcBef>
              <a:buSzPts val="1800"/>
              <a:buChar char="●"/>
            </a:pPr>
            <a:r>
              <a:rPr lang="de-AT" dirty="0" err="1"/>
              <a:t>Planets</a:t>
            </a:r>
            <a:r>
              <a:rPr lang="de-AT" dirty="0"/>
              <a:t> &amp; </a:t>
            </a:r>
            <a:r>
              <a:rPr lang="de-AT" dirty="0" err="1"/>
              <a:t>Spacecraft</a:t>
            </a:r>
            <a:endParaRPr lang="de-AT" dirty="0"/>
          </a:p>
          <a:p>
            <a:pPr marL="457200" indent="-342900">
              <a:spcBef>
                <a:spcPts val="700"/>
              </a:spcBef>
              <a:buSzPts val="1800"/>
              <a:buChar char="●"/>
            </a:pPr>
            <a:r>
              <a:rPr lang="de-AT" dirty="0"/>
              <a:t>Roller </a:t>
            </a:r>
            <a:r>
              <a:rPr lang="de-AT" dirty="0" err="1"/>
              <a:t>Coasters</a:t>
            </a:r>
            <a:r>
              <a:rPr lang="de-AT" dirty="0"/>
              <a:t> &amp; Skyscrapers</a:t>
            </a:r>
          </a:p>
          <a:p>
            <a:pPr marL="457200" indent="-342900">
              <a:spcBef>
                <a:spcPts val="700"/>
              </a:spcBef>
              <a:buSzPts val="1800"/>
              <a:buChar char="●"/>
            </a:pPr>
            <a:r>
              <a:rPr lang="de-AT" dirty="0"/>
              <a:t>Sports Teams			[...]</a:t>
            </a:r>
          </a:p>
          <a:p>
            <a:pPr marL="457200" indent="-266700">
              <a:spcBef>
                <a:spcPts val="700"/>
              </a:spcBef>
            </a:pPr>
            <a:endParaRPr lang="de-AT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FDEA76-78FA-A242-B35D-60E0E8CEC519}"/>
              </a:ext>
            </a:extLst>
          </p:cNvPr>
          <p:cNvSpPr/>
          <p:nvPr/>
        </p:nvSpPr>
        <p:spPr>
          <a:xfrm>
            <a:off x="372246" y="4919675"/>
            <a:ext cx="4572000" cy="1469633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342900">
              <a:spcBef>
                <a:spcPts val="700"/>
              </a:spcBef>
              <a:buSzPts val="1800"/>
              <a:buChar char="●"/>
            </a:pPr>
            <a:r>
              <a:rPr lang="de-AT" dirty="0" err="1"/>
              <a:t>Actors</a:t>
            </a:r>
            <a:r>
              <a:rPr lang="de-AT" dirty="0"/>
              <a:t>, </a:t>
            </a:r>
            <a:r>
              <a:rPr lang="de-AT" dirty="0" err="1"/>
              <a:t>Directors</a:t>
            </a:r>
            <a:r>
              <a:rPr lang="de-AT" dirty="0"/>
              <a:t>, Movies</a:t>
            </a:r>
          </a:p>
          <a:p>
            <a:pPr marL="457200" indent="-342900">
              <a:spcBef>
                <a:spcPts val="700"/>
              </a:spcBef>
              <a:buSzPts val="1800"/>
              <a:buChar char="●"/>
            </a:pPr>
            <a:r>
              <a:rPr lang="de-AT" dirty="0"/>
              <a:t>Art Works &amp; Museums</a:t>
            </a:r>
          </a:p>
          <a:p>
            <a:pPr marL="457200" indent="-342900">
              <a:spcBef>
                <a:spcPts val="700"/>
              </a:spcBef>
              <a:buSzPts val="1800"/>
              <a:buChar char="●"/>
            </a:pPr>
            <a:r>
              <a:rPr lang="de-AT" dirty="0"/>
              <a:t>Cities &amp; Countries</a:t>
            </a:r>
          </a:p>
          <a:p>
            <a:pPr marL="457200" indent="-342900">
              <a:spcBef>
                <a:spcPts val="700"/>
              </a:spcBef>
              <a:buSzPts val="1800"/>
              <a:buChar char="●"/>
            </a:pPr>
            <a:r>
              <a:rPr lang="de-AT" dirty="0"/>
              <a:t>Islands, </a:t>
            </a:r>
            <a:r>
              <a:rPr lang="de-AT" dirty="0" err="1"/>
              <a:t>Lakes</a:t>
            </a:r>
            <a:r>
              <a:rPr lang="de-AT" dirty="0"/>
              <a:t>, </a:t>
            </a:r>
            <a:r>
              <a:rPr lang="de-AT" dirty="0" err="1"/>
              <a:t>Lighthouses</a:t>
            </a:r>
            <a:endParaRPr lang="de-AT" dirty="0"/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532B7227-C1E6-E743-B86D-065AF05438BC}"/>
              </a:ext>
            </a:extLst>
          </p:cNvPr>
          <p:cNvSpPr/>
          <p:nvPr/>
        </p:nvSpPr>
        <p:spPr>
          <a:xfrm>
            <a:off x="8494461" y="5056616"/>
            <a:ext cx="3443189" cy="1376186"/>
          </a:xfrm>
          <a:prstGeom prst="wedgeRoundRectCallout">
            <a:avLst>
              <a:gd name="adj1" fmla="val -50084"/>
              <a:gd name="adj2" fmla="val -14618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Answer whether (something like RDF and/or triple stores are used under the hood answered vaguely…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2F3DEA-8A93-2B4C-8645-D18BEC8CB1CA}"/>
              </a:ext>
            </a:extLst>
          </p:cNvPr>
          <p:cNvSpPr/>
          <p:nvPr/>
        </p:nvSpPr>
        <p:spPr>
          <a:xfrm>
            <a:off x="290087" y="1352918"/>
            <a:ext cx="11806859" cy="6250429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 wrap="square">
            <a:spAutoFit/>
          </a:bodyPr>
          <a:lstStyle/>
          <a:p>
            <a:pPr marL="1371600" lvl="2" indent="-342900">
              <a:spcBef>
                <a:spcPts val="700"/>
              </a:spcBef>
              <a:buSzPts val="1800"/>
              <a:buChar char="●"/>
            </a:pPr>
            <a:r>
              <a:rPr lang="de-AT" sz="2800" dirty="0"/>
              <a:t>Large-</a:t>
            </a:r>
            <a:r>
              <a:rPr lang="de-AT" sz="2800" dirty="0" err="1"/>
              <a:t>scale</a:t>
            </a:r>
            <a:r>
              <a:rPr lang="de-AT" sz="2800" dirty="0"/>
              <a:t>, still </a:t>
            </a:r>
            <a:r>
              <a:rPr lang="de-AT" sz="2800" dirty="0" err="1"/>
              <a:t>data-focused</a:t>
            </a:r>
            <a:r>
              <a:rPr lang="de-AT" sz="2800" dirty="0"/>
              <a:t> (</a:t>
            </a:r>
            <a:r>
              <a:rPr lang="de-AT" sz="2800" dirty="0" err="1"/>
              <a:t>rather</a:t>
            </a:r>
            <a:r>
              <a:rPr lang="de-AT" sz="2800" dirty="0"/>
              <a:t> </a:t>
            </a:r>
            <a:r>
              <a:rPr lang="de-AT" sz="2800" dirty="0" err="1"/>
              <a:t>than</a:t>
            </a:r>
            <a:r>
              <a:rPr lang="de-AT" sz="2800" dirty="0"/>
              <a:t> schema-</a:t>
            </a:r>
            <a:r>
              <a:rPr lang="de-AT" sz="2800" dirty="0" err="1"/>
              <a:t>focused</a:t>
            </a:r>
            <a:r>
              <a:rPr lang="de-AT" sz="2800" dirty="0"/>
              <a:t>)</a:t>
            </a:r>
          </a:p>
          <a:p>
            <a:pPr marL="1371600" lvl="2" indent="-342900">
              <a:spcBef>
                <a:spcPts val="700"/>
              </a:spcBef>
              <a:buSzPts val="1800"/>
              <a:buChar char="●"/>
            </a:pPr>
            <a:r>
              <a:rPr lang="de-AT" sz="2800" dirty="0" err="1"/>
              <a:t>Often</a:t>
            </a:r>
            <a:r>
              <a:rPr lang="de-AT" sz="2800" dirty="0"/>
              <a:t> </a:t>
            </a:r>
            <a:r>
              <a:rPr lang="de-AT" sz="2800" dirty="0" err="1"/>
              <a:t>monolithic</a:t>
            </a:r>
            <a:r>
              <a:rPr lang="de-AT" sz="2800" dirty="0"/>
              <a:t>, </a:t>
            </a:r>
            <a:r>
              <a:rPr lang="de-AT" sz="2800" dirty="0" err="1"/>
              <a:t>rather</a:t>
            </a:r>
            <a:r>
              <a:rPr lang="de-AT" sz="2800" dirty="0"/>
              <a:t> </a:t>
            </a:r>
            <a:r>
              <a:rPr lang="de-AT" sz="2800" dirty="0" err="1"/>
              <a:t>than</a:t>
            </a:r>
            <a:r>
              <a:rPr lang="de-AT" sz="2800" dirty="0"/>
              <a:t> </a:t>
            </a:r>
            <a:r>
              <a:rPr lang="de-AT" sz="2800" dirty="0" err="1"/>
              <a:t>linked</a:t>
            </a:r>
            <a:r>
              <a:rPr lang="de-AT" sz="2800" dirty="0"/>
              <a:t>/</a:t>
            </a:r>
            <a:r>
              <a:rPr lang="de-AT" sz="2800" dirty="0" err="1"/>
              <a:t>decentralised</a:t>
            </a:r>
            <a:endParaRPr lang="de-AT" sz="2800" dirty="0"/>
          </a:p>
          <a:p>
            <a:pPr marL="1371600" lvl="2" indent="-342900">
              <a:spcBef>
                <a:spcPts val="700"/>
              </a:spcBef>
              <a:buSzPts val="1800"/>
              <a:buFontTx/>
              <a:buChar char="●"/>
            </a:pPr>
            <a:r>
              <a:rPr lang="de-AT" sz="2800" dirty="0"/>
              <a:t>Knowledge </a:t>
            </a:r>
            <a:r>
              <a:rPr lang="de-AT" sz="2800" dirty="0" err="1"/>
              <a:t>extraction</a:t>
            </a:r>
            <a:r>
              <a:rPr lang="de-AT" sz="2800" dirty="0"/>
              <a:t> </a:t>
            </a:r>
            <a:r>
              <a:rPr lang="de-AT" sz="2800" dirty="0" err="1"/>
              <a:t>rather</a:t>
            </a:r>
            <a:r>
              <a:rPr lang="de-AT" sz="2800" dirty="0"/>
              <a:t> </a:t>
            </a:r>
            <a:r>
              <a:rPr lang="de-AT" sz="2800" dirty="0" err="1"/>
              <a:t>than</a:t>
            </a:r>
            <a:r>
              <a:rPr lang="de-AT" sz="2800" dirty="0"/>
              <a:t> Knowledge </a:t>
            </a:r>
            <a:r>
              <a:rPr lang="de-AT" sz="2800" dirty="0" err="1"/>
              <a:t>engineering</a:t>
            </a:r>
            <a:endParaRPr lang="de-AT" sz="2800" dirty="0"/>
          </a:p>
          <a:p>
            <a:pPr marL="1371600" lvl="2" indent="-342900">
              <a:spcBef>
                <a:spcPts val="700"/>
              </a:spcBef>
              <a:buSzPts val="1800"/>
              <a:buFontTx/>
              <a:buChar char="●"/>
            </a:pPr>
            <a:r>
              <a:rPr lang="de-AT" sz="2800" dirty="0"/>
              <a:t>Collaborative large-</a:t>
            </a:r>
            <a:r>
              <a:rPr lang="de-AT" sz="2800" dirty="0" err="1"/>
              <a:t>scale</a:t>
            </a:r>
            <a:r>
              <a:rPr lang="de-AT" sz="2800" dirty="0"/>
              <a:t> KGs:</a:t>
            </a:r>
          </a:p>
          <a:p>
            <a:pPr marL="1828800" lvl="3" indent="-342900">
              <a:spcBef>
                <a:spcPts val="700"/>
              </a:spcBef>
              <a:buSzPts val="1800"/>
              <a:buFontTx/>
              <a:buChar char="●"/>
            </a:pPr>
            <a:r>
              <a:rPr lang="de-AT" sz="2800" dirty="0" err="1"/>
              <a:t>Collectively</a:t>
            </a:r>
            <a:r>
              <a:rPr lang="de-AT" sz="2800" dirty="0"/>
              <a:t> </a:t>
            </a:r>
            <a:r>
              <a:rPr lang="de-AT" sz="2800" dirty="0" err="1"/>
              <a:t>created</a:t>
            </a:r>
            <a:r>
              <a:rPr lang="de-AT" sz="2800" dirty="0"/>
              <a:t> (</a:t>
            </a:r>
            <a:r>
              <a:rPr lang="de-AT" sz="2800" dirty="0" err="1"/>
              <a:t>automated</a:t>
            </a:r>
            <a:r>
              <a:rPr lang="de-AT" sz="2800" dirty="0"/>
              <a:t> </a:t>
            </a:r>
            <a:r>
              <a:rPr lang="de-AT" sz="2800" dirty="0" err="1"/>
              <a:t>or</a:t>
            </a:r>
            <a:r>
              <a:rPr lang="de-AT" sz="2800" dirty="0"/>
              <a:t> </a:t>
            </a:r>
            <a:r>
              <a:rPr lang="de-AT" sz="2800" dirty="0" err="1"/>
              <a:t>curated</a:t>
            </a:r>
            <a:r>
              <a:rPr lang="de-AT" sz="2800" dirty="0"/>
              <a:t>)</a:t>
            </a:r>
          </a:p>
          <a:p>
            <a:pPr marL="1828800" lvl="3" indent="-342900">
              <a:spcBef>
                <a:spcPts val="700"/>
              </a:spcBef>
              <a:buSzPts val="1800"/>
              <a:buFontTx/>
              <a:buChar char="●"/>
            </a:pPr>
            <a:r>
              <a:rPr lang="de-AT" sz="2800" dirty="0" err="1"/>
              <a:t>Notoriously</a:t>
            </a:r>
            <a:r>
              <a:rPr lang="de-AT" sz="2800" dirty="0"/>
              <a:t> </a:t>
            </a:r>
            <a:r>
              <a:rPr lang="de-AT" sz="2800" dirty="0" err="1"/>
              <a:t>incomplete</a:t>
            </a:r>
            <a:endParaRPr lang="de-AT" sz="2800" dirty="0"/>
          </a:p>
          <a:p>
            <a:pPr marL="1828800" lvl="3" indent="-342900">
              <a:spcBef>
                <a:spcPts val="700"/>
              </a:spcBef>
              <a:buSzPts val="1800"/>
              <a:buFontTx/>
              <a:buChar char="●"/>
            </a:pPr>
            <a:r>
              <a:rPr lang="de-AT" sz="2800" dirty="0"/>
              <a:t>(Logical) </a:t>
            </a:r>
            <a:r>
              <a:rPr lang="de-AT" sz="2800" b="1" dirty="0" err="1"/>
              <a:t>consistency</a:t>
            </a:r>
            <a:r>
              <a:rPr lang="de-AT" sz="2800" dirty="0"/>
              <a:t> not a </a:t>
            </a:r>
            <a:r>
              <a:rPr lang="de-AT" sz="2800" dirty="0" err="1"/>
              <a:t>must</a:t>
            </a:r>
            <a:endParaRPr lang="de-AT" sz="2800" dirty="0"/>
          </a:p>
          <a:p>
            <a:pPr marL="1371600" lvl="2" indent="-342900">
              <a:spcBef>
                <a:spcPts val="700"/>
              </a:spcBef>
              <a:buSzPts val="1800"/>
              <a:buChar char="●"/>
            </a:pPr>
            <a:r>
              <a:rPr lang="de-AT" sz="2800" dirty="0"/>
              <a:t>Enterprise KGs: </a:t>
            </a:r>
            <a:r>
              <a:rPr lang="de-AT" sz="2800" dirty="0" err="1"/>
              <a:t>knowledge</a:t>
            </a:r>
            <a:r>
              <a:rPr lang="de-AT" sz="2800" dirty="0"/>
              <a:t> </a:t>
            </a:r>
            <a:r>
              <a:rPr lang="de-AT" sz="2800" dirty="0" err="1"/>
              <a:t>necessary</a:t>
            </a:r>
            <a:r>
              <a:rPr lang="de-AT" sz="2800" dirty="0"/>
              <a:t> </a:t>
            </a:r>
            <a:r>
              <a:rPr lang="de-AT" sz="2800" dirty="0" err="1"/>
              <a:t>to</a:t>
            </a:r>
            <a:r>
              <a:rPr lang="de-AT" sz="2800" dirty="0"/>
              <a:t> power </a:t>
            </a:r>
            <a:r>
              <a:rPr lang="de-AT" sz="2800" dirty="0" err="1"/>
              <a:t>applications</a:t>
            </a:r>
            <a:endParaRPr lang="de-AT" sz="2800" dirty="0"/>
          </a:p>
          <a:p>
            <a:pPr marL="1371600" lvl="2" indent="-342900">
              <a:spcBef>
                <a:spcPts val="700"/>
              </a:spcBef>
              <a:buSzPts val="1800"/>
              <a:buChar char="●"/>
            </a:pPr>
            <a:r>
              <a:rPr lang="de-AT" sz="2800" i="1" dirty="0" err="1"/>
              <a:t>Ontological</a:t>
            </a:r>
            <a:r>
              <a:rPr lang="de-AT" sz="2800" i="1" dirty="0"/>
              <a:t> </a:t>
            </a:r>
            <a:r>
              <a:rPr lang="de-AT" sz="2800" i="1" dirty="0" err="1"/>
              <a:t>expressivity</a:t>
            </a:r>
            <a:r>
              <a:rPr lang="de-AT" sz="2800" i="1" dirty="0"/>
              <a:t> </a:t>
            </a:r>
            <a:r>
              <a:rPr lang="de-AT" sz="2800" dirty="0"/>
              <a:t>not </a:t>
            </a:r>
            <a:r>
              <a:rPr lang="de-AT" sz="2800" dirty="0" err="1"/>
              <a:t>central</a:t>
            </a:r>
            <a:r>
              <a:rPr lang="de-AT" sz="2800" dirty="0"/>
              <a:t> – BUT: </a:t>
            </a:r>
            <a:r>
              <a:rPr lang="de-AT" sz="2800" b="1" i="1" dirty="0"/>
              <a:t>Expresssing </a:t>
            </a:r>
            <a:r>
              <a:rPr lang="de-AT" sz="2800" b="1" i="1" dirty="0" err="1"/>
              <a:t>context</a:t>
            </a:r>
            <a:r>
              <a:rPr lang="de-AT" sz="2800" b="1" i="1" dirty="0"/>
              <a:t> </a:t>
            </a:r>
            <a:r>
              <a:rPr lang="de-AT" sz="2800" dirty="0" err="1"/>
              <a:t>is</a:t>
            </a:r>
            <a:r>
              <a:rPr lang="de-AT" sz="2800" dirty="0"/>
              <a:t>!</a:t>
            </a:r>
          </a:p>
          <a:p>
            <a:pPr marL="1371600" lvl="2" indent="-342900">
              <a:spcBef>
                <a:spcPts val="700"/>
              </a:spcBef>
              <a:buSzPts val="1800"/>
              <a:buChar char="●"/>
            </a:pPr>
            <a:endParaRPr lang="de-AT" sz="2800" dirty="0"/>
          </a:p>
          <a:p>
            <a:pPr marL="1371600" lvl="2" indent="-342900">
              <a:spcBef>
                <a:spcPts val="700"/>
              </a:spcBef>
              <a:buSzPts val="1800"/>
              <a:buChar char="●"/>
            </a:pPr>
            <a:endParaRPr lang="de-AT" sz="2800" dirty="0"/>
          </a:p>
          <a:p>
            <a:pPr marL="1371600" lvl="2" indent="-342900">
              <a:spcBef>
                <a:spcPts val="700"/>
              </a:spcBef>
              <a:buSzPts val="1800"/>
              <a:buChar char="●"/>
            </a:pPr>
            <a:endParaRPr lang="de-AT" sz="2800" dirty="0"/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7F7285E1-B24E-D747-A51C-BC3F1575D2E8}"/>
              </a:ext>
            </a:extLst>
          </p:cNvPr>
          <p:cNvSpPr/>
          <p:nvPr/>
        </p:nvSpPr>
        <p:spPr>
          <a:xfrm>
            <a:off x="8629650" y="6119363"/>
            <a:ext cx="3266994" cy="958037"/>
          </a:xfrm>
          <a:prstGeom prst="wedgeRoundRectCallout">
            <a:avLst>
              <a:gd name="adj1" fmla="val -55555"/>
              <a:gd name="adj2" fmla="val -71426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For instance: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Provenance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Temporal context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Confidence</a:t>
            </a:r>
          </a:p>
        </p:txBody>
      </p:sp>
    </p:spTree>
    <p:extLst>
      <p:ext uri="{BB962C8B-B14F-4D97-AF65-F5344CB8AC3E}">
        <p14:creationId xmlns:p14="http://schemas.microsoft.com/office/powerpoint/2010/main" val="2824645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8E82730-1BB0-7B40-016C-357AD04FC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729" y="1823244"/>
            <a:ext cx="10346192" cy="4304461"/>
          </a:xfrm>
        </p:spPr>
        <p:txBody>
          <a:bodyPr/>
          <a:lstStyle/>
          <a:p>
            <a:r>
              <a:rPr lang="en-AT" dirty="0"/>
              <a:t>DBPedia (since 2007) 			vs. 			Wikidata (since 2012)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7E0920F-25BB-F325-C4EB-7013BB2E8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321" y="287973"/>
            <a:ext cx="10515600" cy="1325563"/>
          </a:xfrm>
        </p:spPr>
        <p:txBody>
          <a:bodyPr/>
          <a:lstStyle/>
          <a:p>
            <a:r>
              <a:rPr lang="en-AT" dirty="0"/>
              <a:t>L</a:t>
            </a:r>
            <a:r>
              <a:rPr lang="en-GB" dirty="0"/>
              <a:t>e</a:t>
            </a:r>
            <a:r>
              <a:rPr lang="en-AT" dirty="0"/>
              <a:t>t’s have a look at practical examples of such collaboratively curated Knowledge Graphs: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86F282-98CE-8C62-10D9-2D5DCB2B1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78" y="2555895"/>
            <a:ext cx="3054927" cy="35836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38D1FF-286E-0E06-646D-E2A1088ED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299" y="2163275"/>
            <a:ext cx="3054926" cy="45535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8A1AD0-643A-91C9-3226-9168BD3C577C}"/>
              </a:ext>
            </a:extLst>
          </p:cNvPr>
          <p:cNvSpPr txBox="1"/>
          <p:nvPr/>
        </p:nvSpPr>
        <p:spPr>
          <a:xfrm>
            <a:off x="3639003" y="3470564"/>
            <a:ext cx="410202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RDF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SPARQL endpoint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Standard ontology language (OWL)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Consistent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Context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BB4EC75-096C-4C19-48B4-84E3E691B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103" y="3567549"/>
            <a:ext cx="230640" cy="23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C6F58F7C-7B07-5F2A-036E-934CBC13C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400" y="3849236"/>
            <a:ext cx="230640" cy="23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45E94684-3F67-BB1C-46AA-A2B5F23DF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400" y="4143805"/>
            <a:ext cx="230640" cy="23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 red circle with a x in the middle | Premium AI-generated vector">
            <a:extLst>
              <a:ext uri="{FF2B5EF4-FFF2-40B4-BE49-F238E27FC236}">
                <a16:creationId xmlns:a16="http://schemas.microsoft.com/office/drawing/2014/main" id="{80301EC7-E3DA-1BFA-100F-65D2B09B8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629" y="4752375"/>
            <a:ext cx="237412" cy="23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A red circle with a x in the middle | Premium AI-generated vector">
            <a:extLst>
              <a:ext uri="{FF2B5EF4-FFF2-40B4-BE49-F238E27FC236}">
                <a16:creationId xmlns:a16="http://schemas.microsoft.com/office/drawing/2014/main" id="{23495E93-963D-7018-F36D-31196E620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629" y="4465526"/>
            <a:ext cx="237412" cy="23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69AE1D73-B7E8-4849-BBE7-6963D7DFE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899" y="3567549"/>
            <a:ext cx="230640" cy="23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8A52485C-1C03-1045-A481-8727EECE3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196" y="3849236"/>
            <a:ext cx="230640" cy="23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6123D0AD-D8D3-6EB1-56D8-DFD4FCB1A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425" y="4746162"/>
            <a:ext cx="244676" cy="24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A red circle with a x in the middle | Premium AI-generated vector">
            <a:extLst>
              <a:ext uri="{FF2B5EF4-FFF2-40B4-BE49-F238E27FC236}">
                <a16:creationId xmlns:a16="http://schemas.microsoft.com/office/drawing/2014/main" id="{5DCF4F65-8A7A-C36E-4134-A3ECB05C1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425" y="4465526"/>
            <a:ext cx="237412" cy="23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A red circle with a x in the middle | Premium AI-generated vector">
            <a:extLst>
              <a:ext uri="{FF2B5EF4-FFF2-40B4-BE49-F238E27FC236}">
                <a16:creationId xmlns:a16="http://schemas.microsoft.com/office/drawing/2014/main" id="{E3BC29E8-90C3-9A19-FA47-A86ED3804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425" y="4183839"/>
            <a:ext cx="237412" cy="23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35279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BF7BB-D1B0-6B48-B669-BF733D7F6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SPARQL: Using KGs to answer questions: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6A28E-F70D-B047-AECA-5DD36F737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6957" y="1770208"/>
            <a:ext cx="7886700" cy="4351338"/>
          </a:xfrm>
        </p:spPr>
        <p:txBody>
          <a:bodyPr/>
          <a:lstStyle/>
          <a:p>
            <a:r>
              <a:rPr lang="en-US" dirty="0"/>
              <a:t>E.g. from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CDEDDA13-2515-6340-BAD5-1B4B564A33EC}"/>
              </a:ext>
            </a:extLst>
          </p:cNvPr>
          <p:cNvSpPr txBox="1">
            <a:spLocks/>
          </p:cNvSpPr>
          <p:nvPr/>
        </p:nvSpPr>
        <p:spPr>
          <a:xfrm>
            <a:off x="3540114" y="2460486"/>
            <a:ext cx="7119916" cy="34738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20" dirty="0" err="1"/>
              <a:t>One</a:t>
            </a:r>
            <a:r>
              <a:rPr lang="de-DE" sz="1620" dirty="0"/>
              <a:t> </a:t>
            </a:r>
            <a:r>
              <a:rPr lang="de-DE" sz="1620" dirty="0" err="1"/>
              <a:t>of</a:t>
            </a:r>
            <a:r>
              <a:rPr lang="de-DE" sz="1620" dirty="0"/>
              <a:t> </a:t>
            </a:r>
            <a:r>
              <a:rPr lang="de-DE" sz="1620" dirty="0" err="1"/>
              <a:t>the</a:t>
            </a:r>
            <a:r>
              <a:rPr lang="de-DE" sz="1620" dirty="0"/>
              <a:t> </a:t>
            </a:r>
            <a:r>
              <a:rPr lang="de-DE" sz="1620" dirty="0" err="1"/>
              <a:t>central</a:t>
            </a:r>
            <a:r>
              <a:rPr lang="de-DE" sz="1620" dirty="0"/>
              <a:t> </a:t>
            </a:r>
            <a:r>
              <a:rPr lang="de-DE" sz="1620" dirty="0" err="1"/>
              <a:t>datasets</a:t>
            </a:r>
            <a:r>
              <a:rPr lang="de-DE" sz="1620" dirty="0"/>
              <a:t> </a:t>
            </a:r>
            <a:r>
              <a:rPr lang="de-DE" sz="1620" dirty="0" err="1"/>
              <a:t>of</a:t>
            </a:r>
            <a:r>
              <a:rPr lang="de-DE" sz="1620" dirty="0"/>
              <a:t> </a:t>
            </a:r>
            <a:r>
              <a:rPr lang="de-DE" sz="1620" dirty="0" err="1"/>
              <a:t>the</a:t>
            </a:r>
            <a:r>
              <a:rPr lang="de-DE" sz="1620" dirty="0"/>
              <a:t> </a:t>
            </a:r>
            <a:r>
              <a:rPr lang="de-DE" sz="1620" dirty="0" err="1"/>
              <a:t>Linked</a:t>
            </a:r>
            <a:r>
              <a:rPr lang="de-DE" sz="1620" dirty="0"/>
              <a:t> Open Data-Cloud</a:t>
            </a:r>
          </a:p>
          <a:p>
            <a:r>
              <a:rPr lang="de-DE" sz="1620" dirty="0"/>
              <a:t>RDF </a:t>
            </a:r>
            <a:r>
              <a:rPr lang="de-DE" sz="1620" dirty="0" err="1"/>
              <a:t>extracted</a:t>
            </a:r>
            <a:r>
              <a:rPr lang="de-DE" sz="1620" dirty="0"/>
              <a:t> </a:t>
            </a:r>
            <a:r>
              <a:rPr lang="de-DE" sz="1620" dirty="0" err="1"/>
              <a:t>from</a:t>
            </a:r>
            <a:r>
              <a:rPr lang="de-DE" sz="1620" dirty="0"/>
              <a:t> Wikipedia-Infoboxes</a:t>
            </a:r>
          </a:p>
          <a:p>
            <a:r>
              <a:rPr lang="de-DE" sz="1620" dirty="0" err="1"/>
              <a:t>You</a:t>
            </a:r>
            <a:r>
              <a:rPr lang="de-DE" sz="1620" dirty="0"/>
              <a:t> </a:t>
            </a:r>
            <a:r>
              <a:rPr lang="de-DE" sz="1620" dirty="0" err="1"/>
              <a:t>can</a:t>
            </a:r>
            <a:r>
              <a:rPr lang="de-DE" sz="1620" dirty="0"/>
              <a:t> </a:t>
            </a:r>
            <a:r>
              <a:rPr lang="de-DE" sz="1620" dirty="0" err="1"/>
              <a:t>use</a:t>
            </a:r>
            <a:r>
              <a:rPr lang="de-DE" sz="1620" dirty="0"/>
              <a:t> a </a:t>
            </a:r>
            <a:r>
              <a:rPr lang="de-DE" sz="1620" dirty="0" err="1"/>
              <a:t>language</a:t>
            </a:r>
            <a:r>
              <a:rPr lang="de-DE" sz="1620" dirty="0"/>
              <a:t> </a:t>
            </a:r>
            <a:r>
              <a:rPr lang="de-DE" sz="1620" dirty="0" err="1"/>
              <a:t>called</a:t>
            </a:r>
            <a:r>
              <a:rPr lang="de-DE" sz="1620" dirty="0"/>
              <a:t> SPARQL </a:t>
            </a:r>
            <a:r>
              <a:rPr lang="de-DE" sz="1620" dirty="0" err="1"/>
              <a:t>endpoint</a:t>
            </a:r>
            <a:r>
              <a:rPr lang="de-DE" sz="1620" dirty="0"/>
              <a:t> (</a:t>
            </a:r>
            <a:r>
              <a:rPr lang="de-DE" sz="1620" dirty="0" err="1"/>
              <a:t>roughly</a:t>
            </a:r>
            <a:r>
              <a:rPr lang="de-DE" sz="1620" dirty="0"/>
              <a:t>: SQL </a:t>
            </a:r>
            <a:r>
              <a:rPr lang="de-DE" sz="1620" dirty="0" err="1"/>
              <a:t>for</a:t>
            </a:r>
            <a:r>
              <a:rPr lang="de-DE" sz="1620" dirty="0"/>
              <a:t> RDF) </a:t>
            </a:r>
            <a:r>
              <a:rPr lang="de-DE" sz="1620" dirty="0" err="1"/>
              <a:t>to</a:t>
            </a:r>
            <a:r>
              <a:rPr lang="de-DE" sz="1620" dirty="0"/>
              <a:t> do </a:t>
            </a:r>
            <a:r>
              <a:rPr lang="de-DE" sz="1620" b="1" i="1" dirty="0" err="1"/>
              <a:t>structured</a:t>
            </a:r>
            <a:r>
              <a:rPr lang="de-DE" sz="1620" b="1" i="1" dirty="0"/>
              <a:t> </a:t>
            </a:r>
            <a:r>
              <a:rPr lang="de-DE" sz="1620" b="1" i="1" dirty="0" err="1"/>
              <a:t>queries</a:t>
            </a:r>
            <a:r>
              <a:rPr lang="de-DE" sz="1620" b="1" i="1" dirty="0"/>
              <a:t> </a:t>
            </a:r>
            <a:r>
              <a:rPr lang="de-DE" sz="1620" dirty="0" err="1"/>
              <a:t>over</a:t>
            </a:r>
            <a:r>
              <a:rPr lang="de-DE" sz="1620" dirty="0"/>
              <a:t> RDF: </a:t>
            </a:r>
          </a:p>
          <a:p>
            <a:pPr lvl="1"/>
            <a:r>
              <a:rPr lang="de-DE" sz="1440" dirty="0"/>
              <a:t>„Cities in </a:t>
            </a:r>
            <a:r>
              <a:rPr lang="de-DE" sz="1440" dirty="0" err="1"/>
              <a:t>the</a:t>
            </a:r>
            <a:r>
              <a:rPr lang="de-DE" sz="1440" dirty="0"/>
              <a:t> UK </a:t>
            </a:r>
            <a:r>
              <a:rPr lang="de-DE" sz="1440" dirty="0" err="1"/>
              <a:t>with</a:t>
            </a:r>
            <a:r>
              <a:rPr lang="de-DE" sz="1440" dirty="0"/>
              <a:t> </a:t>
            </a:r>
            <a:r>
              <a:rPr lang="de-DE" sz="1440" dirty="0" err="1"/>
              <a:t>more</a:t>
            </a:r>
            <a:r>
              <a:rPr lang="de-DE" sz="1440" dirty="0"/>
              <a:t> </a:t>
            </a:r>
            <a:r>
              <a:rPr lang="de-DE" sz="1440" dirty="0" err="1"/>
              <a:t>than</a:t>
            </a:r>
            <a:r>
              <a:rPr lang="de-DE" sz="1440" dirty="0"/>
              <a:t> 1M </a:t>
            </a:r>
            <a:r>
              <a:rPr lang="de-DE" sz="1440" dirty="0" err="1"/>
              <a:t>population</a:t>
            </a:r>
            <a:r>
              <a:rPr lang="de-DE" sz="1440" dirty="0"/>
              <a:t>“:</a:t>
            </a:r>
          </a:p>
          <a:p>
            <a:pPr lvl="2"/>
            <a:endParaRPr lang="de-DE" sz="126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CE4A44-EC86-2445-9604-4A1D0E7B1B1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427534"/>
            <a:ext cx="2016112" cy="4062316"/>
          </a:xfrm>
          <a:prstGeom prst="rect">
            <a:avLst/>
          </a:prstGeom>
          <a:ln>
            <a:solidFill>
              <a:srgbClr val="5B9BD5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21CEA0-D1E0-A244-B0AE-41DC89CBD32E}"/>
              </a:ext>
            </a:extLst>
          </p:cNvPr>
          <p:cNvSpPr/>
          <p:nvPr/>
        </p:nvSpPr>
        <p:spPr>
          <a:xfrm>
            <a:off x="1565300" y="4775607"/>
            <a:ext cx="1616148" cy="20313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720" dirty="0">
                <a:hlinkClick r:id="rId3"/>
              </a:rPr>
              <a:t>https://en.wikipedia.org/wiki/London</a:t>
            </a:r>
            <a:r>
              <a:rPr lang="en-US" sz="720" dirty="0"/>
              <a:t>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0D47B51-06FF-F448-8B45-72C5035C583F}"/>
              </a:ext>
            </a:extLst>
          </p:cNvPr>
          <p:cNvGrpSpPr/>
          <p:nvPr/>
        </p:nvGrpSpPr>
        <p:grpSpPr>
          <a:xfrm>
            <a:off x="3322027" y="4215579"/>
            <a:ext cx="3180646" cy="1905967"/>
            <a:chOff x="1997807" y="3429113"/>
            <a:chExt cx="3534051" cy="211774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601B5F5-814D-8F41-A541-BB74AFED8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17249" y="3429113"/>
              <a:ext cx="2514609" cy="2117741"/>
            </a:xfrm>
            <a:prstGeom prst="rect">
              <a:avLst/>
            </a:prstGeom>
            <a:ln>
              <a:solidFill>
                <a:srgbClr val="5B9BD5"/>
              </a:solidFill>
            </a:ln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8558CDE-6C14-2D48-8367-D800C4544A59}"/>
                </a:ext>
              </a:extLst>
            </p:cNvPr>
            <p:cNvSpPr/>
            <p:nvPr/>
          </p:nvSpPr>
          <p:spPr>
            <a:xfrm>
              <a:off x="3063776" y="4045342"/>
              <a:ext cx="2350783" cy="24109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810" dirty="0">
                  <a:hlinkClick r:id="rId5"/>
                </a:rPr>
                <a:t>http://dbpedia.org/resource/London</a:t>
              </a:r>
              <a:endParaRPr lang="en-US" sz="810" dirty="0"/>
            </a:p>
          </p:txBody>
        </p:sp>
        <p:sp>
          <p:nvSpPr>
            <p:cNvPr id="10" name="Right Arrow 9">
              <a:extLst>
                <a:ext uri="{FF2B5EF4-FFF2-40B4-BE49-F238E27FC236}">
                  <a16:creationId xmlns:a16="http://schemas.microsoft.com/office/drawing/2014/main" id="{181E339C-7A90-ED4E-B72F-C5A6CEC9CB38}"/>
                </a:ext>
              </a:extLst>
            </p:cNvPr>
            <p:cNvSpPr/>
            <p:nvPr/>
          </p:nvSpPr>
          <p:spPr>
            <a:xfrm>
              <a:off x="1997807" y="4273589"/>
              <a:ext cx="1257219" cy="91322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44" dirty="0"/>
                <a:t>Automatic </a:t>
              </a:r>
              <a:r>
                <a:rPr lang="en-US" sz="944" dirty="0" err="1"/>
                <a:t>Exctractors</a:t>
              </a:r>
              <a:endParaRPr lang="en-US" sz="944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0DCE6F5-9778-C54F-908B-37A65428A400}"/>
              </a:ext>
            </a:extLst>
          </p:cNvPr>
          <p:cNvGrpSpPr/>
          <p:nvPr/>
        </p:nvGrpSpPr>
        <p:grpSpPr>
          <a:xfrm>
            <a:off x="6831813" y="4047716"/>
            <a:ext cx="3828218" cy="2440668"/>
            <a:chOff x="5897568" y="3001516"/>
            <a:chExt cx="4253575" cy="271185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0DB4D36-4441-0E44-89BF-FA5A5A63C866}"/>
                </a:ext>
              </a:extLst>
            </p:cNvPr>
            <p:cNvSpPr txBox="1"/>
            <p:nvPr/>
          </p:nvSpPr>
          <p:spPr>
            <a:xfrm>
              <a:off x="6329048" y="3918006"/>
              <a:ext cx="3822095" cy="17953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B9BD5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Courier New" charset="0"/>
                  <a:ea typeface="Courier New" charset="0"/>
                  <a:cs typeface="Courier New" charset="0"/>
                </a:rPr>
                <a:t>PREFIX : &lt;http://</a:t>
              </a:r>
              <a:r>
                <a:rPr lang="en-US" sz="900" dirty="0" err="1">
                  <a:latin typeface="Courier New" charset="0"/>
                  <a:ea typeface="Courier New" charset="0"/>
                  <a:cs typeface="Courier New" charset="0"/>
                </a:rPr>
                <a:t>dbpedia.org</a:t>
              </a:r>
              <a:r>
                <a:rPr lang="en-US" sz="900" dirty="0">
                  <a:latin typeface="Courier New" charset="0"/>
                  <a:ea typeface="Courier New" charset="0"/>
                  <a:cs typeface="Courier New" charset="0"/>
                </a:rPr>
                <a:t>/resource/&gt;</a:t>
              </a:r>
            </a:p>
            <a:p>
              <a:r>
                <a:rPr lang="en-US" sz="900" dirty="0">
                  <a:latin typeface="Courier New" charset="0"/>
                  <a:ea typeface="Courier New" charset="0"/>
                  <a:cs typeface="Courier New" charset="0"/>
                </a:rPr>
                <a:t>PREFIX </a:t>
              </a:r>
              <a:r>
                <a:rPr lang="en-US" sz="900" dirty="0" err="1">
                  <a:latin typeface="Courier New" charset="0"/>
                  <a:ea typeface="Courier New" charset="0"/>
                  <a:cs typeface="Courier New" charset="0"/>
                </a:rPr>
                <a:t>dbo</a:t>
              </a:r>
              <a:r>
                <a:rPr lang="en-US" sz="900" dirty="0">
                  <a:latin typeface="Courier New" charset="0"/>
                  <a:ea typeface="Courier New" charset="0"/>
                  <a:cs typeface="Courier New" charset="0"/>
                </a:rPr>
                <a:t>: &lt;http://dbpedia.org/ontology/&gt;</a:t>
              </a:r>
            </a:p>
            <a:p>
              <a:r>
                <a:rPr lang="en-US" sz="900" dirty="0">
                  <a:latin typeface="Courier New" charset="0"/>
                  <a:ea typeface="Courier New" charset="0"/>
                  <a:cs typeface="Courier New" charset="0"/>
                </a:rPr>
                <a:t>PREFIX </a:t>
              </a:r>
              <a:r>
                <a:rPr lang="en-US" sz="900" dirty="0" err="1">
                  <a:latin typeface="Courier New" charset="0"/>
                  <a:ea typeface="Courier New" charset="0"/>
                  <a:cs typeface="Courier New" charset="0"/>
                </a:rPr>
                <a:t>yago</a:t>
              </a:r>
              <a:r>
                <a:rPr lang="en-US" sz="900" dirty="0">
                  <a:latin typeface="Courier New" charset="0"/>
                  <a:ea typeface="Courier New" charset="0"/>
                  <a:cs typeface="Courier New" charset="0"/>
                </a:rPr>
                <a:t>: &lt;http://</a:t>
              </a:r>
              <a:r>
                <a:rPr lang="en-US" sz="900" dirty="0" err="1">
                  <a:latin typeface="Courier New" charset="0"/>
                  <a:ea typeface="Courier New" charset="0"/>
                  <a:cs typeface="Courier New" charset="0"/>
                </a:rPr>
                <a:t>dbpedia.org</a:t>
              </a:r>
              <a:r>
                <a:rPr lang="en-US" sz="900" dirty="0">
                  <a:latin typeface="Courier New" charset="0"/>
                  <a:ea typeface="Courier New" charset="0"/>
                  <a:cs typeface="Courier New" charset="0"/>
                </a:rPr>
                <a:t>/class/</a:t>
              </a:r>
              <a:r>
                <a:rPr lang="en-US" sz="900" dirty="0" err="1">
                  <a:latin typeface="Courier New" charset="0"/>
                  <a:ea typeface="Courier New" charset="0"/>
                  <a:cs typeface="Courier New" charset="0"/>
                </a:rPr>
                <a:t>yago</a:t>
              </a:r>
              <a:r>
                <a:rPr lang="en-US" sz="900" dirty="0">
                  <a:latin typeface="Courier New" charset="0"/>
                  <a:ea typeface="Courier New" charset="0"/>
                  <a:cs typeface="Courier New" charset="0"/>
                </a:rPr>
                <a:t>/&gt;</a:t>
              </a:r>
            </a:p>
            <a:p>
              <a:endParaRPr lang="en-US" sz="900" dirty="0">
                <a:latin typeface="Courier New" charset="0"/>
                <a:ea typeface="Courier New" charset="0"/>
                <a:cs typeface="Courier New" charset="0"/>
              </a:endParaRPr>
            </a:p>
            <a:p>
              <a:r>
                <a:rPr lang="en-US" sz="900" dirty="0">
                  <a:latin typeface="Courier New" charset="0"/>
                  <a:ea typeface="Courier New" charset="0"/>
                  <a:cs typeface="Courier New" charset="0"/>
                </a:rPr>
                <a:t>SELECT DISTINCT ?city ?pop WHERE { </a:t>
              </a:r>
            </a:p>
            <a:p>
              <a:r>
                <a:rPr lang="en-US" sz="900" dirty="0">
                  <a:latin typeface="Courier New" charset="0"/>
                  <a:ea typeface="Courier New" charset="0"/>
                  <a:cs typeface="Courier New" charset="0"/>
                </a:rPr>
                <a:t>   ?city a </a:t>
              </a:r>
              <a:r>
                <a:rPr lang="en-US" sz="900" dirty="0" err="1">
                  <a:latin typeface="Courier New" charset="0"/>
                  <a:ea typeface="Courier New" charset="0"/>
                  <a:cs typeface="Courier New" charset="0"/>
                </a:rPr>
                <a:t>schema:City</a:t>
              </a:r>
              <a:r>
                <a:rPr lang="en-US" sz="900" dirty="0">
                  <a:latin typeface="Courier New" charset="0"/>
                  <a:ea typeface="Courier New" charset="0"/>
                  <a:cs typeface="Courier New" charset="0"/>
                </a:rPr>
                <a:t> . </a:t>
              </a:r>
            </a:p>
            <a:p>
              <a:r>
                <a:rPr lang="en-US" sz="900" dirty="0">
                  <a:latin typeface="Courier New" charset="0"/>
                  <a:ea typeface="Courier New" charset="0"/>
                  <a:cs typeface="Courier New" charset="0"/>
                </a:rPr>
                <a:t>   ?city </a:t>
              </a:r>
              <a:r>
                <a:rPr lang="en-US" sz="900" dirty="0" err="1">
                  <a:latin typeface="Courier New" charset="0"/>
                  <a:ea typeface="Courier New" charset="0"/>
                  <a:cs typeface="Courier New" charset="0"/>
                </a:rPr>
                <a:t>dbo:country</a:t>
              </a:r>
              <a:r>
                <a:rPr lang="en-US" sz="900" dirty="0">
                  <a:latin typeface="Courier New" charset="0"/>
                  <a:ea typeface="Courier New" charset="0"/>
                  <a:cs typeface="Courier New" charset="0"/>
                </a:rPr>
                <a:t> :</a:t>
              </a:r>
              <a:r>
                <a:rPr lang="en-US" sz="900" dirty="0" err="1">
                  <a:latin typeface="Courier New" charset="0"/>
                  <a:ea typeface="Courier New" charset="0"/>
                  <a:cs typeface="Courier New" charset="0"/>
                </a:rPr>
                <a:t>United_Kingdom</a:t>
              </a:r>
              <a:r>
                <a:rPr lang="en-US" sz="900" dirty="0">
                  <a:latin typeface="Courier New" charset="0"/>
                  <a:ea typeface="Courier New" charset="0"/>
                  <a:cs typeface="Courier New" charset="0"/>
                </a:rPr>
                <a:t>.</a:t>
              </a:r>
            </a:p>
            <a:p>
              <a:r>
                <a:rPr lang="en-US" sz="900" dirty="0">
                  <a:latin typeface="Courier New" charset="0"/>
                  <a:ea typeface="Courier New" charset="0"/>
                  <a:cs typeface="Courier New" charset="0"/>
                </a:rPr>
                <a:t>   ?city </a:t>
              </a:r>
              <a:r>
                <a:rPr lang="en-US" sz="900" dirty="0" err="1">
                  <a:latin typeface="Courier New" charset="0"/>
                  <a:ea typeface="Courier New" charset="0"/>
                  <a:cs typeface="Courier New" charset="0"/>
                </a:rPr>
                <a:t>dbo:populationTotal</a:t>
              </a:r>
              <a:r>
                <a:rPr lang="en-US" sz="900" dirty="0">
                  <a:latin typeface="Courier New" charset="0"/>
                  <a:ea typeface="Courier New" charset="0"/>
                  <a:cs typeface="Courier New" charset="0"/>
                </a:rPr>
                <a:t> ?pop </a:t>
              </a:r>
            </a:p>
            <a:p>
              <a:endParaRPr lang="en-US" sz="900" dirty="0">
                <a:latin typeface="Courier New" charset="0"/>
                <a:ea typeface="Courier New" charset="0"/>
                <a:cs typeface="Courier New" charset="0"/>
              </a:endParaRPr>
            </a:p>
            <a:p>
              <a:r>
                <a:rPr lang="en-US" sz="900" dirty="0">
                  <a:latin typeface="Courier New" charset="0"/>
                  <a:ea typeface="Courier New" charset="0"/>
                  <a:cs typeface="Courier New" charset="0"/>
                </a:rPr>
                <a:t>   FILTER ( ?pop &gt; 1000000 )</a:t>
              </a:r>
            </a:p>
            <a:p>
              <a:r>
                <a:rPr lang="en-US" sz="900" dirty="0">
                  <a:latin typeface="Courier New" charset="0"/>
                  <a:ea typeface="Courier New" charset="0"/>
                  <a:cs typeface="Courier New" charset="0"/>
                </a:rPr>
                <a:t>} 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809F8A7-E069-514D-99DD-0FF77013E2D8}"/>
                </a:ext>
              </a:extLst>
            </p:cNvPr>
            <p:cNvSpPr/>
            <p:nvPr/>
          </p:nvSpPr>
          <p:spPr>
            <a:xfrm>
              <a:off x="6329048" y="3001516"/>
              <a:ext cx="3132452" cy="57606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20" dirty="0"/>
                <a:t>Structured queries (</a:t>
              </a:r>
              <a:r>
                <a:rPr lang="en-US" sz="1620" b="1" dirty="0"/>
                <a:t>SPARQL</a:t>
              </a:r>
              <a:r>
                <a:rPr lang="en-US" sz="1620" dirty="0"/>
                <a:t>):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A1E1693-3823-F549-99E0-F4F0C4856FA3}"/>
                </a:ext>
              </a:extLst>
            </p:cNvPr>
            <p:cNvSpPr/>
            <p:nvPr/>
          </p:nvSpPr>
          <p:spPr>
            <a:xfrm>
              <a:off x="5897568" y="3632378"/>
              <a:ext cx="2514609" cy="24109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810" dirty="0">
                  <a:hlinkClick r:id="rId6"/>
                </a:rPr>
                <a:t>https://api.triplydb.com/s/gZZskqRpQ</a:t>
              </a:r>
              <a:r>
                <a:rPr lang="en-US" sz="810" dirty="0"/>
                <a:t>  </a:t>
              </a:r>
            </a:p>
          </p:txBody>
        </p:sp>
      </p:grpSp>
      <p:pic>
        <p:nvPicPr>
          <p:cNvPr id="2050" name="Picture 2" descr="Image result for dbpedia logo">
            <a:extLst>
              <a:ext uri="{FF2B5EF4-FFF2-40B4-BE49-F238E27FC236}">
                <a16:creationId xmlns:a16="http://schemas.microsoft.com/office/drawing/2014/main" id="{7E86F9F5-570F-1946-9737-876528AB2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9105" y="1555713"/>
            <a:ext cx="1064590" cy="654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D0D01786-D884-DA42-AB2A-67DA6ACDA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488" y="6494471"/>
            <a:ext cx="1070580" cy="309702"/>
          </a:xfrm>
        </p:spPr>
        <p:txBody>
          <a:bodyPr/>
          <a:lstStyle/>
          <a:p>
            <a:r>
              <a:rPr lang="en-GB"/>
              <a:t>Page </a:t>
            </a:r>
            <a:fld id="{BE3DC40E-DBBE-4E2D-9EEC-FBF0DA0E9179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07162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BF7BB-D1B0-6B48-B669-BF733D7F6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77" y="269725"/>
            <a:ext cx="9457459" cy="1325563"/>
          </a:xfrm>
        </p:spPr>
        <p:txBody>
          <a:bodyPr>
            <a:normAutofit/>
          </a:bodyPr>
          <a:lstStyle/>
          <a:p>
            <a:r>
              <a:rPr lang="en-AT" dirty="0"/>
              <a:t>D</a:t>
            </a:r>
            <a:r>
              <a:rPr lang="en-GB" dirty="0"/>
              <a:t>b</a:t>
            </a:r>
            <a:r>
              <a:rPr lang="en-AT" dirty="0"/>
              <a:t>pedia is not logically consistent!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  [1]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6A28E-F70D-B047-AECA-5DD36F737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6957" y="1770208"/>
            <a:ext cx="7886700" cy="4351338"/>
          </a:xfrm>
        </p:spPr>
        <p:txBody>
          <a:bodyPr/>
          <a:lstStyle/>
          <a:p>
            <a:r>
              <a:rPr lang="en-US" dirty="0"/>
              <a:t>E.g. </a:t>
            </a:r>
          </a:p>
        </p:txBody>
      </p:sp>
      <p:pic>
        <p:nvPicPr>
          <p:cNvPr id="2050" name="Picture 2" descr="Image result for dbpedia logo">
            <a:extLst>
              <a:ext uri="{FF2B5EF4-FFF2-40B4-BE49-F238E27FC236}">
                <a16:creationId xmlns:a16="http://schemas.microsoft.com/office/drawing/2014/main" id="{7E86F9F5-570F-1946-9737-876528AB2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5457" y="1535387"/>
            <a:ext cx="1064590" cy="654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6167CE-3CDD-B040-9C9D-D8C156889E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138" y="2301694"/>
            <a:ext cx="3439531" cy="366001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2EEC787-6341-5D4F-9CC6-7D4397CEE81D}"/>
              </a:ext>
            </a:extLst>
          </p:cNvPr>
          <p:cNvSpPr/>
          <p:nvPr/>
        </p:nvSpPr>
        <p:spPr>
          <a:xfrm>
            <a:off x="837405" y="5997890"/>
            <a:ext cx="95249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87" indent="-342887">
              <a:buAutoNum type="arabicPeriod"/>
            </a:pPr>
            <a:r>
              <a:rPr lang="en-US" sz="1400" dirty="0"/>
              <a:t>Stefan </a:t>
            </a:r>
            <a:r>
              <a:rPr lang="en-US" sz="1400" dirty="0" err="1"/>
              <a:t>Bischof</a:t>
            </a:r>
            <a:r>
              <a:rPr lang="en-US" sz="1400" dirty="0"/>
              <a:t>, Markus </a:t>
            </a:r>
            <a:r>
              <a:rPr lang="en-US" sz="1400" dirty="0" err="1"/>
              <a:t>Krötzsch</a:t>
            </a:r>
            <a:r>
              <a:rPr lang="en-US" sz="1400" dirty="0"/>
              <a:t>, Axel Polleres, and Sebastian Rudolph. Schema-agnostic query rewriting in SPARQL 1.1. In </a:t>
            </a:r>
            <a:r>
              <a:rPr lang="en-US" sz="1400" i="1" dirty="0"/>
              <a:t>Proceedings of the 13th International Semantic Web Conference (ISWC 2014)</a:t>
            </a:r>
            <a:r>
              <a:rPr lang="en-US" sz="1400" dirty="0"/>
              <a:t>, Lecture Notes in Computer Science (LNCS). Springer, October 2014. [ </a:t>
            </a:r>
            <a:r>
              <a:rPr lang="en-US" sz="1400" dirty="0">
                <a:hlinkClick r:id="rId4"/>
              </a:rPr>
              <a:t>.pdf</a:t>
            </a:r>
            <a:r>
              <a:rPr lang="en-US" sz="1400" dirty="0"/>
              <a:t> ]</a:t>
            </a:r>
          </a:p>
          <a:p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F3782B5-A873-2A4B-B080-24D55191A20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5111150"/>
            <a:ext cx="3319018" cy="91162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F734BD5-27A2-C346-B29D-E048211308FC}"/>
              </a:ext>
            </a:extLst>
          </p:cNvPr>
          <p:cNvGrpSpPr/>
          <p:nvPr/>
        </p:nvGrpSpPr>
        <p:grpSpPr>
          <a:xfrm>
            <a:off x="2116011" y="3360370"/>
            <a:ext cx="3380478" cy="2653304"/>
            <a:chOff x="592010" y="4188990"/>
            <a:chExt cx="2195948" cy="182468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6FD8793-A467-0D4F-B2B6-B25CB25B76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2010" y="4198090"/>
              <a:ext cx="667534" cy="1815583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0472FE5-69D0-A34B-B4C9-AA5E123F5D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59544" y="4188990"/>
              <a:ext cx="1528414" cy="1815583"/>
            </a:xfrm>
            <a:prstGeom prst="rect">
              <a:avLst/>
            </a:prstGeom>
          </p:spPr>
        </p:pic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1719EA32-38C5-8848-9534-CAC241BDAAE6}"/>
              </a:ext>
            </a:extLst>
          </p:cNvPr>
          <p:cNvSpPr/>
          <p:nvPr/>
        </p:nvSpPr>
        <p:spPr>
          <a:xfrm>
            <a:off x="3108256" y="4995395"/>
            <a:ext cx="1943580" cy="3938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13D894D-3448-084D-BF50-4DEC84CBA0C3}"/>
              </a:ext>
            </a:extLst>
          </p:cNvPr>
          <p:cNvSpPr/>
          <p:nvPr/>
        </p:nvSpPr>
        <p:spPr>
          <a:xfrm>
            <a:off x="3083438" y="4673199"/>
            <a:ext cx="1888007" cy="3444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88B55E9-056A-A942-8043-998CF648F43E}"/>
              </a:ext>
            </a:extLst>
          </p:cNvPr>
          <p:cNvSpPr txBox="1"/>
          <p:nvPr/>
        </p:nvSpPr>
        <p:spPr>
          <a:xfrm>
            <a:off x="7063564" y="2041452"/>
            <a:ext cx="1943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Dbpedia</a:t>
            </a:r>
            <a:r>
              <a:rPr lang="en-US" dirty="0"/>
              <a:t> Ontology: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FBCE15F-55A1-024F-A366-9F13F153AFF2}"/>
              </a:ext>
            </a:extLst>
          </p:cNvPr>
          <p:cNvSpPr/>
          <p:nvPr/>
        </p:nvSpPr>
        <p:spPr>
          <a:xfrm>
            <a:off x="6724460" y="2846999"/>
            <a:ext cx="3900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err="1"/>
              <a:t>dbo:Agent</a:t>
            </a:r>
            <a:r>
              <a:rPr lang="en-US" dirty="0"/>
              <a:t> </a:t>
            </a:r>
            <a:r>
              <a:rPr lang="en-US" b="1" dirty="0" err="1"/>
              <a:t>owl:disjointWith</a:t>
            </a:r>
            <a:r>
              <a:rPr lang="en-US" b="1" dirty="0"/>
              <a:t> </a:t>
            </a:r>
            <a:r>
              <a:rPr lang="en-US" dirty="0" err="1"/>
              <a:t>dbo:Place</a:t>
            </a:r>
            <a:r>
              <a:rPr lang="en-US" dirty="0"/>
              <a:t>.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9B8E3B9-40FD-1648-8845-1F58304425E7}"/>
              </a:ext>
            </a:extLst>
          </p:cNvPr>
          <p:cNvSpPr/>
          <p:nvPr/>
        </p:nvSpPr>
        <p:spPr>
          <a:xfrm>
            <a:off x="6068679" y="4629143"/>
            <a:ext cx="438889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err="1"/>
              <a:t>dbo:Country</a:t>
            </a:r>
            <a:r>
              <a:rPr lang="en-US" dirty="0"/>
              <a:t> </a:t>
            </a:r>
            <a:r>
              <a:rPr lang="en-US" dirty="0" err="1"/>
              <a:t>rdfs:subClassOf</a:t>
            </a:r>
            <a:r>
              <a:rPr lang="en-US" dirty="0"/>
              <a:t> </a:t>
            </a:r>
            <a:r>
              <a:rPr lang="en-US" dirty="0" err="1"/>
              <a:t>dbo:Place</a:t>
            </a:r>
            <a:r>
              <a:rPr lang="en-US" dirty="0"/>
              <a:t>. </a:t>
            </a:r>
          </a:p>
          <a:p>
            <a:pPr algn="r"/>
            <a:endParaRPr lang="en-US" sz="600" dirty="0"/>
          </a:p>
          <a:p>
            <a:pPr algn="r"/>
            <a:r>
              <a:rPr lang="en-US" dirty="0" err="1"/>
              <a:t>dbo:Organisation</a:t>
            </a:r>
            <a:r>
              <a:rPr lang="en-US" dirty="0"/>
              <a:t> </a:t>
            </a:r>
            <a:r>
              <a:rPr lang="en-US" dirty="0" err="1"/>
              <a:t>rdfs:subClassOf</a:t>
            </a:r>
            <a:r>
              <a:rPr lang="en-US" dirty="0"/>
              <a:t> </a:t>
            </a:r>
            <a:r>
              <a:rPr lang="en-US" dirty="0" err="1"/>
              <a:t>dbo:Agent</a:t>
            </a:r>
            <a:r>
              <a:rPr lang="en-US" dirty="0"/>
              <a:t>.</a:t>
            </a:r>
          </a:p>
        </p:txBody>
      </p:sp>
      <p:sp>
        <p:nvSpPr>
          <p:cNvPr id="33" name="Gewitterblitz 60">
            <a:extLst>
              <a:ext uri="{FF2B5EF4-FFF2-40B4-BE49-F238E27FC236}">
                <a16:creationId xmlns:a16="http://schemas.microsoft.com/office/drawing/2014/main" id="{2A963D97-7FBA-0143-AC93-36D7B4FA60FA}"/>
              </a:ext>
            </a:extLst>
          </p:cNvPr>
          <p:cNvSpPr/>
          <p:nvPr/>
        </p:nvSpPr>
        <p:spPr>
          <a:xfrm>
            <a:off x="10553276" y="4595698"/>
            <a:ext cx="344488" cy="790576"/>
          </a:xfrm>
          <a:prstGeom prst="lightningBol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45718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0786BDC0-3C18-1849-8A8C-FA042C41C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1407" y="6552495"/>
            <a:ext cx="1070580" cy="309702"/>
          </a:xfrm>
        </p:spPr>
        <p:txBody>
          <a:bodyPr/>
          <a:lstStyle/>
          <a:p>
            <a:r>
              <a:rPr lang="en-GB"/>
              <a:t>Page </a:t>
            </a:r>
            <a:fld id="{BE3DC40E-DBBE-4E2D-9EEC-FBF0DA0E9179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36276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0435311-636F-FD89-7776-1C929C8AD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31" y="365125"/>
            <a:ext cx="11979166" cy="1325563"/>
          </a:xfrm>
        </p:spPr>
        <p:txBody>
          <a:bodyPr>
            <a:normAutofit/>
          </a:bodyPr>
          <a:lstStyle/>
          <a:p>
            <a:r>
              <a:rPr lang="en-AT" sz="4000" dirty="0"/>
              <a:t>Wikidata is also not “consistent”, but doesn’t use OWL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6DBC9F-DD0B-9A43-0C7B-D28FE064C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4040724"/>
            <a:ext cx="6121414" cy="7411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A585EB-BD31-2ABF-B551-5AD4A2B2D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3477129"/>
            <a:ext cx="6121414" cy="6632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FCCFF1-8624-D1D8-3C6C-D0EA113FD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6" y="1345531"/>
            <a:ext cx="6187648" cy="2131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AB832C-6982-7142-C2F8-F216729EEF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30" y="4703933"/>
            <a:ext cx="6089884" cy="16279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A60519-BAB2-DBF0-5414-B7664B4E9A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1031" y="1320334"/>
            <a:ext cx="4993857" cy="5269652"/>
          </a:xfrm>
          <a:prstGeom prst="rect">
            <a:avLst/>
          </a:prstGeom>
        </p:spPr>
      </p:pic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10A9952A-984A-5639-929B-0A8539B9879F}"/>
              </a:ext>
            </a:extLst>
          </p:cNvPr>
          <p:cNvSpPr/>
          <p:nvPr/>
        </p:nvSpPr>
        <p:spPr>
          <a:xfrm>
            <a:off x="9778806" y="3207502"/>
            <a:ext cx="2119745" cy="1666443"/>
          </a:xfrm>
          <a:prstGeom prst="wedgeRoundRectCallout">
            <a:avLst>
              <a:gd name="adj1" fmla="val -65976"/>
              <a:gd name="adj2" fmla="val 56473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… user defined </a:t>
            </a:r>
          </a:p>
          <a:p>
            <a:r>
              <a:rPr lang="en-US" b="1" i="1" dirty="0"/>
              <a:t>Property Constraints</a:t>
            </a:r>
            <a:endParaRPr lang="en-US" dirty="0"/>
          </a:p>
          <a:p>
            <a:r>
              <a:rPr lang="en-US" dirty="0"/>
              <a:t>(rather than OWL)</a:t>
            </a:r>
          </a:p>
          <a:p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400200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8700" y="1913229"/>
            <a:ext cx="9172872" cy="3732494"/>
          </a:xfrm>
        </p:spPr>
        <p:txBody>
          <a:bodyPr>
            <a:normAutofit/>
          </a:bodyPr>
          <a:lstStyle/>
          <a:p>
            <a:r>
              <a:rPr lang="en-US" dirty="0"/>
              <a:t>“Simple” surface </a:t>
            </a:r>
            <a:r>
              <a:rPr lang="en-US" dirty="0">
                <a:hlinkClick r:id="rId2"/>
              </a:rPr>
              <a:t>query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b="1" dirty="0"/>
              <a:t>Which cities in the UK have more than 1M people?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What’s this?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 dirty="0"/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7782" y="5364091"/>
            <a:ext cx="1923790" cy="6666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5788" y="4747376"/>
            <a:ext cx="1845260" cy="6167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7828" y="3543113"/>
            <a:ext cx="2297414" cy="12116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9576" y="2632279"/>
            <a:ext cx="2285666" cy="9424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4938" y="4175332"/>
            <a:ext cx="2282004" cy="16381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0747" y="4175331"/>
            <a:ext cx="2314192" cy="17834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06C474F-45B0-D740-BECF-3FFE52A5F8CB}"/>
              </a:ext>
            </a:extLst>
          </p:cNvPr>
          <p:cNvSpPr/>
          <p:nvPr/>
        </p:nvSpPr>
        <p:spPr>
          <a:xfrm>
            <a:off x="3081044" y="2795145"/>
            <a:ext cx="5141704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 DISTINCT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350" b="1" dirty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?city </a:t>
            </a:r>
            <a:r>
              <a:rPr lang="en-US" sz="135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{ </a:t>
            </a:r>
          </a:p>
          <a:p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1350" b="1" dirty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?city 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wdt:P31/wdt:P279* wd:Q515.</a:t>
            </a:r>
          </a:p>
          <a:p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	</a:t>
            </a:r>
            <a:r>
              <a:rPr lang="en-US" sz="1350" b="1" dirty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?city 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wdt:P1082 </a:t>
            </a:r>
            <a:r>
              <a:rPr lang="en-US" sz="1350" b="1" dirty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?population 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  <a:p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	</a:t>
            </a:r>
            <a:r>
              <a:rPr lang="en-US" sz="1350" b="1" dirty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?city 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wdt:P17 wd:Q38 .</a:t>
            </a:r>
          </a:p>
          <a:p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	</a:t>
            </a:r>
            <a:r>
              <a:rPr lang="en-US" sz="135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FILTER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350" b="1" dirty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?population 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&gt; 1000000) }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D6C52CA7-DDB9-BE45-B2F5-0CC8E4EF2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040" y="139193"/>
            <a:ext cx="8824637" cy="1084586"/>
          </a:xfrm>
        </p:spPr>
        <p:txBody>
          <a:bodyPr>
            <a:normAutofit fontScale="90000"/>
          </a:bodyPr>
          <a:lstStyle/>
          <a:p>
            <a:r>
              <a:rPr lang="en-AT" dirty="0"/>
              <a:t>The same question as before in Wikidata:</a:t>
            </a:r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C314159A-1954-EB4D-A8AE-E842D1A05EA5}"/>
              </a:ext>
            </a:extLst>
          </p:cNvPr>
          <p:cNvSpPr txBox="1">
            <a:spLocks/>
          </p:cNvSpPr>
          <p:nvPr/>
        </p:nvSpPr>
        <p:spPr>
          <a:xfrm>
            <a:off x="1057080" y="6524758"/>
            <a:ext cx="1070580" cy="309702"/>
          </a:xfrm>
          <a:prstGeom prst="rect">
            <a:avLst/>
          </a:prstGeom>
        </p:spPr>
        <p:txBody>
          <a:bodyPr vert="horz" lIns="0" tIns="54858" rIns="0" bIns="54858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 cap="all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60"/>
              <a:t>Page </a:t>
            </a:r>
            <a:fld id="{BE3DC40E-DBBE-4E2D-9EEC-FBF0DA0E9179}" type="slidenum">
              <a:rPr lang="en-GB" sz="960"/>
              <a:pPr/>
              <a:t>17</a:t>
            </a:fld>
            <a:endParaRPr lang="en-GB" sz="960" dirty="0"/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32766B80-A769-74EA-5FE3-E65FE616DD31}"/>
              </a:ext>
            </a:extLst>
          </p:cNvPr>
          <p:cNvSpPr/>
          <p:nvPr/>
        </p:nvSpPr>
        <p:spPr>
          <a:xfrm>
            <a:off x="9507215" y="50324"/>
            <a:ext cx="2119745" cy="1357382"/>
          </a:xfrm>
          <a:prstGeom prst="wedgeRoundRectCallout">
            <a:avLst>
              <a:gd name="adj1" fmla="val -196650"/>
              <a:gd name="adj2" fmla="val 174775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/>
              <a:t>Note: </a:t>
            </a:r>
            <a:r>
              <a:rPr lang="en-US" sz="1800" dirty="0" err="1"/>
              <a:t>Wikidata</a:t>
            </a:r>
            <a:r>
              <a:rPr lang="en-US" sz="1800" dirty="0"/>
              <a:t> does not even use </a:t>
            </a:r>
            <a:r>
              <a:rPr lang="en-US" dirty="0"/>
              <a:t>standard</a:t>
            </a:r>
            <a:r>
              <a:rPr lang="en-US" sz="1800" dirty="0"/>
              <a:t> OWL</a:t>
            </a:r>
          </a:p>
        </p:txBody>
      </p:sp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FF8FE415-BF0D-8298-BC8F-F4F3AF6AA268}"/>
              </a:ext>
            </a:extLst>
          </p:cNvPr>
          <p:cNvSpPr/>
          <p:nvPr/>
        </p:nvSpPr>
        <p:spPr>
          <a:xfrm>
            <a:off x="10231448" y="1696041"/>
            <a:ext cx="2119745" cy="802229"/>
          </a:xfrm>
          <a:prstGeom prst="wedgeRoundRectCallout">
            <a:avLst>
              <a:gd name="adj1" fmla="val -191422"/>
              <a:gd name="adj2" fmla="val 123367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/>
              <a:t>Note: </a:t>
            </a:r>
            <a:r>
              <a:rPr lang="en-US" sz="1800" dirty="0" err="1"/>
              <a:t>Wikidata</a:t>
            </a:r>
            <a:r>
              <a:rPr lang="en-US" dirty="0"/>
              <a:t> uses numeric IDs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220571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36875A-451F-AA23-CC0A-3F8B8CDB6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7F588C-C574-655F-17F9-A84D2F108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8700" y="1913229"/>
            <a:ext cx="9172872" cy="37324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hlinkClick r:id="rId2"/>
              </a:rPr>
              <a:t>https://w.wiki/BqRX</a:t>
            </a:r>
            <a:r>
              <a:rPr lang="en-GB" dirty="0"/>
              <a:t>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b="1" dirty="0"/>
              <a:t>Which cities in the Austria have more than 1M/2M people?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So, WHEN did Vienna have 2M inhabitants?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C94B2B-F3A0-D17F-EBB9-0CA2EDAEE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 dirty="0"/>
              <a:t> 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CBBF58F9-E217-BC2B-E49A-F5D3F57EF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040" y="139193"/>
            <a:ext cx="8824637" cy="1084586"/>
          </a:xfrm>
        </p:spPr>
        <p:txBody>
          <a:bodyPr>
            <a:normAutofit fontScale="90000"/>
          </a:bodyPr>
          <a:lstStyle/>
          <a:p>
            <a:r>
              <a:rPr lang="en-AT" dirty="0"/>
              <a:t>The same question as before in Wikidata:</a:t>
            </a:r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8905A2F7-73C4-7717-6E15-00A9B0F0E1A6}"/>
              </a:ext>
            </a:extLst>
          </p:cNvPr>
          <p:cNvSpPr txBox="1">
            <a:spLocks/>
          </p:cNvSpPr>
          <p:nvPr/>
        </p:nvSpPr>
        <p:spPr>
          <a:xfrm>
            <a:off x="1057080" y="6524758"/>
            <a:ext cx="1070580" cy="309702"/>
          </a:xfrm>
          <a:prstGeom prst="rect">
            <a:avLst/>
          </a:prstGeom>
        </p:spPr>
        <p:txBody>
          <a:bodyPr vert="horz" lIns="0" tIns="54858" rIns="0" bIns="54858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 cap="all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60"/>
              <a:t>Page </a:t>
            </a:r>
            <a:fld id="{BE3DC40E-DBBE-4E2D-9EEC-FBF0DA0E9179}" type="slidenum">
              <a:rPr lang="en-GB" sz="960"/>
              <a:pPr/>
              <a:t>18</a:t>
            </a:fld>
            <a:endParaRPr lang="en-GB" sz="96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A5A36EC-39FA-5ED9-64EF-BE6EB3AEC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660" y="2788228"/>
            <a:ext cx="5689264" cy="2033154"/>
          </a:xfrm>
          <a:prstGeom prst="rect">
            <a:avLst/>
          </a:prstGeom>
        </p:spPr>
      </p:pic>
      <p:sp>
        <p:nvSpPr>
          <p:cNvPr id="18" name="Rounded Rectangular Callout 17">
            <a:extLst>
              <a:ext uri="{FF2B5EF4-FFF2-40B4-BE49-F238E27FC236}">
                <a16:creationId xmlns:a16="http://schemas.microsoft.com/office/drawing/2014/main" id="{126B3469-98F0-A070-E4BB-3732D4485DDA}"/>
              </a:ext>
            </a:extLst>
          </p:cNvPr>
          <p:cNvSpPr/>
          <p:nvPr/>
        </p:nvSpPr>
        <p:spPr>
          <a:xfrm>
            <a:off x="0" y="3100785"/>
            <a:ext cx="1846359" cy="1357382"/>
          </a:xfrm>
          <a:prstGeom prst="wedgeRoundRectCallout">
            <a:avLst>
              <a:gd name="adj1" fmla="val 41491"/>
              <a:gd name="adj2" fmla="val 103327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/>
              <a:t>Note: </a:t>
            </a:r>
            <a:r>
              <a:rPr lang="en-US" sz="1800" dirty="0" err="1"/>
              <a:t>Wikidata</a:t>
            </a:r>
            <a:r>
              <a:rPr lang="en-US" sz="1800" dirty="0"/>
              <a:t> also has such contextual information!!!!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ECBCB3B-1C86-17E4-0501-B278060FB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6918" y="2641559"/>
            <a:ext cx="4600846" cy="199971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933FBD-B8C3-DA89-06A7-5614057C5A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5702" y="4698408"/>
            <a:ext cx="4600846" cy="10393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5332E0F-396C-B4E2-8DD8-496965112F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5702" y="5753179"/>
            <a:ext cx="3386262" cy="85004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69611D2-CF92-E8C8-331B-49F35F7DFD0B}"/>
              </a:ext>
            </a:extLst>
          </p:cNvPr>
          <p:cNvSpPr/>
          <p:nvPr/>
        </p:nvSpPr>
        <p:spPr>
          <a:xfrm>
            <a:off x="7447992" y="2641559"/>
            <a:ext cx="4600846" cy="4077248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897149998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E5A8E7-9209-48E7-C325-0AD4718F8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1EB14-54ED-AF9F-AEF3-6EAF60493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8700" y="1913228"/>
            <a:ext cx="9956220" cy="4921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hlinkClick r:id="rId2"/>
              </a:rPr>
              <a:t>https://w.wiki/BqRj</a:t>
            </a:r>
            <a:r>
              <a:rPr lang="en-GB" dirty="0"/>
              <a:t> 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b="1" dirty="0"/>
              <a:t>Which cities in the Austria have more than 1M/2M people?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So, WHEN did Vienna have 2M inhabitants? Works!!!!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But needs an understanding of </a:t>
            </a:r>
            <a:r>
              <a:rPr lang="en-US" b="1" dirty="0" err="1"/>
              <a:t>Wikidata’s</a:t>
            </a:r>
            <a:r>
              <a:rPr lang="en-US" b="1" dirty="0"/>
              <a:t> proprietary RDF reification model </a:t>
            </a:r>
            <a:r>
              <a:rPr lang="en-US" dirty="0"/>
              <a:t>to model context!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343A30-DA97-C1F8-FA0C-D711FD59A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 dirty="0"/>
              <a:t> 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17E6D897-7203-65E2-C566-4DEF12769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040" y="139193"/>
            <a:ext cx="8824637" cy="1084586"/>
          </a:xfrm>
        </p:spPr>
        <p:txBody>
          <a:bodyPr>
            <a:normAutofit fontScale="90000"/>
          </a:bodyPr>
          <a:lstStyle/>
          <a:p>
            <a:r>
              <a:rPr lang="en-AT" dirty="0"/>
              <a:t>The same question as before in Wikidata:</a:t>
            </a:r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A28FED10-614F-DAE8-2AEF-5EC14364F4C7}"/>
              </a:ext>
            </a:extLst>
          </p:cNvPr>
          <p:cNvSpPr txBox="1">
            <a:spLocks/>
          </p:cNvSpPr>
          <p:nvPr/>
        </p:nvSpPr>
        <p:spPr>
          <a:xfrm>
            <a:off x="1057080" y="6524758"/>
            <a:ext cx="1070580" cy="309702"/>
          </a:xfrm>
          <a:prstGeom prst="rect">
            <a:avLst/>
          </a:prstGeom>
        </p:spPr>
        <p:txBody>
          <a:bodyPr vert="horz" lIns="0" tIns="54858" rIns="0" bIns="54858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 cap="all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60"/>
              <a:t>Page </a:t>
            </a:r>
            <a:fld id="{BE3DC40E-DBBE-4E2D-9EEC-FBF0DA0E9179}" type="slidenum">
              <a:rPr lang="en-GB" sz="960"/>
              <a:pPr/>
              <a:t>19</a:t>
            </a:fld>
            <a:endParaRPr lang="en-GB" sz="96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BA004C-6740-53DC-E1E8-265885A10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659" y="2688359"/>
            <a:ext cx="5285629" cy="24101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E110C1-5C01-71EB-150A-DA66CBD4A252}"/>
              </a:ext>
            </a:extLst>
          </p:cNvPr>
          <p:cNvSpPr txBox="1"/>
          <p:nvPr/>
        </p:nvSpPr>
        <p:spPr>
          <a:xfrm>
            <a:off x="2564525" y="634009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See our recent ISWC2024 tutorial: </a:t>
            </a:r>
            <a:r>
              <a:rPr lang="en-GB" dirty="0">
                <a:hlinkClick r:id="rId4"/>
              </a:rPr>
              <a:t>https://ww101.ai.wu.ac.at/</a:t>
            </a:r>
            <a:r>
              <a:rPr lang="en-GB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8641926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4495" y="412744"/>
            <a:ext cx="6627108" cy="1143000"/>
          </a:xfrm>
        </p:spPr>
        <p:txBody>
          <a:bodyPr/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Great to be back!</a:t>
            </a:r>
            <a:endParaRPr lang="en-GB" b="1" noProof="0" dirty="0"/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876970CA-B953-A043-8566-88BA718EA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234" y="5686876"/>
            <a:ext cx="2304256" cy="586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AU" sz="1600" dirty="0">
                <a:solidFill>
                  <a:srgbClr val="000000"/>
                </a:solidFill>
              </a:rPr>
              <a:t>Univ. Rey Juan Carlos Madrid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2A1457A2-588F-7643-AFE6-EC516DE91C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818" y="5700259"/>
            <a:ext cx="1178273" cy="340735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AU" sz="1600" dirty="0">
                <a:solidFill>
                  <a:srgbClr val="000000"/>
                </a:solidFill>
              </a:rPr>
              <a:t>TU Vienna</a:t>
            </a: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862EA76F-DE8B-DA41-9ABD-A17A2D556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3550" y="5715856"/>
            <a:ext cx="1687732" cy="3407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AU" sz="1600" dirty="0">
                <a:solidFill>
                  <a:srgbClr val="000000"/>
                </a:solidFill>
              </a:rPr>
              <a:t>Univ. Innsbruck</a:t>
            </a:r>
          </a:p>
        </p:txBody>
      </p:sp>
      <p:sp>
        <p:nvSpPr>
          <p:cNvPr id="11" name="Text Box 13">
            <a:extLst>
              <a:ext uri="{FF2B5EF4-FFF2-40B4-BE49-F238E27FC236}">
                <a16:creationId xmlns:a16="http://schemas.microsoft.com/office/drawing/2014/main" id="{CC088EFD-C53D-C843-AEDA-9C157E8DC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2522" y="5628251"/>
            <a:ext cx="1713296" cy="586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AU" sz="1600" dirty="0">
                <a:solidFill>
                  <a:srgbClr val="000000"/>
                </a:solidFill>
              </a:rPr>
              <a:t>Siemens AG </a:t>
            </a:r>
            <a:r>
              <a:rPr lang="en-AU" sz="1600" dirty="0" err="1">
                <a:solidFill>
                  <a:srgbClr val="000000"/>
                </a:solidFill>
              </a:rPr>
              <a:t>Österreich</a:t>
            </a:r>
            <a:endParaRPr lang="en-AU" sz="1600" dirty="0">
              <a:solidFill>
                <a:srgbClr val="000000"/>
              </a:solidFill>
            </a:endParaRPr>
          </a:p>
        </p:txBody>
      </p:sp>
      <p:sp>
        <p:nvSpPr>
          <p:cNvPr id="12" name="Text Box 19">
            <a:extLst>
              <a:ext uri="{FF2B5EF4-FFF2-40B4-BE49-F238E27FC236}">
                <a16:creationId xmlns:a16="http://schemas.microsoft.com/office/drawing/2014/main" id="{C03652A7-26AE-A646-8806-7D41027DD4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9332" y="5686876"/>
            <a:ext cx="1966327" cy="586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1600" dirty="0">
                <a:solidFill>
                  <a:srgbClr val="000000"/>
                </a:solidFill>
              </a:rPr>
              <a:t>DERI, NUI Galway, </a:t>
            </a:r>
            <a:r>
              <a:rPr lang="de-DE" sz="1600" dirty="0" err="1">
                <a:solidFill>
                  <a:srgbClr val="000000"/>
                </a:solidFill>
              </a:rPr>
              <a:t>Ireland</a:t>
            </a:r>
            <a:endParaRPr lang="de-DE" sz="1600" dirty="0">
              <a:solidFill>
                <a:srgbClr val="000000"/>
              </a:solidFill>
            </a:endParaRPr>
          </a:p>
        </p:txBody>
      </p:sp>
      <p:pic>
        <p:nvPicPr>
          <p:cNvPr id="13" name="Bild 1">
            <a:extLst>
              <a:ext uri="{FF2B5EF4-FFF2-40B4-BE49-F238E27FC236}">
                <a16:creationId xmlns:a16="http://schemas.microsoft.com/office/drawing/2014/main" id="{8E33CFA5-44F6-484F-A822-38374A3C87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700294"/>
            <a:ext cx="1539115" cy="1032917"/>
          </a:xfrm>
          <a:prstGeom prst="rect">
            <a:avLst/>
          </a:prstGeom>
        </p:spPr>
      </p:pic>
      <p:pic>
        <p:nvPicPr>
          <p:cNvPr id="14" name="Bild 2">
            <a:extLst>
              <a:ext uri="{FF2B5EF4-FFF2-40B4-BE49-F238E27FC236}">
                <a16:creationId xmlns:a16="http://schemas.microsoft.com/office/drawing/2014/main" id="{4E263707-E1E0-3C42-95FF-DAEF91EB02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3446" y="4714250"/>
            <a:ext cx="1500004" cy="1005003"/>
          </a:xfrm>
          <a:prstGeom prst="rect">
            <a:avLst/>
          </a:prstGeom>
        </p:spPr>
      </p:pic>
      <p:pic>
        <p:nvPicPr>
          <p:cNvPr id="15" name="Bild 3">
            <a:extLst>
              <a:ext uri="{FF2B5EF4-FFF2-40B4-BE49-F238E27FC236}">
                <a16:creationId xmlns:a16="http://schemas.microsoft.com/office/drawing/2014/main" id="{FB8745B2-0203-584C-BFCB-AE5FB928C3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8639"/>
          <a:stretch/>
        </p:blipFill>
        <p:spPr>
          <a:xfrm>
            <a:off x="1586410" y="4721539"/>
            <a:ext cx="1464873" cy="1003738"/>
          </a:xfrm>
          <a:prstGeom prst="rect">
            <a:avLst/>
          </a:prstGeom>
        </p:spPr>
      </p:pic>
      <p:pic>
        <p:nvPicPr>
          <p:cNvPr id="16" name="Bild 4">
            <a:extLst>
              <a:ext uri="{FF2B5EF4-FFF2-40B4-BE49-F238E27FC236}">
                <a16:creationId xmlns:a16="http://schemas.microsoft.com/office/drawing/2014/main" id="{781133B0-EF44-5B46-855A-2DC3277600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6892" y="4721539"/>
            <a:ext cx="1510734" cy="1005582"/>
          </a:xfrm>
          <a:prstGeom prst="rect">
            <a:avLst/>
          </a:prstGeom>
        </p:spPr>
      </p:pic>
      <p:pic>
        <p:nvPicPr>
          <p:cNvPr id="17" name="Bild 5">
            <a:extLst>
              <a:ext uri="{FF2B5EF4-FFF2-40B4-BE49-F238E27FC236}">
                <a16:creationId xmlns:a16="http://schemas.microsoft.com/office/drawing/2014/main" id="{567ECA14-E0DF-1D4B-BA8A-7DF3D731624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5116"/>
          <a:stretch/>
        </p:blipFill>
        <p:spPr>
          <a:xfrm>
            <a:off x="6239208" y="4712279"/>
            <a:ext cx="1348579" cy="1006974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BB51D62-7FBA-544D-AABC-4E6095E52F00}"/>
              </a:ext>
            </a:extLst>
          </p:cNvPr>
          <p:cNvCxnSpPr>
            <a:cxnSpLocks/>
          </p:cNvCxnSpPr>
          <p:nvPr/>
        </p:nvCxnSpPr>
        <p:spPr>
          <a:xfrm>
            <a:off x="297945" y="4105071"/>
            <a:ext cx="1170009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AAD638E-EBF7-7844-87D6-E49689287641}"/>
              </a:ext>
            </a:extLst>
          </p:cNvPr>
          <p:cNvCxnSpPr/>
          <p:nvPr/>
        </p:nvCxnSpPr>
        <p:spPr>
          <a:xfrm>
            <a:off x="1746725" y="3979208"/>
            <a:ext cx="0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5ED268A-E0CE-A443-9023-7C675C9CB963}"/>
              </a:ext>
            </a:extLst>
          </p:cNvPr>
          <p:cNvSpPr txBox="1"/>
          <p:nvPr/>
        </p:nvSpPr>
        <p:spPr>
          <a:xfrm>
            <a:off x="1367558" y="425895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2003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BA892C6-5F58-1F4A-9C6C-4794432A7A35}"/>
              </a:ext>
            </a:extLst>
          </p:cNvPr>
          <p:cNvCxnSpPr/>
          <p:nvPr/>
        </p:nvCxnSpPr>
        <p:spPr>
          <a:xfrm>
            <a:off x="3591983" y="3974148"/>
            <a:ext cx="0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9C69847-FEAA-414B-84EE-9E49E25A876E}"/>
              </a:ext>
            </a:extLst>
          </p:cNvPr>
          <p:cNvSpPr txBox="1"/>
          <p:nvPr/>
        </p:nvSpPr>
        <p:spPr>
          <a:xfrm>
            <a:off x="3212816" y="425895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A36439-20BC-0D4C-85CF-E1F0C9C77AD3}"/>
              </a:ext>
            </a:extLst>
          </p:cNvPr>
          <p:cNvSpPr txBox="1"/>
          <p:nvPr/>
        </p:nvSpPr>
        <p:spPr>
          <a:xfrm>
            <a:off x="4724984" y="425895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2007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1713508-F0DF-454D-AB31-56C146081ABA}"/>
              </a:ext>
            </a:extLst>
          </p:cNvPr>
          <p:cNvCxnSpPr/>
          <p:nvPr/>
        </p:nvCxnSpPr>
        <p:spPr>
          <a:xfrm>
            <a:off x="5067506" y="3980213"/>
            <a:ext cx="0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55FA43F-E1BE-2844-8C35-B62550DB7C94}"/>
              </a:ext>
            </a:extLst>
          </p:cNvPr>
          <p:cNvSpPr txBox="1"/>
          <p:nvPr/>
        </p:nvSpPr>
        <p:spPr>
          <a:xfrm>
            <a:off x="6455232" y="425958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2011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43856E7-3D9E-6242-984A-1DD3946A3CAB}"/>
              </a:ext>
            </a:extLst>
          </p:cNvPr>
          <p:cNvCxnSpPr/>
          <p:nvPr/>
        </p:nvCxnSpPr>
        <p:spPr>
          <a:xfrm>
            <a:off x="6797754" y="3980846"/>
            <a:ext cx="0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s://tse3.mm.bing.net/th?id=OIP.Ar821mGbV3SMicg0SibpAwHaFi&amp;pid=Api">
            <a:extLst>
              <a:ext uri="{FF2B5EF4-FFF2-40B4-BE49-F238E27FC236}">
                <a16:creationId xmlns:a16="http://schemas.microsoft.com/office/drawing/2014/main" id="{1EE08119-6CCF-EA4B-A2F5-BFE064CD8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290" y="4654830"/>
            <a:ext cx="1443934" cy="107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6814AF4-587B-7145-ACB5-C4A0143B12AF}"/>
              </a:ext>
            </a:extLst>
          </p:cNvPr>
          <p:cNvSpPr txBox="1"/>
          <p:nvPr/>
        </p:nvSpPr>
        <p:spPr>
          <a:xfrm>
            <a:off x="7875819" y="426009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2013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8B485C1-B80D-7849-BD6F-8B76B4C8A5CF}"/>
              </a:ext>
            </a:extLst>
          </p:cNvPr>
          <p:cNvCxnSpPr/>
          <p:nvPr/>
        </p:nvCxnSpPr>
        <p:spPr>
          <a:xfrm>
            <a:off x="8235858" y="3972066"/>
            <a:ext cx="0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Box 13">
            <a:extLst>
              <a:ext uri="{FF2B5EF4-FFF2-40B4-BE49-F238E27FC236}">
                <a16:creationId xmlns:a16="http://schemas.microsoft.com/office/drawing/2014/main" id="{5FBB72BF-56AD-3246-8206-80B3B3BE2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6828" y="5823369"/>
            <a:ext cx="1713296" cy="3407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AU" sz="1600" dirty="0">
                <a:solidFill>
                  <a:srgbClr val="000000"/>
                </a:solidFill>
              </a:rPr>
              <a:t>WU Vienna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48C0BD-CA50-F242-239B-63B946431123}"/>
              </a:ext>
            </a:extLst>
          </p:cNvPr>
          <p:cNvSpPr txBox="1"/>
          <p:nvPr/>
        </p:nvSpPr>
        <p:spPr>
          <a:xfrm>
            <a:off x="10132642" y="4286992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~2020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D4433DF-CB72-2B1C-746E-41F0E99E9E15}"/>
              </a:ext>
            </a:extLst>
          </p:cNvPr>
          <p:cNvCxnSpPr/>
          <p:nvPr/>
        </p:nvCxnSpPr>
        <p:spPr>
          <a:xfrm>
            <a:off x="10571494" y="3979208"/>
            <a:ext cx="0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BE20FEE-B5B4-7BC0-3AD9-BD723AB54714}"/>
              </a:ext>
            </a:extLst>
          </p:cNvPr>
          <p:cNvSpPr txBox="1"/>
          <p:nvPr/>
        </p:nvSpPr>
        <p:spPr>
          <a:xfrm rot="19236537">
            <a:off x="400175" y="2606023"/>
            <a:ext cx="3115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cs typeface="Arial" charset="0"/>
              </a:rPr>
              <a:t>Logic Programming, “Symbolic” Artificial Intelligence</a:t>
            </a:r>
            <a:endParaRPr lang="en-US" sz="1100" dirty="0">
              <a:cs typeface="Arial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E5DEADF-7BDA-A9F8-8A6E-5DF9D370C444}"/>
              </a:ext>
            </a:extLst>
          </p:cNvPr>
          <p:cNvSpPr txBox="1"/>
          <p:nvPr/>
        </p:nvSpPr>
        <p:spPr>
          <a:xfrm rot="19181857">
            <a:off x="1990084" y="2627119"/>
            <a:ext cx="2817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cs typeface="Arial" charset="0"/>
              </a:rPr>
              <a:t>Semantic Web</a:t>
            </a:r>
            <a:r>
              <a:rPr lang="en-US" dirty="0">
                <a:cs typeface="Arial" charset="0"/>
              </a:rPr>
              <a:t>, Knowledge Representation &amp; Reasoning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EB3E2BC-583D-4BAE-BDE3-4E00E96DF9D0}"/>
              </a:ext>
            </a:extLst>
          </p:cNvPr>
          <p:cNvSpPr txBox="1"/>
          <p:nvPr/>
        </p:nvSpPr>
        <p:spPr>
          <a:xfrm rot="19174818">
            <a:off x="3751060" y="2688937"/>
            <a:ext cx="26406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cs typeface="Arial" charset="0"/>
              </a:rPr>
              <a:t>Web Standard</a:t>
            </a:r>
          </a:p>
          <a:p>
            <a:r>
              <a:rPr lang="en-US" dirty="0">
                <a:cs typeface="Arial" charset="0"/>
              </a:rPr>
              <a:t>Query Language (SPARQL)</a:t>
            </a:r>
            <a:endParaRPr lang="en-AT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C3BA241-A510-08C1-492F-6F81AFC259A0}"/>
              </a:ext>
            </a:extLst>
          </p:cNvPr>
          <p:cNvSpPr txBox="1"/>
          <p:nvPr/>
        </p:nvSpPr>
        <p:spPr>
          <a:xfrm rot="18951544">
            <a:off x="5636205" y="3103936"/>
            <a:ext cx="1297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cs typeface="Arial" charset="0"/>
              </a:rPr>
              <a:t>Linked Data</a:t>
            </a:r>
            <a:endParaRPr lang="en-AT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4656325-13AA-1FA0-2AD3-08ACA823E188}"/>
              </a:ext>
            </a:extLst>
          </p:cNvPr>
          <p:cNvSpPr txBox="1"/>
          <p:nvPr/>
        </p:nvSpPr>
        <p:spPr>
          <a:xfrm rot="18838843">
            <a:off x="7040202" y="2747507"/>
            <a:ext cx="22272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cs typeface="Arial" charset="0"/>
              </a:rPr>
              <a:t>Data Integration, Open Data</a:t>
            </a:r>
            <a:endParaRPr lang="en-AT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6D59F3E-5B2F-1FE9-E698-9C6947CF4409}"/>
              </a:ext>
            </a:extLst>
          </p:cNvPr>
          <p:cNvSpPr txBox="1"/>
          <p:nvPr/>
        </p:nvSpPr>
        <p:spPr>
          <a:xfrm rot="18633286">
            <a:off x="8847811" y="2952291"/>
            <a:ext cx="1940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cs typeface="Arial" charset="0"/>
              </a:rPr>
              <a:t>Knowledge Graphs</a:t>
            </a:r>
            <a:endParaRPr lang="en-AT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8661517-F6B3-A802-562D-A9BD9417F578}"/>
              </a:ext>
            </a:extLst>
          </p:cNvPr>
          <p:cNvSpPr txBox="1"/>
          <p:nvPr/>
        </p:nvSpPr>
        <p:spPr>
          <a:xfrm rot="18606243">
            <a:off x="10965198" y="2965440"/>
            <a:ext cx="14213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cs typeface="Arial" charset="0"/>
              </a:rPr>
              <a:t>“Bilateral” AI</a:t>
            </a:r>
            <a:endParaRPr lang="en-AT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60BB6E1-3D29-4CB2-9D2F-FC1142D47112}"/>
              </a:ext>
            </a:extLst>
          </p:cNvPr>
          <p:cNvSpPr txBox="1"/>
          <p:nvPr/>
        </p:nvSpPr>
        <p:spPr>
          <a:xfrm rot="16200000">
            <a:off x="10362251" y="4102326"/>
            <a:ext cx="10958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cs typeface="Arial" charset="0"/>
              </a:rPr>
              <a:t>LLMs</a:t>
            </a:r>
            <a:endParaRPr lang="en-AT" b="1" dirty="0"/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F412BD5D-174F-A1DA-9A48-86DAB83E2F1E}"/>
              </a:ext>
            </a:extLst>
          </p:cNvPr>
          <p:cNvCxnSpPr>
            <a:cxnSpLocks/>
          </p:cNvCxnSpPr>
          <p:nvPr/>
        </p:nvCxnSpPr>
        <p:spPr>
          <a:xfrm>
            <a:off x="10888518" y="2359152"/>
            <a:ext cx="0" cy="18539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780799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B99F7D6-9482-EC17-AD53-8E88C6AD94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T" dirty="0"/>
              <a:t>Wikidata’s internal Data Model rather is a </a:t>
            </a:r>
            <a:r>
              <a:rPr lang="en-AT" b="1" dirty="0"/>
              <a:t>Labelled Property Graph </a:t>
            </a:r>
            <a:r>
              <a:rPr lang="en-AT" dirty="0"/>
              <a:t>than fitting into “flat” RDF:</a:t>
            </a:r>
          </a:p>
          <a:p>
            <a:endParaRPr lang="en-AT" dirty="0"/>
          </a:p>
          <a:p>
            <a:endParaRPr lang="en-AT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9D4E07-3186-23E3-362F-1CE564868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80834" cy="1325563"/>
          </a:xfrm>
        </p:spPr>
        <p:txBody>
          <a:bodyPr/>
          <a:lstStyle/>
          <a:p>
            <a:r>
              <a:rPr lang="en-US" b="1" dirty="0" err="1"/>
              <a:t>Wikidata’s</a:t>
            </a:r>
            <a:r>
              <a:rPr lang="en-US" b="1" dirty="0"/>
              <a:t> proprietary RDF reification model</a:t>
            </a:r>
            <a:endParaRPr lang="en-AT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CFE482F-F5D4-0B12-1C64-ACA6D8176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30248"/>
            <a:ext cx="8033328" cy="333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103DC185-4321-5BDC-A134-C8B5EBD079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54"/>
          <a:stretch/>
        </p:blipFill>
        <p:spPr bwMode="auto">
          <a:xfrm>
            <a:off x="7452549" y="2330248"/>
            <a:ext cx="4608294" cy="449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708B26-0839-1250-26E7-60AEF1EFE92E}"/>
              </a:ext>
            </a:extLst>
          </p:cNvPr>
          <p:cNvSpPr txBox="1"/>
          <p:nvPr/>
        </p:nvSpPr>
        <p:spPr>
          <a:xfrm>
            <a:off x="0" y="6192580"/>
            <a:ext cx="66501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buNone/>
            </a:pPr>
            <a:r>
              <a:rPr lang="en-US" dirty="0"/>
              <a:t>See our recent ISWC2024 tutorial: </a:t>
            </a:r>
            <a:r>
              <a:rPr lang="en-US" dirty="0">
                <a:hlinkClick r:id="rId4"/>
              </a:rPr>
              <a:t>https://ww101.ai.wu.ac.at/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75359951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3D91422-44F7-3176-9957-E722084EF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25" y="365125"/>
            <a:ext cx="10737775" cy="1325563"/>
          </a:xfrm>
        </p:spPr>
        <p:txBody>
          <a:bodyPr>
            <a:normAutofit/>
          </a:bodyPr>
          <a:lstStyle/>
          <a:p>
            <a:r>
              <a:rPr lang="en-AT" dirty="0"/>
              <a:t>So, for what are KGs actually good for in the age of LLMs and AI? </a:t>
            </a:r>
          </a:p>
        </p:txBody>
      </p:sp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5E9D1625-F849-0FCC-37F8-00AEB6C4AB8C}"/>
              </a:ext>
            </a:extLst>
          </p:cNvPr>
          <p:cNvSpPr/>
          <p:nvPr/>
        </p:nvSpPr>
        <p:spPr>
          <a:xfrm>
            <a:off x="6484883" y="1500871"/>
            <a:ext cx="4204138" cy="2806262"/>
          </a:xfrm>
          <a:prstGeom prst="wedgeRoundRectCallout">
            <a:avLst>
              <a:gd name="adj1" fmla="val -82583"/>
              <a:gd name="adj2" fmla="val -71957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i.e.,</a:t>
            </a:r>
            <a:endParaRPr lang="en-AT" dirty="0"/>
          </a:p>
          <a:p>
            <a:pPr algn="ctr"/>
            <a:endParaRPr lang="en-AT" dirty="0"/>
          </a:p>
          <a:p>
            <a:pPr algn="ctr"/>
            <a:r>
              <a:rPr lang="en-GB" dirty="0"/>
              <a:t>L</a:t>
            </a:r>
            <a:r>
              <a:rPr lang="en-AT" dirty="0"/>
              <a:t>arge-scale, partially incomplete, inconsistent, labelled property graphs</a:t>
            </a:r>
          </a:p>
          <a:p>
            <a:pPr algn="ctr"/>
            <a:endParaRPr lang="en-AT" dirty="0"/>
          </a:p>
          <a:p>
            <a:pPr algn="ctr"/>
            <a:r>
              <a:rPr lang="en-US" dirty="0"/>
              <a:t>(rather than curated ontologies)</a:t>
            </a:r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598132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19786-78FA-0BA3-064B-223235AE3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08CF12-94F4-63C8-B46E-37AF427F2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25" y="365125"/>
            <a:ext cx="10737775" cy="1325563"/>
          </a:xfrm>
        </p:spPr>
        <p:txBody>
          <a:bodyPr>
            <a:normAutofit/>
          </a:bodyPr>
          <a:lstStyle/>
          <a:p>
            <a:r>
              <a:rPr lang="en-AT" dirty="0"/>
              <a:t>So, for what are these KGs actually good for in the age of LLMs and AI?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D456719-D29A-8AC2-6252-3AE5940A5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025" y="1890627"/>
            <a:ext cx="10346192" cy="4304461"/>
          </a:xfrm>
        </p:spPr>
        <p:txBody>
          <a:bodyPr/>
          <a:lstStyle/>
          <a:p>
            <a:r>
              <a:rPr lang="en-AT" dirty="0"/>
              <a:t>Interesting Note  - IBM Watson  - Jeopardy! (2011) </a:t>
            </a:r>
          </a:p>
          <a:p>
            <a:pPr marL="0" indent="0">
              <a:buNone/>
            </a:pPr>
            <a:r>
              <a:rPr lang="en-AT" dirty="0"/>
              <a:t>      </a:t>
            </a:r>
            <a:r>
              <a:rPr lang="en-AT" b="1" i="1" dirty="0"/>
              <a:t>“Super-human” Question Answering was achieved by Knowledge Graphs before the LLM hype!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94D3B0-B22C-F249-0802-ED9A43CA435E}"/>
              </a:ext>
            </a:extLst>
          </p:cNvPr>
          <p:cNvSpPr/>
          <p:nvPr/>
        </p:nvSpPr>
        <p:spPr>
          <a:xfrm>
            <a:off x="484488" y="6265137"/>
            <a:ext cx="6606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https://youtu.be/P0Obm0DBvwI?t=951</a:t>
            </a:r>
            <a:r>
              <a:rPr lang="en-US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82C409-027A-0D99-A9A2-47A4A30B07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868" y="2745128"/>
            <a:ext cx="6022487" cy="34335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5436FB-07EC-2971-B115-CEBB86349C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030" y="2424545"/>
            <a:ext cx="6792102" cy="473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49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A78832-83CD-DF4B-40E1-CAC8BF5FC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D87DCF3-2BDA-F411-7613-0A3A8B9072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4945" y="1690688"/>
            <a:ext cx="6567055" cy="4304461"/>
          </a:xfrm>
        </p:spPr>
        <p:txBody>
          <a:bodyPr/>
          <a:lstStyle/>
          <a:p>
            <a:r>
              <a:rPr lang="en-GB" dirty="0"/>
              <a:t>KGC23 Keynote: “The Future of Knowledge Graphs in a World of LLMs — Denny </a:t>
            </a:r>
            <a:r>
              <a:rPr lang="en-GB" dirty="0" err="1"/>
              <a:t>Vrandečić</a:t>
            </a:r>
            <a:r>
              <a:rPr lang="en-GB" dirty="0"/>
              <a:t>, Wikimedia”</a:t>
            </a:r>
          </a:p>
          <a:p>
            <a:pPr marL="0" indent="0">
              <a:buNone/>
            </a:pPr>
            <a:r>
              <a:rPr lang="en-GB" dirty="0"/>
              <a:t>     </a:t>
            </a:r>
            <a:r>
              <a:rPr lang="en-GB" dirty="0">
                <a:hlinkClick r:id="rId2"/>
              </a:rPr>
              <a:t>https://www.youtube.com/watch?v=ww99npDh4cg</a:t>
            </a:r>
            <a:r>
              <a:rPr lang="en-GB" dirty="0"/>
              <a:t> </a:t>
            </a:r>
            <a:endParaRPr lang="en-AT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3883C3-1D1C-0D51-3C42-9737BA2ED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25" y="365125"/>
            <a:ext cx="10737775" cy="1325563"/>
          </a:xfrm>
        </p:spPr>
        <p:txBody>
          <a:bodyPr>
            <a:normAutofit/>
          </a:bodyPr>
          <a:lstStyle/>
          <a:p>
            <a:r>
              <a:rPr lang="en-AT" dirty="0"/>
              <a:t>So, for what are these KGs actually good for in the age of LLMs and AI?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6A252B-AEA7-5DE3-DC1B-C97ABD83D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78" y="1690688"/>
            <a:ext cx="5285117" cy="495949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9535FF-9829-2211-8B09-211D9D4043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547"/>
          <a:stretch/>
        </p:blipFill>
        <p:spPr>
          <a:xfrm>
            <a:off x="5791199" y="3016251"/>
            <a:ext cx="5609033" cy="265025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 descr="A person wearing glasses and smiling&#10;&#10;Description automatically generated">
            <a:extLst>
              <a:ext uri="{FF2B5EF4-FFF2-40B4-BE49-F238E27FC236}">
                <a16:creationId xmlns:a16="http://schemas.microsoft.com/office/drawing/2014/main" id="{15ADA5D2-AEFB-98AC-CEC6-4F2D4E41FD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6860" y="2091865"/>
            <a:ext cx="954016" cy="119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653585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E6080A7-29C6-DA49-9E10-9255845C30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AT" dirty="0"/>
              <a:t>… at least Wikidata also struggles on some questions:  </a:t>
            </a:r>
            <a:r>
              <a:rPr lang="en-GB" dirty="0">
                <a:hlinkClick r:id="rId2"/>
              </a:rPr>
              <a:t>https://w.wiki/CLw9</a:t>
            </a:r>
            <a:r>
              <a:rPr lang="en-GB" dirty="0"/>
              <a:t> </a:t>
            </a:r>
            <a:endParaRPr lang="en-AT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F9D12D4-AB67-217F-C796-2A86F5BA4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24" y="287973"/>
            <a:ext cx="11152303" cy="1325563"/>
          </a:xfrm>
        </p:spPr>
        <p:txBody>
          <a:bodyPr/>
          <a:lstStyle/>
          <a:p>
            <a:r>
              <a:rPr lang="en-AT" dirty="0"/>
              <a:t>Admittedly, Denny didn’t talk about this…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BA554A-A903-682F-98F9-4E044FB0E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61" y="1961833"/>
            <a:ext cx="4764283" cy="39561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179967-53EB-F2C0-7E52-D44F8FCC042B}"/>
              </a:ext>
            </a:extLst>
          </p:cNvPr>
          <p:cNvSpPr txBox="1"/>
          <p:nvPr/>
        </p:nvSpPr>
        <p:spPr>
          <a:xfrm>
            <a:off x="5482278" y="6488668"/>
            <a:ext cx="6709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4"/>
              </a:rPr>
              <a:t>https://chatgpt.com/share/675585c7-04cc-8006-a20e-c70d75619e13</a:t>
            </a:r>
            <a:r>
              <a:rPr lang="en-GB" dirty="0"/>
              <a:t> </a:t>
            </a:r>
            <a:endParaRPr lang="en-AT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823256-17B1-0942-2280-78CBA99A1FA5}"/>
              </a:ext>
            </a:extLst>
          </p:cNvPr>
          <p:cNvSpPr txBox="1"/>
          <p:nvPr/>
        </p:nvSpPr>
        <p:spPr>
          <a:xfrm>
            <a:off x="5789121" y="6044065"/>
            <a:ext cx="3979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For the records: comparison with GPT ;-)</a:t>
            </a:r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B65E66C0-4E7D-3F09-0E04-507F9E86FC79}"/>
              </a:ext>
            </a:extLst>
          </p:cNvPr>
          <p:cNvSpPr/>
          <p:nvPr/>
        </p:nvSpPr>
        <p:spPr>
          <a:xfrm>
            <a:off x="7778736" y="2260408"/>
            <a:ext cx="1846359" cy="1357382"/>
          </a:xfrm>
          <a:prstGeom prst="wedgeRoundRectCallout">
            <a:avLst>
              <a:gd name="adj1" fmla="val -174823"/>
              <a:gd name="adj2" fmla="val 72355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/>
              <a:t>Challenge: scaling queries to large-scale, </a:t>
            </a:r>
            <a:r>
              <a:rPr lang="en-US" sz="1800" dirty="0" err="1"/>
              <a:t>schemaless</a:t>
            </a:r>
            <a:r>
              <a:rPr lang="en-US" sz="1800" dirty="0"/>
              <a:t> KGs</a:t>
            </a:r>
          </a:p>
        </p:txBody>
      </p:sp>
    </p:spTree>
    <p:extLst>
      <p:ext uri="{BB962C8B-B14F-4D97-AF65-F5344CB8AC3E}">
        <p14:creationId xmlns:p14="http://schemas.microsoft.com/office/powerpoint/2010/main" val="1295137795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BCA48B-A807-E463-8912-E4018E261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5646194-3960-69F1-809B-F795C92DCA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AT" dirty="0"/>
              <a:t>How good or bad can KGs deal </a:t>
            </a:r>
            <a:r>
              <a:rPr lang="en-AT"/>
              <a:t>with Question answering</a:t>
            </a:r>
            <a:r>
              <a:rPr lang="en-AT" dirty="0"/>
              <a:t>?</a:t>
            </a:r>
          </a:p>
          <a:p>
            <a:endParaRPr lang="en-AT" dirty="0"/>
          </a:p>
          <a:p>
            <a:pPr lvl="1"/>
            <a:r>
              <a:rPr lang="en-GB" b="1" i="1" dirty="0"/>
              <a:t>Svitlana </a:t>
            </a:r>
            <a:r>
              <a:rPr lang="en-GB" b="1" i="1" dirty="0" err="1"/>
              <a:t>Vakulenko</a:t>
            </a:r>
            <a:r>
              <a:rPr lang="en-GB" i="1" dirty="0"/>
              <a:t>, Javier Fernández, Axel Polleres, Maarten de </a:t>
            </a:r>
            <a:r>
              <a:rPr lang="en-GB" i="1" dirty="0" err="1"/>
              <a:t>Rijke</a:t>
            </a:r>
            <a:r>
              <a:rPr lang="en-GB" i="1" dirty="0"/>
              <a:t>, and Michael </a:t>
            </a:r>
            <a:r>
              <a:rPr lang="en-GB" i="1" dirty="0" err="1"/>
              <a:t>Cochez</a:t>
            </a:r>
            <a:r>
              <a:rPr lang="en-GB" i="1" dirty="0"/>
              <a:t>. Message passing for complex question answering over knowledge graphs. In Proceedings of the 28th ACM International Conference on Information and Knowledge Management (CIKM2019, pages 1431--1440, Beijing, China, November 2019. ACM.</a:t>
            </a:r>
            <a:r>
              <a:rPr lang="en-GB" dirty="0"/>
              <a:t> </a:t>
            </a:r>
            <a:endParaRPr lang="en-AT" dirty="0"/>
          </a:p>
          <a:p>
            <a:pPr marL="0" indent="0">
              <a:buNone/>
            </a:pPr>
            <a:endParaRPr lang="en-AT" dirty="0"/>
          </a:p>
          <a:p>
            <a:endParaRPr lang="en-AT" dirty="0"/>
          </a:p>
          <a:p>
            <a:endParaRPr lang="en-AT" dirty="0"/>
          </a:p>
          <a:p>
            <a:endParaRPr lang="en-AT" dirty="0"/>
          </a:p>
          <a:p>
            <a:endParaRPr lang="en-AT" dirty="0"/>
          </a:p>
          <a:p>
            <a:endParaRPr lang="en-AT" dirty="0"/>
          </a:p>
          <a:p>
            <a:endParaRPr lang="en-AT" dirty="0"/>
          </a:p>
          <a:p>
            <a:pPr marL="0" indent="0">
              <a:buNone/>
            </a:pPr>
            <a:r>
              <a:rPr lang="en-AT" dirty="0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E80133B-3E74-8903-1C88-84501C941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25" y="287973"/>
            <a:ext cx="10515600" cy="1325563"/>
          </a:xfrm>
        </p:spPr>
        <p:txBody>
          <a:bodyPr/>
          <a:lstStyle/>
          <a:p>
            <a:r>
              <a:rPr lang="en-AT" dirty="0"/>
              <a:t>Some of our own research in this area: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6B6F52-1CA3-A46E-EC41-A8485BF7C780}"/>
              </a:ext>
            </a:extLst>
          </p:cNvPr>
          <p:cNvSpPr/>
          <p:nvPr/>
        </p:nvSpPr>
        <p:spPr>
          <a:xfrm>
            <a:off x="1229783" y="2115086"/>
            <a:ext cx="9632181" cy="960623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107882C-7A7F-12C5-BABE-26503C046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361" y="0"/>
            <a:ext cx="1042639" cy="139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838225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C2174C-0CF3-C5A4-8DB6-C9CDAD225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63BD326-93B5-32B2-B967-4821EB842A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AT" dirty="0"/>
              <a:t>How good or bad can KG swith Question can answering?</a:t>
            </a:r>
          </a:p>
          <a:p>
            <a:endParaRPr lang="en-AT" dirty="0"/>
          </a:p>
          <a:p>
            <a:pPr lvl="1"/>
            <a:r>
              <a:rPr lang="en-GB" i="1" dirty="0"/>
              <a:t>Svitlana </a:t>
            </a:r>
            <a:r>
              <a:rPr lang="en-GB" i="1" dirty="0" err="1"/>
              <a:t>Vakulenko</a:t>
            </a:r>
            <a:r>
              <a:rPr lang="en-GB" i="1" dirty="0"/>
              <a:t>, Javier Fernández, Axel Polleres, Maarten de </a:t>
            </a:r>
            <a:r>
              <a:rPr lang="en-GB" i="1" dirty="0" err="1"/>
              <a:t>Rijke</a:t>
            </a:r>
            <a:r>
              <a:rPr lang="en-GB" i="1" dirty="0"/>
              <a:t>, and Michael </a:t>
            </a:r>
            <a:r>
              <a:rPr lang="en-GB" i="1" dirty="0" err="1"/>
              <a:t>Cochez</a:t>
            </a:r>
            <a:r>
              <a:rPr lang="en-GB" i="1" dirty="0"/>
              <a:t>. Message passing for complex question answering over knowledge graphs. In Proceedings of the 28th ACM International Conference on Information and Knowledge Management (CIKM2019, pages 1431--1440, Beijing, China, November 2019. ACM.</a:t>
            </a:r>
            <a:r>
              <a:rPr lang="en-GB" dirty="0"/>
              <a:t> </a:t>
            </a:r>
            <a:endParaRPr lang="en-AT" dirty="0"/>
          </a:p>
          <a:p>
            <a:pPr marL="0" indent="0">
              <a:buNone/>
            </a:pPr>
            <a:endParaRPr lang="en-AT" dirty="0"/>
          </a:p>
          <a:p>
            <a:endParaRPr lang="en-AT" dirty="0"/>
          </a:p>
          <a:p>
            <a:endParaRPr lang="en-AT" dirty="0"/>
          </a:p>
          <a:p>
            <a:endParaRPr lang="en-AT" dirty="0"/>
          </a:p>
          <a:p>
            <a:endParaRPr lang="en-AT" dirty="0"/>
          </a:p>
          <a:p>
            <a:endParaRPr lang="en-AT" dirty="0"/>
          </a:p>
          <a:p>
            <a:endParaRPr lang="en-AT" dirty="0"/>
          </a:p>
          <a:p>
            <a:pPr marL="0" indent="0">
              <a:buNone/>
            </a:pPr>
            <a:r>
              <a:rPr lang="en-AT" dirty="0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BA55ECD-3691-B80E-0351-6AA7F61D4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25" y="287973"/>
            <a:ext cx="10515600" cy="1325563"/>
          </a:xfrm>
        </p:spPr>
        <p:txBody>
          <a:bodyPr/>
          <a:lstStyle/>
          <a:p>
            <a:r>
              <a:rPr lang="en-AT" dirty="0"/>
              <a:t>Some of our own research in this area: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94DD5B-696B-6A53-0189-2BD27F4368C5}"/>
              </a:ext>
            </a:extLst>
          </p:cNvPr>
          <p:cNvSpPr/>
          <p:nvPr/>
        </p:nvSpPr>
        <p:spPr>
          <a:xfrm>
            <a:off x="1229783" y="2115086"/>
            <a:ext cx="9632181" cy="960623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2F7CCE-CF5C-85B8-DCA9-2503572BE72B}"/>
              </a:ext>
            </a:extLst>
          </p:cNvPr>
          <p:cNvSpPr/>
          <p:nvPr/>
        </p:nvSpPr>
        <p:spPr>
          <a:xfrm>
            <a:off x="446617" y="566448"/>
            <a:ext cx="3356683" cy="286232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i="1" dirty="0"/>
              <a:t>Idea: use </a:t>
            </a:r>
            <a:r>
              <a:rPr lang="en-GB" b="1" i="1" dirty="0"/>
              <a:t>unsupervised message passing </a:t>
            </a:r>
            <a:r>
              <a:rPr lang="en-GB" i="1" dirty="0"/>
              <a:t>to propagate confidence scores obtained by parsing an input question and matching terms in the knowledge graph to a set of possible answers.</a:t>
            </a:r>
          </a:p>
          <a:p>
            <a:endParaRPr lang="en-GB" i="1" dirty="0"/>
          </a:p>
          <a:p>
            <a:endParaRPr lang="en-GB" i="1" dirty="0"/>
          </a:p>
          <a:p>
            <a:endParaRPr lang="en-GB" i="1" dirty="0"/>
          </a:p>
          <a:p>
            <a:endParaRPr lang="en-AT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489BE9-79DC-018D-97A4-A64BDF2BD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0819" y="0"/>
            <a:ext cx="8441181" cy="685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3883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C52544F-249E-540F-91EC-7168905FD3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AT" dirty="0"/>
              <a:t>How good or bad can KG swith Question can answering?</a:t>
            </a:r>
          </a:p>
          <a:p>
            <a:endParaRPr lang="en-AT" dirty="0"/>
          </a:p>
          <a:p>
            <a:pPr lvl="1"/>
            <a:r>
              <a:rPr lang="en-GB" i="1" dirty="0"/>
              <a:t>Svitlana </a:t>
            </a:r>
            <a:r>
              <a:rPr lang="en-GB" i="1" dirty="0" err="1"/>
              <a:t>Vakulenko</a:t>
            </a:r>
            <a:r>
              <a:rPr lang="en-GB" i="1" dirty="0"/>
              <a:t>, Javier Fernández, Axel Polleres, Maarten de </a:t>
            </a:r>
            <a:r>
              <a:rPr lang="en-GB" i="1" dirty="0" err="1"/>
              <a:t>Rijke</a:t>
            </a:r>
            <a:r>
              <a:rPr lang="en-GB" i="1" dirty="0"/>
              <a:t>, and Michael </a:t>
            </a:r>
            <a:r>
              <a:rPr lang="en-GB" i="1" dirty="0" err="1"/>
              <a:t>Cochez</a:t>
            </a:r>
            <a:r>
              <a:rPr lang="en-GB" i="1" dirty="0"/>
              <a:t>. Message passing for complex question answering over knowledge graphs. In Proceedings of the 28th ACM International Conference on Information and Knowledge Management (CIKM2019, pages 1431--1440, Beijing, China, November 2019. ACM.</a:t>
            </a:r>
            <a:r>
              <a:rPr lang="en-GB" dirty="0"/>
              <a:t> </a:t>
            </a:r>
            <a:endParaRPr lang="en-AT" dirty="0"/>
          </a:p>
          <a:p>
            <a:pPr marL="0" indent="0">
              <a:buNone/>
            </a:pPr>
            <a:endParaRPr lang="en-AT" dirty="0"/>
          </a:p>
          <a:p>
            <a:r>
              <a:rPr lang="en-AT" dirty="0"/>
              <a:t>How good or bad are LLMs with Question answering and what do they struggle with?</a:t>
            </a:r>
          </a:p>
          <a:p>
            <a:pPr lvl="1"/>
            <a:endParaRPr lang="en-AT" dirty="0"/>
          </a:p>
          <a:p>
            <a:pPr lvl="1"/>
            <a:r>
              <a:rPr lang="en-GB" dirty="0"/>
              <a:t>Gerhard Georg </a:t>
            </a:r>
            <a:r>
              <a:rPr lang="en-GB" dirty="0" err="1"/>
              <a:t>Klager</a:t>
            </a:r>
            <a:r>
              <a:rPr lang="en-GB" dirty="0"/>
              <a:t> and Axel Polleres. Is GPT fit for KGQA? -- preliminary results. In </a:t>
            </a:r>
            <a:r>
              <a:rPr lang="en-GB" i="1" dirty="0"/>
              <a:t>Proceedings of the International Workshop on Knowledge Graph Generation from Text (Text2KG2023), co-located with Extended Semantic Web Conference 2023 (ESWC 2023)</a:t>
            </a:r>
            <a:r>
              <a:rPr lang="en-GB" dirty="0"/>
              <a:t>, May 2023.</a:t>
            </a:r>
            <a:endParaRPr lang="en-AT" dirty="0"/>
          </a:p>
          <a:p>
            <a:pPr lvl="1"/>
            <a:endParaRPr lang="en-AT" dirty="0"/>
          </a:p>
          <a:p>
            <a:pPr lvl="1"/>
            <a:r>
              <a:rPr lang="en-AT" dirty="0"/>
              <a:t>Lessons learnt:</a:t>
            </a:r>
          </a:p>
          <a:p>
            <a:pPr lvl="2"/>
            <a:r>
              <a:rPr lang="en-AT" dirty="0"/>
              <a:t>One of LLMS main problem: </a:t>
            </a:r>
            <a:r>
              <a:rPr lang="en-AT" b="1" i="1" dirty="0"/>
              <a:t>recency </a:t>
            </a:r>
          </a:p>
          <a:p>
            <a:pPr lvl="2"/>
            <a:r>
              <a:rPr lang="en-AT" dirty="0"/>
              <a:t>Can we use LLMS to generate SPARQL queries?</a:t>
            </a:r>
          </a:p>
          <a:p>
            <a:pPr lvl="3"/>
            <a:r>
              <a:rPr lang="en-AT" dirty="0"/>
              <a:t>Main problem: “training” (</a:t>
            </a:r>
            <a:r>
              <a:rPr lang="en-AT" b="1" dirty="0"/>
              <a:t>identifiers</a:t>
            </a:r>
            <a:r>
              <a:rPr lang="en-AT" dirty="0"/>
              <a:t> in the database) is hard…</a:t>
            </a:r>
          </a:p>
          <a:p>
            <a:pPr marL="0" indent="0">
              <a:buNone/>
            </a:pPr>
            <a:endParaRPr lang="en-AT" dirty="0"/>
          </a:p>
          <a:p>
            <a:endParaRPr lang="en-AT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9645AA4-7B32-4C20-4A79-93ADEB278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25" y="287973"/>
            <a:ext cx="10515600" cy="1325563"/>
          </a:xfrm>
        </p:spPr>
        <p:txBody>
          <a:bodyPr/>
          <a:lstStyle/>
          <a:p>
            <a:r>
              <a:rPr lang="en-AT" dirty="0"/>
              <a:t>Some of our own research in this area: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9AE797-7923-1152-94EB-4991FC2BC759}"/>
              </a:ext>
            </a:extLst>
          </p:cNvPr>
          <p:cNvSpPr/>
          <p:nvPr/>
        </p:nvSpPr>
        <p:spPr>
          <a:xfrm>
            <a:off x="1229783" y="2115086"/>
            <a:ext cx="9632181" cy="960623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42A4E8-4C37-4E65-9F60-0C419FE0789E}"/>
              </a:ext>
            </a:extLst>
          </p:cNvPr>
          <p:cNvSpPr/>
          <p:nvPr/>
        </p:nvSpPr>
        <p:spPr>
          <a:xfrm>
            <a:off x="1229782" y="3751912"/>
            <a:ext cx="9632181" cy="75081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740470341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9392D15-CCF0-85DE-800D-F7F9390C4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13536"/>
            <a:ext cx="10602952" cy="4586542"/>
          </a:xfrm>
        </p:spPr>
        <p:txBody>
          <a:bodyPr>
            <a:normAutofit fontScale="92500" lnSpcReduction="10000"/>
          </a:bodyPr>
          <a:lstStyle/>
          <a:p>
            <a:r>
              <a:rPr lang="en-AT" b="1" i="1" dirty="0"/>
              <a:t>(Graph)RAG</a:t>
            </a:r>
            <a:r>
              <a:rPr lang="en-AT" dirty="0"/>
              <a:t> – Retrieval augmented generation leveraging Knowledge Graphs </a:t>
            </a:r>
          </a:p>
          <a:p>
            <a:pPr marL="0" indent="0">
              <a:buNone/>
            </a:pPr>
            <a:r>
              <a:rPr lang="en-AT" dirty="0"/>
              <a:t>     (a significant share at this year’s ISWC)</a:t>
            </a:r>
          </a:p>
          <a:p>
            <a:pPr marL="0" indent="0">
              <a:buNone/>
            </a:pPr>
            <a:endParaRPr lang="en-AT" dirty="0"/>
          </a:p>
          <a:p>
            <a:r>
              <a:rPr lang="en-AT" b="1" dirty="0"/>
              <a:t>Knowledge Graph Embeddings – </a:t>
            </a:r>
            <a:r>
              <a:rPr lang="en-AT" dirty="0"/>
              <a:t>similar to word embeddings use vector space embeddings to predict missing information in KGs</a:t>
            </a:r>
          </a:p>
          <a:p>
            <a:endParaRPr lang="en-AT" dirty="0"/>
          </a:p>
          <a:p>
            <a:r>
              <a:rPr lang="en-AT" b="1" dirty="0"/>
              <a:t>Neurosymbolic Systems</a:t>
            </a:r>
            <a:r>
              <a:rPr lang="en-AT" dirty="0"/>
              <a:t> that involve KGs</a:t>
            </a:r>
          </a:p>
          <a:p>
            <a:pPr marL="0" indent="0">
              <a:buNone/>
            </a:pPr>
            <a:endParaRPr lang="en-AT" dirty="0"/>
          </a:p>
          <a:p>
            <a:pPr>
              <a:buFont typeface="Wingdings" pitchFamily="2" charset="2"/>
              <a:buChar char="à"/>
            </a:pPr>
            <a:r>
              <a:rPr lang="en-AT" dirty="0">
                <a:sym typeface="Wingdings" pitchFamily="2" charset="2"/>
              </a:rPr>
              <a:t>Trend is to combine:</a:t>
            </a:r>
          </a:p>
          <a:p>
            <a:pPr marL="457200" lvl="1" indent="0">
              <a:buNone/>
            </a:pPr>
            <a:r>
              <a:rPr lang="en-AT" dirty="0">
                <a:sym typeface="Wingdings" pitchFamily="2" charset="2"/>
              </a:rPr>
              <a:t>Search Engines (SE)</a:t>
            </a:r>
          </a:p>
          <a:p>
            <a:pPr marL="457200" lvl="1" indent="0">
              <a:buNone/>
            </a:pPr>
            <a:r>
              <a:rPr lang="en-AT" dirty="0">
                <a:sym typeface="Wingdings" pitchFamily="2" charset="2"/>
              </a:rPr>
              <a:t>Querying KGs   (KG)</a:t>
            </a:r>
          </a:p>
          <a:p>
            <a:pPr marL="457200" lvl="1" indent="0">
              <a:buNone/>
            </a:pPr>
            <a:r>
              <a:rPr lang="en-AT" dirty="0">
                <a:sym typeface="Wingdings" pitchFamily="2" charset="2"/>
              </a:rPr>
              <a:t>LLMs	                  (LM)</a:t>
            </a:r>
            <a:endParaRPr lang="en-AT" dirty="0"/>
          </a:p>
          <a:p>
            <a:pPr marL="0" indent="0">
              <a:buNone/>
            </a:pPr>
            <a:endParaRPr lang="en-AT" dirty="0"/>
          </a:p>
          <a:p>
            <a:pPr marL="0" indent="0">
              <a:buNone/>
            </a:pPr>
            <a:r>
              <a:rPr lang="en-AT" dirty="0"/>
              <a:t>So… </a:t>
            </a:r>
            <a:r>
              <a:rPr lang="en-AT" b="1" i="1" dirty="0"/>
              <a:t>What’s good for what? </a:t>
            </a:r>
            <a:r>
              <a:rPr lang="en-GB" b="1" i="1" dirty="0"/>
              <a:t>A</a:t>
            </a:r>
            <a:r>
              <a:rPr lang="en-AT" b="1" i="1" dirty="0"/>
              <a:t>nd What’s next?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8D996C44-55F5-413A-A2D4-168AAFC93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/>
              <a:t>Other main trends in our community:</a:t>
            </a:r>
          </a:p>
        </p:txBody>
      </p:sp>
    </p:spTree>
    <p:extLst>
      <p:ext uri="{BB962C8B-B14F-4D97-AF65-F5344CB8AC3E}">
        <p14:creationId xmlns:p14="http://schemas.microsoft.com/office/powerpoint/2010/main" val="2937202242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9DB26A-A47F-8B72-0B48-60D469FF66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29" r="3920" b="2886"/>
          <a:stretch/>
        </p:blipFill>
        <p:spPr>
          <a:xfrm>
            <a:off x="6400797" y="-1"/>
            <a:ext cx="5714177" cy="685800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6CFE4CB-8B29-F304-1114-462691067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25" y="287973"/>
            <a:ext cx="10515600" cy="1325563"/>
          </a:xfrm>
        </p:spPr>
        <p:txBody>
          <a:bodyPr/>
          <a:lstStyle/>
          <a:p>
            <a:r>
              <a:rPr lang="en-AT" dirty="0"/>
              <a:t>What’s good for what?  </a:t>
            </a:r>
            <a:br>
              <a:rPr lang="en-AT" dirty="0"/>
            </a:br>
            <a:r>
              <a:rPr lang="en-AT" dirty="0"/>
              <a:t>LLMs, Search Engines, KGs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898E4C-5810-A1AC-F720-98D5400B230F}"/>
              </a:ext>
            </a:extLst>
          </p:cNvPr>
          <p:cNvSpPr txBox="1"/>
          <p:nvPr/>
        </p:nvSpPr>
        <p:spPr>
          <a:xfrm>
            <a:off x="741808" y="1658582"/>
            <a:ext cx="59295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</a:t>
            </a:r>
            <a:r>
              <a:rPr lang="en-AT" dirty="0"/>
              <a:t>orthcoming work by :</a:t>
            </a:r>
          </a:p>
          <a:p>
            <a:r>
              <a:rPr lang="en-AT" b="1" dirty="0"/>
              <a:t>Aidan Hogan</a:t>
            </a:r>
            <a:r>
              <a:rPr lang="en-AT" dirty="0"/>
              <a:t>, Xin Luna Dong, </a:t>
            </a:r>
          </a:p>
          <a:p>
            <a:r>
              <a:rPr lang="en-GB" dirty="0"/>
              <a:t>Denny </a:t>
            </a:r>
            <a:r>
              <a:rPr lang="en-GB" dirty="0" err="1"/>
              <a:t>Vrandečić</a:t>
            </a:r>
            <a:r>
              <a:rPr lang="en-AT" dirty="0"/>
              <a:t>, Gerhard Weikum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9B328C-2FF0-2A1D-A629-6602E0FA037F}"/>
              </a:ext>
            </a:extLst>
          </p:cNvPr>
          <p:cNvSpPr txBox="1"/>
          <p:nvPr/>
        </p:nvSpPr>
        <p:spPr>
          <a:xfrm>
            <a:off x="0" y="2510837"/>
            <a:ext cx="63981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0" dirty="0">
                <a:effectLst/>
                <a:latin typeface="-apple-system"/>
                <a:hlinkClick r:id="rId3"/>
              </a:rPr>
              <a:t>https://aidanhogan.com/talks/2024-09-04-wuwien-invited-talk.pdf</a:t>
            </a:r>
            <a:endParaRPr lang="en-AT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C7C77D-AAE9-D019-BEE0-92F97EE07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140" y="3005654"/>
            <a:ext cx="5548981" cy="3734441"/>
          </a:xfrm>
          <a:prstGeom prst="rect">
            <a:avLst/>
          </a:prstGeom>
        </p:spPr>
      </p:pic>
      <p:pic>
        <p:nvPicPr>
          <p:cNvPr id="16386" name="Picture 2" descr="Aidan Hogan – IMFD">
            <a:extLst>
              <a:ext uri="{FF2B5EF4-FFF2-40B4-BE49-F238E27FC236}">
                <a16:creationId xmlns:a16="http://schemas.microsoft.com/office/drawing/2014/main" id="{9D4F0B81-46F2-F004-3BD3-0AEDBA752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8" y="1542461"/>
            <a:ext cx="700605" cy="96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68332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D6256-CE94-B51C-144A-56633AD60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/>
              <a:t>Abstract: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B4F83-555E-0F1A-71AA-7C227BF75BC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The history of the </a:t>
            </a:r>
            <a:r>
              <a:rPr lang="en-GB" b="1" dirty="0"/>
              <a:t>Semantic Web</a:t>
            </a:r>
            <a:r>
              <a:rPr lang="en-GB" dirty="0"/>
              <a:t> and </a:t>
            </a:r>
            <a:r>
              <a:rPr lang="en-GB" b="1" dirty="0"/>
              <a:t>Knowledge Graphs</a:t>
            </a:r>
            <a:r>
              <a:rPr lang="en-GB" dirty="0"/>
              <a:t> is tightly interwoven with applications of different techniques and methods of AI, but also with the idea of </a:t>
            </a:r>
            <a:r>
              <a:rPr lang="en-GB" b="1" i="1" dirty="0"/>
              <a:t>Agents</a:t>
            </a:r>
            <a:r>
              <a:rPr lang="en-GB" dirty="0"/>
              <a:t> collaborating in a </a:t>
            </a:r>
            <a:r>
              <a:rPr lang="en-GB" b="1" i="1" dirty="0"/>
              <a:t>decentralised </a:t>
            </a:r>
            <a:r>
              <a:rPr lang="en-GB" dirty="0"/>
              <a:t>manner. In this talk I will give an overview of this history from predominant symbolic AI methods in the beginning towards the seeming dominance of </a:t>
            </a:r>
            <a:r>
              <a:rPr lang="en-GB" dirty="0" err="1"/>
              <a:t>GenAI</a:t>
            </a:r>
            <a:r>
              <a:rPr lang="en-GB" dirty="0"/>
              <a:t> and </a:t>
            </a:r>
            <a:r>
              <a:rPr lang="en-GB" b="1" dirty="0"/>
              <a:t>LLM</a:t>
            </a:r>
            <a:r>
              <a:rPr lang="en-GB" dirty="0"/>
              <a:t> approaches nowadays.</a:t>
            </a:r>
          </a:p>
          <a:p>
            <a:r>
              <a:rPr lang="en-GB" dirty="0"/>
              <a:t>Yet, as we will see, the still open challenges call for Hybrid or - as we call them - “Bilateral” AI” approaches. In the course of of the talk, we will particularly focus on the central role of graph-based knowledge representation in Knowledge </a:t>
            </a:r>
            <a:r>
              <a:rPr lang="en-GB" b="1" i="1" dirty="0"/>
              <a:t>Graphs</a:t>
            </a:r>
            <a:r>
              <a:rPr lang="en-GB" dirty="0"/>
              <a:t>, which, as we argue, while having been influenced by both, </a:t>
            </a:r>
            <a:r>
              <a:rPr lang="en-GB" b="1" dirty="0"/>
              <a:t>neither</a:t>
            </a:r>
            <a:r>
              <a:rPr lang="en-GB" dirty="0"/>
              <a:t> can be viewed purely as </a:t>
            </a:r>
            <a:r>
              <a:rPr lang="en-GB" b="1" dirty="0"/>
              <a:t>(graph) databases </a:t>
            </a:r>
            <a:r>
              <a:rPr lang="en-GB" dirty="0"/>
              <a:t>nor as </a:t>
            </a:r>
            <a:r>
              <a:rPr lang="en-GB" b="1" dirty="0"/>
              <a:t>ontologies</a:t>
            </a:r>
            <a:r>
              <a:rPr lang="en-GB" dirty="0"/>
              <a:t> in a narrow sense. Lastly, we aim at giving an overview of ongoing trends and our current research in the Knowledge Graphs community with hopefully inspirations for potential collaborations.</a:t>
            </a:r>
          </a:p>
          <a:p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1333217314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227CE8-FDCD-F566-1ACA-8A2B55F0D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946" y="178420"/>
            <a:ext cx="9772796" cy="66795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28B261-C40A-CA31-C44A-3B62ABF1E6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-735"/>
          <a:stretch/>
        </p:blipFill>
        <p:spPr>
          <a:xfrm>
            <a:off x="10544117" y="382262"/>
            <a:ext cx="1380061" cy="6296361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0947DD4B-6B59-A759-9941-8E9BF5D351F3}"/>
              </a:ext>
            </a:extLst>
          </p:cNvPr>
          <p:cNvSpPr txBox="1">
            <a:spLocks/>
          </p:cNvSpPr>
          <p:nvPr/>
        </p:nvSpPr>
        <p:spPr>
          <a:xfrm>
            <a:off x="616025" y="2879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T"/>
              <a:t>What’s good for what?  </a:t>
            </a:r>
            <a:br>
              <a:rPr lang="en-AT"/>
            </a:br>
            <a:r>
              <a:rPr lang="en-AT"/>
              <a:t>LLMs, Search Engines, KGs</a:t>
            </a:r>
            <a:endParaRPr lang="en-AT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24ED4C-79AC-52F7-0B53-34EFFB08CDD1}"/>
              </a:ext>
            </a:extLst>
          </p:cNvPr>
          <p:cNvSpPr txBox="1"/>
          <p:nvPr/>
        </p:nvSpPr>
        <p:spPr>
          <a:xfrm>
            <a:off x="1538258" y="6493957"/>
            <a:ext cx="63981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0" dirty="0">
                <a:effectLst/>
                <a:latin typeface="-apple-system"/>
                <a:hlinkClick r:id="rId4"/>
              </a:rPr>
              <a:t>https://aidanhogan.com/talks/2024-09-04-wuwien-invited-talk.pdf</a:t>
            </a:r>
            <a:endParaRPr lang="en-AT" dirty="0"/>
          </a:p>
        </p:txBody>
      </p:sp>
      <p:pic>
        <p:nvPicPr>
          <p:cNvPr id="8" name="Picture 2" descr="Aidan Hogan – IMFD">
            <a:extLst>
              <a:ext uri="{FF2B5EF4-FFF2-40B4-BE49-F238E27FC236}">
                <a16:creationId xmlns:a16="http://schemas.microsoft.com/office/drawing/2014/main" id="{A32B9FED-10BA-7301-516D-00CF15251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8" y="1542461"/>
            <a:ext cx="700605" cy="96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4380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9B5B2F-51A6-2E7C-3BD1-B6E6BC53C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617" y="163957"/>
            <a:ext cx="10515600" cy="1325563"/>
          </a:xfrm>
        </p:spPr>
        <p:txBody>
          <a:bodyPr/>
          <a:lstStyle/>
          <a:p>
            <a:r>
              <a:rPr lang="en-AT" dirty="0"/>
              <a:t>What’s missing?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6F559A7-6780-E2DF-6B0E-7A486475D2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5214">
            <a:off x="6943907" y="608255"/>
            <a:ext cx="5110007" cy="25781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EDC1A3-10DF-4C28-80A2-C7F8E5C6816E}"/>
              </a:ext>
            </a:extLst>
          </p:cNvPr>
          <p:cNvSpPr txBox="1"/>
          <p:nvPr/>
        </p:nvSpPr>
        <p:spPr>
          <a:xfrm>
            <a:off x="446617" y="3139500"/>
            <a:ext cx="609447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dirty="0"/>
              <a:t>“Agents! </a:t>
            </a:r>
            <a:r>
              <a:rPr lang="en-AT" i="1" dirty="0"/>
              <a:t>The Semantic Web vision is predicated on the idea that we can converse with our </a:t>
            </a:r>
            <a:r>
              <a:rPr lang="en-AT" b="1" i="1" dirty="0"/>
              <a:t>agents</a:t>
            </a:r>
            <a:r>
              <a:rPr lang="en-AT" i="1" dirty="0"/>
              <a:t> and give them tasks to perform.   Using LLMs, sufficiently flexible and open-ended conversational user interfaces are finally possible. Through curated and audited </a:t>
            </a:r>
            <a:r>
              <a:rPr lang="en-AT" b="1" i="1" dirty="0"/>
              <a:t>knowledge graphs</a:t>
            </a:r>
            <a:r>
              <a:rPr lang="en-AT" i="1" dirty="0"/>
              <a:t>, we get trusted sources</a:t>
            </a:r>
          </a:p>
          <a:p>
            <a:r>
              <a:rPr lang="en-AT" i="1" dirty="0"/>
              <a:t>of information for the agents to consume (and avoid LLM hallucinations)</a:t>
            </a:r>
            <a:r>
              <a:rPr lang="en-AT" dirty="0"/>
              <a:t>”</a:t>
            </a:r>
          </a:p>
        </p:txBody>
      </p:sp>
      <p:pic>
        <p:nvPicPr>
          <p:cNvPr id="13314" name="Picture 2" descr="Ora Lassila">
            <a:extLst>
              <a:ext uri="{FF2B5EF4-FFF2-40B4-BE49-F238E27FC236}">
                <a16:creationId xmlns:a16="http://schemas.microsoft.com/office/drawing/2014/main" id="{4436DD6C-50EA-EC88-983B-C0FDBA5E5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17" y="1643662"/>
            <a:ext cx="1495838" cy="149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B80A29-E3A5-D757-7B13-5A476FCAD5A7}"/>
              </a:ext>
            </a:extLst>
          </p:cNvPr>
          <p:cNvSpPr txBox="1"/>
          <p:nvPr/>
        </p:nvSpPr>
        <p:spPr>
          <a:xfrm>
            <a:off x="1942455" y="2216170"/>
            <a:ext cx="42388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i="1" dirty="0"/>
              <a:t>Ora Lassila (Keynote ISWC2024) </a:t>
            </a:r>
            <a:r>
              <a:rPr lang="en-AT" dirty="0">
                <a:hlinkClick r:id="rId4"/>
              </a:rPr>
              <a:t>https://www.lassila.org/publications/2024/lassila-iswc2024-keynote.pdf</a:t>
            </a:r>
            <a:r>
              <a:rPr lang="en-AT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CE50BA-9FBD-A923-7EF8-23B23EC4E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3914" y="3785831"/>
            <a:ext cx="5336729" cy="270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27715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9F09BC6-35D1-104D-1813-48B7CF4269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T" b="1" dirty="0"/>
              <a:t>Austrian National “Cluster of Exellence” BILAI (funded by FWF):</a:t>
            </a:r>
          </a:p>
          <a:p>
            <a:pPr lvl="1"/>
            <a:r>
              <a:rPr lang="en-AT" b="1" dirty="0"/>
              <a:t>Vison of Broad AI</a:t>
            </a:r>
          </a:p>
          <a:p>
            <a:pPr lvl="1"/>
            <a:r>
              <a:rPr lang="en-AT" b="1" dirty="0"/>
              <a:t>Role of (Knowledge) Graph-Based AI in BILAI</a:t>
            </a:r>
          </a:p>
          <a:p>
            <a:pPr lvl="1"/>
            <a:endParaRPr lang="en-AT" dirty="0"/>
          </a:p>
          <a:p>
            <a:r>
              <a:rPr lang="en-AT" dirty="0"/>
              <a:t>Ongoing Research in our Institute/Department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52CBB9-5C5E-FCC5-6356-D702267BE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25" y="287973"/>
            <a:ext cx="10515600" cy="1325563"/>
          </a:xfrm>
        </p:spPr>
        <p:txBody>
          <a:bodyPr/>
          <a:lstStyle/>
          <a:p>
            <a:r>
              <a:rPr lang="en-AT" dirty="0"/>
              <a:t>What’s next (from our side)?</a:t>
            </a:r>
          </a:p>
        </p:txBody>
      </p:sp>
    </p:spTree>
    <p:extLst>
      <p:ext uri="{BB962C8B-B14F-4D97-AF65-F5344CB8AC3E}">
        <p14:creationId xmlns:p14="http://schemas.microsoft.com/office/powerpoint/2010/main" val="2233644475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Google Shape;532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85636" y="232005"/>
            <a:ext cx="1102258" cy="449032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36"/>
          <p:cNvSpPr txBox="1">
            <a:spLocks noGrp="1"/>
          </p:cNvSpPr>
          <p:nvPr>
            <p:ph type="title"/>
          </p:nvPr>
        </p:nvSpPr>
        <p:spPr>
          <a:xfrm>
            <a:off x="727077" y="822121"/>
            <a:ext cx="11051100" cy="10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Play"/>
              <a:buNone/>
            </a:pPr>
            <a:r>
              <a:rPr lang="de-DE" dirty="0" err="1"/>
              <a:t>BilAI</a:t>
            </a:r>
            <a:r>
              <a:rPr lang="de-DE" dirty="0"/>
              <a:t> </a:t>
            </a:r>
            <a:r>
              <a:rPr lang="de-DE" dirty="0" err="1"/>
              <a:t>Consortium</a:t>
            </a:r>
            <a:r>
              <a:rPr lang="de-DE" dirty="0"/>
              <a:t> (~30M EUR, 5Y)</a:t>
            </a:r>
            <a:br>
              <a:rPr lang="de-DE" dirty="0"/>
            </a:br>
            <a:endParaRPr dirty="0"/>
          </a:p>
        </p:txBody>
      </p:sp>
      <p:sp>
        <p:nvSpPr>
          <p:cNvPr id="538" name="Google Shape;538;p36"/>
          <p:cNvSpPr txBox="1">
            <a:spLocks noGrp="1"/>
          </p:cNvSpPr>
          <p:nvPr>
            <p:ph type="dt" idx="10"/>
          </p:nvPr>
        </p:nvSpPr>
        <p:spPr>
          <a:xfrm>
            <a:off x="0" y="6356350"/>
            <a:ext cx="1056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5.12.2024</a:t>
            </a:r>
            <a:endParaRPr/>
          </a:p>
        </p:txBody>
      </p:sp>
      <p:sp>
        <p:nvSpPr>
          <p:cNvPr id="539" name="Google Shape;539;p36"/>
          <p:cNvSpPr txBox="1">
            <a:spLocks noGrp="1"/>
          </p:cNvSpPr>
          <p:nvPr>
            <p:ph type="ftr" idx="11"/>
          </p:nvPr>
        </p:nvSpPr>
        <p:spPr>
          <a:xfrm>
            <a:off x="1380353" y="6356350"/>
            <a:ext cx="4715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Consortium</a:t>
            </a:r>
            <a:endParaRPr/>
          </a:p>
        </p:txBody>
      </p:sp>
      <p:sp>
        <p:nvSpPr>
          <p:cNvPr id="540" name="Google Shape;540;p36"/>
          <p:cNvSpPr txBox="1">
            <a:spLocks noGrp="1"/>
          </p:cNvSpPr>
          <p:nvPr>
            <p:ph type="sldNum" idx="12"/>
          </p:nvPr>
        </p:nvSpPr>
        <p:spPr>
          <a:xfrm>
            <a:off x="203200" y="268293"/>
            <a:ext cx="523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 smtClean="0"/>
              <a:t>33</a:t>
            </a:fld>
            <a:endParaRPr dirty="0"/>
          </a:p>
        </p:txBody>
      </p:sp>
      <p:grpSp>
        <p:nvGrpSpPr>
          <p:cNvPr id="541" name="Google Shape;541;p36"/>
          <p:cNvGrpSpPr/>
          <p:nvPr/>
        </p:nvGrpSpPr>
        <p:grpSpPr>
          <a:xfrm>
            <a:off x="1133490" y="822121"/>
            <a:ext cx="10331326" cy="5389223"/>
            <a:chOff x="934984" y="834200"/>
            <a:chExt cx="10331326" cy="5389223"/>
          </a:xfrm>
        </p:grpSpPr>
        <p:pic>
          <p:nvPicPr>
            <p:cNvPr id="542" name="Google Shape;542;p36" descr="Ein Bild, das Schwarz, Dunkelheit enthält.&#10;&#10;Automatisch generierte Beschreibu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295593" y="4672939"/>
              <a:ext cx="1229545" cy="3811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3" name="Google Shape;543;p3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580366" y="979774"/>
              <a:ext cx="1083158" cy="3791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4" name="Google Shape;544;p36" descr="Ein Bild, das Schrift, Symbol, Logo, Grafiken enthält.&#10;&#10;Automatisch generierte Beschreibu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172309" y="4729184"/>
              <a:ext cx="836810" cy="32213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45" name="Google Shape;545;p36"/>
            <p:cNvGrpSpPr/>
            <p:nvPr/>
          </p:nvGrpSpPr>
          <p:grpSpPr>
            <a:xfrm>
              <a:off x="934984" y="2236626"/>
              <a:ext cx="1674448" cy="3832944"/>
              <a:chOff x="1084032" y="2236626"/>
              <a:chExt cx="1674448" cy="3832944"/>
            </a:xfrm>
          </p:grpSpPr>
          <p:pic>
            <p:nvPicPr>
              <p:cNvPr id="546" name="Google Shape;546;p36"/>
              <p:cNvPicPr preferRelativeResize="0"/>
              <p:nvPr/>
            </p:nvPicPr>
            <p:blipFill rotWithShape="1">
              <a:blip r:embed="rId7">
                <a:alphaModFix/>
              </a:blip>
              <a:srcRect b="30690"/>
              <a:stretch/>
            </p:blipFill>
            <p:spPr>
              <a:xfrm>
                <a:off x="1084032" y="2236626"/>
                <a:ext cx="1178395" cy="39025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47" name="Google Shape;547;p36"/>
              <p:cNvSpPr txBox="1"/>
              <p:nvPr/>
            </p:nvSpPr>
            <p:spPr>
              <a:xfrm>
                <a:off x="1094080" y="5146170"/>
                <a:ext cx="1664400" cy="923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95250" marR="0" lvl="0" indent="-9525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Arial"/>
                  <a:buChar char="•"/>
                </a:pPr>
                <a:r>
                  <a:rPr lang="de-DE" sz="1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Institute für Machine Learning</a:t>
                </a: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95250" marR="0" lvl="0" indent="-9525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Arial"/>
                  <a:buChar char="•"/>
                </a:pPr>
                <a:r>
                  <a:rPr lang="de-DE" sz="1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ELLIS Unit Linz</a:t>
                </a: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95250" marR="0" lvl="0" indent="-9525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Arial"/>
                  <a:buChar char="•"/>
                </a:pPr>
                <a:r>
                  <a:rPr lang="de-DE" sz="1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LIT AI Lab</a:t>
                </a: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95250" marR="0" lvl="0" indent="-9525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Arial"/>
                  <a:buChar char="•"/>
                </a:pPr>
                <a:r>
                  <a:rPr lang="de-DE" sz="1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Institute for Symbolic Artificial Intelligrnce</a:t>
                </a:r>
                <a:endParaRPr/>
              </a:p>
            </p:txBody>
          </p:sp>
          <p:sp>
            <p:nvSpPr>
              <p:cNvPr id="548" name="Google Shape;548;p36"/>
              <p:cNvSpPr txBox="1"/>
              <p:nvPr/>
            </p:nvSpPr>
            <p:spPr>
              <a:xfrm>
                <a:off x="1094080" y="3302645"/>
                <a:ext cx="1238100" cy="523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de-DE" sz="1000" b="1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Martina Seidl</a:t>
                </a: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de-DE" sz="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Symbolic AI</a:t>
                </a:r>
                <a:br>
                  <a:rPr lang="de-DE" sz="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de-DE" sz="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SAT Solving </a:t>
                </a:r>
                <a:br>
                  <a:rPr lang="de-DE" sz="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de-DE" sz="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Formal methods</a:t>
                </a:r>
                <a:endParaRPr/>
              </a:p>
            </p:txBody>
          </p:sp>
          <p:sp>
            <p:nvSpPr>
              <p:cNvPr id="549" name="Google Shape;549;p36"/>
              <p:cNvSpPr txBox="1"/>
              <p:nvPr/>
            </p:nvSpPr>
            <p:spPr>
              <a:xfrm>
                <a:off x="1094080" y="4537255"/>
                <a:ext cx="1326000" cy="523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de-DE" sz="1000" b="1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Sepp Hochreiter</a:t>
                </a: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de-DE" sz="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Machine Learning </a:t>
                </a:r>
                <a:br>
                  <a:rPr lang="de-DE" sz="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de-DE" sz="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LSTM </a:t>
                </a:r>
                <a:br>
                  <a:rPr lang="de-DE" sz="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de-DE" sz="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Vanishing gradient</a:t>
                </a:r>
                <a:endParaRPr/>
              </a:p>
            </p:txBody>
          </p:sp>
          <p:pic>
            <p:nvPicPr>
              <p:cNvPr id="550" name="Google Shape;550;p36" descr="Ein Bild, das Text, Screenshot, Karte, Diagramm enthält.&#10;&#10;Automatisch generierte Beschreibung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1094080" y="2676950"/>
                <a:ext cx="432000" cy="54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51" name="Google Shape;551;p36" descr="Ein Bild, das Text, Screenshot, Karte, Diagramm enthält.&#10;&#10;Automatisch generierte Beschreibung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1094080" y="3911560"/>
                <a:ext cx="433438" cy="540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52" name="Google Shape;552;p36" descr="Ein Bild, das Text, Screenshot, Karte, Diagramm enthält.&#10;&#10;Automatisch generierte Beschreibung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8784887" y="834200"/>
              <a:ext cx="464483" cy="54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3" name="Google Shape;553;p36"/>
            <p:cNvSpPr txBox="1"/>
            <p:nvPr/>
          </p:nvSpPr>
          <p:spPr>
            <a:xfrm>
              <a:off x="3329627" y="5761723"/>
              <a:ext cx="17325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95250" marR="0" lvl="0" indent="-952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Char char="•"/>
              </a:pPr>
              <a:r>
                <a:rPr lang="de-DE" sz="1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Institute for Artificial Iltelligence and Cybersecurity</a:t>
              </a:r>
              <a:endParaRPr/>
            </a:p>
          </p:txBody>
        </p:sp>
        <p:sp>
          <p:nvSpPr>
            <p:cNvPr id="554" name="Google Shape;554;p36"/>
            <p:cNvSpPr txBox="1"/>
            <p:nvPr/>
          </p:nvSpPr>
          <p:spPr>
            <a:xfrm>
              <a:off x="3910366" y="5304880"/>
              <a:ext cx="1602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0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Gerhard Friedrich</a:t>
              </a: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Symbolic AI</a:t>
              </a: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Model-based reasoning</a:t>
              </a:r>
              <a:endParaRPr/>
            </a:p>
          </p:txBody>
        </p:sp>
        <p:sp>
          <p:nvSpPr>
            <p:cNvPr id="555" name="Google Shape;555;p36"/>
            <p:cNvSpPr txBox="1"/>
            <p:nvPr/>
          </p:nvSpPr>
          <p:spPr>
            <a:xfrm>
              <a:off x="8784887" y="1488747"/>
              <a:ext cx="1854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95250" marR="0" lvl="0" indent="-952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Char char="•"/>
              </a:pPr>
              <a:r>
                <a:rPr lang="de-DE" sz="1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Machine Learning and Computer Vision group</a:t>
              </a:r>
              <a:endParaRPr/>
            </a:p>
            <a:p>
              <a:pPr marL="95250" marR="0" lvl="0" indent="-952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Char char="•"/>
              </a:pPr>
              <a:r>
                <a:rPr lang="de-DE" sz="1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ELLIS Unit ISTA</a:t>
              </a: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36"/>
            <p:cNvSpPr txBox="1"/>
            <p:nvPr/>
          </p:nvSpPr>
          <p:spPr>
            <a:xfrm>
              <a:off x="9331559" y="994558"/>
              <a:ext cx="1602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0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Christoph Lambert</a:t>
              </a: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Machine Learning</a:t>
              </a: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Trustworthy Learning</a:t>
              </a: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57" name="Google Shape;557;p36"/>
            <p:cNvPicPr preferRelativeResize="0"/>
            <p:nvPr/>
          </p:nvPicPr>
          <p:blipFill rotWithShape="1">
            <a:blip r:embed="rId11">
              <a:alphaModFix/>
            </a:blip>
            <a:srcRect l="31084" t="-2932" r="32003" b="-2921"/>
            <a:stretch/>
          </p:blipFill>
          <p:spPr>
            <a:xfrm>
              <a:off x="8702566" y="4542314"/>
              <a:ext cx="772826" cy="6490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8" name="Google Shape;558;p36"/>
            <p:cNvSpPr txBox="1"/>
            <p:nvPr/>
          </p:nvSpPr>
          <p:spPr>
            <a:xfrm>
              <a:off x="8812272" y="5761723"/>
              <a:ext cx="2122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95250" marR="0" lvl="0" indent="-952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Char char="•"/>
              </a:pPr>
              <a:r>
                <a:rPr lang="de-DE" sz="1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Institute for Data Process and Knowledge Management</a:t>
              </a: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36"/>
            <p:cNvSpPr txBox="1"/>
            <p:nvPr/>
          </p:nvSpPr>
          <p:spPr>
            <a:xfrm>
              <a:off x="9387410" y="5421732"/>
              <a:ext cx="16029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0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Axel Polleres</a:t>
              </a:r>
              <a:endParaRPr dirty="0"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Knowledge Graphs</a:t>
              </a:r>
              <a:endParaRPr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60" name="Google Shape;560;p36" descr="Ein Bild, das Text, Screenshot, Karte, Diagramm enthält.&#10;&#10;Automatisch generierte Beschreibung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8812271" y="5144316"/>
              <a:ext cx="464483" cy="54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1" name="Google Shape;561;p36"/>
            <p:cNvSpPr txBox="1"/>
            <p:nvPr/>
          </p:nvSpPr>
          <p:spPr>
            <a:xfrm>
              <a:off x="6172309" y="5761723"/>
              <a:ext cx="17325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95250" marR="0" lvl="0" indent="-952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Char char="•"/>
              </a:pPr>
              <a:r>
                <a:rPr lang="de-DE" sz="1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Institute of Theoretical Computer Science</a:t>
              </a: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62" name="Google Shape;562;p36" descr="Ein Bild, das Text, Screenshot, Karte, Diagramm enthält.&#10;&#10;Automatisch generierte Beschreibung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3329626" y="5144316"/>
              <a:ext cx="468000" cy="54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3" name="Google Shape;563;p36"/>
            <p:cNvSpPr txBox="1"/>
            <p:nvPr/>
          </p:nvSpPr>
          <p:spPr>
            <a:xfrm>
              <a:off x="6696020" y="5306586"/>
              <a:ext cx="16101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0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Robert Legenstein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Machine Learning</a:t>
              </a: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Computational Neuroscience</a:t>
              </a:r>
              <a:endParaRPr/>
            </a:p>
          </p:txBody>
        </p:sp>
        <p:pic>
          <p:nvPicPr>
            <p:cNvPr id="564" name="Google Shape;564;p36" descr="Ein Bild, das Text, Screenshot, Karte, Diagramm enthält.&#10;&#10;Automatisch generierte Beschreibung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6130303" y="5144316"/>
              <a:ext cx="464482" cy="540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65" name="Google Shape;565;p36"/>
            <p:cNvGrpSpPr/>
            <p:nvPr/>
          </p:nvGrpSpPr>
          <p:grpSpPr>
            <a:xfrm>
              <a:off x="8812271" y="2362177"/>
              <a:ext cx="2454039" cy="1930413"/>
              <a:chOff x="9113719" y="2401397"/>
              <a:chExt cx="2454039" cy="1930413"/>
            </a:xfrm>
          </p:grpSpPr>
          <p:pic>
            <p:nvPicPr>
              <p:cNvPr id="566" name="Google Shape;566;p36"/>
              <p:cNvPicPr preferRelativeResize="0"/>
              <p:nvPr/>
            </p:nvPicPr>
            <p:blipFill rotWithShape="1">
              <a:blip r:embed="rId15">
                <a:alphaModFix/>
              </a:blip>
              <a:srcRect l="7578" t="27514" b="27505"/>
              <a:stretch/>
            </p:blipFill>
            <p:spPr>
              <a:xfrm>
                <a:off x="9125677" y="2401397"/>
                <a:ext cx="1126104" cy="4104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67" name="Google Shape;567;p36" descr="Ein Bild, das Text, Screenshot, Karte, Diagramm enthält.&#10;&#10;Automatisch generierte Beschreibung"/>
              <p:cNvPicPr preferRelativeResize="0"/>
              <p:nvPr/>
            </p:nvPicPr>
            <p:blipFill rotWithShape="1">
              <a:blip r:embed="rId16">
                <a:alphaModFix/>
              </a:blip>
              <a:srcRect/>
              <a:stretch/>
            </p:blipFill>
            <p:spPr>
              <a:xfrm>
                <a:off x="9113719" y="2905974"/>
                <a:ext cx="464483" cy="54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68" name="Google Shape;568;p36" descr="Ein Bild, das Text, Screenshot, Karte, Diagramm enthält.&#10;&#10;Automatisch generierte Beschreibung"/>
              <p:cNvPicPr preferRelativeResize="0"/>
              <p:nvPr/>
            </p:nvPicPr>
            <p:blipFill rotWithShape="1">
              <a:blip r:embed="rId17">
                <a:alphaModFix/>
              </a:blip>
              <a:srcRect/>
              <a:stretch/>
            </p:blipFill>
            <p:spPr>
              <a:xfrm>
                <a:off x="9113719" y="3552392"/>
                <a:ext cx="464483" cy="540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69" name="Google Shape;569;p36"/>
              <p:cNvSpPr txBox="1"/>
              <p:nvPr/>
            </p:nvSpPr>
            <p:spPr>
              <a:xfrm>
                <a:off x="9113719" y="4177910"/>
                <a:ext cx="2122200" cy="15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95250" marR="0" lvl="0" indent="-9525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Arial"/>
                  <a:buChar char="•"/>
                </a:pPr>
                <a:r>
                  <a:rPr lang="de-DE" sz="1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Institute for Logic and Computation</a:t>
                </a:r>
                <a:endParaRPr/>
              </a:p>
            </p:txBody>
          </p:sp>
          <p:sp>
            <p:nvSpPr>
              <p:cNvPr id="570" name="Google Shape;570;p36"/>
              <p:cNvSpPr txBox="1"/>
              <p:nvPr/>
            </p:nvSpPr>
            <p:spPr>
              <a:xfrm>
                <a:off x="9688858" y="3171868"/>
                <a:ext cx="1602900" cy="27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de-DE" sz="1000" b="1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Agata Ciabattoni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de-DE" sz="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Logic Reasoning</a:t>
                </a:r>
                <a:endParaRPr/>
              </a:p>
            </p:txBody>
          </p:sp>
          <p:sp>
            <p:nvSpPr>
              <p:cNvPr id="571" name="Google Shape;571;p36"/>
              <p:cNvSpPr txBox="1"/>
              <p:nvPr/>
            </p:nvSpPr>
            <p:spPr>
              <a:xfrm>
                <a:off x="9688858" y="3692282"/>
                <a:ext cx="18789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de-DE" sz="1000" b="1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Thomas Eiter</a:t>
                </a: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de-DE" sz="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Symbolic AI</a:t>
                </a: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de-DE" sz="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Knowledge representation</a:t>
                </a:r>
                <a:endParaRPr/>
              </a:p>
            </p:txBody>
          </p:sp>
        </p:grpSp>
        <p:pic>
          <p:nvPicPr>
            <p:cNvPr id="572" name="Google Shape;572;p36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2346462" y="1594978"/>
              <a:ext cx="5607789" cy="29379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3" name="Google Shape;573;p36"/>
            <p:cNvSpPr/>
            <p:nvPr/>
          </p:nvSpPr>
          <p:spPr>
            <a:xfrm>
              <a:off x="7161153" y="2240478"/>
              <a:ext cx="399300" cy="399300"/>
            </a:xfrm>
            <a:prstGeom prst="ellipse">
              <a:avLst/>
            </a:prstGeom>
            <a:solidFill>
              <a:srgbClr val="CF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36"/>
            <p:cNvSpPr/>
            <p:nvPr/>
          </p:nvSpPr>
          <p:spPr>
            <a:xfrm>
              <a:off x="6591475" y="3555116"/>
              <a:ext cx="399300" cy="399300"/>
            </a:xfrm>
            <a:prstGeom prst="ellipse">
              <a:avLst/>
            </a:prstGeom>
            <a:solidFill>
              <a:srgbClr val="CF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36"/>
            <p:cNvSpPr/>
            <p:nvPr/>
          </p:nvSpPr>
          <p:spPr>
            <a:xfrm>
              <a:off x="5698107" y="3913740"/>
              <a:ext cx="399300" cy="399300"/>
            </a:xfrm>
            <a:prstGeom prst="ellipse">
              <a:avLst/>
            </a:prstGeom>
            <a:solidFill>
              <a:srgbClr val="CF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36"/>
            <p:cNvSpPr/>
            <p:nvPr/>
          </p:nvSpPr>
          <p:spPr>
            <a:xfrm>
              <a:off x="5573602" y="2267707"/>
              <a:ext cx="399300" cy="399300"/>
            </a:xfrm>
            <a:prstGeom prst="ellipse">
              <a:avLst/>
            </a:prstGeom>
            <a:solidFill>
              <a:srgbClr val="CF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77" name="Google Shape;577;p36"/>
            <p:cNvCxnSpPr/>
            <p:nvPr/>
          </p:nvCxnSpPr>
          <p:spPr>
            <a:xfrm flipH="1">
              <a:off x="5773223" y="2445747"/>
              <a:ext cx="1603200" cy="36900"/>
            </a:xfrm>
            <a:prstGeom prst="straightConnector1">
              <a:avLst/>
            </a:prstGeom>
            <a:noFill/>
            <a:ln w="63500" cap="flat" cmpd="sng">
              <a:solidFill>
                <a:srgbClr val="CFC7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cxnSp>
          <p:nvCxnSpPr>
            <p:cNvPr id="578" name="Google Shape;578;p36"/>
            <p:cNvCxnSpPr/>
            <p:nvPr/>
          </p:nvCxnSpPr>
          <p:spPr>
            <a:xfrm rot="10800000">
              <a:off x="5761434" y="2461369"/>
              <a:ext cx="151200" cy="1646100"/>
            </a:xfrm>
            <a:prstGeom prst="straightConnector1">
              <a:avLst/>
            </a:prstGeom>
            <a:noFill/>
            <a:ln w="63500" cap="flat" cmpd="sng">
              <a:solidFill>
                <a:srgbClr val="CFC7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cxnSp>
          <p:nvCxnSpPr>
            <p:cNvPr id="579" name="Google Shape;579;p36"/>
            <p:cNvCxnSpPr/>
            <p:nvPr/>
          </p:nvCxnSpPr>
          <p:spPr>
            <a:xfrm flipH="1">
              <a:off x="5892194" y="3773773"/>
              <a:ext cx="935400" cy="363600"/>
            </a:xfrm>
            <a:prstGeom prst="straightConnector1">
              <a:avLst/>
            </a:prstGeom>
            <a:noFill/>
            <a:ln w="63500" cap="flat" cmpd="sng">
              <a:solidFill>
                <a:srgbClr val="CFC7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cxnSp>
          <p:nvCxnSpPr>
            <p:cNvPr id="580" name="Google Shape;580;p36"/>
            <p:cNvCxnSpPr/>
            <p:nvPr/>
          </p:nvCxnSpPr>
          <p:spPr>
            <a:xfrm flipH="1">
              <a:off x="6799420" y="2441448"/>
              <a:ext cx="573300" cy="1332300"/>
            </a:xfrm>
            <a:prstGeom prst="straightConnector1">
              <a:avLst/>
            </a:prstGeom>
            <a:noFill/>
            <a:ln w="63500" cap="flat" cmpd="sng">
              <a:solidFill>
                <a:srgbClr val="CFC7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cxnSp>
          <p:nvCxnSpPr>
            <p:cNvPr id="581" name="Google Shape;581;p36"/>
            <p:cNvCxnSpPr/>
            <p:nvPr/>
          </p:nvCxnSpPr>
          <p:spPr>
            <a:xfrm rot="10800000">
              <a:off x="5790317" y="2482443"/>
              <a:ext cx="995400" cy="1282200"/>
            </a:xfrm>
            <a:prstGeom prst="straightConnector1">
              <a:avLst/>
            </a:prstGeom>
            <a:noFill/>
            <a:ln w="63500" cap="flat" cmpd="sng">
              <a:solidFill>
                <a:srgbClr val="CFC7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cxnSp>
          <p:nvCxnSpPr>
            <p:cNvPr id="582" name="Google Shape;582;p36"/>
            <p:cNvCxnSpPr/>
            <p:nvPr/>
          </p:nvCxnSpPr>
          <p:spPr>
            <a:xfrm flipH="1">
              <a:off x="5892069" y="2440194"/>
              <a:ext cx="1468800" cy="1692900"/>
            </a:xfrm>
            <a:prstGeom prst="straightConnector1">
              <a:avLst/>
            </a:prstGeom>
            <a:noFill/>
            <a:ln w="63500" cap="flat" cmpd="sng">
              <a:solidFill>
                <a:srgbClr val="CFC7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sp>
          <p:nvSpPr>
            <p:cNvPr id="583" name="Google Shape;583;p36"/>
            <p:cNvSpPr/>
            <p:nvPr/>
          </p:nvSpPr>
          <p:spPr>
            <a:xfrm>
              <a:off x="2157388" y="2408023"/>
              <a:ext cx="118800" cy="118800"/>
            </a:xfrm>
            <a:prstGeom prst="ellipse">
              <a:avLst/>
            </a:prstGeom>
            <a:solidFill>
              <a:srgbClr val="CF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36"/>
            <p:cNvSpPr/>
            <p:nvPr/>
          </p:nvSpPr>
          <p:spPr>
            <a:xfrm>
              <a:off x="4243019" y="4582720"/>
              <a:ext cx="118800" cy="118800"/>
            </a:xfrm>
            <a:prstGeom prst="ellipse">
              <a:avLst/>
            </a:prstGeom>
            <a:solidFill>
              <a:srgbClr val="CF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36"/>
            <p:cNvSpPr/>
            <p:nvPr/>
          </p:nvSpPr>
          <p:spPr>
            <a:xfrm>
              <a:off x="8538374" y="2379189"/>
              <a:ext cx="122100" cy="122100"/>
            </a:xfrm>
            <a:prstGeom prst="ellipse">
              <a:avLst/>
            </a:prstGeom>
            <a:solidFill>
              <a:srgbClr val="CF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36"/>
            <p:cNvSpPr/>
            <p:nvPr/>
          </p:nvSpPr>
          <p:spPr>
            <a:xfrm>
              <a:off x="6731791" y="4582720"/>
              <a:ext cx="118800" cy="118800"/>
            </a:xfrm>
            <a:prstGeom prst="ellipse">
              <a:avLst/>
            </a:prstGeom>
            <a:solidFill>
              <a:srgbClr val="CF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36"/>
            <p:cNvSpPr/>
            <p:nvPr/>
          </p:nvSpPr>
          <p:spPr>
            <a:xfrm>
              <a:off x="8539979" y="4582720"/>
              <a:ext cx="118800" cy="118800"/>
            </a:xfrm>
            <a:prstGeom prst="ellipse">
              <a:avLst/>
            </a:prstGeom>
            <a:solidFill>
              <a:srgbClr val="CF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36"/>
            <p:cNvSpPr/>
            <p:nvPr/>
          </p:nvSpPr>
          <p:spPr>
            <a:xfrm>
              <a:off x="7289815" y="1170709"/>
              <a:ext cx="122100" cy="122100"/>
            </a:xfrm>
            <a:prstGeom prst="ellipse">
              <a:avLst/>
            </a:prstGeom>
            <a:solidFill>
              <a:srgbClr val="CF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89" name="Google Shape;589;p36"/>
            <p:cNvCxnSpPr/>
            <p:nvPr/>
          </p:nvCxnSpPr>
          <p:spPr>
            <a:xfrm>
              <a:off x="2202929" y="2467423"/>
              <a:ext cx="351390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cxnSp>
          <p:nvCxnSpPr>
            <p:cNvPr id="590" name="Google Shape;590;p36"/>
            <p:cNvCxnSpPr/>
            <p:nvPr/>
          </p:nvCxnSpPr>
          <p:spPr>
            <a:xfrm>
              <a:off x="7274830" y="2440194"/>
              <a:ext cx="1358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cxnSp>
          <p:nvCxnSpPr>
            <p:cNvPr id="591" name="Google Shape;591;p36"/>
            <p:cNvCxnSpPr/>
            <p:nvPr/>
          </p:nvCxnSpPr>
          <p:spPr>
            <a:xfrm rot="10800000">
              <a:off x="7350820" y="1231697"/>
              <a:ext cx="0" cy="11697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cxnSp>
          <p:nvCxnSpPr>
            <p:cNvPr id="592" name="Google Shape;592;p36"/>
            <p:cNvCxnSpPr>
              <a:stCxn id="586" idx="0"/>
            </p:cNvCxnSpPr>
            <p:nvPr/>
          </p:nvCxnSpPr>
          <p:spPr>
            <a:xfrm rot="10800000">
              <a:off x="6791191" y="3754720"/>
              <a:ext cx="0" cy="8280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cxnSp>
          <p:nvCxnSpPr>
            <p:cNvPr id="593" name="Google Shape;593;p36"/>
            <p:cNvCxnSpPr>
              <a:cxnSpLocks/>
            </p:cNvCxnSpPr>
            <p:nvPr/>
          </p:nvCxnSpPr>
          <p:spPr>
            <a:xfrm flipH="1" flipV="1">
              <a:off x="7372720" y="2482443"/>
              <a:ext cx="1226221" cy="2166839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cxnSp>
          <p:nvCxnSpPr>
            <p:cNvPr id="594" name="Google Shape;594;p36"/>
            <p:cNvCxnSpPr/>
            <p:nvPr/>
          </p:nvCxnSpPr>
          <p:spPr>
            <a:xfrm rot="10800000" flipH="1">
              <a:off x="4305716" y="4107356"/>
              <a:ext cx="1591500" cy="534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cxnSp>
          <p:nvCxnSpPr>
            <p:cNvPr id="595" name="Google Shape;595;p36"/>
            <p:cNvCxnSpPr/>
            <p:nvPr/>
          </p:nvCxnSpPr>
          <p:spPr>
            <a:xfrm>
              <a:off x="934984" y="6165968"/>
              <a:ext cx="133620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cxnSp>
          <p:nvCxnSpPr>
            <p:cNvPr id="596" name="Google Shape;596;p36"/>
            <p:cNvCxnSpPr/>
            <p:nvPr/>
          </p:nvCxnSpPr>
          <p:spPr>
            <a:xfrm>
              <a:off x="3329626" y="6165968"/>
              <a:ext cx="173250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cxnSp>
          <p:nvCxnSpPr>
            <p:cNvPr id="597" name="Google Shape;597;p36"/>
            <p:cNvCxnSpPr/>
            <p:nvPr/>
          </p:nvCxnSpPr>
          <p:spPr>
            <a:xfrm>
              <a:off x="6130303" y="6165968"/>
              <a:ext cx="189990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cxnSp>
          <p:nvCxnSpPr>
            <p:cNvPr id="598" name="Google Shape;598;p36"/>
            <p:cNvCxnSpPr/>
            <p:nvPr/>
          </p:nvCxnSpPr>
          <p:spPr>
            <a:xfrm>
              <a:off x="8784887" y="6165968"/>
              <a:ext cx="1800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cxnSp>
          <p:nvCxnSpPr>
            <p:cNvPr id="599" name="Google Shape;599;p36"/>
            <p:cNvCxnSpPr/>
            <p:nvPr/>
          </p:nvCxnSpPr>
          <p:spPr>
            <a:xfrm>
              <a:off x="8784887" y="4377823"/>
              <a:ext cx="2112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cxnSp>
          <p:nvCxnSpPr>
            <p:cNvPr id="600" name="Google Shape;600;p36"/>
            <p:cNvCxnSpPr/>
            <p:nvPr/>
          </p:nvCxnSpPr>
          <p:spPr>
            <a:xfrm>
              <a:off x="8784887" y="2037018"/>
              <a:ext cx="168390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677469E-BD1B-F0E4-BBFA-7A72B3399BF2}"/>
              </a:ext>
            </a:extLst>
          </p:cNvPr>
          <p:cNvSpPr txBox="1"/>
          <p:nvPr/>
        </p:nvSpPr>
        <p:spPr>
          <a:xfrm>
            <a:off x="727000" y="1314533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dirty="0">
                <a:hlinkClick r:id="rId19"/>
              </a:rPr>
              <a:t>https://www.bilateral-ai.net/</a:t>
            </a:r>
            <a:r>
              <a:rPr lang="en-AT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F5A6D7-BE35-0571-FCD8-43A9F6DDBFF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041946" y="5361576"/>
            <a:ext cx="1147957" cy="14894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7652D8-5C39-4110-302B-21654945A973}"/>
              </a:ext>
            </a:extLst>
          </p:cNvPr>
          <p:cNvSpPr txBox="1"/>
          <p:nvPr/>
        </p:nvSpPr>
        <p:spPr>
          <a:xfrm>
            <a:off x="6460297" y="6532534"/>
            <a:ext cx="4743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BILAI Slides: thanks to Günther Klambauer (JKU)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E5BEB9-A4D7-E506-1266-B80B4080AAE8}"/>
              </a:ext>
            </a:extLst>
          </p:cNvPr>
          <p:cNvSpPr txBox="1"/>
          <p:nvPr/>
        </p:nvSpPr>
        <p:spPr>
          <a:xfrm>
            <a:off x="904426" y="111045"/>
            <a:ext cx="6093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SzPts val="2000"/>
            </a:pPr>
            <a:r>
              <a:rPr lang="en-GB" sz="1800" dirty="0"/>
              <a:t>This research is funded in whole or in part by the </a:t>
            </a:r>
          </a:p>
          <a:p>
            <a:pPr marL="0" indent="0">
              <a:buSzPts val="2000"/>
            </a:pPr>
            <a:r>
              <a:rPr lang="en-GB" sz="1800" dirty="0"/>
              <a:t>Austrian Science Fund (FWF) [10.55776/COE12].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62D572-FD67-4BF0-55E3-6D093B307E8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619759" y="122257"/>
            <a:ext cx="2718671" cy="57548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38"/>
          <p:cNvSpPr txBox="1">
            <a:spLocks noGrp="1"/>
          </p:cNvSpPr>
          <p:nvPr>
            <p:ph type="title"/>
          </p:nvPr>
        </p:nvSpPr>
        <p:spPr>
          <a:xfrm>
            <a:off x="727077" y="822121"/>
            <a:ext cx="11051100" cy="10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Play"/>
              <a:buNone/>
            </a:pPr>
            <a:r>
              <a:rPr lang="de-DE"/>
              <a:t>General Architecture</a:t>
            </a:r>
            <a:endParaRPr/>
          </a:p>
        </p:txBody>
      </p:sp>
      <p:sp>
        <p:nvSpPr>
          <p:cNvPr id="644" name="Google Shape;644;p38"/>
          <p:cNvSpPr txBox="1">
            <a:spLocks noGrp="1"/>
          </p:cNvSpPr>
          <p:nvPr>
            <p:ph type="dt" idx="10"/>
          </p:nvPr>
        </p:nvSpPr>
        <p:spPr>
          <a:xfrm>
            <a:off x="0" y="6356350"/>
            <a:ext cx="1056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5.12.2024</a:t>
            </a:r>
            <a:endParaRPr/>
          </a:p>
        </p:txBody>
      </p:sp>
      <p:sp>
        <p:nvSpPr>
          <p:cNvPr id="645" name="Google Shape;645;p38"/>
          <p:cNvSpPr txBox="1">
            <a:spLocks noGrp="1"/>
          </p:cNvSpPr>
          <p:nvPr>
            <p:ph type="ftr" idx="11"/>
          </p:nvPr>
        </p:nvSpPr>
        <p:spPr>
          <a:xfrm>
            <a:off x="1380353" y="6356350"/>
            <a:ext cx="4715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BiLAI Retreat</a:t>
            </a:r>
            <a:endParaRPr/>
          </a:p>
        </p:txBody>
      </p:sp>
      <p:sp>
        <p:nvSpPr>
          <p:cNvPr id="646" name="Google Shape;646;p38"/>
          <p:cNvSpPr txBox="1">
            <a:spLocks noGrp="1"/>
          </p:cNvSpPr>
          <p:nvPr>
            <p:ph type="sldNum" idx="12"/>
          </p:nvPr>
        </p:nvSpPr>
        <p:spPr>
          <a:xfrm>
            <a:off x="203200" y="268293"/>
            <a:ext cx="523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34</a:t>
            </a:fld>
            <a:endParaRPr/>
          </a:p>
        </p:txBody>
      </p:sp>
      <p:pic>
        <p:nvPicPr>
          <p:cNvPr id="647" name="Google Shape;647;p38"/>
          <p:cNvPicPr preferRelativeResize="0"/>
          <p:nvPr/>
        </p:nvPicPr>
        <p:blipFill rotWithShape="1">
          <a:blip r:embed="rId3">
            <a:alphaModFix/>
          </a:blip>
          <a:srcRect l="3752" t="4047" r="4504" b="4586"/>
          <a:stretch/>
        </p:blipFill>
        <p:spPr>
          <a:xfrm>
            <a:off x="1743975" y="1417925"/>
            <a:ext cx="8167751" cy="4655600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38"/>
          <p:cNvSpPr txBox="1"/>
          <p:nvPr/>
        </p:nvSpPr>
        <p:spPr>
          <a:xfrm>
            <a:off x="10723133" y="58074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000">
                <a:solidFill>
                  <a:srgbClr val="595959"/>
                </a:solidFill>
              </a:rPr>
              <a:t>34</a:t>
            </a:fld>
            <a:endParaRPr sz="1000">
              <a:solidFill>
                <a:srgbClr val="595959"/>
              </a:solidFill>
            </a:endParaRPr>
          </a:p>
        </p:txBody>
      </p:sp>
      <p:pic>
        <p:nvPicPr>
          <p:cNvPr id="2" name="Google Shape;532;p36">
            <a:extLst>
              <a:ext uri="{FF2B5EF4-FFF2-40B4-BE49-F238E27FC236}">
                <a16:creationId xmlns:a16="http://schemas.microsoft.com/office/drawing/2014/main" id="{EFAFFABD-3E79-EF2C-B000-77E0A5245E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85636" y="232005"/>
            <a:ext cx="1102258" cy="44903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9F7F12F-9731-59A3-8300-8817CE0B4885}"/>
              </a:ext>
            </a:extLst>
          </p:cNvPr>
          <p:cNvSpPr/>
          <p:nvPr/>
        </p:nvSpPr>
        <p:spPr>
          <a:xfrm>
            <a:off x="4806176" y="2196790"/>
            <a:ext cx="2085278" cy="112830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4C2E5D3-67CE-6F98-AB9F-F10C8224FED1}"/>
              </a:ext>
            </a:extLst>
          </p:cNvPr>
          <p:cNvSpPr/>
          <p:nvPr/>
        </p:nvSpPr>
        <p:spPr>
          <a:xfrm>
            <a:off x="4806176" y="4135157"/>
            <a:ext cx="2085278" cy="38108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481903-EFDF-59B5-3932-51798CF502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1946" y="5361576"/>
            <a:ext cx="1147957" cy="14894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3960F2-26FE-DF96-963A-589641999383}"/>
              </a:ext>
            </a:extLst>
          </p:cNvPr>
          <p:cNvSpPr txBox="1"/>
          <p:nvPr/>
        </p:nvSpPr>
        <p:spPr>
          <a:xfrm>
            <a:off x="6460297" y="6532534"/>
            <a:ext cx="4743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BILAI Slides: thanks to Günther Klambauer (JKU)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47"/>
          <p:cNvSpPr txBox="1">
            <a:spLocks noGrp="1"/>
          </p:cNvSpPr>
          <p:nvPr>
            <p:ph type="sldNum" idx="12"/>
          </p:nvPr>
        </p:nvSpPr>
        <p:spPr>
          <a:xfrm>
            <a:off x="203200" y="268293"/>
            <a:ext cx="523800" cy="36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35</a:t>
            </a:fld>
            <a:endParaRPr/>
          </a:p>
        </p:txBody>
      </p:sp>
      <p:sp>
        <p:nvSpPr>
          <p:cNvPr id="734" name="Google Shape;734;p47"/>
          <p:cNvSpPr txBox="1">
            <a:spLocks noGrp="1"/>
          </p:cNvSpPr>
          <p:nvPr>
            <p:ph type="title"/>
          </p:nvPr>
        </p:nvSpPr>
        <p:spPr>
          <a:xfrm>
            <a:off x="727077" y="288721"/>
            <a:ext cx="11051100" cy="1003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Vision: Building a „Broad“ AI</a:t>
            </a:r>
            <a:endParaRPr dirty="0"/>
          </a:p>
        </p:txBody>
      </p:sp>
      <p:sp>
        <p:nvSpPr>
          <p:cNvPr id="735" name="Google Shape;735;p47"/>
          <p:cNvSpPr txBox="1">
            <a:spLocks noGrp="1"/>
          </p:cNvSpPr>
          <p:nvPr>
            <p:ph type="ftr" idx="11"/>
          </p:nvPr>
        </p:nvSpPr>
        <p:spPr>
          <a:xfrm>
            <a:off x="1380353" y="6356350"/>
            <a:ext cx="4715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BiLAI Retreat</a:t>
            </a:r>
            <a:endParaRPr/>
          </a:p>
        </p:txBody>
      </p:sp>
      <p:grpSp>
        <p:nvGrpSpPr>
          <p:cNvPr id="736" name="Google Shape;736;p47"/>
          <p:cNvGrpSpPr/>
          <p:nvPr/>
        </p:nvGrpSpPr>
        <p:grpSpPr>
          <a:xfrm>
            <a:off x="810148" y="1060528"/>
            <a:ext cx="9200090" cy="5143527"/>
            <a:chOff x="1495948" y="1060528"/>
            <a:chExt cx="9200090" cy="5143527"/>
          </a:xfrm>
        </p:grpSpPr>
        <p:sp>
          <p:nvSpPr>
            <p:cNvPr id="737" name="Google Shape;737;p47"/>
            <p:cNvSpPr txBox="1"/>
            <p:nvPr/>
          </p:nvSpPr>
          <p:spPr>
            <a:xfrm>
              <a:off x="10024333" y="5723742"/>
              <a:ext cx="5487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rm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fld id="{00000000-1234-1234-1234-123412341234}" type="slidenum">
                <a:rPr lang="de-DE" sz="1000">
                  <a:solidFill>
                    <a:srgbClr val="595959"/>
                  </a:solidFill>
                </a:rPr>
                <a:t>35</a:t>
              </a:fld>
              <a:endParaRPr sz="1000">
                <a:solidFill>
                  <a:srgbClr val="595959"/>
                </a:solidFill>
              </a:endParaRPr>
            </a:p>
          </p:txBody>
        </p:sp>
        <p:grpSp>
          <p:nvGrpSpPr>
            <p:cNvPr id="738" name="Google Shape;738;p47"/>
            <p:cNvGrpSpPr/>
            <p:nvPr/>
          </p:nvGrpSpPr>
          <p:grpSpPr>
            <a:xfrm>
              <a:off x="1551875" y="1060528"/>
              <a:ext cx="9144163" cy="5143527"/>
              <a:chOff x="766058" y="6433426"/>
              <a:chExt cx="7947300" cy="4470300"/>
            </a:xfrm>
          </p:grpSpPr>
          <p:sp>
            <p:nvSpPr>
              <p:cNvPr id="739" name="Google Shape;739;p47"/>
              <p:cNvSpPr/>
              <p:nvPr/>
            </p:nvSpPr>
            <p:spPr>
              <a:xfrm>
                <a:off x="766058" y="6433426"/>
                <a:ext cx="7947300" cy="4470300"/>
              </a:xfrm>
              <a:prstGeom prst="roundRect">
                <a:avLst>
                  <a:gd name="adj" fmla="val 4628"/>
                </a:avLst>
              </a:prstGeom>
              <a:solidFill>
                <a:srgbClr val="D9D9D9"/>
              </a:solidFill>
              <a:ln>
                <a:noFill/>
              </a:ln>
              <a:effectLst>
                <a:outerShdw blurRad="157163" dist="19050" dir="5400000" algn="bl" rotWithShape="0">
                  <a:srgbClr val="000000">
                    <a:alpha val="9882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0" name="Google Shape;740;p47"/>
              <p:cNvSpPr/>
              <p:nvPr/>
            </p:nvSpPr>
            <p:spPr>
              <a:xfrm>
                <a:off x="766058" y="7514623"/>
                <a:ext cx="7947300" cy="1686000"/>
              </a:xfrm>
              <a:prstGeom prst="rect">
                <a:avLst/>
              </a:prstGeom>
              <a:solidFill>
                <a:srgbClr val="046E98"/>
              </a:solidFill>
              <a:ln>
                <a:noFill/>
              </a:ln>
              <a:effectLst>
                <a:outerShdw blurRad="114300" dist="66675" dir="5400000" algn="bl" rotWithShape="0">
                  <a:srgbClr val="000000">
                    <a:alpha val="6667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1" name="Google Shape;741;p47"/>
              <p:cNvSpPr/>
              <p:nvPr/>
            </p:nvSpPr>
            <p:spPr>
              <a:xfrm>
                <a:off x="967426" y="7691628"/>
                <a:ext cx="1332000" cy="1332000"/>
              </a:xfrm>
              <a:prstGeom prst="roundRect">
                <a:avLst>
                  <a:gd name="adj" fmla="val 16667"/>
                </a:avLst>
              </a:prstGeom>
              <a:solidFill>
                <a:srgbClr val="FBBA00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498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endParaRPr sz="1300" b="0" i="0" u="none" strike="noStrike" cap="none">
                  <a:solidFill>
                    <a:srgbClr val="046E98"/>
                  </a:solidFill>
                  <a:latin typeface="Arial Black"/>
                  <a:ea typeface="Arial Black"/>
                  <a:cs typeface="Arial Black"/>
                  <a:sym typeface="Arial Black"/>
                </a:endParaRPr>
              </a:p>
            </p:txBody>
          </p:sp>
          <p:sp>
            <p:nvSpPr>
              <p:cNvPr id="742" name="Google Shape;742;p47"/>
              <p:cNvSpPr/>
              <p:nvPr/>
            </p:nvSpPr>
            <p:spPr>
              <a:xfrm>
                <a:off x="2367226" y="7691628"/>
                <a:ext cx="1332000" cy="1332000"/>
              </a:xfrm>
              <a:prstGeom prst="roundRect">
                <a:avLst>
                  <a:gd name="adj" fmla="val 16667"/>
                </a:avLst>
              </a:prstGeom>
              <a:solidFill>
                <a:srgbClr val="FBBA00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498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rgbClr val="046E98"/>
                  </a:solidFill>
                  <a:latin typeface="Arial Black"/>
                  <a:ea typeface="Arial Black"/>
                  <a:cs typeface="Arial Black"/>
                  <a:sym typeface="Arial Black"/>
                </a:endParaRPr>
              </a:p>
            </p:txBody>
          </p:sp>
          <p:sp>
            <p:nvSpPr>
              <p:cNvPr id="743" name="Google Shape;743;p47"/>
              <p:cNvSpPr/>
              <p:nvPr/>
            </p:nvSpPr>
            <p:spPr>
              <a:xfrm>
                <a:off x="3767024" y="7691628"/>
                <a:ext cx="1332000" cy="1332000"/>
              </a:xfrm>
              <a:prstGeom prst="roundRect">
                <a:avLst>
                  <a:gd name="adj" fmla="val 16667"/>
                </a:avLst>
              </a:prstGeom>
              <a:solidFill>
                <a:srgbClr val="FBBA00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498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rgbClr val="046E98"/>
                  </a:solidFill>
                  <a:latin typeface="Arial Black"/>
                  <a:ea typeface="Arial Black"/>
                  <a:cs typeface="Arial Black"/>
                  <a:sym typeface="Arial Black"/>
                </a:endParaRPr>
              </a:p>
            </p:txBody>
          </p:sp>
          <p:sp>
            <p:nvSpPr>
              <p:cNvPr id="744" name="Google Shape;744;p47"/>
              <p:cNvSpPr/>
              <p:nvPr/>
            </p:nvSpPr>
            <p:spPr>
              <a:xfrm>
                <a:off x="5166824" y="7691628"/>
                <a:ext cx="1332000" cy="1332000"/>
              </a:xfrm>
              <a:prstGeom prst="roundRect">
                <a:avLst>
                  <a:gd name="adj" fmla="val 16667"/>
                </a:avLst>
              </a:prstGeom>
              <a:solidFill>
                <a:srgbClr val="FBBA00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498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rgbClr val="046E98"/>
                  </a:solidFill>
                  <a:latin typeface="Arial Black"/>
                  <a:ea typeface="Arial Black"/>
                  <a:cs typeface="Arial Black"/>
                  <a:sym typeface="Arial Black"/>
                </a:endParaRPr>
              </a:p>
            </p:txBody>
          </p:sp>
          <p:sp>
            <p:nvSpPr>
              <p:cNvPr id="745" name="Google Shape;745;p47"/>
              <p:cNvSpPr txBox="1"/>
              <p:nvPr/>
            </p:nvSpPr>
            <p:spPr>
              <a:xfrm>
                <a:off x="6566625" y="8019078"/>
                <a:ext cx="2079300" cy="615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de-DE" sz="2000" b="1" i="0" u="none" strike="noStrike" cap="none">
                    <a:solidFill>
                      <a:srgbClr val="FFFFFF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  <a:t>Broad AI</a:t>
                </a:r>
                <a:br>
                  <a:rPr lang="de-DE" sz="2000" b="1" i="0" u="none" strike="noStrike" cap="none">
                    <a:solidFill>
                      <a:srgbClr val="FFFFFF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</a:br>
                <a:r>
                  <a:rPr lang="de-DE"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Broad cognitive abilities</a:t>
                </a:r>
                <a:endParaRPr sz="2200" b="1" i="0" u="none" strike="noStrike" cap="none">
                  <a:solidFill>
                    <a:srgbClr val="FFFFFF"/>
                  </a:solidFill>
                  <a:latin typeface="Arial Black"/>
                  <a:ea typeface="Arial Black"/>
                  <a:cs typeface="Arial Black"/>
                  <a:sym typeface="Arial Black"/>
                </a:endParaRPr>
              </a:p>
            </p:txBody>
          </p:sp>
          <p:sp>
            <p:nvSpPr>
              <p:cNvPr id="746" name="Google Shape;746;p47"/>
              <p:cNvSpPr txBox="1"/>
              <p:nvPr/>
            </p:nvSpPr>
            <p:spPr>
              <a:xfrm>
                <a:off x="6566400" y="6578527"/>
                <a:ext cx="1962000" cy="58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de-DE" sz="1800" b="1" i="0" u="none" strike="noStrike" cap="none">
                    <a:solidFill>
                      <a:srgbClr val="000000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  <a:t>General AI</a:t>
                </a:r>
                <a:endParaRPr sz="1800" b="1" i="0" u="none" strike="noStrike" cap="none">
                  <a:solidFill>
                    <a:srgbClr val="000000"/>
                  </a:solidFill>
                  <a:latin typeface="Arial Black"/>
                  <a:ea typeface="Arial Black"/>
                  <a:cs typeface="Arial Black"/>
                  <a:sym typeface="Arial Black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de-DE"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Human level abilities</a:t>
                </a:r>
                <a:endParaRPr sz="1400" b="1" i="0" u="none" strike="noStrike" cap="none">
                  <a:solidFill>
                    <a:srgbClr val="000000"/>
                  </a:solidFill>
                  <a:latin typeface="Arial Black"/>
                  <a:ea typeface="Arial Black"/>
                  <a:cs typeface="Arial Black"/>
                  <a:sym typeface="Arial Black"/>
                </a:endParaRPr>
              </a:p>
            </p:txBody>
          </p:sp>
          <p:sp>
            <p:nvSpPr>
              <p:cNvPr id="747" name="Google Shape;747;p47"/>
              <p:cNvSpPr/>
              <p:nvPr/>
            </p:nvSpPr>
            <p:spPr>
              <a:xfrm>
                <a:off x="958851" y="6521228"/>
                <a:ext cx="5539800" cy="791700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de-DE" sz="2000" b="0" i="0" u="none" strike="noStrike" cap="none">
                    <a:solidFill>
                      <a:srgbClr val="000000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  <a:t>Human cognitive abilities</a:t>
                </a:r>
                <a:endParaRPr sz="2000" b="0" i="0" u="none" strike="noStrike" cap="none">
                  <a:solidFill>
                    <a:srgbClr val="000000"/>
                  </a:solidFill>
                  <a:latin typeface="Arial Black"/>
                  <a:ea typeface="Arial Black"/>
                  <a:cs typeface="Arial Black"/>
                  <a:sym typeface="Arial Black"/>
                </a:endParaRPr>
              </a:p>
            </p:txBody>
          </p:sp>
          <p:sp>
            <p:nvSpPr>
              <p:cNvPr id="748" name="Google Shape;748;p47"/>
              <p:cNvSpPr txBox="1"/>
              <p:nvPr/>
            </p:nvSpPr>
            <p:spPr>
              <a:xfrm>
                <a:off x="6566613" y="9729779"/>
                <a:ext cx="1962000" cy="58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de-DE" sz="1800" b="1" i="0" u="none" strike="noStrike" cap="none">
                    <a:solidFill>
                      <a:srgbClr val="000000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  <a:t>Narrow AI</a:t>
                </a:r>
                <a:br>
                  <a:rPr lang="de-DE" sz="2000" b="1" i="0" u="none" strike="noStrike" cap="none">
                    <a:solidFill>
                      <a:srgbClr val="000000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</a:br>
                <a:r>
                  <a:rPr lang="de-DE"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Task specific skills</a:t>
                </a:r>
                <a:endParaRPr sz="2200" b="1" i="0" u="none" strike="noStrike" cap="none">
                  <a:solidFill>
                    <a:srgbClr val="000000"/>
                  </a:solidFill>
                  <a:latin typeface="Arial Black"/>
                  <a:ea typeface="Arial Black"/>
                  <a:cs typeface="Arial Black"/>
                  <a:sym typeface="Arial Black"/>
                </a:endParaRPr>
              </a:p>
            </p:txBody>
          </p:sp>
          <p:sp>
            <p:nvSpPr>
              <p:cNvPr id="749" name="Google Shape;749;p47"/>
              <p:cNvSpPr/>
              <p:nvPr/>
            </p:nvSpPr>
            <p:spPr>
              <a:xfrm>
                <a:off x="967426" y="9402328"/>
                <a:ext cx="1332000" cy="1332000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endParaRPr sz="10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47"/>
              <p:cNvSpPr/>
              <p:nvPr/>
            </p:nvSpPr>
            <p:spPr>
              <a:xfrm>
                <a:off x="2367226" y="9402327"/>
                <a:ext cx="1332000" cy="1332000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endParaRPr sz="10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1" name="Google Shape;751;p47"/>
              <p:cNvSpPr/>
              <p:nvPr/>
            </p:nvSpPr>
            <p:spPr>
              <a:xfrm>
                <a:off x="5166825" y="9402326"/>
                <a:ext cx="1332000" cy="1332000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endParaRPr sz="10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2" name="Google Shape;752;p47"/>
              <p:cNvSpPr/>
              <p:nvPr/>
            </p:nvSpPr>
            <p:spPr>
              <a:xfrm>
                <a:off x="3767025" y="9402325"/>
                <a:ext cx="1332000" cy="1332000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endParaRPr sz="10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3" name="Google Shape;753;p47"/>
            <p:cNvSpPr txBox="1"/>
            <p:nvPr/>
          </p:nvSpPr>
          <p:spPr>
            <a:xfrm>
              <a:off x="1495948" y="2766879"/>
              <a:ext cx="21192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de-DE" sz="1600" b="0" i="0" u="none" strike="noStrike" cap="none">
                  <a:solidFill>
                    <a:srgbClr val="046E98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Knowledge </a:t>
              </a:r>
              <a:br>
                <a:rPr lang="de-DE" sz="1600" b="0" i="0" u="none" strike="noStrike" cap="none">
                  <a:solidFill>
                    <a:srgbClr val="046E98"/>
                  </a:solidFill>
                  <a:latin typeface="Arial Black"/>
                  <a:ea typeface="Arial Black"/>
                  <a:cs typeface="Arial Black"/>
                  <a:sym typeface="Arial Black"/>
                </a:rPr>
              </a:br>
              <a:r>
                <a:rPr lang="de-DE" sz="1600" b="0" i="0" u="none" strike="noStrike" cap="none">
                  <a:solidFill>
                    <a:srgbClr val="046E98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&amp; </a:t>
              </a:r>
              <a:br>
                <a:rPr lang="de-DE" sz="1600" b="0" i="0" u="none" strike="noStrike" cap="none">
                  <a:solidFill>
                    <a:srgbClr val="046E98"/>
                  </a:solidFill>
                  <a:latin typeface="Arial Black"/>
                  <a:ea typeface="Arial Black"/>
                  <a:cs typeface="Arial Black"/>
                  <a:sym typeface="Arial Black"/>
                </a:rPr>
              </a:br>
              <a:r>
                <a:rPr lang="de-DE" sz="1600" b="0" i="0" u="none" strike="noStrike" cap="none">
                  <a:solidFill>
                    <a:srgbClr val="046E98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Interaction</a:t>
              </a:r>
              <a:endParaRPr sz="1600" b="0" i="0" u="none" strike="noStrike" cap="none">
                <a:solidFill>
                  <a:srgbClr val="046E98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754" name="Google Shape;754;p47"/>
            <p:cNvSpPr txBox="1"/>
            <p:nvPr/>
          </p:nvSpPr>
          <p:spPr>
            <a:xfrm>
              <a:off x="3102492" y="2766879"/>
              <a:ext cx="21192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de-DE" sz="1600" b="0" i="0" u="none" strike="noStrike" cap="none">
                  <a:solidFill>
                    <a:srgbClr val="046E98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Adaptability</a:t>
              </a:r>
              <a:br>
                <a:rPr lang="de-DE" sz="1600" b="0" i="0" u="none" strike="noStrike" cap="none">
                  <a:solidFill>
                    <a:srgbClr val="046E98"/>
                  </a:solidFill>
                  <a:latin typeface="Arial Black"/>
                  <a:ea typeface="Arial Black"/>
                  <a:cs typeface="Arial Black"/>
                  <a:sym typeface="Arial Black"/>
                </a:rPr>
              </a:br>
              <a:r>
                <a:rPr lang="de-DE" sz="1600" b="0" i="0" u="none" strike="noStrike" cap="none">
                  <a:solidFill>
                    <a:srgbClr val="046E98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&amp;</a:t>
              </a:r>
              <a:br>
                <a:rPr lang="de-DE" sz="1600" b="0" i="0" u="none" strike="noStrike" cap="none">
                  <a:solidFill>
                    <a:srgbClr val="046E98"/>
                  </a:solidFill>
                  <a:latin typeface="Arial Black"/>
                  <a:ea typeface="Arial Black"/>
                  <a:cs typeface="Arial Black"/>
                  <a:sym typeface="Arial Black"/>
                </a:rPr>
              </a:br>
              <a:r>
                <a:rPr lang="de-DE" sz="1600" b="0" i="0" u="none" strike="noStrike" cap="none">
                  <a:solidFill>
                    <a:srgbClr val="046E98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Robustness</a:t>
              </a:r>
              <a:endParaRPr sz="1600" b="0" i="0" u="none" strike="noStrike" cap="none">
                <a:solidFill>
                  <a:srgbClr val="046E98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755" name="Google Shape;755;p47"/>
            <p:cNvSpPr txBox="1"/>
            <p:nvPr/>
          </p:nvSpPr>
          <p:spPr>
            <a:xfrm>
              <a:off x="4707402" y="2766879"/>
              <a:ext cx="21192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de-DE" sz="1600" b="0" i="0" u="none" strike="noStrike" cap="none">
                  <a:solidFill>
                    <a:srgbClr val="046E98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Abstraction</a:t>
              </a:r>
              <a:br>
                <a:rPr lang="de-DE" sz="1600" b="0" i="0" u="none" strike="noStrike" cap="none">
                  <a:solidFill>
                    <a:srgbClr val="046E98"/>
                  </a:solidFill>
                  <a:latin typeface="Arial Black"/>
                  <a:ea typeface="Arial Black"/>
                  <a:cs typeface="Arial Black"/>
                  <a:sym typeface="Arial Black"/>
                </a:rPr>
              </a:br>
              <a:r>
                <a:rPr lang="de-DE" sz="1600" b="0" i="0" u="none" strike="noStrike" cap="none">
                  <a:solidFill>
                    <a:srgbClr val="046E98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&amp; </a:t>
              </a:r>
              <a:endParaRPr sz="1600" b="0" i="0" u="none" strike="noStrike" cap="none">
                <a:solidFill>
                  <a:srgbClr val="046E98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de-DE" sz="1600" b="0" i="0" u="none" strike="noStrike" cap="none">
                  <a:solidFill>
                    <a:srgbClr val="046E98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Reasoning</a:t>
              </a:r>
              <a:endParaRPr sz="1600" b="0" i="0" u="none" strike="noStrike" cap="none">
                <a:solidFill>
                  <a:srgbClr val="046E98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756" name="Google Shape;756;p47"/>
            <p:cNvSpPr txBox="1"/>
            <p:nvPr/>
          </p:nvSpPr>
          <p:spPr>
            <a:xfrm>
              <a:off x="6330927" y="3032495"/>
              <a:ext cx="21192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de-DE" sz="1600" b="0" i="0" u="none" strike="noStrike" cap="none">
                  <a:solidFill>
                    <a:srgbClr val="046E98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Efficiency</a:t>
              </a:r>
              <a:endParaRPr sz="1600" b="0" i="0" u="none" strike="noStrike" cap="none">
                <a:solidFill>
                  <a:srgbClr val="046E98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757" name="Google Shape;757;p47"/>
            <p:cNvSpPr txBox="1"/>
            <p:nvPr/>
          </p:nvSpPr>
          <p:spPr>
            <a:xfrm>
              <a:off x="1495948" y="4465683"/>
              <a:ext cx="21192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de-DE" sz="1300" b="0" i="0" u="none" strike="noStrike" cap="none">
                  <a:solidFill>
                    <a:srgbClr val="000000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Image</a:t>
              </a:r>
              <a:br>
                <a:rPr lang="de-DE" sz="1300" b="0" i="0" u="none" strike="noStrike" cap="none">
                  <a:solidFill>
                    <a:srgbClr val="000000"/>
                  </a:solidFill>
                  <a:latin typeface="Arial Black"/>
                  <a:ea typeface="Arial Black"/>
                  <a:cs typeface="Arial Black"/>
                  <a:sym typeface="Arial Black"/>
                </a:rPr>
              </a:br>
              <a:r>
                <a:rPr lang="de-DE" sz="1300" b="0" i="0" u="none" strike="noStrike" cap="none">
                  <a:solidFill>
                    <a:srgbClr val="000000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generation</a:t>
              </a:r>
              <a:endParaRPr sz="1300" b="0" i="0" u="none" strike="noStrike" cap="non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758" name="Google Shape;758;p47"/>
            <p:cNvSpPr txBox="1"/>
            <p:nvPr/>
          </p:nvSpPr>
          <p:spPr>
            <a:xfrm>
              <a:off x="3102492" y="4494563"/>
              <a:ext cx="21192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de-DE" sz="1300" b="0" i="0" u="none" strike="noStrike" cap="none">
                  <a:solidFill>
                    <a:srgbClr val="000000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Language </a:t>
              </a:r>
              <a:br>
                <a:rPr lang="de-DE" sz="1300" b="0" i="0" u="none" strike="noStrike" cap="none">
                  <a:solidFill>
                    <a:srgbClr val="000000"/>
                  </a:solidFill>
                  <a:latin typeface="Arial Black"/>
                  <a:ea typeface="Arial Black"/>
                  <a:cs typeface="Arial Black"/>
                  <a:sym typeface="Arial Black"/>
                </a:rPr>
              </a:br>
              <a:r>
                <a:rPr lang="de-DE" sz="1300" b="0" i="0" u="none" strike="noStrike" cap="none">
                  <a:solidFill>
                    <a:srgbClr val="000000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processing</a:t>
              </a:r>
              <a:endParaRPr sz="1300" b="0" i="0" u="none" strike="noStrike" cap="non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759" name="Google Shape;759;p47"/>
            <p:cNvSpPr txBox="1"/>
            <p:nvPr/>
          </p:nvSpPr>
          <p:spPr>
            <a:xfrm>
              <a:off x="4707402" y="4494563"/>
              <a:ext cx="21192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de-DE" sz="1300" b="0" i="0" u="none" strike="noStrike" cap="none">
                  <a:solidFill>
                    <a:srgbClr val="000000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Game</a:t>
              </a:r>
              <a:br>
                <a:rPr lang="de-DE" sz="1300" b="0" i="0" u="none" strike="noStrike" cap="none">
                  <a:solidFill>
                    <a:srgbClr val="000000"/>
                  </a:solidFill>
                  <a:latin typeface="Arial Black"/>
                  <a:ea typeface="Arial Black"/>
                  <a:cs typeface="Arial Black"/>
                  <a:sym typeface="Arial Black"/>
                </a:rPr>
              </a:br>
              <a:r>
                <a:rPr lang="de-DE" sz="1300" b="0" i="0" u="none" strike="noStrike" cap="none">
                  <a:solidFill>
                    <a:srgbClr val="000000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playing</a:t>
              </a:r>
              <a:endParaRPr sz="1300" b="0" i="0" u="none" strike="noStrike" cap="non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760" name="Google Shape;760;p47"/>
            <p:cNvSpPr txBox="1"/>
            <p:nvPr/>
          </p:nvSpPr>
          <p:spPr>
            <a:xfrm>
              <a:off x="6330927" y="4494563"/>
              <a:ext cx="21192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de-DE" sz="1300" b="0" i="0" u="none" strike="noStrike" cap="none">
                  <a:solidFill>
                    <a:srgbClr val="000000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Structure</a:t>
              </a:r>
              <a:br>
                <a:rPr lang="de-DE" sz="1300" b="0" i="0" u="none" strike="noStrike" cap="none">
                  <a:solidFill>
                    <a:srgbClr val="000000"/>
                  </a:solidFill>
                  <a:latin typeface="Arial Black"/>
                  <a:ea typeface="Arial Black"/>
                  <a:cs typeface="Arial Black"/>
                  <a:sym typeface="Arial Black"/>
                </a:rPr>
              </a:br>
              <a:r>
                <a:rPr lang="de-DE" sz="1300" b="0" i="0" u="none" strike="noStrike" cap="none">
                  <a:solidFill>
                    <a:srgbClr val="000000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prediction</a:t>
              </a:r>
              <a:endParaRPr sz="1300" b="0" i="0" u="none" strike="noStrike" cap="non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761" name="Google Shape;761;p47"/>
            <p:cNvSpPr txBox="1"/>
            <p:nvPr/>
          </p:nvSpPr>
          <p:spPr>
            <a:xfrm>
              <a:off x="2037881" y="5216493"/>
              <a:ext cx="10107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de-DE" sz="15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DALL·E 2</a:t>
              </a:r>
              <a:endPara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47"/>
            <p:cNvSpPr txBox="1"/>
            <p:nvPr/>
          </p:nvSpPr>
          <p:spPr>
            <a:xfrm>
              <a:off x="3643626" y="5216500"/>
              <a:ext cx="10704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de-DE" sz="15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ChatGPT</a:t>
              </a:r>
              <a:endPara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47"/>
            <p:cNvSpPr txBox="1"/>
            <p:nvPr/>
          </p:nvSpPr>
          <p:spPr>
            <a:xfrm>
              <a:off x="5265745" y="5216500"/>
              <a:ext cx="10107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de-DE" sz="15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AlphaGO</a:t>
              </a:r>
              <a:endPara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47"/>
            <p:cNvSpPr txBox="1"/>
            <p:nvPr/>
          </p:nvSpPr>
          <p:spPr>
            <a:xfrm>
              <a:off x="6765057" y="5216493"/>
              <a:ext cx="12396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de-DE" sz="15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AlphaFold</a:t>
              </a:r>
              <a:endPara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65" name="Google Shape;765;p47"/>
          <p:cNvSpPr txBox="1"/>
          <p:nvPr/>
        </p:nvSpPr>
        <p:spPr>
          <a:xfrm>
            <a:off x="10272456" y="3401392"/>
            <a:ext cx="1824300" cy="16323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100">
                <a:solidFill>
                  <a:schemeClr val="dk1"/>
                </a:solidFill>
              </a:rPr>
              <a:t>Chollet, F. (2019). On the measure of intelligence. </a:t>
            </a:r>
            <a:r>
              <a:rPr lang="de-DE" sz="1100" i="1">
                <a:solidFill>
                  <a:schemeClr val="dk1"/>
                </a:solidFill>
              </a:rPr>
              <a:t>arXiv preprint arXiv:1911.01547</a:t>
            </a:r>
            <a:r>
              <a:rPr lang="de-DE" sz="1100">
                <a:solidFill>
                  <a:schemeClr val="dk1"/>
                </a:solidFill>
              </a:rPr>
              <a:t>.</a:t>
            </a:r>
            <a:br>
              <a:rPr lang="de-DE" sz="1100">
                <a:solidFill>
                  <a:schemeClr val="dk1"/>
                </a:solidFill>
              </a:rPr>
            </a:br>
            <a:br>
              <a:rPr lang="de-DE" sz="1100">
                <a:solidFill>
                  <a:schemeClr val="dk1"/>
                </a:solidFill>
              </a:rPr>
            </a:br>
            <a:r>
              <a:rPr lang="de-DE" sz="1100">
                <a:solidFill>
                  <a:schemeClr val="dk1"/>
                </a:solidFill>
              </a:rPr>
              <a:t>Hochreiter, S. (2022). Toward a broad AI. </a:t>
            </a:r>
            <a:r>
              <a:rPr lang="de-DE" sz="1100" i="1">
                <a:solidFill>
                  <a:schemeClr val="dk1"/>
                </a:solidFill>
              </a:rPr>
              <a:t>Communications of the ACM</a:t>
            </a:r>
            <a:r>
              <a:rPr lang="de-DE" sz="1100">
                <a:solidFill>
                  <a:schemeClr val="dk1"/>
                </a:solidFill>
              </a:rPr>
              <a:t>, </a:t>
            </a:r>
            <a:r>
              <a:rPr lang="de-DE" sz="1100" i="1">
                <a:solidFill>
                  <a:schemeClr val="dk1"/>
                </a:solidFill>
              </a:rPr>
              <a:t>65</a:t>
            </a:r>
            <a:r>
              <a:rPr lang="de-DE" sz="1100">
                <a:solidFill>
                  <a:schemeClr val="dk1"/>
                </a:solidFill>
              </a:rPr>
              <a:t>(4), 56-57.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</p:txBody>
      </p:sp>
      <p:pic>
        <p:nvPicPr>
          <p:cNvPr id="2" name="Google Shape;532;p36">
            <a:extLst>
              <a:ext uri="{FF2B5EF4-FFF2-40B4-BE49-F238E27FC236}">
                <a16:creationId xmlns:a16="http://schemas.microsoft.com/office/drawing/2014/main" id="{96B07A34-03B5-561D-4661-0291FC44168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85636" y="232005"/>
            <a:ext cx="1102258" cy="449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E6BF49-C59D-3854-EF2A-7348AD357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1946" y="5361576"/>
            <a:ext cx="1147957" cy="14894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536134-08FB-2E41-78B0-705F4612428C}"/>
              </a:ext>
            </a:extLst>
          </p:cNvPr>
          <p:cNvSpPr txBox="1"/>
          <p:nvPr/>
        </p:nvSpPr>
        <p:spPr>
          <a:xfrm>
            <a:off x="6460297" y="6532534"/>
            <a:ext cx="4743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BILAI Slides: thanks to Günther Klambauer (JKU)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48"/>
          <p:cNvSpPr txBox="1">
            <a:spLocks noGrp="1"/>
          </p:cNvSpPr>
          <p:nvPr>
            <p:ph type="title"/>
          </p:nvPr>
        </p:nvSpPr>
        <p:spPr>
          <a:xfrm>
            <a:off x="727077" y="822121"/>
            <a:ext cx="11051100" cy="1003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Large language models and </a:t>
            </a:r>
            <a:br>
              <a:rPr lang="de-DE"/>
            </a:br>
            <a:r>
              <a:rPr lang="de-DE"/>
              <a:t>the essential properties of broad AI</a:t>
            </a:r>
            <a:endParaRPr/>
          </a:p>
        </p:txBody>
      </p:sp>
      <p:sp>
        <p:nvSpPr>
          <p:cNvPr id="772" name="Google Shape;772;p48"/>
          <p:cNvSpPr txBox="1">
            <a:spLocks noGrp="1"/>
          </p:cNvSpPr>
          <p:nvPr>
            <p:ph type="body" idx="1"/>
          </p:nvPr>
        </p:nvSpPr>
        <p:spPr>
          <a:xfrm>
            <a:off x="0" y="1912688"/>
            <a:ext cx="12021015" cy="4264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r>
              <a:rPr lang="de-DE" sz="2020" i="1" dirty="0"/>
              <a:t>Auto-Regressive LLMs </a:t>
            </a:r>
            <a:r>
              <a:rPr lang="de-DE" sz="2020" i="1" dirty="0" err="1"/>
              <a:t>can't</a:t>
            </a:r>
            <a:r>
              <a:rPr lang="de-DE" sz="2020" i="1" dirty="0"/>
              <a:t> plan</a:t>
            </a:r>
            <a:endParaRPr sz="2020" i="1" dirty="0"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r>
              <a:rPr lang="de-DE" sz="2020" i="1" dirty="0"/>
              <a:t>(and </a:t>
            </a:r>
            <a:r>
              <a:rPr lang="de-DE" sz="2020" i="1" dirty="0" err="1"/>
              <a:t>can't</a:t>
            </a:r>
            <a:r>
              <a:rPr lang="de-DE" sz="2020" i="1" dirty="0"/>
              <a:t> </a:t>
            </a:r>
            <a:r>
              <a:rPr lang="de-DE" sz="2020" i="1" dirty="0" err="1"/>
              <a:t>really</a:t>
            </a:r>
            <a:r>
              <a:rPr lang="de-DE" sz="2020" i="1" dirty="0"/>
              <a:t> </a:t>
            </a:r>
            <a:r>
              <a:rPr lang="de-DE" sz="2020" i="1" dirty="0" err="1"/>
              <a:t>reason</a:t>
            </a:r>
            <a:r>
              <a:rPr lang="de-DE" sz="2020" i="1" dirty="0"/>
              <a:t>). — Yann </a:t>
            </a:r>
            <a:r>
              <a:rPr lang="de-DE" sz="2020" i="1" dirty="0" err="1"/>
              <a:t>LeCun</a:t>
            </a:r>
            <a:r>
              <a:rPr lang="de-DE" sz="2020" i="1" dirty="0"/>
              <a:t> (September 2023)</a:t>
            </a:r>
            <a:endParaRPr sz="2020" i="1"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endParaRPr sz="2020" dirty="0"/>
          </a:p>
          <a:p>
            <a:pPr marL="457200" lvl="0" indent="-35687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20"/>
              <a:buChar char="●"/>
            </a:pPr>
            <a:r>
              <a:rPr lang="de-DE" sz="2020" b="1" dirty="0"/>
              <a:t>Challenge1 (Knowledge): LLMs </a:t>
            </a:r>
            <a:r>
              <a:rPr lang="de-DE" sz="2020" b="1" dirty="0" err="1"/>
              <a:t>hallucinate</a:t>
            </a:r>
            <a:r>
              <a:rPr lang="de-DE" sz="2020" b="1" dirty="0"/>
              <a:t>. </a:t>
            </a:r>
            <a:endParaRPr sz="2020" dirty="0"/>
          </a:p>
          <a:p>
            <a:pPr marL="914400" lvl="1" indent="-35686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20"/>
              <a:buChar char="○"/>
            </a:pPr>
            <a:r>
              <a:rPr lang="de-DE" sz="2020" dirty="0" err="1"/>
              <a:t>difficult</a:t>
            </a:r>
            <a:r>
              <a:rPr lang="de-DE" sz="2020" dirty="0"/>
              <a:t> </a:t>
            </a:r>
            <a:r>
              <a:rPr lang="de-DE" sz="2020" dirty="0" err="1"/>
              <a:t>to</a:t>
            </a:r>
            <a:r>
              <a:rPr lang="de-DE" sz="2020" dirty="0"/>
              <a:t> </a:t>
            </a:r>
            <a:r>
              <a:rPr lang="de-DE" sz="2020" dirty="0" err="1"/>
              <a:t>remove</a:t>
            </a:r>
            <a:r>
              <a:rPr lang="de-DE" sz="2020" dirty="0"/>
              <a:t> </a:t>
            </a:r>
            <a:r>
              <a:rPr lang="de-DE" sz="2020" dirty="0" err="1"/>
              <a:t>or</a:t>
            </a:r>
            <a:r>
              <a:rPr lang="de-DE" sz="2020" dirty="0"/>
              <a:t> </a:t>
            </a:r>
            <a:r>
              <a:rPr lang="de-DE" sz="2020" dirty="0" err="1"/>
              <a:t>delete</a:t>
            </a:r>
            <a:r>
              <a:rPr lang="de-DE" sz="2020" dirty="0"/>
              <a:t> </a:t>
            </a:r>
            <a:r>
              <a:rPr lang="de-DE" sz="2020" dirty="0" err="1"/>
              <a:t>particular</a:t>
            </a:r>
            <a:r>
              <a:rPr lang="de-DE" sz="2020" dirty="0"/>
              <a:t> </a:t>
            </a:r>
            <a:r>
              <a:rPr lang="de-DE" sz="2020" dirty="0" err="1"/>
              <a:t>knowledge</a:t>
            </a:r>
            <a:r>
              <a:rPr lang="de-DE" sz="2020" dirty="0"/>
              <a:t> </a:t>
            </a:r>
            <a:r>
              <a:rPr lang="de-DE" sz="2020" dirty="0" err="1"/>
              <a:t>or</a:t>
            </a:r>
            <a:r>
              <a:rPr lang="de-DE" sz="2020" dirty="0"/>
              <a:t>  </a:t>
            </a:r>
            <a:r>
              <a:rPr lang="de-DE" sz="2020" dirty="0" err="1"/>
              <a:t>suppress</a:t>
            </a:r>
            <a:r>
              <a:rPr lang="de-DE" sz="2020" dirty="0"/>
              <a:t> </a:t>
            </a:r>
            <a:r>
              <a:rPr lang="de-DE" sz="2020" dirty="0" err="1"/>
              <a:t>particular</a:t>
            </a:r>
            <a:r>
              <a:rPr lang="de-DE" sz="2020" dirty="0"/>
              <a:t> </a:t>
            </a:r>
            <a:r>
              <a:rPr lang="de-DE" sz="2020" dirty="0" err="1"/>
              <a:t>examples</a:t>
            </a:r>
            <a:r>
              <a:rPr lang="de-DE" sz="2020" dirty="0"/>
              <a:t> </a:t>
            </a:r>
            <a:r>
              <a:rPr lang="de-DE" sz="2020" dirty="0" err="1"/>
              <a:t>from</a:t>
            </a:r>
            <a:r>
              <a:rPr lang="de-DE" sz="2020" dirty="0"/>
              <a:t> </a:t>
            </a:r>
            <a:r>
              <a:rPr lang="de-DE" sz="2020" dirty="0" err="1"/>
              <a:t>the</a:t>
            </a:r>
            <a:r>
              <a:rPr lang="de-DE" sz="2020" dirty="0"/>
              <a:t> </a:t>
            </a:r>
            <a:r>
              <a:rPr lang="de-DE" sz="2020" dirty="0" err="1"/>
              <a:t>training</a:t>
            </a:r>
            <a:r>
              <a:rPr lang="de-DE" sz="2020" dirty="0"/>
              <a:t> </a:t>
            </a:r>
            <a:r>
              <a:rPr lang="de-DE" sz="2020" dirty="0" err="1"/>
              <a:t>set</a:t>
            </a:r>
            <a:endParaRPr sz="2020" dirty="0"/>
          </a:p>
          <a:p>
            <a:pPr marL="914400" lvl="1" indent="-35686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20"/>
              <a:buChar char="○"/>
            </a:pPr>
            <a:r>
              <a:rPr lang="de-DE" sz="2020" dirty="0" err="1"/>
              <a:t>knowledge</a:t>
            </a:r>
            <a:r>
              <a:rPr lang="de-DE" sz="2020" dirty="0"/>
              <a:t> </a:t>
            </a:r>
            <a:r>
              <a:rPr lang="de-DE" sz="2020" dirty="0" err="1"/>
              <a:t>that</a:t>
            </a:r>
            <a:r>
              <a:rPr lang="de-DE" sz="2020" dirty="0"/>
              <a:t> </a:t>
            </a:r>
            <a:r>
              <a:rPr lang="de-DE" sz="2020" dirty="0" err="1"/>
              <a:t>is</a:t>
            </a:r>
            <a:r>
              <a:rPr lang="de-DE" sz="2020" dirty="0"/>
              <a:t> </a:t>
            </a:r>
            <a:r>
              <a:rPr lang="de-DE" sz="2020" dirty="0" err="1"/>
              <a:t>gathered</a:t>
            </a:r>
            <a:r>
              <a:rPr lang="de-DE" sz="2020" dirty="0"/>
              <a:t> </a:t>
            </a:r>
            <a:r>
              <a:rPr lang="de-DE" sz="2020" dirty="0" err="1"/>
              <a:t>or</a:t>
            </a:r>
            <a:r>
              <a:rPr lang="de-DE" sz="2020" dirty="0"/>
              <a:t> </a:t>
            </a:r>
            <a:r>
              <a:rPr lang="de-DE" sz="2020" dirty="0" err="1"/>
              <a:t>collected</a:t>
            </a:r>
            <a:r>
              <a:rPr lang="de-DE" sz="2020" dirty="0"/>
              <a:t> after </a:t>
            </a:r>
            <a:r>
              <a:rPr lang="de-DE" sz="2020" dirty="0" err="1"/>
              <a:t>training</a:t>
            </a:r>
            <a:r>
              <a:rPr lang="de-DE" sz="2020" dirty="0"/>
              <a:t>, </a:t>
            </a:r>
            <a:r>
              <a:rPr lang="de-DE" sz="2020" dirty="0" err="1"/>
              <a:t>is</a:t>
            </a:r>
            <a:r>
              <a:rPr lang="de-DE" sz="2020" dirty="0"/>
              <a:t> </a:t>
            </a:r>
            <a:r>
              <a:rPr lang="de-DE" sz="2020" dirty="0" err="1"/>
              <a:t>difficult</a:t>
            </a:r>
            <a:r>
              <a:rPr lang="de-DE" sz="2020" dirty="0"/>
              <a:t> </a:t>
            </a:r>
            <a:r>
              <a:rPr lang="de-DE" sz="2020" dirty="0" err="1"/>
              <a:t>to</a:t>
            </a:r>
            <a:r>
              <a:rPr lang="de-DE" sz="2020" dirty="0"/>
              <a:t> </a:t>
            </a:r>
            <a:r>
              <a:rPr lang="de-DE" sz="2020" dirty="0" err="1"/>
              <a:t>integrate</a:t>
            </a:r>
            <a:r>
              <a:rPr lang="de-DE" sz="2020" dirty="0"/>
              <a:t> </a:t>
            </a:r>
            <a:r>
              <a:rPr lang="de-DE" sz="2020" dirty="0" err="1"/>
              <a:t>into</a:t>
            </a:r>
            <a:r>
              <a:rPr lang="de-DE" sz="2020" dirty="0"/>
              <a:t> LLMs (</a:t>
            </a:r>
            <a:r>
              <a:rPr lang="de-DE" sz="2020" dirty="0" err="1"/>
              <a:t>recency</a:t>
            </a:r>
            <a:r>
              <a:rPr lang="de-DE" sz="2020" dirty="0"/>
              <a:t>)</a:t>
            </a:r>
            <a:endParaRPr sz="2020" dirty="0"/>
          </a:p>
          <a:p>
            <a:pPr marL="914400" lvl="1" indent="-35686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20"/>
              <a:buChar char="○"/>
            </a:pPr>
            <a:r>
              <a:rPr lang="de-DE" sz="2020" dirty="0" err="1"/>
              <a:t>questions</a:t>
            </a:r>
            <a:r>
              <a:rPr lang="de-DE" sz="2020" dirty="0"/>
              <a:t> </a:t>
            </a:r>
            <a:r>
              <a:rPr lang="de-DE" sz="2020" dirty="0" err="1"/>
              <a:t>that</a:t>
            </a:r>
            <a:r>
              <a:rPr lang="de-DE" sz="2020" dirty="0"/>
              <a:t> </a:t>
            </a:r>
            <a:r>
              <a:rPr lang="de-DE" sz="2020" dirty="0" err="1"/>
              <a:t>cannot</a:t>
            </a:r>
            <a:r>
              <a:rPr lang="de-DE" sz="2020" dirty="0"/>
              <a:t> </a:t>
            </a:r>
            <a:r>
              <a:rPr lang="de-DE" sz="2020" dirty="0" err="1"/>
              <a:t>be</a:t>
            </a:r>
            <a:r>
              <a:rPr lang="de-DE" sz="2020" dirty="0"/>
              <a:t> </a:t>
            </a:r>
            <a:r>
              <a:rPr lang="de-DE" sz="2020" dirty="0" err="1"/>
              <a:t>factually</a:t>
            </a:r>
            <a:r>
              <a:rPr lang="de-DE" sz="2020" dirty="0"/>
              <a:t> </a:t>
            </a:r>
            <a:r>
              <a:rPr lang="de-DE" sz="2020" dirty="0" err="1"/>
              <a:t>answered</a:t>
            </a:r>
            <a:r>
              <a:rPr lang="de-DE" sz="2020" dirty="0"/>
              <a:t> </a:t>
            </a:r>
            <a:r>
              <a:rPr lang="de-DE" sz="2020" dirty="0" err="1"/>
              <a:t>as</a:t>
            </a:r>
            <a:r>
              <a:rPr lang="de-DE" sz="2020" dirty="0"/>
              <a:t> </a:t>
            </a:r>
            <a:r>
              <a:rPr lang="de-DE" sz="2020" dirty="0" err="1"/>
              <a:t>the</a:t>
            </a:r>
            <a:r>
              <a:rPr lang="de-DE" sz="2020" dirty="0"/>
              <a:t> </a:t>
            </a:r>
            <a:r>
              <a:rPr lang="de-DE" sz="2020" dirty="0" err="1"/>
              <a:t>corresponding</a:t>
            </a:r>
            <a:r>
              <a:rPr lang="de-DE" sz="2020" dirty="0"/>
              <a:t> </a:t>
            </a:r>
            <a:r>
              <a:rPr lang="de-DE" sz="2020" dirty="0" err="1"/>
              <a:t>information</a:t>
            </a:r>
            <a:r>
              <a:rPr lang="de-DE" sz="2020" dirty="0"/>
              <a:t> </a:t>
            </a:r>
            <a:r>
              <a:rPr lang="de-DE" sz="2020" dirty="0" err="1"/>
              <a:t>is</a:t>
            </a:r>
            <a:r>
              <a:rPr lang="de-DE" sz="2020" dirty="0"/>
              <a:t> </a:t>
            </a:r>
            <a:r>
              <a:rPr lang="de-DE" sz="2020" dirty="0" err="1"/>
              <a:t>missing</a:t>
            </a:r>
            <a:r>
              <a:rPr lang="de-DE" sz="2020" dirty="0"/>
              <a:t> in </a:t>
            </a:r>
            <a:r>
              <a:rPr lang="de-DE" sz="2020" dirty="0" err="1"/>
              <a:t>the</a:t>
            </a:r>
            <a:r>
              <a:rPr lang="de-DE" sz="2020" dirty="0"/>
              <a:t> </a:t>
            </a:r>
            <a:r>
              <a:rPr lang="de-DE" sz="2020" dirty="0" err="1"/>
              <a:t>training</a:t>
            </a:r>
            <a:r>
              <a:rPr lang="de-DE" sz="2020" dirty="0"/>
              <a:t> </a:t>
            </a:r>
            <a:r>
              <a:rPr lang="de-DE" sz="2020" dirty="0" err="1"/>
              <a:t>data</a:t>
            </a:r>
            <a:r>
              <a:rPr lang="de-DE" sz="2020" dirty="0"/>
              <a:t>, LLMs </a:t>
            </a:r>
            <a:r>
              <a:rPr lang="de-DE" sz="2020" dirty="0" err="1"/>
              <a:t>hallucinate</a:t>
            </a:r>
            <a:br>
              <a:rPr lang="de-DE" sz="2020" dirty="0"/>
            </a:br>
            <a:br>
              <a:rPr lang="de-DE" sz="2020" dirty="0"/>
            </a:br>
            <a:r>
              <a:rPr lang="de-DE" sz="2020" dirty="0"/>
              <a:t>→ </a:t>
            </a:r>
            <a:r>
              <a:rPr lang="de-DE" sz="2020" u="sng" dirty="0" err="1"/>
              <a:t>tight</a:t>
            </a:r>
            <a:r>
              <a:rPr lang="de-DE" sz="2020" u="sng" dirty="0"/>
              <a:t> </a:t>
            </a:r>
            <a:r>
              <a:rPr lang="de-DE" sz="2020" u="sng" dirty="0" err="1"/>
              <a:t>integration</a:t>
            </a:r>
            <a:r>
              <a:rPr lang="de-DE" sz="2020" dirty="0"/>
              <a:t> </a:t>
            </a:r>
            <a:r>
              <a:rPr lang="de-DE" sz="2020" dirty="0" err="1"/>
              <a:t>of</a:t>
            </a:r>
            <a:r>
              <a:rPr lang="de-DE" sz="2020" dirty="0"/>
              <a:t> LLMs </a:t>
            </a:r>
            <a:r>
              <a:rPr lang="de-DE" sz="2020" dirty="0" err="1"/>
              <a:t>with</a:t>
            </a:r>
            <a:r>
              <a:rPr lang="de-DE" sz="2020" dirty="0"/>
              <a:t> </a:t>
            </a:r>
            <a:r>
              <a:rPr lang="de-DE" sz="2020" dirty="0" err="1"/>
              <a:t>symbolic</a:t>
            </a:r>
            <a:r>
              <a:rPr lang="de-DE" sz="2020" dirty="0"/>
              <a:t> </a:t>
            </a:r>
            <a:r>
              <a:rPr lang="de-DE" sz="2020" b="1" i="1" dirty="0"/>
              <a:t>[</a:t>
            </a:r>
            <a:r>
              <a:rPr lang="de-DE" sz="2020" b="1" i="1" dirty="0" err="1"/>
              <a:t>models</a:t>
            </a:r>
            <a:r>
              <a:rPr lang="de-DE" sz="2020" b="1" i="1" dirty="0"/>
              <a:t> (KGs) &amp;]</a:t>
            </a:r>
            <a:r>
              <a:rPr lang="de-DE" sz="2020" dirty="0"/>
              <a:t> </a:t>
            </a:r>
            <a:r>
              <a:rPr lang="de-DE" sz="2020" dirty="0" err="1"/>
              <a:t>solvers</a:t>
            </a:r>
            <a:r>
              <a:rPr lang="de-DE" sz="2020" dirty="0"/>
              <a:t> […] </a:t>
            </a:r>
            <a:r>
              <a:rPr lang="de-DE" sz="2020" dirty="0" err="1"/>
              <a:t>could</a:t>
            </a:r>
            <a:r>
              <a:rPr lang="de-DE" sz="2020" dirty="0"/>
              <a:t> </a:t>
            </a:r>
            <a:r>
              <a:rPr lang="de-DE" sz="2020" dirty="0" err="1"/>
              <a:t>be</a:t>
            </a:r>
            <a:r>
              <a:rPr lang="de-DE" sz="2020" dirty="0"/>
              <a:t> </a:t>
            </a:r>
            <a:r>
              <a:rPr lang="de-DE" sz="2020" dirty="0" err="1"/>
              <a:t>employed</a:t>
            </a:r>
            <a:r>
              <a:rPr lang="de-DE" sz="2020" dirty="0"/>
              <a:t> </a:t>
            </a:r>
            <a:r>
              <a:rPr lang="de-DE" sz="2020" dirty="0" err="1"/>
              <a:t>to</a:t>
            </a:r>
            <a:r>
              <a:rPr lang="de-DE" sz="2020" dirty="0"/>
              <a:t> </a:t>
            </a:r>
            <a:r>
              <a:rPr lang="de-DE" sz="2020" dirty="0" err="1"/>
              <a:t>leverage</a:t>
            </a:r>
            <a:r>
              <a:rPr lang="de-DE" sz="2020" dirty="0"/>
              <a:t> </a:t>
            </a:r>
            <a:r>
              <a:rPr lang="de-DE" sz="2020" dirty="0" err="1"/>
              <a:t>incremental</a:t>
            </a:r>
            <a:r>
              <a:rPr lang="de-DE" sz="2020" dirty="0"/>
              <a:t> </a:t>
            </a:r>
            <a:r>
              <a:rPr lang="de-DE" sz="2020" dirty="0" err="1"/>
              <a:t>reasoning</a:t>
            </a:r>
            <a:r>
              <a:rPr lang="de-DE" sz="2020" dirty="0"/>
              <a:t> </a:t>
            </a:r>
            <a:r>
              <a:rPr lang="de-DE" sz="2020" dirty="0" err="1"/>
              <a:t>capabilities</a:t>
            </a:r>
            <a:r>
              <a:rPr lang="de-DE" sz="2020" dirty="0"/>
              <a:t> (</a:t>
            </a:r>
            <a:r>
              <a:rPr lang="de-DE" sz="2020" b="1" dirty="0"/>
              <a:t>RM1-4</a:t>
            </a:r>
            <a:r>
              <a:rPr lang="de-DE" sz="2020" dirty="0"/>
              <a:t>)</a:t>
            </a:r>
            <a:endParaRPr sz="2020" dirty="0"/>
          </a:p>
        </p:txBody>
      </p:sp>
      <p:sp>
        <p:nvSpPr>
          <p:cNvPr id="773" name="Google Shape;773;p48"/>
          <p:cNvSpPr txBox="1">
            <a:spLocks noGrp="1"/>
          </p:cNvSpPr>
          <p:nvPr>
            <p:ph type="sldNum" idx="12"/>
          </p:nvPr>
        </p:nvSpPr>
        <p:spPr>
          <a:xfrm>
            <a:off x="203200" y="268293"/>
            <a:ext cx="523800" cy="36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36</a:t>
            </a:fld>
            <a:endParaRPr/>
          </a:p>
        </p:txBody>
      </p:sp>
      <p:pic>
        <p:nvPicPr>
          <p:cNvPr id="2" name="Google Shape;532;p36">
            <a:extLst>
              <a:ext uri="{FF2B5EF4-FFF2-40B4-BE49-F238E27FC236}">
                <a16:creationId xmlns:a16="http://schemas.microsoft.com/office/drawing/2014/main" id="{CCA7A937-E2A7-EE54-7654-49E9740CAFD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85636" y="232005"/>
            <a:ext cx="1102258" cy="449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D0FF81-5061-89C6-2C9F-10F51F4A1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9200" y="5799152"/>
            <a:ext cx="810703" cy="10518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7212E5-D9AE-BF64-0455-B9B0E5DD6E53}"/>
              </a:ext>
            </a:extLst>
          </p:cNvPr>
          <p:cNvSpPr txBox="1"/>
          <p:nvPr/>
        </p:nvSpPr>
        <p:spPr>
          <a:xfrm>
            <a:off x="6460297" y="6532534"/>
            <a:ext cx="4743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BILAI Slides: thanks to Günther Klambauer (JKU)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49"/>
          <p:cNvSpPr txBox="1">
            <a:spLocks noGrp="1"/>
          </p:cNvSpPr>
          <p:nvPr>
            <p:ph type="title"/>
          </p:nvPr>
        </p:nvSpPr>
        <p:spPr>
          <a:xfrm>
            <a:off x="727077" y="822121"/>
            <a:ext cx="11051100" cy="1003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Large language models and </a:t>
            </a:r>
            <a:br>
              <a:rPr lang="de-DE"/>
            </a:br>
            <a:r>
              <a:rPr lang="de-DE"/>
              <a:t>the essential properties of broad AI</a:t>
            </a:r>
            <a:endParaRPr/>
          </a:p>
        </p:txBody>
      </p:sp>
      <p:sp>
        <p:nvSpPr>
          <p:cNvPr id="781" name="Google Shape;781;p49"/>
          <p:cNvSpPr txBox="1">
            <a:spLocks noGrp="1"/>
          </p:cNvSpPr>
          <p:nvPr>
            <p:ph type="body" idx="1"/>
          </p:nvPr>
        </p:nvSpPr>
        <p:spPr>
          <a:xfrm>
            <a:off x="449943" y="1912688"/>
            <a:ext cx="11328233" cy="4264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de-DE" sz="2000" i="1" dirty="0"/>
              <a:t>Auto-Regressive LLMs </a:t>
            </a:r>
            <a:r>
              <a:rPr lang="de-DE" sz="2000" i="1" dirty="0" err="1"/>
              <a:t>can't</a:t>
            </a:r>
            <a:r>
              <a:rPr lang="de-DE" sz="2000" i="1" dirty="0"/>
              <a:t> plan</a:t>
            </a:r>
            <a:endParaRPr sz="2000" i="1" dirty="0"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de-DE" sz="2000" i="1" dirty="0"/>
              <a:t>(and </a:t>
            </a:r>
            <a:r>
              <a:rPr lang="de-DE" sz="2000" i="1" dirty="0" err="1"/>
              <a:t>can't</a:t>
            </a:r>
            <a:r>
              <a:rPr lang="de-DE" sz="2000" i="1" dirty="0"/>
              <a:t> </a:t>
            </a:r>
            <a:r>
              <a:rPr lang="de-DE" sz="2000" i="1" dirty="0" err="1"/>
              <a:t>really</a:t>
            </a:r>
            <a:r>
              <a:rPr lang="de-DE" sz="2000" i="1" dirty="0"/>
              <a:t> </a:t>
            </a:r>
            <a:r>
              <a:rPr lang="de-DE" sz="2000" i="1" dirty="0" err="1"/>
              <a:t>reason</a:t>
            </a:r>
            <a:r>
              <a:rPr lang="de-DE" sz="2000" i="1" dirty="0"/>
              <a:t>). — Yann </a:t>
            </a:r>
            <a:r>
              <a:rPr lang="de-DE" sz="2000" i="1" dirty="0" err="1"/>
              <a:t>LeCun</a:t>
            </a:r>
            <a:r>
              <a:rPr lang="de-DE" sz="2000" i="1" dirty="0"/>
              <a:t> (September 2023)</a:t>
            </a:r>
            <a:endParaRPr sz="2000" i="1"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 dirty="0"/>
          </a:p>
          <a:p>
            <a:pPr marL="457200" lvl="0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de-DE" sz="2000" b="1" dirty="0"/>
              <a:t>Challenge2 (</a:t>
            </a:r>
            <a:r>
              <a:rPr lang="de-DE" sz="2000" b="1" dirty="0" err="1"/>
              <a:t>adaptability</a:t>
            </a:r>
            <a:r>
              <a:rPr lang="de-DE" sz="2000" b="1" dirty="0"/>
              <a:t> and </a:t>
            </a:r>
            <a:r>
              <a:rPr lang="de-DE" sz="2000" b="1" dirty="0" err="1"/>
              <a:t>robustness</a:t>
            </a:r>
            <a:r>
              <a:rPr lang="de-DE" sz="2000" b="1" dirty="0"/>
              <a:t>):</a:t>
            </a:r>
            <a:r>
              <a:rPr lang="de-DE" sz="2000" dirty="0"/>
              <a:t> </a:t>
            </a:r>
            <a:r>
              <a:rPr lang="de-DE" sz="2000" dirty="0" err="1"/>
              <a:t>current</a:t>
            </a:r>
            <a:r>
              <a:rPr lang="de-DE" sz="2000" dirty="0"/>
              <a:t> LLMs lack </a:t>
            </a:r>
            <a:r>
              <a:rPr lang="de-DE" sz="2000" dirty="0" err="1"/>
              <a:t>adaptability</a:t>
            </a:r>
            <a:r>
              <a:rPr lang="de-DE" sz="2000" dirty="0"/>
              <a:t> and </a:t>
            </a:r>
            <a:r>
              <a:rPr lang="de-DE" sz="2000" dirty="0" err="1"/>
              <a:t>robustness</a:t>
            </a:r>
            <a:r>
              <a:rPr lang="de-DE" sz="2000" dirty="0"/>
              <a:t>. </a:t>
            </a:r>
            <a:endParaRPr sz="2000" dirty="0"/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de-DE" sz="2000" dirty="0" err="1"/>
              <a:t>low</a:t>
            </a:r>
            <a:r>
              <a:rPr lang="de-DE" sz="2000" dirty="0"/>
              <a:t> </a:t>
            </a:r>
            <a:r>
              <a:rPr lang="de-DE" sz="2000" dirty="0" err="1"/>
              <a:t>adversarial</a:t>
            </a:r>
            <a:r>
              <a:rPr lang="de-DE" sz="2000" dirty="0"/>
              <a:t> </a:t>
            </a:r>
            <a:r>
              <a:rPr lang="de-DE" sz="2000" dirty="0" err="1"/>
              <a:t>robustness</a:t>
            </a:r>
            <a:r>
              <a:rPr lang="de-DE" sz="2000" dirty="0"/>
              <a:t> </a:t>
            </a:r>
            <a:endParaRPr sz="2000" dirty="0"/>
          </a:p>
          <a:p>
            <a:pPr marL="137160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</a:pPr>
            <a:r>
              <a:rPr lang="de-DE" dirty="0"/>
              <a:t>simple </a:t>
            </a:r>
            <a:r>
              <a:rPr lang="de-DE" dirty="0" err="1"/>
              <a:t>adversarial</a:t>
            </a:r>
            <a:r>
              <a:rPr lang="de-DE" dirty="0"/>
              <a:t> </a:t>
            </a:r>
            <a:r>
              <a:rPr lang="de-DE" dirty="0" err="1"/>
              <a:t>attacks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lead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critical</a:t>
            </a:r>
            <a:r>
              <a:rPr lang="de-DE" dirty="0"/>
              <a:t> </a:t>
            </a:r>
            <a:r>
              <a:rPr lang="de-DE" dirty="0" err="1"/>
              <a:t>threats</a:t>
            </a:r>
            <a:r>
              <a:rPr lang="de-DE" dirty="0"/>
              <a:t>, such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extraction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endParaRPr dirty="0"/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de-DE" sz="2000" dirty="0" err="1"/>
              <a:t>underscores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pressing</a:t>
            </a:r>
            <a:r>
              <a:rPr lang="de-DE" sz="2000" dirty="0"/>
              <a:t> </a:t>
            </a:r>
            <a:r>
              <a:rPr lang="de-DE" sz="2000" dirty="0" err="1"/>
              <a:t>need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advancements</a:t>
            </a:r>
            <a:r>
              <a:rPr lang="de-DE" sz="2000" dirty="0"/>
              <a:t> in AI </a:t>
            </a:r>
            <a:r>
              <a:rPr lang="de-DE" sz="2000" dirty="0" err="1"/>
              <a:t>that</a:t>
            </a:r>
            <a:r>
              <a:rPr lang="de-DE" sz="2000" dirty="0"/>
              <a:t> </a:t>
            </a:r>
            <a:r>
              <a:rPr lang="de-DE" sz="2000" dirty="0" err="1"/>
              <a:t>can</a:t>
            </a:r>
            <a:r>
              <a:rPr lang="de-DE" sz="2000" dirty="0"/>
              <a:t> </a:t>
            </a:r>
            <a:r>
              <a:rPr lang="de-DE" sz="2000" dirty="0" err="1"/>
              <a:t>enhance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adaptability</a:t>
            </a:r>
            <a:r>
              <a:rPr lang="de-DE" sz="2000" dirty="0"/>
              <a:t> and </a:t>
            </a:r>
            <a:r>
              <a:rPr lang="de-DE" sz="2000" dirty="0" err="1"/>
              <a:t>robustness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LLMs</a:t>
            </a:r>
            <a:br>
              <a:rPr lang="de-DE" sz="2000" dirty="0"/>
            </a:br>
            <a:endParaRPr sz="2000" dirty="0"/>
          </a:p>
          <a:p>
            <a:pPr marL="9144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de-DE" sz="2000" dirty="0"/>
              <a:t>→ </a:t>
            </a:r>
            <a:r>
              <a:rPr lang="de-DE" sz="2000" dirty="0" err="1"/>
              <a:t>ensure</a:t>
            </a:r>
            <a:r>
              <a:rPr lang="de-DE" sz="2000" dirty="0"/>
              <a:t> </a:t>
            </a:r>
            <a:r>
              <a:rPr lang="de-DE" sz="2000" dirty="0" err="1"/>
              <a:t>reliability</a:t>
            </a:r>
            <a:r>
              <a:rPr lang="de-DE" sz="2000" dirty="0"/>
              <a:t> and </a:t>
            </a:r>
            <a:r>
              <a:rPr lang="de-DE" sz="2000" dirty="0" err="1"/>
              <a:t>safety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LLMs in diverse </a:t>
            </a:r>
            <a:r>
              <a:rPr lang="de-DE" sz="2000" dirty="0" err="1"/>
              <a:t>contexts</a:t>
            </a:r>
            <a:r>
              <a:rPr lang="de-DE" sz="2000" dirty="0"/>
              <a:t> </a:t>
            </a:r>
            <a:r>
              <a:rPr lang="de-DE" sz="2000" dirty="0" err="1"/>
              <a:t>with</a:t>
            </a:r>
            <a:r>
              <a:rPr lang="de-DE" sz="2000" dirty="0"/>
              <a:t> </a:t>
            </a:r>
            <a:r>
              <a:rPr lang="de-DE" sz="2000" dirty="0" err="1"/>
              <a:t>approaches</a:t>
            </a:r>
            <a:r>
              <a:rPr lang="de-DE" sz="2000" dirty="0"/>
              <a:t> </a:t>
            </a:r>
            <a:r>
              <a:rPr lang="de-DE" sz="2000" b="1" i="1" dirty="0"/>
              <a:t>[</a:t>
            </a:r>
            <a:r>
              <a:rPr lang="de-DE" sz="2000" b="1" i="1" dirty="0" err="1"/>
              <a:t>leveraging</a:t>
            </a:r>
            <a:r>
              <a:rPr lang="de-DE" sz="2000" b="1" i="1" dirty="0"/>
              <a:t> </a:t>
            </a:r>
            <a:r>
              <a:rPr lang="de-DE" sz="2000" b="1" i="1" dirty="0" err="1"/>
              <a:t>context</a:t>
            </a:r>
            <a:r>
              <a:rPr lang="de-DE" sz="2000" b="1" i="1" dirty="0"/>
              <a:t> and </a:t>
            </a:r>
            <a:r>
              <a:rPr lang="de-DE" sz="2000" b="1" i="1" dirty="0" err="1"/>
              <a:t>again</a:t>
            </a:r>
            <a:r>
              <a:rPr lang="de-DE" sz="2000" b="1" i="1" dirty="0"/>
              <a:t> </a:t>
            </a:r>
            <a:r>
              <a:rPr lang="de-DE" sz="2000" b="1" i="1" dirty="0" err="1"/>
              <a:t>tight</a:t>
            </a:r>
            <a:r>
              <a:rPr lang="de-DE" sz="2000" b="1" i="1" dirty="0"/>
              <a:t> </a:t>
            </a:r>
            <a:r>
              <a:rPr lang="de-DE" sz="2000" b="1" i="1" dirty="0" err="1"/>
              <a:t>integration</a:t>
            </a:r>
            <a:r>
              <a:rPr lang="de-DE" sz="2000" b="1" i="1" dirty="0"/>
              <a:t> </a:t>
            </a:r>
            <a:r>
              <a:rPr lang="de-DE" sz="2000" b="1" i="1" dirty="0" err="1"/>
              <a:t>of</a:t>
            </a:r>
            <a:r>
              <a:rPr lang="de-DE" sz="2000" b="1" i="1" dirty="0"/>
              <a:t> </a:t>
            </a:r>
            <a:r>
              <a:rPr lang="de-DE" sz="2000" b="1" i="1" dirty="0" err="1"/>
              <a:t>Symbolic</a:t>
            </a:r>
            <a:r>
              <a:rPr lang="de-DE" sz="2000" b="1" i="1" dirty="0"/>
              <a:t> and Sub-</a:t>
            </a:r>
            <a:r>
              <a:rPr lang="de-DE" sz="2000" b="1" i="1" dirty="0" err="1"/>
              <a:t>symbolic</a:t>
            </a:r>
            <a:r>
              <a:rPr lang="de-DE" sz="2000" b="1" i="1" dirty="0"/>
              <a:t> </a:t>
            </a:r>
            <a:r>
              <a:rPr lang="de-DE" sz="2000" b="1" i="1" dirty="0" err="1"/>
              <a:t>inference</a:t>
            </a:r>
            <a:r>
              <a:rPr lang="de-DE" sz="2000" b="1" i="1" dirty="0"/>
              <a:t>]</a:t>
            </a:r>
            <a:r>
              <a:rPr lang="de-DE" sz="2000" dirty="0"/>
              <a:t> (e.g., </a:t>
            </a:r>
            <a:r>
              <a:rPr lang="de-DE" sz="2000" dirty="0" err="1"/>
              <a:t>by</a:t>
            </a:r>
            <a:r>
              <a:rPr lang="de-DE" sz="2000" dirty="0"/>
              <a:t> </a:t>
            </a:r>
            <a:r>
              <a:rPr lang="de-DE" sz="2000" dirty="0" err="1"/>
              <a:t>verification</a:t>
            </a:r>
            <a:r>
              <a:rPr lang="de-DE" sz="2000" dirty="0"/>
              <a:t>) </a:t>
            </a:r>
            <a:r>
              <a:rPr lang="de-DE" sz="2000" b="1" dirty="0"/>
              <a:t>(RM2+3)</a:t>
            </a:r>
            <a:endParaRPr sz="2000" b="1" dirty="0"/>
          </a:p>
          <a:p>
            <a:pPr marL="9144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 dirty="0"/>
          </a:p>
          <a:p>
            <a:pPr marL="9144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de-DE" sz="2000" dirty="0"/>
              <a:t> </a:t>
            </a:r>
            <a:endParaRPr sz="2000" dirty="0"/>
          </a:p>
        </p:txBody>
      </p:sp>
      <p:sp>
        <p:nvSpPr>
          <p:cNvPr id="782" name="Google Shape;782;p49"/>
          <p:cNvSpPr txBox="1">
            <a:spLocks noGrp="1"/>
          </p:cNvSpPr>
          <p:nvPr>
            <p:ph type="sldNum" idx="12"/>
          </p:nvPr>
        </p:nvSpPr>
        <p:spPr>
          <a:xfrm>
            <a:off x="203200" y="268293"/>
            <a:ext cx="523800" cy="36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37</a:t>
            </a:fld>
            <a:endParaRPr/>
          </a:p>
        </p:txBody>
      </p:sp>
      <p:pic>
        <p:nvPicPr>
          <p:cNvPr id="2" name="Google Shape;532;p36">
            <a:extLst>
              <a:ext uri="{FF2B5EF4-FFF2-40B4-BE49-F238E27FC236}">
                <a16:creationId xmlns:a16="http://schemas.microsoft.com/office/drawing/2014/main" id="{392EE8F5-8145-942B-33C7-495F9881D0A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85636" y="232005"/>
            <a:ext cx="1102258" cy="449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6B01B3-DA1B-BC3A-95A8-EED7266AC6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9200" y="5799152"/>
            <a:ext cx="810703" cy="10518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98A742-40FF-9761-4934-9719D77A53A2}"/>
              </a:ext>
            </a:extLst>
          </p:cNvPr>
          <p:cNvSpPr txBox="1"/>
          <p:nvPr/>
        </p:nvSpPr>
        <p:spPr>
          <a:xfrm>
            <a:off x="6460297" y="6532534"/>
            <a:ext cx="4743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BILAI Slides: thanks to Günther Klambauer (JKU)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50"/>
          <p:cNvSpPr txBox="1">
            <a:spLocks noGrp="1"/>
          </p:cNvSpPr>
          <p:nvPr>
            <p:ph type="title"/>
          </p:nvPr>
        </p:nvSpPr>
        <p:spPr>
          <a:xfrm>
            <a:off x="727077" y="822121"/>
            <a:ext cx="11051100" cy="1003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Large language models and </a:t>
            </a:r>
            <a:br>
              <a:rPr lang="de-DE"/>
            </a:br>
            <a:r>
              <a:rPr lang="de-DE"/>
              <a:t>the essential properties of broad AI</a:t>
            </a:r>
            <a:endParaRPr/>
          </a:p>
        </p:txBody>
      </p:sp>
      <p:sp>
        <p:nvSpPr>
          <p:cNvPr id="790" name="Google Shape;790;p50"/>
          <p:cNvSpPr txBox="1">
            <a:spLocks noGrp="1"/>
          </p:cNvSpPr>
          <p:nvPr>
            <p:ph type="body" idx="1"/>
          </p:nvPr>
        </p:nvSpPr>
        <p:spPr>
          <a:xfrm>
            <a:off x="727076" y="1912688"/>
            <a:ext cx="11051100" cy="4264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de-DE" sz="2000" i="1" dirty="0"/>
              <a:t>Auto-Regressive LLMs </a:t>
            </a:r>
            <a:r>
              <a:rPr lang="de-DE" sz="2000" i="1" dirty="0" err="1"/>
              <a:t>can't</a:t>
            </a:r>
            <a:r>
              <a:rPr lang="de-DE" sz="2000" i="1" dirty="0"/>
              <a:t> plan</a:t>
            </a:r>
            <a:endParaRPr sz="2000" i="1" dirty="0"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de-DE" sz="2000" i="1" dirty="0"/>
              <a:t>(and </a:t>
            </a:r>
            <a:r>
              <a:rPr lang="de-DE" sz="2000" i="1" dirty="0" err="1"/>
              <a:t>can't</a:t>
            </a:r>
            <a:r>
              <a:rPr lang="de-DE" sz="2000" i="1" dirty="0"/>
              <a:t> </a:t>
            </a:r>
            <a:r>
              <a:rPr lang="de-DE" sz="2000" i="1" dirty="0" err="1"/>
              <a:t>really</a:t>
            </a:r>
            <a:r>
              <a:rPr lang="de-DE" sz="2000" i="1" dirty="0"/>
              <a:t> </a:t>
            </a:r>
            <a:r>
              <a:rPr lang="de-DE" sz="2000" i="1" dirty="0" err="1"/>
              <a:t>reason</a:t>
            </a:r>
            <a:r>
              <a:rPr lang="de-DE" sz="2000" i="1" dirty="0"/>
              <a:t>). — Yann </a:t>
            </a:r>
            <a:r>
              <a:rPr lang="de-DE" sz="2000" i="1" dirty="0" err="1"/>
              <a:t>LeCun</a:t>
            </a:r>
            <a:r>
              <a:rPr lang="de-DE" sz="2000" i="1" dirty="0"/>
              <a:t> (September 2023)</a:t>
            </a:r>
            <a:endParaRPr sz="2000" i="1"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 dirty="0"/>
          </a:p>
          <a:p>
            <a:pPr marL="457200" lvl="0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de-DE" sz="2000" b="1" dirty="0"/>
              <a:t>Challenge3 (</a:t>
            </a:r>
            <a:r>
              <a:rPr lang="de-DE" sz="2000" b="1" dirty="0" err="1"/>
              <a:t>abstraction</a:t>
            </a:r>
            <a:r>
              <a:rPr lang="de-DE" sz="2000" b="1" dirty="0"/>
              <a:t> &amp; </a:t>
            </a:r>
            <a:r>
              <a:rPr lang="de-DE" sz="2000" b="1" dirty="0" err="1"/>
              <a:t>reasoning</a:t>
            </a:r>
            <a:r>
              <a:rPr lang="de-DE" sz="2000" b="1" dirty="0"/>
              <a:t>): </a:t>
            </a:r>
            <a:endParaRPr sz="2000" b="1" dirty="0"/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de-DE" sz="2000" dirty="0"/>
              <a:t>LLMs </a:t>
            </a:r>
            <a:r>
              <a:rPr lang="de-DE" sz="2000" dirty="0" err="1"/>
              <a:t>are</a:t>
            </a:r>
            <a:r>
              <a:rPr lang="de-DE" sz="2000" dirty="0"/>
              <a:t> </a:t>
            </a:r>
            <a:r>
              <a:rPr lang="de-DE" sz="2000" dirty="0" err="1"/>
              <a:t>weak</a:t>
            </a:r>
            <a:r>
              <a:rPr lang="de-DE" sz="2000" dirty="0"/>
              <a:t> at </a:t>
            </a:r>
            <a:r>
              <a:rPr lang="de-DE" sz="2000" dirty="0" err="1"/>
              <a:t>reasoning</a:t>
            </a:r>
            <a:r>
              <a:rPr lang="de-DE" sz="2000" dirty="0"/>
              <a:t> and </a:t>
            </a:r>
            <a:r>
              <a:rPr lang="de-DE" sz="2000" dirty="0" err="1"/>
              <a:t>causality</a:t>
            </a:r>
            <a:r>
              <a:rPr lang="de-DE" sz="2000" dirty="0"/>
              <a:t>. </a:t>
            </a:r>
            <a:endParaRPr sz="2000" dirty="0"/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de-DE" sz="2000" dirty="0" err="1"/>
              <a:t>if</a:t>
            </a:r>
            <a:r>
              <a:rPr lang="de-DE" sz="2000" dirty="0"/>
              <a:t> </a:t>
            </a:r>
            <a:r>
              <a:rPr lang="de-DE" sz="2000" dirty="0" err="1"/>
              <a:t>successful</a:t>
            </a:r>
            <a:r>
              <a:rPr lang="de-DE" sz="2000" dirty="0"/>
              <a:t> in </a:t>
            </a:r>
            <a:r>
              <a:rPr lang="de-DE" sz="2000" dirty="0" err="1"/>
              <a:t>causal</a:t>
            </a:r>
            <a:r>
              <a:rPr lang="de-DE" sz="2000" dirty="0"/>
              <a:t> </a:t>
            </a:r>
            <a:r>
              <a:rPr lang="de-DE" sz="2000" dirty="0" err="1"/>
              <a:t>inference</a:t>
            </a:r>
            <a:r>
              <a:rPr lang="de-DE" sz="2000" dirty="0"/>
              <a:t>, </a:t>
            </a:r>
            <a:r>
              <a:rPr lang="de-DE" sz="2000" dirty="0" err="1"/>
              <a:t>there</a:t>
            </a:r>
            <a:r>
              <a:rPr lang="de-DE" sz="2000" dirty="0"/>
              <a:t> </a:t>
            </a:r>
            <a:r>
              <a:rPr lang="de-DE" sz="2000" dirty="0" err="1"/>
              <a:t>is</a:t>
            </a:r>
            <a:r>
              <a:rPr lang="de-DE" sz="2000" dirty="0"/>
              <a:t> </a:t>
            </a:r>
            <a:r>
              <a:rPr lang="de-DE" sz="2000" dirty="0" err="1"/>
              <a:t>usually</a:t>
            </a:r>
            <a:r>
              <a:rPr lang="de-DE" sz="2000" dirty="0"/>
              <a:t> </a:t>
            </a:r>
            <a:r>
              <a:rPr lang="de-DE" sz="2000" dirty="0" err="1"/>
              <a:t>sufficiently</a:t>
            </a:r>
            <a:r>
              <a:rPr lang="de-DE" sz="2000" dirty="0"/>
              <a:t> </a:t>
            </a:r>
            <a:r>
              <a:rPr lang="de-DE" sz="2000" dirty="0" err="1"/>
              <a:t>close</a:t>
            </a:r>
            <a:r>
              <a:rPr lang="de-DE" sz="2000" dirty="0"/>
              <a:t> </a:t>
            </a:r>
            <a:r>
              <a:rPr lang="de-DE" sz="2000" dirty="0" err="1"/>
              <a:t>training</a:t>
            </a:r>
            <a:r>
              <a:rPr lang="de-DE" sz="2000" dirty="0"/>
              <a:t> </a:t>
            </a:r>
            <a:r>
              <a:rPr lang="de-DE" sz="2000" dirty="0" err="1"/>
              <a:t>data</a:t>
            </a:r>
            <a:r>
              <a:rPr lang="de-DE" sz="2000" dirty="0"/>
              <a:t>. </a:t>
            </a:r>
            <a:endParaRPr sz="2000" dirty="0"/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de-DE" sz="2000" dirty="0" err="1"/>
              <a:t>Usual</a:t>
            </a:r>
            <a:r>
              <a:rPr lang="de-DE" sz="2000" dirty="0"/>
              <a:t> </a:t>
            </a:r>
            <a:r>
              <a:rPr lang="de-DE" sz="2000" dirty="0" err="1"/>
              <a:t>case</a:t>
            </a:r>
            <a:r>
              <a:rPr lang="de-DE" sz="2000" dirty="0"/>
              <a:t>: LLMs fail and, </a:t>
            </a:r>
            <a:r>
              <a:rPr lang="de-DE" sz="2000" dirty="0" err="1"/>
              <a:t>thus</a:t>
            </a:r>
            <a:r>
              <a:rPr lang="de-DE" sz="2000" dirty="0"/>
              <a:t>, </a:t>
            </a:r>
            <a:r>
              <a:rPr lang="de-DE" sz="2000" dirty="0" err="1"/>
              <a:t>they</a:t>
            </a:r>
            <a:r>
              <a:rPr lang="de-DE" sz="2000" dirty="0"/>
              <a:t> </a:t>
            </a:r>
            <a:r>
              <a:rPr lang="de-DE" sz="2000" dirty="0" err="1"/>
              <a:t>could</a:t>
            </a:r>
            <a:r>
              <a:rPr lang="de-DE" sz="2000" dirty="0"/>
              <a:t> </a:t>
            </a:r>
            <a:r>
              <a:rPr lang="de-DE" sz="2000" dirty="0" err="1"/>
              <a:t>be</a:t>
            </a:r>
            <a:r>
              <a:rPr lang="de-DE" sz="2000" dirty="0"/>
              <a:t> </a:t>
            </a:r>
            <a:r>
              <a:rPr lang="de-DE" sz="2000" dirty="0" err="1"/>
              <a:t>considered</a:t>
            </a:r>
            <a:r>
              <a:rPr lang="de-DE" sz="2000" dirty="0"/>
              <a:t> </a:t>
            </a:r>
            <a:r>
              <a:rPr lang="de-DE" sz="2000" dirty="0" err="1"/>
              <a:t>as</a:t>
            </a:r>
            <a:r>
              <a:rPr lang="de-DE" sz="2000" dirty="0"/>
              <a:t> </a:t>
            </a:r>
            <a:r>
              <a:rPr lang="de-DE" sz="2000" dirty="0" err="1"/>
              <a:t>weak</a:t>
            </a:r>
            <a:r>
              <a:rPr lang="de-DE" sz="2000" dirty="0"/>
              <a:t> “</a:t>
            </a:r>
            <a:r>
              <a:rPr lang="de-DE" sz="2000" dirty="0" err="1"/>
              <a:t>causal</a:t>
            </a:r>
            <a:r>
              <a:rPr lang="de-DE" sz="2000" dirty="0"/>
              <a:t> </a:t>
            </a:r>
            <a:r>
              <a:rPr lang="de-DE" sz="2000" dirty="0" err="1"/>
              <a:t>parrots</a:t>
            </a:r>
            <a:r>
              <a:rPr lang="de-DE" sz="2000" dirty="0"/>
              <a:t>”.</a:t>
            </a:r>
            <a:endParaRPr sz="2000" dirty="0"/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de-DE" sz="2000" dirty="0"/>
              <a:t>LLMs </a:t>
            </a:r>
            <a:r>
              <a:rPr lang="de-DE" sz="2000" dirty="0" err="1"/>
              <a:t>are</a:t>
            </a:r>
            <a:r>
              <a:rPr lang="de-DE" sz="2000" dirty="0"/>
              <a:t> </a:t>
            </a:r>
            <a:r>
              <a:rPr lang="de-DE" sz="2000" dirty="0" err="1"/>
              <a:t>far</a:t>
            </a:r>
            <a:r>
              <a:rPr lang="de-DE" sz="2000" dirty="0"/>
              <a:t> </a:t>
            </a:r>
            <a:r>
              <a:rPr lang="de-DE" sz="2000" dirty="0" err="1"/>
              <a:t>from</a:t>
            </a:r>
            <a:r>
              <a:rPr lang="de-DE" sz="2000" dirty="0"/>
              <a:t> </a:t>
            </a:r>
            <a:r>
              <a:rPr lang="de-DE" sz="2000" dirty="0" err="1"/>
              <a:t>reasoning</a:t>
            </a:r>
            <a:r>
              <a:rPr lang="de-DE" sz="2000" dirty="0"/>
              <a:t> </a:t>
            </a:r>
            <a:r>
              <a:rPr lang="de-DE" sz="2000" dirty="0" err="1"/>
              <a:t>reliably</a:t>
            </a:r>
            <a:r>
              <a:rPr lang="de-DE" sz="2000" dirty="0"/>
              <a:t> </a:t>
            </a:r>
            <a:r>
              <a:rPr lang="de-DE" sz="2000" dirty="0" err="1"/>
              <a:t>about</a:t>
            </a:r>
            <a:r>
              <a:rPr lang="de-DE" sz="2000" dirty="0"/>
              <a:t> </a:t>
            </a:r>
            <a:r>
              <a:rPr lang="de-DE" sz="2000" dirty="0" err="1"/>
              <a:t>causality</a:t>
            </a:r>
            <a:r>
              <a:rPr lang="de-DE" sz="2000" dirty="0"/>
              <a:t> </a:t>
            </a: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r>
              <a:rPr lang="de-DE" sz="2000" dirty="0"/>
              <a:t> → Research Module on </a:t>
            </a:r>
            <a:r>
              <a:rPr lang="de-DE" sz="2000" b="1" dirty="0" err="1"/>
              <a:t>Causality</a:t>
            </a:r>
            <a:r>
              <a:rPr lang="de-DE" sz="2000" b="1" dirty="0"/>
              <a:t> (RM5)</a:t>
            </a:r>
            <a:r>
              <a:rPr lang="de-DE" sz="2000" dirty="0"/>
              <a:t> </a:t>
            </a:r>
            <a:r>
              <a:rPr lang="de-DE" sz="2000" dirty="0" err="1"/>
              <a:t>suggests</a:t>
            </a:r>
            <a:r>
              <a:rPr lang="de-DE" sz="2000" dirty="0"/>
              <a:t> </a:t>
            </a:r>
            <a:r>
              <a:rPr lang="de-DE" sz="2000" dirty="0" err="1"/>
              <a:t>how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approach</a:t>
            </a:r>
            <a:r>
              <a:rPr lang="de-DE" sz="2000" dirty="0"/>
              <a:t> such </a:t>
            </a:r>
            <a:r>
              <a:rPr lang="de-DE" sz="2000" dirty="0" err="1"/>
              <a:t>issues</a:t>
            </a:r>
            <a:r>
              <a:rPr lang="de-DE" sz="2000" dirty="0"/>
              <a:t>.</a:t>
            </a:r>
            <a:endParaRPr sz="2000" dirty="0"/>
          </a:p>
        </p:txBody>
      </p:sp>
      <p:sp>
        <p:nvSpPr>
          <p:cNvPr id="791" name="Google Shape;791;p50"/>
          <p:cNvSpPr txBox="1">
            <a:spLocks noGrp="1"/>
          </p:cNvSpPr>
          <p:nvPr>
            <p:ph type="sldNum" idx="12"/>
          </p:nvPr>
        </p:nvSpPr>
        <p:spPr>
          <a:xfrm>
            <a:off x="203200" y="268293"/>
            <a:ext cx="523800" cy="36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38</a:t>
            </a:fld>
            <a:endParaRPr/>
          </a:p>
        </p:txBody>
      </p:sp>
      <p:pic>
        <p:nvPicPr>
          <p:cNvPr id="2" name="Google Shape;532;p36">
            <a:extLst>
              <a:ext uri="{FF2B5EF4-FFF2-40B4-BE49-F238E27FC236}">
                <a16:creationId xmlns:a16="http://schemas.microsoft.com/office/drawing/2014/main" id="{55CE2FBB-7267-6C34-807B-3813FC7EEC6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85636" y="232005"/>
            <a:ext cx="1102258" cy="449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11DED5-F4F2-72EA-1D68-4FD5E7A914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9200" y="5799152"/>
            <a:ext cx="810703" cy="10518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83643A-2747-D438-C705-CF78F32F0327}"/>
              </a:ext>
            </a:extLst>
          </p:cNvPr>
          <p:cNvSpPr txBox="1"/>
          <p:nvPr/>
        </p:nvSpPr>
        <p:spPr>
          <a:xfrm>
            <a:off x="6460297" y="6532534"/>
            <a:ext cx="4743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BILAI Slides: thanks to Günther Klambauer (JKU)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>
          <a:extLst>
            <a:ext uri="{FF2B5EF4-FFF2-40B4-BE49-F238E27FC236}">
              <a16:creationId xmlns:a16="http://schemas.microsoft.com/office/drawing/2014/main" id="{52F38E7D-C728-C8F9-6102-B4969E38C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6">
            <a:extLst>
              <a:ext uri="{FF2B5EF4-FFF2-40B4-BE49-F238E27FC236}">
                <a16:creationId xmlns:a16="http://schemas.microsoft.com/office/drawing/2014/main" id="{D84F7152-1A96-2B4A-3E48-E8CE7725D66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200"/>
          </a:xfrm>
          <a:prstGeom prst="rect">
            <a:avLst/>
          </a:prstGeom>
        </p:spPr>
        <p:txBody>
          <a:bodyPr spcFirstLastPara="1" vert="horz" wrap="square" lIns="121900" tIns="60933" rIns="121900" bIns="60933" rtlCol="0" anchor="ctr" anchorCtr="0">
            <a:normAutofit/>
          </a:bodyPr>
          <a:lstStyle/>
          <a:p>
            <a:fld id="{00000000-1234-1234-1234-123412341234}" type="slidenum">
              <a:rPr lang="en-US"/>
              <a:pPr/>
              <a:t>39</a:t>
            </a:fld>
            <a:endParaRPr/>
          </a:p>
        </p:txBody>
      </p:sp>
      <p:sp>
        <p:nvSpPr>
          <p:cNvPr id="249" name="Google Shape;249;p36">
            <a:extLst>
              <a:ext uri="{FF2B5EF4-FFF2-40B4-BE49-F238E27FC236}">
                <a16:creationId xmlns:a16="http://schemas.microsoft.com/office/drawing/2014/main" id="{4F1557FD-5C35-9BDB-7029-273E32B4F5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0967" y="274639"/>
            <a:ext cx="10972800" cy="1143200"/>
          </a:xfrm>
          <a:prstGeom prst="rect">
            <a:avLst/>
          </a:prstGeom>
        </p:spPr>
        <p:txBody>
          <a:bodyPr spcFirstLastPara="1" vert="horz" wrap="square" lIns="121900" tIns="60933" rIns="121900" bIns="60933" rtlCol="0" anchor="ctr" anchorCtr="0">
            <a:normAutofit/>
          </a:bodyPr>
          <a:lstStyle/>
          <a:p>
            <a:pPr algn="ctr">
              <a:spcBef>
                <a:spcPts val="0"/>
              </a:spcBef>
            </a:pPr>
            <a:r>
              <a:rPr lang="en-US" dirty="0"/>
              <a:t>Research Questions &amp; Starting points:</a:t>
            </a:r>
            <a:endParaRPr dirty="0"/>
          </a:p>
        </p:txBody>
      </p:sp>
      <p:sp>
        <p:nvSpPr>
          <p:cNvPr id="250" name="Google Shape;250;p36">
            <a:extLst>
              <a:ext uri="{FF2B5EF4-FFF2-40B4-BE49-F238E27FC236}">
                <a16:creationId xmlns:a16="http://schemas.microsoft.com/office/drawing/2014/main" id="{1ADE3502-DAC0-8266-5E58-103888C5EDA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2233" y="1417833"/>
            <a:ext cx="8169600" cy="4526000"/>
          </a:xfrm>
          <a:prstGeom prst="rect">
            <a:avLst/>
          </a:prstGeom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609585" indent="-398981">
              <a:lnSpc>
                <a:spcPct val="95000"/>
              </a:lnSpc>
              <a:spcBef>
                <a:spcPts val="1600"/>
              </a:spcBef>
              <a:buClr>
                <a:srgbClr val="666666"/>
              </a:buClr>
              <a:buSzPts val="1113"/>
              <a:buChar char="●"/>
            </a:pPr>
            <a:r>
              <a:rPr lang="en-US" sz="1483" b="1" dirty="0">
                <a:solidFill>
                  <a:srgbClr val="666666"/>
                </a:solidFill>
              </a:rPr>
              <a:t>Time and other Contextual information: </a:t>
            </a:r>
            <a:r>
              <a:rPr lang="en-US" sz="1483" dirty="0">
                <a:solidFill>
                  <a:srgbClr val="666666"/>
                </a:solidFill>
              </a:rPr>
              <a:t>Temporal Evolution of Graphs (and their </a:t>
            </a:r>
            <a:r>
              <a:rPr lang="en-US" sz="1483" b="1" dirty="0">
                <a:solidFill>
                  <a:srgbClr val="666666"/>
                </a:solidFill>
              </a:rPr>
              <a:t>quality</a:t>
            </a:r>
            <a:r>
              <a:rPr lang="en-US" sz="1483" dirty="0">
                <a:solidFill>
                  <a:srgbClr val="666666"/>
                </a:solidFill>
              </a:rPr>
              <a:t>) vs. Evolution of Embeddings – Constraints &amp; Repairs (TGDK)</a:t>
            </a:r>
          </a:p>
          <a:p>
            <a:pPr marL="609585" indent="-398981">
              <a:lnSpc>
                <a:spcPct val="95000"/>
              </a:lnSpc>
              <a:spcBef>
                <a:spcPts val="1333"/>
              </a:spcBef>
              <a:buClr>
                <a:srgbClr val="666666"/>
              </a:buClr>
              <a:buSzPts val="1113"/>
              <a:buChar char="●"/>
            </a:pPr>
            <a:r>
              <a:rPr lang="en-US" sz="1483" b="1" dirty="0">
                <a:solidFill>
                  <a:srgbClr val="666666"/>
                </a:solidFill>
              </a:rPr>
              <a:t>Knowledge at scale - Modularization and Decentralization of Knowledge </a:t>
            </a:r>
            <a:r>
              <a:rPr lang="en-US" sz="1483" dirty="0">
                <a:solidFill>
                  <a:srgbClr val="666666"/>
                </a:solidFill>
              </a:rPr>
              <a:t>federated graph querying techniques and partitioning techniques vs. federated models/learning</a:t>
            </a:r>
          </a:p>
          <a:p>
            <a:pPr marL="609585" indent="-398981">
              <a:lnSpc>
                <a:spcPct val="95000"/>
              </a:lnSpc>
              <a:spcBef>
                <a:spcPts val="1333"/>
              </a:spcBef>
              <a:buClr>
                <a:srgbClr val="666666"/>
              </a:buClr>
              <a:buSzPts val="1113"/>
              <a:buChar char="●"/>
            </a:pPr>
            <a:r>
              <a:rPr lang="en-US" sz="1483" b="1" dirty="0">
                <a:solidFill>
                  <a:srgbClr val="666666"/>
                </a:solidFill>
              </a:rPr>
              <a:t>Integrating vector representation vs graph representation </a:t>
            </a:r>
            <a:r>
              <a:rPr lang="en-US" sz="1483" dirty="0">
                <a:solidFill>
                  <a:srgbClr val="666666"/>
                </a:solidFill>
              </a:rPr>
              <a:t>... what's good for what? </a:t>
            </a:r>
          </a:p>
          <a:p>
            <a:pPr marL="1219170" lvl="1" indent="-398981">
              <a:lnSpc>
                <a:spcPct val="95000"/>
              </a:lnSpc>
              <a:spcBef>
                <a:spcPts val="1333"/>
              </a:spcBef>
              <a:buClr>
                <a:srgbClr val="666666"/>
              </a:buClr>
              <a:buSzPts val="1113"/>
              <a:buAutoNum type="alphaLcPeriod"/>
            </a:pPr>
            <a:r>
              <a:rPr lang="en-US" sz="1483" i="1" dirty="0">
                <a:solidFill>
                  <a:srgbClr val="666666"/>
                </a:solidFill>
              </a:rPr>
              <a:t>graph pattern matching and isomorphism</a:t>
            </a:r>
            <a:r>
              <a:rPr lang="en-US" sz="1483" dirty="0">
                <a:solidFill>
                  <a:srgbClr val="666666"/>
                </a:solidFill>
              </a:rPr>
              <a:t> → obviously great for symbolic processing, modularization, etc.</a:t>
            </a:r>
          </a:p>
          <a:p>
            <a:pPr marL="1219170" lvl="1" indent="-398981">
              <a:lnSpc>
                <a:spcPct val="95000"/>
              </a:lnSpc>
              <a:spcBef>
                <a:spcPts val="1333"/>
              </a:spcBef>
              <a:buClr>
                <a:srgbClr val="666666"/>
              </a:buClr>
              <a:buSzPts val="1113"/>
              <a:buAutoNum type="alphaLcPeriod"/>
            </a:pPr>
            <a:r>
              <a:rPr lang="en-US" sz="1483" i="1" dirty="0">
                <a:solidFill>
                  <a:srgbClr val="666666"/>
                </a:solidFill>
              </a:rPr>
              <a:t>vector representation, embeddings</a:t>
            </a:r>
            <a:r>
              <a:rPr lang="en-US" sz="1483" dirty="0">
                <a:solidFill>
                  <a:srgbClr val="666666"/>
                </a:solidFill>
              </a:rPr>
              <a:t> → obviously great for modeling similarity, semantic closeness, link prediction, but also dissimilarity/inconsistency/outliers </a:t>
            </a:r>
          </a:p>
          <a:p>
            <a:pPr marL="1219170" lvl="1" indent="-398981">
              <a:lnSpc>
                <a:spcPct val="95000"/>
              </a:lnSpc>
              <a:spcBef>
                <a:spcPts val="1600"/>
              </a:spcBef>
              <a:buClr>
                <a:srgbClr val="666666"/>
              </a:buClr>
              <a:buSzPts val="1113"/>
              <a:buAutoNum type="alphaLcPeriod"/>
            </a:pPr>
            <a:r>
              <a:rPr lang="en-US" sz="1483" dirty="0">
                <a:solidFill>
                  <a:srgbClr val="666666"/>
                </a:solidFill>
              </a:rPr>
              <a:t>Different graph representations: RDF vs. Property Graphs</a:t>
            </a:r>
          </a:p>
          <a:p>
            <a:pPr marL="1219170" lvl="1" indent="-398981">
              <a:lnSpc>
                <a:spcPct val="95000"/>
              </a:lnSpc>
              <a:spcBef>
                <a:spcPts val="1600"/>
              </a:spcBef>
              <a:buClr>
                <a:srgbClr val="666666"/>
              </a:buClr>
              <a:buSzPts val="1113"/>
              <a:buAutoNum type="alphaLcPeriod"/>
            </a:pPr>
            <a:r>
              <a:rPr lang="en-US" sz="1483" dirty="0">
                <a:solidFill>
                  <a:srgbClr val="666666"/>
                </a:solidFill>
              </a:rPr>
              <a:t>How could we integrate these representations and their processing?</a:t>
            </a:r>
          </a:p>
          <a:p>
            <a:pPr marL="0" indent="0">
              <a:lnSpc>
                <a:spcPct val="95000"/>
              </a:lnSpc>
              <a:spcBef>
                <a:spcPts val="2911"/>
              </a:spcBef>
              <a:buSzPts val="523"/>
              <a:buNone/>
            </a:pPr>
            <a:endParaRPr sz="1483" b="1" dirty="0">
              <a:solidFill>
                <a:srgbClr val="666666"/>
              </a:solidFill>
            </a:endParaRPr>
          </a:p>
          <a:p>
            <a:pPr marL="0" indent="0">
              <a:lnSpc>
                <a:spcPct val="95000"/>
              </a:lnSpc>
              <a:spcBef>
                <a:spcPts val="2911"/>
              </a:spcBef>
              <a:buSzPts val="523"/>
              <a:buNone/>
            </a:pPr>
            <a:endParaRPr sz="1483" b="1" dirty="0">
              <a:solidFill>
                <a:srgbClr val="666666"/>
              </a:solidFill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SzPts val="523"/>
              <a:buNone/>
            </a:pPr>
            <a:endParaRPr sz="1229" b="1" dirty="0">
              <a:solidFill>
                <a:srgbClr val="666666"/>
              </a:solidFill>
            </a:endParaRPr>
          </a:p>
          <a:p>
            <a:pPr marL="0" indent="0">
              <a:lnSpc>
                <a:spcPct val="95000"/>
              </a:lnSpc>
              <a:spcBef>
                <a:spcPts val="480"/>
              </a:spcBef>
              <a:spcAft>
                <a:spcPts val="1600"/>
              </a:spcAft>
              <a:buSzPts val="523"/>
              <a:buNone/>
            </a:pPr>
            <a:endParaRPr sz="1673" dirty="0"/>
          </a:p>
        </p:txBody>
      </p:sp>
    </p:spTree>
    <p:extLst>
      <p:ext uri="{BB962C8B-B14F-4D97-AF65-F5344CB8AC3E}">
        <p14:creationId xmlns:p14="http://schemas.microsoft.com/office/powerpoint/2010/main" val="2496365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5FCFD4-8AD4-FCC2-4682-BBBFC6F9C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9B8F-E99E-F249-967A-8EA2BC104B71}" type="slidenum">
              <a:rPr lang="en-AT" smtClean="0"/>
              <a:t>4</a:t>
            </a:fld>
            <a:endParaRPr lang="en-AT"/>
          </a:p>
        </p:txBody>
      </p:sp>
      <p:sp>
        <p:nvSpPr>
          <p:cNvPr id="10" name="Google Shape;1953;p64">
            <a:extLst>
              <a:ext uri="{FF2B5EF4-FFF2-40B4-BE49-F238E27FC236}">
                <a16:creationId xmlns:a16="http://schemas.microsoft.com/office/drawing/2014/main" id="{871B4EF7-9975-3597-09BC-58D903319D4C}"/>
              </a:ext>
            </a:extLst>
          </p:cNvPr>
          <p:cNvSpPr txBox="1">
            <a:spLocks/>
          </p:cNvSpPr>
          <p:nvPr/>
        </p:nvSpPr>
        <p:spPr>
          <a:xfrm>
            <a:off x="196759" y="5022165"/>
            <a:ext cx="11822810" cy="421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en-US" sz="3200" dirty="0"/>
              <a:t>Instead of its initial focus on </a:t>
            </a:r>
            <a:r>
              <a:rPr lang="en-US" sz="3200" b="1" dirty="0"/>
              <a:t>agents</a:t>
            </a:r>
            <a:r>
              <a:rPr lang="en-US" sz="3200" dirty="0"/>
              <a:t> the “Semantic Web”…</a:t>
            </a:r>
          </a:p>
          <a:p>
            <a:pPr>
              <a:lnSpc>
                <a:spcPct val="100000"/>
              </a:lnSpc>
              <a:spcBef>
                <a:spcPts val="0"/>
              </a:spcBef>
              <a:buSzPts val="1400"/>
            </a:pPr>
            <a:endParaRPr lang="en-US" sz="3200" dirty="0"/>
          </a:p>
          <a:p>
            <a:pPr>
              <a:lnSpc>
                <a:spcPct val="100000"/>
              </a:lnSpc>
              <a:spcBef>
                <a:spcPts val="0"/>
              </a:spcBef>
              <a:buSzPts val="1400"/>
            </a:pPr>
            <a:endParaRPr lang="en-US" sz="3200" dirty="0"/>
          </a:p>
          <a:p>
            <a:pPr>
              <a:lnSpc>
                <a:spcPct val="100000"/>
              </a:lnSpc>
              <a:spcBef>
                <a:spcPts val="0"/>
              </a:spcBef>
              <a:buSzPts val="1400"/>
            </a:pPr>
            <a:endParaRPr lang="en-US" sz="3200" dirty="0"/>
          </a:p>
          <a:p>
            <a:pPr>
              <a:lnSpc>
                <a:spcPct val="100000"/>
              </a:lnSpc>
              <a:spcBef>
                <a:spcPts val="0"/>
              </a:spcBef>
              <a:buSzPts val="1400"/>
            </a:pPr>
            <a:endParaRPr lang="en-US" sz="3200" dirty="0"/>
          </a:p>
          <a:p>
            <a:pPr>
              <a:lnSpc>
                <a:spcPct val="100000"/>
              </a:lnSpc>
              <a:spcBef>
                <a:spcPts val="0"/>
              </a:spcBef>
              <a:buSzPts val="1400"/>
            </a:pPr>
            <a:endParaRPr lang="en-US" sz="3200" dirty="0"/>
          </a:p>
          <a:p>
            <a:pPr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en-US" sz="3200" dirty="0"/>
              <a:t>… has then mostly become the basis for the "Web of Data"…</a:t>
            </a:r>
          </a:p>
          <a:p>
            <a:pPr>
              <a:lnSpc>
                <a:spcPct val="100000"/>
              </a:lnSpc>
              <a:spcBef>
                <a:spcPts val="0"/>
              </a:spcBef>
              <a:buSzPts val="1400"/>
            </a:pPr>
            <a:endParaRPr lang="en-US" sz="3200" dirty="0"/>
          </a:p>
          <a:p>
            <a:pPr>
              <a:lnSpc>
                <a:spcPct val="100000"/>
              </a:lnSpc>
              <a:spcBef>
                <a:spcPts val="0"/>
              </a:spcBef>
              <a:buSzPts val="1400"/>
            </a:pPr>
            <a:endParaRPr lang="en-US" sz="3200" dirty="0"/>
          </a:p>
          <a:p>
            <a:pPr>
              <a:lnSpc>
                <a:spcPct val="100000"/>
              </a:lnSpc>
              <a:spcBef>
                <a:spcPts val="0"/>
              </a:spcBef>
              <a:buSzPts val="1400"/>
            </a:pPr>
            <a:endParaRPr lang="en-US" sz="3200" dirty="0"/>
          </a:p>
          <a:p>
            <a:pPr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en-US" sz="3200" dirty="0"/>
              <a:t>… and its more recent focus on Open Knowledge Graphs…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3741A1-1CC6-94B7-A1A4-14FD0C5E6F6E}"/>
              </a:ext>
            </a:extLst>
          </p:cNvPr>
          <p:cNvSpPr/>
          <p:nvPr/>
        </p:nvSpPr>
        <p:spPr>
          <a:xfrm>
            <a:off x="1102071" y="3463636"/>
            <a:ext cx="8623443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"If HTML and the Web made all the online documents look like one huge </a:t>
            </a:r>
            <a:r>
              <a:rPr lang="en-GB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book</a:t>
            </a:r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RDF,</a:t>
            </a:r>
          </a:p>
          <a:p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schema and inference languages will make all the data in the world look like </a:t>
            </a:r>
            <a:r>
              <a:rPr lang="en-GB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huge</a:t>
            </a:r>
          </a:p>
          <a:p>
            <a:r>
              <a:rPr lang="en-GB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database</a:t>
            </a:r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</a:p>
          <a:p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Tim Berners-Lee, Weaving the Web, 1999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6870AD5-8C97-3A19-52D9-0A903444A117}"/>
              </a:ext>
            </a:extLst>
          </p:cNvPr>
          <p:cNvSpPr/>
          <p:nvPr/>
        </p:nvSpPr>
        <p:spPr>
          <a:xfrm>
            <a:off x="1102071" y="5521146"/>
            <a:ext cx="8757447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huge knowledge bases, also known as </a:t>
            </a:r>
            <a:r>
              <a:rPr lang="en-GB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knowledge graphs</a:t>
            </a:r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have been automatically constructed from web data, and have become a key asset for search engines and other use cases.</a:t>
            </a:r>
          </a:p>
          <a:p>
            <a:pPr algn="r"/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Gerhard </a:t>
            </a:r>
            <a:r>
              <a:rPr lang="en-GB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Weikum</a:t>
            </a:r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Knowledge Graphs 2021: A Data Odyssey, VDLB 2021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6610BD-D303-1B08-EC62-C45DD4AC7B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5214">
            <a:off x="1194545" y="634737"/>
            <a:ext cx="4168514" cy="210310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8EC060-CEA1-BF02-6349-6DA1767FAFFC}"/>
              </a:ext>
            </a:extLst>
          </p:cNvPr>
          <p:cNvSpPr txBox="1"/>
          <p:nvPr/>
        </p:nvSpPr>
        <p:spPr>
          <a:xfrm rot="10800000" flipV="1">
            <a:off x="5455533" y="904438"/>
            <a:ext cx="656403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/>
              <a:t>“[…] The </a:t>
            </a:r>
            <a:r>
              <a:rPr lang="en-US" sz="1400" b="1" i="1" dirty="0"/>
              <a:t>agent</a:t>
            </a:r>
            <a:r>
              <a:rPr lang="en-US" sz="1400" i="1" dirty="0"/>
              <a:t> promptly</a:t>
            </a:r>
          </a:p>
          <a:p>
            <a:r>
              <a:rPr lang="en-US" sz="1400" i="1" dirty="0"/>
              <a:t>retrieved information about Mom's prescribed treatment from the doctor's agent, looked up several lists of providers,</a:t>
            </a:r>
          </a:p>
          <a:p>
            <a:r>
              <a:rPr lang="en-US" sz="1400" i="1" dirty="0"/>
              <a:t>and checked for the ones in-plan for Mom's insurance within a 20-mile radius of her home and with a rating of excellent or very good on trusted rating services[…]”</a:t>
            </a:r>
          </a:p>
          <a:p>
            <a:endParaRPr lang="en-US" sz="1400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/>
              <a:t>Appointment detection in emails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/>
              <a:t>Semantic 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/>
              <a:t>Ratings of products/services </a:t>
            </a:r>
          </a:p>
        </p:txBody>
      </p:sp>
      <p:pic>
        <p:nvPicPr>
          <p:cNvPr id="2" name="Bild 3">
            <a:extLst>
              <a:ext uri="{FF2B5EF4-FFF2-40B4-BE49-F238E27FC236}">
                <a16:creationId xmlns:a16="http://schemas.microsoft.com/office/drawing/2014/main" id="{0120A38B-4AF8-14C2-8041-DEEFC90755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8639"/>
          <a:stretch/>
        </p:blipFill>
        <p:spPr>
          <a:xfrm>
            <a:off x="10714729" y="17823"/>
            <a:ext cx="1464873" cy="100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2368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>
          <a:extLst>
            <a:ext uri="{FF2B5EF4-FFF2-40B4-BE49-F238E27FC236}">
              <a16:creationId xmlns:a16="http://schemas.microsoft.com/office/drawing/2014/main" id="{379EE9C9-811E-B0F4-19A8-DD5B340B6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6">
            <a:extLst>
              <a:ext uri="{FF2B5EF4-FFF2-40B4-BE49-F238E27FC236}">
                <a16:creationId xmlns:a16="http://schemas.microsoft.com/office/drawing/2014/main" id="{AD0835E8-38D2-1DC6-F096-059FBAAA1F3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2233" y="0"/>
            <a:ext cx="10972800" cy="1143200"/>
          </a:xfrm>
          <a:prstGeom prst="rect">
            <a:avLst/>
          </a:prstGeom>
        </p:spPr>
        <p:txBody>
          <a:bodyPr spcFirstLastPara="1" vert="horz" wrap="square" lIns="121900" tIns="60933" rIns="121900" bIns="60933" rtlCol="0" anchor="ctr" anchorCtr="0">
            <a:normAutofit fontScale="90000"/>
          </a:bodyPr>
          <a:lstStyle/>
          <a:p>
            <a:pPr algn="ctr">
              <a:spcBef>
                <a:spcPts val="0"/>
              </a:spcBef>
            </a:pPr>
            <a:r>
              <a:rPr lang="en-US" dirty="0"/>
              <a:t>Research Questions &amp; Starting points in my group</a:t>
            </a:r>
            <a:br>
              <a:rPr lang="en-US" dirty="0"/>
            </a:br>
            <a:r>
              <a:rPr lang="en-US" sz="4400" b="1" dirty="0">
                <a:solidFill>
                  <a:srgbClr val="666666"/>
                </a:solidFill>
              </a:rPr>
              <a:t>Time and other Contextual information</a:t>
            </a:r>
            <a:endParaRPr dirty="0"/>
          </a:p>
        </p:txBody>
      </p:sp>
      <p:sp>
        <p:nvSpPr>
          <p:cNvPr id="250" name="Google Shape;250;p36">
            <a:extLst>
              <a:ext uri="{FF2B5EF4-FFF2-40B4-BE49-F238E27FC236}">
                <a16:creationId xmlns:a16="http://schemas.microsoft.com/office/drawing/2014/main" id="{DA8251E1-8273-86EF-7327-8C44020525D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4176" y="1056434"/>
            <a:ext cx="8169600" cy="4526000"/>
          </a:xfrm>
          <a:prstGeom prst="rect">
            <a:avLst/>
          </a:prstGeom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609585" indent="-398981">
              <a:lnSpc>
                <a:spcPct val="95000"/>
              </a:lnSpc>
              <a:spcBef>
                <a:spcPts val="1600"/>
              </a:spcBef>
              <a:buClr>
                <a:srgbClr val="666666"/>
              </a:buClr>
              <a:buSzPts val="1113"/>
              <a:buChar char="●"/>
            </a:pPr>
            <a:r>
              <a:rPr lang="en-US" sz="1673" dirty="0"/>
              <a:t>Our Starting Points:</a:t>
            </a:r>
          </a:p>
          <a:p>
            <a:pPr marL="1066785" lvl="1" indent="-398981">
              <a:lnSpc>
                <a:spcPct val="95000"/>
              </a:lnSpc>
              <a:spcBef>
                <a:spcPts val="1600"/>
              </a:spcBef>
              <a:buClr>
                <a:srgbClr val="666666"/>
              </a:buClr>
              <a:buSzPts val="1113"/>
              <a:buChar char="●"/>
            </a:pPr>
            <a:r>
              <a:rPr lang="en-US" sz="1600" dirty="0"/>
              <a:t>In order to learn over time, we nee to build Corpora (Crawling) of Evolving KGs</a:t>
            </a:r>
          </a:p>
        </p:txBody>
      </p:sp>
      <p:pic>
        <p:nvPicPr>
          <p:cNvPr id="2" name="Google Shape;251;p36">
            <a:extLst>
              <a:ext uri="{FF2B5EF4-FFF2-40B4-BE49-F238E27FC236}">
                <a16:creationId xmlns:a16="http://schemas.microsoft.com/office/drawing/2014/main" id="{D029830A-CAED-EF2D-9B91-6F7A00C8AE7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60256">
            <a:off x="8672196" y="1362961"/>
            <a:ext cx="3067853" cy="4773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17E7E2-0C65-FB51-A763-FD76D1C820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6689" y="3429000"/>
            <a:ext cx="2847400" cy="32896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Google Shape;238;p35">
            <a:extLst>
              <a:ext uri="{FF2B5EF4-FFF2-40B4-BE49-F238E27FC236}">
                <a16:creationId xmlns:a16="http://schemas.microsoft.com/office/drawing/2014/main" id="{D6EC5D61-AA2B-D06E-87DA-121E5EAD3D60}"/>
              </a:ext>
            </a:extLst>
          </p:cNvPr>
          <p:cNvSpPr txBox="1">
            <a:spLocks/>
          </p:cNvSpPr>
          <p:nvPr/>
        </p:nvSpPr>
        <p:spPr>
          <a:xfrm>
            <a:off x="9270283" y="6417384"/>
            <a:ext cx="2844800" cy="365200"/>
          </a:xfrm>
          <a:prstGeom prst="rect">
            <a:avLst/>
          </a:prstGeom>
        </p:spPr>
        <p:txBody>
          <a:bodyPr spcFirstLastPara="1" vert="horz" wrap="square" lIns="121900" tIns="60933" rIns="121900" bIns="60933" rtlCol="0" anchor="ctr" anchorCtr="0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5" name="Google Shape;240;p35">
            <a:extLst>
              <a:ext uri="{FF2B5EF4-FFF2-40B4-BE49-F238E27FC236}">
                <a16:creationId xmlns:a16="http://schemas.microsoft.com/office/drawing/2014/main" id="{92D673A8-8786-CA5E-3EF2-976C2C32FEE5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175" y="2702889"/>
            <a:ext cx="5707551" cy="3935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41;p35">
            <a:extLst>
              <a:ext uri="{FF2B5EF4-FFF2-40B4-BE49-F238E27FC236}">
                <a16:creationId xmlns:a16="http://schemas.microsoft.com/office/drawing/2014/main" id="{A4B97712-A41A-276B-A0AD-0BFD7037A74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85133" y="4405817"/>
            <a:ext cx="3510933" cy="2353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daniil dobriy from research.wu.ac.at">
            <a:extLst>
              <a:ext uri="{FF2B5EF4-FFF2-40B4-BE49-F238E27FC236}">
                <a16:creationId xmlns:a16="http://schemas.microsoft.com/office/drawing/2014/main" id="{076F4B62-F93A-6E0B-A970-D17121EE8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8921" y="0"/>
            <a:ext cx="1293079" cy="129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687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>
          <a:extLst>
            <a:ext uri="{FF2B5EF4-FFF2-40B4-BE49-F238E27FC236}">
              <a16:creationId xmlns:a16="http://schemas.microsoft.com/office/drawing/2014/main" id="{049FD5B8-447C-02F6-9C43-370717ADB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6">
            <a:extLst>
              <a:ext uri="{FF2B5EF4-FFF2-40B4-BE49-F238E27FC236}">
                <a16:creationId xmlns:a16="http://schemas.microsoft.com/office/drawing/2014/main" id="{0BDA0E54-82F9-5FE0-BF8A-4DC1CCE7E5F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2233" y="0"/>
            <a:ext cx="10972800" cy="1143200"/>
          </a:xfrm>
          <a:prstGeom prst="rect">
            <a:avLst/>
          </a:prstGeom>
        </p:spPr>
        <p:txBody>
          <a:bodyPr spcFirstLastPara="1" vert="horz" wrap="square" lIns="121900" tIns="60933" rIns="121900" bIns="60933" rtlCol="0" anchor="ctr" anchorCtr="0">
            <a:normAutofit fontScale="90000"/>
          </a:bodyPr>
          <a:lstStyle/>
          <a:p>
            <a:pPr algn="ctr">
              <a:spcBef>
                <a:spcPts val="0"/>
              </a:spcBef>
            </a:pPr>
            <a:r>
              <a:rPr lang="en-US" dirty="0"/>
              <a:t>Research Questions &amp; Starting points in my group</a:t>
            </a:r>
            <a:br>
              <a:rPr lang="en-US" dirty="0"/>
            </a:br>
            <a:r>
              <a:rPr lang="en-US" sz="4400" b="1" dirty="0">
                <a:solidFill>
                  <a:srgbClr val="666666"/>
                </a:solidFill>
              </a:rPr>
              <a:t>Automatically Repairing KGs</a:t>
            </a:r>
            <a:endParaRPr dirty="0"/>
          </a:p>
        </p:txBody>
      </p:sp>
      <p:sp>
        <p:nvSpPr>
          <p:cNvPr id="250" name="Google Shape;250;p36">
            <a:extLst>
              <a:ext uri="{FF2B5EF4-FFF2-40B4-BE49-F238E27FC236}">
                <a16:creationId xmlns:a16="http://schemas.microsoft.com/office/drawing/2014/main" id="{54E01B17-5AC6-563D-69D9-8291E927180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4176" y="1056434"/>
            <a:ext cx="9097522" cy="5121342"/>
          </a:xfrm>
          <a:prstGeom prst="rect">
            <a:avLst/>
          </a:prstGeom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609585" indent="-398981">
              <a:lnSpc>
                <a:spcPct val="95000"/>
              </a:lnSpc>
              <a:spcBef>
                <a:spcPts val="1600"/>
              </a:spcBef>
              <a:buClr>
                <a:srgbClr val="666666"/>
              </a:buClr>
              <a:buSzPts val="1113"/>
              <a:buChar char="●"/>
            </a:pPr>
            <a:r>
              <a:rPr lang="en-US" sz="1673" dirty="0"/>
              <a:t>Starting Points:</a:t>
            </a:r>
          </a:p>
          <a:p>
            <a:pPr marL="1066785" lvl="1" indent="-398981">
              <a:lnSpc>
                <a:spcPct val="95000"/>
              </a:lnSpc>
              <a:spcBef>
                <a:spcPts val="1600"/>
              </a:spcBef>
              <a:buClr>
                <a:srgbClr val="666666"/>
              </a:buClr>
              <a:buSzPts val="1113"/>
              <a:buFont typeface="Arial" panose="020B0604020202020204" pitchFamily="34" charset="0"/>
              <a:buChar char="●"/>
            </a:pPr>
            <a:r>
              <a:rPr lang="en-US" sz="1600" b="1" dirty="0"/>
              <a:t>Formalizing the proprietary Integrity Constraint “Language” of </a:t>
            </a:r>
            <a:r>
              <a:rPr lang="en-US" sz="1600" b="1" dirty="0" err="1"/>
              <a:t>Wikidata</a:t>
            </a:r>
            <a:r>
              <a:rPr lang="en-US" sz="1600" b="1" dirty="0"/>
              <a:t> &amp; Observing violations over time</a:t>
            </a:r>
          </a:p>
          <a:p>
            <a:pPr marL="1066785" lvl="1" indent="-398981">
              <a:lnSpc>
                <a:spcPct val="95000"/>
              </a:lnSpc>
              <a:spcBef>
                <a:spcPts val="1600"/>
              </a:spcBef>
              <a:buClr>
                <a:srgbClr val="666666"/>
              </a:buClr>
              <a:buSzPts val="1113"/>
              <a:buFont typeface="Arial" panose="020B0604020202020204" pitchFamily="34" charset="0"/>
              <a:buChar char="●"/>
            </a:pPr>
            <a:r>
              <a:rPr lang="en-US" sz="1600" i="1" dirty="0" err="1"/>
              <a:t>Wikidata</a:t>
            </a:r>
            <a:r>
              <a:rPr lang="en-US" sz="1600" i="1" dirty="0"/>
              <a:t> does not rely on OWL or SHACL, but uses a community-defined way to define constraints:</a:t>
            </a:r>
          </a:p>
          <a:p>
            <a:pPr marL="1523985" lvl="2" indent="-398981">
              <a:lnSpc>
                <a:spcPct val="95000"/>
              </a:lnSpc>
              <a:spcBef>
                <a:spcPts val="1600"/>
              </a:spcBef>
              <a:buClr>
                <a:srgbClr val="666666"/>
              </a:buClr>
              <a:buSzPts val="1113"/>
              <a:buFont typeface="Arial" panose="020B0604020202020204" pitchFamily="34" charset="0"/>
              <a:buChar char="●"/>
            </a:pPr>
            <a:r>
              <a:rPr lang="en-US" sz="1200" i="1" dirty="0"/>
              <a:t>We formulated all these constraints in SPARQL, to extract all violations</a:t>
            </a:r>
          </a:p>
          <a:p>
            <a:pPr marL="1523985" lvl="2" indent="-398981">
              <a:lnSpc>
                <a:spcPct val="95000"/>
              </a:lnSpc>
              <a:spcBef>
                <a:spcPts val="1600"/>
              </a:spcBef>
              <a:buClr>
                <a:srgbClr val="666666"/>
              </a:buClr>
              <a:buSzPts val="1113"/>
              <a:buFont typeface="Arial" panose="020B0604020202020204" pitchFamily="34" charset="0"/>
              <a:buChar char="●"/>
            </a:pPr>
            <a:r>
              <a:rPr lang="en-US" sz="1200" i="1" dirty="0"/>
              <a:t>We now investigate which constraints have been repaired how to learn patterns!</a:t>
            </a:r>
          </a:p>
        </p:txBody>
      </p:sp>
      <p:pic>
        <p:nvPicPr>
          <p:cNvPr id="253" name="Google Shape;253;p36">
            <a:extLst>
              <a:ext uri="{FF2B5EF4-FFF2-40B4-BE49-F238E27FC236}">
                <a16:creationId xmlns:a16="http://schemas.microsoft.com/office/drawing/2014/main" id="{6BFCEC81-EEC4-00EC-F7FB-1DF5D2CA585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12953">
            <a:off x="8897059" y="1237343"/>
            <a:ext cx="2717803" cy="294819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" name="Google Shape;238;p35">
            <a:extLst>
              <a:ext uri="{FF2B5EF4-FFF2-40B4-BE49-F238E27FC236}">
                <a16:creationId xmlns:a16="http://schemas.microsoft.com/office/drawing/2014/main" id="{083E94AF-5792-7042-B7EA-AFC23CD3D348}"/>
              </a:ext>
            </a:extLst>
          </p:cNvPr>
          <p:cNvSpPr txBox="1">
            <a:spLocks/>
          </p:cNvSpPr>
          <p:nvPr/>
        </p:nvSpPr>
        <p:spPr>
          <a:xfrm>
            <a:off x="9121698" y="6365410"/>
            <a:ext cx="2844800" cy="365200"/>
          </a:xfrm>
          <a:prstGeom prst="rect">
            <a:avLst/>
          </a:prstGeom>
        </p:spPr>
        <p:txBody>
          <a:bodyPr spcFirstLastPara="1" vert="horz" wrap="square" lIns="121900" tIns="60933" rIns="121900" bIns="60933" rtlCol="0" anchor="ctr" anchorCtr="0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2593A8-8B96-F543-F46E-1553CE15B8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257" y="3746032"/>
            <a:ext cx="2527300" cy="927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2DC809-8138-7F9B-0964-7FE7DC4E9D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256" y="4673132"/>
            <a:ext cx="5091051" cy="114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7B2BEE-6C48-CF78-5D08-5C23547C1D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406" y="5849012"/>
            <a:ext cx="4891515" cy="999838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FC51657F-835E-ACE9-3EBF-5E14B4E20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150" y="4424639"/>
            <a:ext cx="5847689" cy="242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F862D577-02E9-A58C-FE69-23C698264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5921" y="0"/>
            <a:ext cx="1097347" cy="109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4583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>
          <a:extLst>
            <a:ext uri="{FF2B5EF4-FFF2-40B4-BE49-F238E27FC236}">
              <a16:creationId xmlns:a16="http://schemas.microsoft.com/office/drawing/2014/main" id="{A63F1D24-5A90-18B7-7630-6BF114F09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6">
            <a:extLst>
              <a:ext uri="{FF2B5EF4-FFF2-40B4-BE49-F238E27FC236}">
                <a16:creationId xmlns:a16="http://schemas.microsoft.com/office/drawing/2014/main" id="{66510459-1EC8-3D09-F4AB-916966EB653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200"/>
          </a:xfrm>
          <a:prstGeom prst="rect">
            <a:avLst/>
          </a:prstGeom>
        </p:spPr>
        <p:txBody>
          <a:bodyPr spcFirstLastPara="1" vert="horz" wrap="square" lIns="121900" tIns="60933" rIns="121900" bIns="60933" rtlCol="0" anchor="ctr" anchorCtr="0">
            <a:normAutofit/>
          </a:bodyPr>
          <a:lstStyle/>
          <a:p>
            <a:fld id="{00000000-1234-1234-1234-123412341234}" type="slidenum">
              <a:rPr lang="en-US"/>
              <a:pPr/>
              <a:t>42</a:t>
            </a:fld>
            <a:endParaRPr/>
          </a:p>
        </p:txBody>
      </p:sp>
      <p:sp>
        <p:nvSpPr>
          <p:cNvPr id="249" name="Google Shape;249;p36">
            <a:extLst>
              <a:ext uri="{FF2B5EF4-FFF2-40B4-BE49-F238E27FC236}">
                <a16:creationId xmlns:a16="http://schemas.microsoft.com/office/drawing/2014/main" id="{0EA584AB-BAEA-4CED-8015-082456E127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2233" y="0"/>
            <a:ext cx="10972800" cy="1143200"/>
          </a:xfrm>
          <a:prstGeom prst="rect">
            <a:avLst/>
          </a:prstGeom>
        </p:spPr>
        <p:txBody>
          <a:bodyPr spcFirstLastPara="1" vert="horz" wrap="square" lIns="121900" tIns="60933" rIns="121900" bIns="60933" rtlCol="0" anchor="ctr" anchorCtr="0">
            <a:normAutofit fontScale="90000"/>
          </a:bodyPr>
          <a:lstStyle/>
          <a:p>
            <a:pPr algn="ctr">
              <a:spcBef>
                <a:spcPts val="0"/>
              </a:spcBef>
            </a:pPr>
            <a:r>
              <a:rPr lang="en-US" dirty="0"/>
              <a:t>Research Questions &amp; Starting points in my group</a:t>
            </a:r>
            <a:br>
              <a:rPr lang="en-US" dirty="0"/>
            </a:br>
            <a:r>
              <a:rPr lang="en-US" sz="4400" b="1" dirty="0">
                <a:solidFill>
                  <a:srgbClr val="666666"/>
                </a:solidFill>
              </a:rPr>
              <a:t>Querying large-scale KGs</a:t>
            </a:r>
            <a:endParaRPr dirty="0"/>
          </a:p>
        </p:txBody>
      </p:sp>
      <p:sp>
        <p:nvSpPr>
          <p:cNvPr id="250" name="Google Shape;250;p36">
            <a:extLst>
              <a:ext uri="{FF2B5EF4-FFF2-40B4-BE49-F238E27FC236}">
                <a16:creationId xmlns:a16="http://schemas.microsoft.com/office/drawing/2014/main" id="{B1CAC386-3D0C-FAE1-1208-CE32E43FE4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4176" y="1056434"/>
            <a:ext cx="8713424" cy="5121342"/>
          </a:xfrm>
          <a:prstGeom prst="rect">
            <a:avLst/>
          </a:prstGeom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609585" indent="-398981">
              <a:lnSpc>
                <a:spcPct val="95000"/>
              </a:lnSpc>
              <a:spcBef>
                <a:spcPts val="1600"/>
              </a:spcBef>
              <a:buClr>
                <a:srgbClr val="666666"/>
              </a:buClr>
              <a:buSzPts val="1113"/>
              <a:buChar char="●"/>
            </a:pPr>
            <a:r>
              <a:rPr lang="en-US" sz="2000" dirty="0"/>
              <a:t>Starting Points:</a:t>
            </a:r>
          </a:p>
          <a:p>
            <a:pPr marL="1066785" lvl="1" indent="-398981">
              <a:lnSpc>
                <a:spcPct val="95000"/>
              </a:lnSpc>
              <a:spcBef>
                <a:spcPts val="1600"/>
              </a:spcBef>
              <a:buClr>
                <a:srgbClr val="666666"/>
              </a:buClr>
              <a:buSzPts val="1113"/>
              <a:buChar char="●"/>
            </a:pPr>
            <a:r>
              <a:rPr lang="en-US" sz="1800" dirty="0"/>
              <a:t>Speeding up decentralized SPARQL Querying by Graph partition-shipping to avoid query time-outs</a:t>
            </a:r>
          </a:p>
          <a:p>
            <a:pPr marL="1523985" lvl="2" indent="-398981">
              <a:lnSpc>
                <a:spcPct val="95000"/>
              </a:lnSpc>
              <a:spcBef>
                <a:spcPts val="1600"/>
              </a:spcBef>
              <a:buClr>
                <a:srgbClr val="666666"/>
              </a:buClr>
              <a:buSzPts val="1113"/>
              <a:buChar char="●"/>
            </a:pPr>
            <a:r>
              <a:rPr lang="en-US" sz="1400" dirty="0"/>
              <a:t>In Amr’s thesis we demonstrated that by clever </a:t>
            </a:r>
            <a:r>
              <a:rPr lang="en-US" sz="1400" b="1" dirty="0"/>
              <a:t>graph partitioning</a:t>
            </a:r>
            <a:r>
              <a:rPr lang="en-US" sz="1400" dirty="0"/>
              <a:t> and </a:t>
            </a:r>
            <a:r>
              <a:rPr lang="en-US" sz="1400" b="1" dirty="0"/>
              <a:t>splitting processing between clients and SPARQL endpoints </a:t>
            </a:r>
            <a:r>
              <a:rPr lang="en-US" sz="1400" dirty="0"/>
              <a:t>the performance, the problems of central query endpoints can be significantly alleviated</a:t>
            </a:r>
          </a:p>
          <a:p>
            <a:pPr marL="1523985" lvl="2" indent="-398981">
              <a:lnSpc>
                <a:spcPct val="95000"/>
              </a:lnSpc>
              <a:spcBef>
                <a:spcPts val="1600"/>
              </a:spcBef>
              <a:buClr>
                <a:srgbClr val="666666"/>
              </a:buClr>
              <a:buSzPts val="1113"/>
              <a:buChar char="●"/>
            </a:pPr>
            <a:endParaRPr lang="en-US" sz="1200" dirty="0"/>
          </a:p>
        </p:txBody>
      </p:sp>
      <p:sp>
        <p:nvSpPr>
          <p:cNvPr id="4" name="Google Shape;238;p35">
            <a:extLst>
              <a:ext uri="{FF2B5EF4-FFF2-40B4-BE49-F238E27FC236}">
                <a16:creationId xmlns:a16="http://schemas.microsoft.com/office/drawing/2014/main" id="{812F30EC-1783-CC18-A0BD-D3832AA33810}"/>
              </a:ext>
            </a:extLst>
          </p:cNvPr>
          <p:cNvSpPr txBox="1">
            <a:spLocks/>
          </p:cNvSpPr>
          <p:nvPr/>
        </p:nvSpPr>
        <p:spPr>
          <a:xfrm>
            <a:off x="8737600" y="6356352"/>
            <a:ext cx="2844800" cy="365200"/>
          </a:xfrm>
          <a:prstGeom prst="rect">
            <a:avLst/>
          </a:prstGeom>
        </p:spPr>
        <p:txBody>
          <a:bodyPr spcFirstLastPara="1" vert="horz" wrap="square" lIns="121900" tIns="60933" rIns="121900" bIns="60933" rtlCol="0" anchor="ctr" anchorCtr="0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07D750AE-0150-984F-032B-1DB017F592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7" t="16965" r="22847" b="27156"/>
          <a:stretch/>
        </p:blipFill>
        <p:spPr bwMode="auto">
          <a:xfrm>
            <a:off x="10783229" y="-16348"/>
            <a:ext cx="1408771" cy="153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oogle Shape;252;p36">
            <a:extLst>
              <a:ext uri="{FF2B5EF4-FFF2-40B4-BE49-F238E27FC236}">
                <a16:creationId xmlns:a16="http://schemas.microsoft.com/office/drawing/2014/main" id="{2B5AF54F-562C-8C43-8411-32DEDF3FC6F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64312">
            <a:off x="8896923" y="1530669"/>
            <a:ext cx="2941299" cy="3320553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343280-6816-40FB-260E-7F00901856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275" y="3549843"/>
            <a:ext cx="3848444" cy="3195670"/>
          </a:xfrm>
          <a:prstGeom prst="rect">
            <a:avLst/>
          </a:prstGeom>
        </p:spPr>
      </p:pic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A3CDD082-D70D-170C-D79A-0C9F17DBE2A0}"/>
              </a:ext>
            </a:extLst>
          </p:cNvPr>
          <p:cNvSpPr/>
          <p:nvPr/>
        </p:nvSpPr>
        <p:spPr>
          <a:xfrm>
            <a:off x="5787504" y="4762329"/>
            <a:ext cx="3848444" cy="1796125"/>
          </a:xfrm>
          <a:prstGeom prst="wedgeRoundRectCallout">
            <a:avLst>
              <a:gd name="adj1" fmla="val -111108"/>
              <a:gd name="adj2" fmla="val -141518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Future work in BILAI:</a:t>
            </a:r>
          </a:p>
          <a:p>
            <a:pPr algn="ctr"/>
            <a:r>
              <a:rPr lang="en-GB" dirty="0"/>
              <a:t>How can we similarly split work in a decentralized manner  for other KG/AI tasks?</a:t>
            </a:r>
          </a:p>
          <a:p>
            <a:pPr algn="ctr"/>
            <a:r>
              <a:rPr lang="en-GB" dirty="0"/>
              <a:t>e.g. can we similarly modularize Knowledge Graph embeddings? </a:t>
            </a:r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24363251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B8CA9-72EC-425D-8AE8-80E227F15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/>
              <a:t>Starting points for collaboration:</a:t>
            </a:r>
          </a:p>
        </p:txBody>
      </p:sp>
      <p:pic>
        <p:nvPicPr>
          <p:cNvPr id="7170" name="Picture 2" descr="Emanuel Sallinger - TU Wien">
            <a:extLst>
              <a:ext uri="{FF2B5EF4-FFF2-40B4-BE49-F238E27FC236}">
                <a16:creationId xmlns:a16="http://schemas.microsoft.com/office/drawing/2014/main" id="{A6344812-4FED-04E6-6EDB-9A843F61A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376" y="-730"/>
            <a:ext cx="1182624" cy="118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AE5868-96AB-CA8D-931D-0B9314131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1338" y="2159091"/>
            <a:ext cx="4940662" cy="3635351"/>
          </a:xfrm>
          <a:prstGeom prst="rect">
            <a:avLst/>
          </a:prstGeom>
        </p:spPr>
      </p:pic>
      <p:sp>
        <p:nvSpPr>
          <p:cNvPr id="6" name="Google Shape;250;p36">
            <a:extLst>
              <a:ext uri="{FF2B5EF4-FFF2-40B4-BE49-F238E27FC236}">
                <a16:creationId xmlns:a16="http://schemas.microsoft.com/office/drawing/2014/main" id="{D26EF0CF-BFF5-0AAE-2C0E-D3DB49CDD76F}"/>
              </a:ext>
            </a:extLst>
          </p:cNvPr>
          <p:cNvSpPr txBox="1">
            <a:spLocks/>
          </p:cNvSpPr>
          <p:nvPr/>
        </p:nvSpPr>
        <p:spPr>
          <a:xfrm>
            <a:off x="-301752" y="1416095"/>
            <a:ext cx="7927848" cy="5121342"/>
          </a:xfrm>
          <a:prstGeom prst="rect">
            <a:avLst/>
          </a:prstGeom>
        </p:spPr>
        <p:txBody>
          <a:bodyPr spcFirstLastPara="1" vert="horz" wrap="square" lIns="121900" tIns="60933" rIns="121900" bIns="60933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0604" indent="0">
              <a:lnSpc>
                <a:spcPct val="95000"/>
              </a:lnSpc>
              <a:spcBef>
                <a:spcPts val="1600"/>
              </a:spcBef>
              <a:buClr>
                <a:srgbClr val="666666"/>
              </a:buClr>
              <a:buSzPts val="1113"/>
              <a:buNone/>
            </a:pPr>
            <a:r>
              <a:rPr lang="en-US" sz="2000" dirty="0"/>
              <a:t>Notably, in BILAI, colleagues from TU Vienna (Sallinger, Pavlovic) work on graph Embeddings that can partially capture rules and constraints:</a:t>
            </a:r>
          </a:p>
          <a:p>
            <a:pPr marL="1066785" lvl="1" indent="-398981">
              <a:lnSpc>
                <a:spcPct val="95000"/>
              </a:lnSpc>
              <a:spcBef>
                <a:spcPts val="1600"/>
              </a:spcBef>
              <a:buClr>
                <a:srgbClr val="666666"/>
              </a:buClr>
              <a:buSzPts val="1113"/>
              <a:buFont typeface="Arial" panose="020B0604020202020204" pitchFamily="34" charset="0"/>
              <a:buChar char="●"/>
            </a:pPr>
            <a:r>
              <a:rPr lang="en-US" sz="1600" dirty="0"/>
              <a:t>Similar to word embeddings and LLMs, Knowledge Graph Embeddings allow to </a:t>
            </a:r>
          </a:p>
          <a:p>
            <a:pPr marL="1523985" lvl="2" indent="-398981">
              <a:lnSpc>
                <a:spcPct val="95000"/>
              </a:lnSpc>
              <a:spcBef>
                <a:spcPts val="1600"/>
              </a:spcBef>
              <a:buClr>
                <a:srgbClr val="666666"/>
              </a:buClr>
              <a:buSzPts val="1113"/>
              <a:buFont typeface="Arial" panose="020B0604020202020204" pitchFamily="34" charset="0"/>
              <a:buChar char="●"/>
            </a:pPr>
            <a:r>
              <a:rPr lang="en-US" sz="1600" dirty="0"/>
              <a:t>predict missing edges in incomplete  KGs</a:t>
            </a:r>
          </a:p>
          <a:p>
            <a:pPr marL="1523985" lvl="2" indent="-398981">
              <a:lnSpc>
                <a:spcPct val="95000"/>
              </a:lnSpc>
              <a:spcBef>
                <a:spcPts val="1600"/>
              </a:spcBef>
              <a:buClr>
                <a:srgbClr val="666666"/>
              </a:buClr>
              <a:buSzPts val="1113"/>
              <a:buFont typeface="Arial" panose="020B0604020202020204" pitchFamily="34" charset="0"/>
              <a:buChar char="●"/>
            </a:pPr>
            <a:r>
              <a:rPr lang="en-US" sz="1600" dirty="0"/>
              <a:t>predict inconsistencies</a:t>
            </a:r>
          </a:p>
          <a:p>
            <a:pPr marL="1523985" lvl="2" indent="-398981">
              <a:lnSpc>
                <a:spcPct val="95000"/>
              </a:lnSpc>
              <a:spcBef>
                <a:spcPts val="1600"/>
              </a:spcBef>
              <a:buClr>
                <a:srgbClr val="666666"/>
              </a:buClr>
              <a:buSzPts val="1113"/>
              <a:buFont typeface="Arial" panose="020B0604020202020204" pitchFamily="34" charset="0"/>
              <a:buChar char="●"/>
            </a:pPr>
            <a:r>
              <a:rPr lang="en-US" sz="1600" dirty="0"/>
              <a:t>… I.e. predict possible repairs?</a:t>
            </a:r>
          </a:p>
          <a:p>
            <a:pPr marL="609585" indent="-398981">
              <a:lnSpc>
                <a:spcPct val="95000"/>
              </a:lnSpc>
              <a:spcBef>
                <a:spcPts val="1600"/>
              </a:spcBef>
              <a:buClr>
                <a:srgbClr val="666666"/>
              </a:buClr>
              <a:buSzPts val="1113"/>
              <a:buFont typeface="Arial" panose="020B0604020202020204" pitchFamily="34" charset="0"/>
              <a:buChar char="●"/>
            </a:pPr>
            <a:endParaRPr lang="en-US" sz="2000" dirty="0"/>
          </a:p>
          <a:p>
            <a:pPr marL="609585" indent="-398981">
              <a:lnSpc>
                <a:spcPct val="95000"/>
              </a:lnSpc>
              <a:spcBef>
                <a:spcPts val="1600"/>
              </a:spcBef>
              <a:buClr>
                <a:srgbClr val="666666"/>
              </a:buClr>
              <a:buSzPts val="1113"/>
              <a:buFont typeface="Arial" panose="020B0604020202020204" pitchFamily="34" charset="0"/>
              <a:buChar char="●"/>
            </a:pPr>
            <a:r>
              <a:rPr lang="en-US" sz="2000" dirty="0"/>
              <a:t>Open Problems:</a:t>
            </a:r>
          </a:p>
          <a:p>
            <a:pPr marL="1066785" lvl="1" indent="-398981">
              <a:lnSpc>
                <a:spcPct val="95000"/>
              </a:lnSpc>
              <a:spcBef>
                <a:spcPts val="1600"/>
              </a:spcBef>
              <a:buClr>
                <a:srgbClr val="666666"/>
              </a:buClr>
              <a:buSzPts val="1113"/>
              <a:buFont typeface="Arial" panose="020B0604020202020204" pitchFamily="34" charset="0"/>
              <a:buChar char="●"/>
            </a:pPr>
            <a:r>
              <a:rPr lang="en-US" sz="1600" dirty="0"/>
              <a:t>Scaling KG Embeddings to full KGs …</a:t>
            </a:r>
          </a:p>
          <a:p>
            <a:pPr marL="1066785" lvl="1" indent="-398981">
              <a:lnSpc>
                <a:spcPct val="95000"/>
              </a:lnSpc>
              <a:spcBef>
                <a:spcPts val="1600"/>
              </a:spcBef>
              <a:buClr>
                <a:srgbClr val="666666"/>
              </a:buClr>
              <a:buSzPts val="1113"/>
              <a:buFont typeface="Arial" panose="020B0604020202020204" pitchFamily="34" charset="0"/>
              <a:buChar char="●"/>
            </a:pPr>
            <a:r>
              <a:rPr lang="en-US" sz="1600" dirty="0"/>
              <a:t>… but (1) modularization might help here, relation to the </a:t>
            </a:r>
          </a:p>
          <a:p>
            <a:pPr marL="1066785" lvl="1" indent="-398981">
              <a:lnSpc>
                <a:spcPct val="95000"/>
              </a:lnSpc>
              <a:spcBef>
                <a:spcPts val="1600"/>
              </a:spcBef>
              <a:buClr>
                <a:srgbClr val="666666"/>
              </a:buClr>
              <a:buSzPts val="1113"/>
              <a:buFont typeface="Arial" panose="020B0604020202020204" pitchFamily="34" charset="0"/>
              <a:buChar char="●"/>
            </a:pPr>
            <a:r>
              <a:rPr lang="en-US" sz="1600" dirty="0"/>
              <a:t>(2) corresponding trend to LLMs-based “multi-agent frameworks”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7C9EB9-BE13-C77B-41C4-90BE2285AB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8232" y="4664550"/>
            <a:ext cx="5763768" cy="1542978"/>
          </a:xfrm>
          <a:prstGeom prst="rect">
            <a:avLst/>
          </a:prstGeom>
        </p:spPr>
      </p:pic>
      <p:pic>
        <p:nvPicPr>
          <p:cNvPr id="1028" name="Picture 4" descr="Business Informatics MSc - Thomas Biasion">
            <a:extLst>
              <a:ext uri="{FF2B5EF4-FFF2-40B4-BE49-F238E27FC236}">
                <a16:creationId xmlns:a16="http://schemas.microsoft.com/office/drawing/2014/main" id="{5556631B-D7E8-0910-8621-D3118CC7D8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84" b="33545"/>
          <a:stretch/>
        </p:blipFill>
        <p:spPr bwMode="auto">
          <a:xfrm>
            <a:off x="9799109" y="1575802"/>
            <a:ext cx="2423886" cy="62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C0FC4E-04A4-DFA6-9ABF-64760736D851}"/>
              </a:ext>
            </a:extLst>
          </p:cNvPr>
          <p:cNvSpPr txBox="1"/>
          <p:nvPr/>
        </p:nvSpPr>
        <p:spPr>
          <a:xfrm>
            <a:off x="9799109" y="1195494"/>
            <a:ext cx="2420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Slide: Emanuel Sallinger</a:t>
            </a:r>
          </a:p>
        </p:txBody>
      </p:sp>
      <p:pic>
        <p:nvPicPr>
          <p:cNvPr id="8" name="Google Shape;532;p36">
            <a:extLst>
              <a:ext uri="{FF2B5EF4-FFF2-40B4-BE49-F238E27FC236}">
                <a16:creationId xmlns:a16="http://schemas.microsoft.com/office/drawing/2014/main" id="{FEE719EE-B86D-B22C-1386-2A43680CA66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49559" y="2273977"/>
            <a:ext cx="1102258" cy="449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30079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5E299-1776-555B-F904-B23BD8087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DB44607-6BE7-7F82-701F-669F6F1A57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T" dirty="0"/>
              <a:t>Austrian National “Cluster of Exellence” BILAI:</a:t>
            </a:r>
          </a:p>
          <a:p>
            <a:pPr lvl="1"/>
            <a:r>
              <a:rPr lang="en-AT" dirty="0"/>
              <a:t>Vison of Broad AI</a:t>
            </a:r>
          </a:p>
          <a:p>
            <a:pPr lvl="1"/>
            <a:r>
              <a:rPr lang="en-AT" dirty="0"/>
              <a:t>Role of (Knowledge) Graph-Based AI in BILAI</a:t>
            </a:r>
          </a:p>
          <a:p>
            <a:pPr lvl="1"/>
            <a:endParaRPr lang="en-AT" dirty="0"/>
          </a:p>
          <a:p>
            <a:r>
              <a:rPr lang="en-AT" b="1" dirty="0"/>
              <a:t>Other Ongoing Research in our Institute/Department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BDE6644-196D-8979-C7F0-40467304F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25" y="287973"/>
            <a:ext cx="10515600" cy="1325563"/>
          </a:xfrm>
        </p:spPr>
        <p:txBody>
          <a:bodyPr/>
          <a:lstStyle/>
          <a:p>
            <a:r>
              <a:rPr lang="en-AT" dirty="0"/>
              <a:t>What’s next?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42942E-DAE3-06BC-C621-E23A518E456C}"/>
              </a:ext>
            </a:extLst>
          </p:cNvPr>
          <p:cNvSpPr txBox="1"/>
          <p:nvPr/>
        </p:nvSpPr>
        <p:spPr>
          <a:xfrm>
            <a:off x="2826587" y="6005822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dirty="0">
                <a:hlinkClick r:id="rId2"/>
              </a:rPr>
              <a:t>https://www.bilateral-ai.net/jobs/</a:t>
            </a:r>
            <a:r>
              <a:rPr lang="en-AT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E4F939-AF7F-5E1F-CD8F-FB61139829EB}"/>
              </a:ext>
            </a:extLst>
          </p:cNvPr>
          <p:cNvSpPr txBox="1"/>
          <p:nvPr/>
        </p:nvSpPr>
        <p:spPr>
          <a:xfrm>
            <a:off x="2826587" y="5636490"/>
            <a:ext cx="2441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dirty="0"/>
              <a:t>P.S.: we’re hiring! </a:t>
            </a:r>
            <a:r>
              <a:rPr lang="en-AT" dirty="0">
                <a:sym typeface="Wingdings" pitchFamily="2" charset="2"/>
              </a:rPr>
              <a:t></a:t>
            </a:r>
            <a:endParaRPr lang="en-AT" dirty="0"/>
          </a:p>
        </p:txBody>
      </p:sp>
      <p:pic>
        <p:nvPicPr>
          <p:cNvPr id="4" name="Google Shape;532;p36">
            <a:extLst>
              <a:ext uri="{FF2B5EF4-FFF2-40B4-BE49-F238E27FC236}">
                <a16:creationId xmlns:a16="http://schemas.microsoft.com/office/drawing/2014/main" id="{4F1C4A06-4D83-6E74-69B0-6176186A5C3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58323" y="5571303"/>
            <a:ext cx="1580991" cy="7133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2930840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"/>
          <p:cNvSpPr txBox="1"/>
          <p:nvPr/>
        </p:nvSpPr>
        <p:spPr>
          <a:xfrm>
            <a:off x="8208742" y="4280401"/>
            <a:ext cx="3061896" cy="5539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109710" tIns="54840" rIns="109710" bIns="54840" anchor="t" anchorCtr="0">
            <a:spAutoFit/>
          </a:bodyPr>
          <a:lstStyle/>
          <a:p>
            <a:pPr algn="r"/>
            <a:r>
              <a:rPr lang="de-AT" sz="144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AI for Data Ecosystems/</a:t>
            </a:r>
            <a:endParaRPr sz="192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r"/>
            <a:r>
              <a:rPr lang="de-AT" sz="144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Data Ecosystems for AI</a:t>
            </a:r>
            <a:endParaRPr sz="192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6" name="Google Shape;166;p2"/>
          <p:cNvSpPr txBox="1"/>
          <p:nvPr/>
        </p:nvSpPr>
        <p:spPr>
          <a:xfrm>
            <a:off x="8203140" y="3674307"/>
            <a:ext cx="3063638" cy="5539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109710" tIns="54840" rIns="109710" bIns="54840" anchor="t" anchorCtr="0">
            <a:spAutoFit/>
          </a:bodyPr>
          <a:lstStyle/>
          <a:p>
            <a:pPr algn="r"/>
            <a:r>
              <a:rPr lang="de-AT" sz="144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AI for Engineering</a:t>
            </a:r>
            <a:endParaRPr sz="2160"/>
          </a:p>
          <a:p>
            <a:pPr algn="r"/>
            <a:endParaRPr sz="144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7" name="Google Shape;167;p2"/>
          <p:cNvSpPr txBox="1"/>
          <p:nvPr/>
        </p:nvSpPr>
        <p:spPr>
          <a:xfrm>
            <a:off x="8203139" y="3072619"/>
            <a:ext cx="3069173" cy="5539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109710" tIns="54840" rIns="109710" bIns="54840" anchor="t" anchorCtr="0">
            <a:spAutoFit/>
          </a:bodyPr>
          <a:lstStyle/>
          <a:p>
            <a:pPr algn="r"/>
            <a:r>
              <a:rPr lang="de-AT" sz="144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Digital Humanism and AI</a:t>
            </a:r>
            <a:endParaRPr sz="2160"/>
          </a:p>
          <a:p>
            <a:pPr algn="r"/>
            <a:endParaRPr sz="144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8" name="Google Shape;168;p2"/>
          <p:cNvSpPr txBox="1"/>
          <p:nvPr/>
        </p:nvSpPr>
        <p:spPr>
          <a:xfrm>
            <a:off x="8203139" y="2453578"/>
            <a:ext cx="3068772" cy="5539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109710" tIns="54840" rIns="109710" bIns="54840" anchor="t" anchorCtr="0">
            <a:spAutoFit/>
          </a:bodyPr>
          <a:lstStyle/>
          <a:p>
            <a:pPr algn="r"/>
            <a:r>
              <a:rPr lang="de-AT" sz="144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Neurosymbolic</a:t>
            </a:r>
            <a:r>
              <a:rPr lang="de-AT" sz="144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AI Systems</a:t>
            </a:r>
            <a:endParaRPr sz="2160" dirty="0"/>
          </a:p>
          <a:p>
            <a:pPr algn="r"/>
            <a:endParaRPr sz="144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9" name="Google Shape;169;p2"/>
          <p:cNvSpPr txBox="1">
            <a:spLocks noGrp="1"/>
          </p:cNvSpPr>
          <p:nvPr>
            <p:ph type="title"/>
          </p:nvPr>
        </p:nvSpPr>
        <p:spPr>
          <a:xfrm>
            <a:off x="661483" y="76407"/>
            <a:ext cx="8208000" cy="108458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rmAutofit/>
          </a:bodyPr>
          <a:lstStyle/>
          <a:p>
            <a:pPr>
              <a:buSzPts val="2400"/>
            </a:pPr>
            <a:r>
              <a:rPr lang="de-AT" sz="2880" dirty="0"/>
              <a:t>AI in </a:t>
            </a:r>
            <a:r>
              <a:rPr lang="de-AT" sz="2880" dirty="0" err="1"/>
              <a:t>our</a:t>
            </a:r>
            <a:r>
              <a:rPr lang="de-AT" sz="2880" dirty="0"/>
              <a:t> Department – at a </a:t>
            </a:r>
            <a:r>
              <a:rPr lang="de-AT" sz="2880" dirty="0" err="1"/>
              <a:t>glance</a:t>
            </a:r>
            <a:endParaRPr dirty="0"/>
          </a:p>
        </p:txBody>
      </p:sp>
      <p:grpSp>
        <p:nvGrpSpPr>
          <p:cNvPr id="170" name="Google Shape;170;p2"/>
          <p:cNvGrpSpPr/>
          <p:nvPr/>
        </p:nvGrpSpPr>
        <p:grpSpPr>
          <a:xfrm>
            <a:off x="8201372" y="2523047"/>
            <a:ext cx="602423" cy="1672950"/>
            <a:chOff x="4546228" y="241372"/>
            <a:chExt cx="502019" cy="1394125"/>
          </a:xfrm>
        </p:grpSpPr>
        <p:sp>
          <p:nvSpPr>
            <p:cNvPr id="171" name="Google Shape;171;p2" descr="Robot"/>
            <p:cNvSpPr/>
            <p:nvPr/>
          </p:nvSpPr>
          <p:spPr>
            <a:xfrm>
              <a:off x="4546228" y="241372"/>
              <a:ext cx="501823" cy="419296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109710" tIns="54840" rIns="109710" bIns="54840" anchor="t" anchorCtr="0">
              <a:noAutofit/>
            </a:bodyPr>
            <a:lstStyle/>
            <a:p>
              <a:endParaRPr sz="216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72" name="Google Shape;172;p2" descr="Head with Gears"/>
            <p:cNvSpPr/>
            <p:nvPr/>
          </p:nvSpPr>
          <p:spPr>
            <a:xfrm>
              <a:off x="4591980" y="734756"/>
              <a:ext cx="456267" cy="396947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109710" tIns="54840" rIns="109710" bIns="54840" anchor="t" anchorCtr="0">
              <a:noAutofit/>
            </a:bodyPr>
            <a:lstStyle/>
            <a:p>
              <a:endParaRPr sz="216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73" name="Google Shape;173;p2" descr="Processor"/>
            <p:cNvSpPr/>
            <p:nvPr/>
          </p:nvSpPr>
          <p:spPr>
            <a:xfrm>
              <a:off x="4587032" y="1217022"/>
              <a:ext cx="456267" cy="418475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109710" tIns="54840" rIns="109710" bIns="54840" anchor="t" anchorCtr="0">
              <a:noAutofit/>
            </a:bodyPr>
            <a:lstStyle/>
            <a:p>
              <a:endParaRPr sz="216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pic>
        <p:nvPicPr>
          <p:cNvPr id="174" name="Google Shape;174;p2" descr="A picture containing black, screensho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22929" y="4284328"/>
            <a:ext cx="547024" cy="522746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"/>
          <p:cNvSpPr txBox="1"/>
          <p:nvPr/>
        </p:nvSpPr>
        <p:spPr>
          <a:xfrm>
            <a:off x="8120230" y="1881215"/>
            <a:ext cx="2722284" cy="406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spAutoFit/>
          </a:bodyPr>
          <a:lstStyle/>
          <a:p>
            <a:r>
              <a:rPr lang="de-AT" sz="192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AI areas of interest:</a:t>
            </a: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76" name="Google Shape;176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71210" y="5188049"/>
            <a:ext cx="812808" cy="10845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7" name="Google Shape;177;p2"/>
          <p:cNvGrpSpPr/>
          <p:nvPr/>
        </p:nvGrpSpPr>
        <p:grpSpPr>
          <a:xfrm>
            <a:off x="822004" y="1554450"/>
            <a:ext cx="6952187" cy="3267984"/>
            <a:chOff x="127653" y="1472400"/>
            <a:chExt cx="5793489" cy="2723320"/>
          </a:xfrm>
        </p:grpSpPr>
        <p:pic>
          <p:nvPicPr>
            <p:cNvPr id="178" name="Google Shape;178;p2" descr="A picture containing text, screenshot, font, design&#10;&#10;Description automatically generated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27653" y="1869080"/>
              <a:ext cx="5793489" cy="23266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9" name="Google Shape;179;p2"/>
            <p:cNvSpPr/>
            <p:nvPr/>
          </p:nvSpPr>
          <p:spPr>
            <a:xfrm>
              <a:off x="151150" y="1472400"/>
              <a:ext cx="5746500" cy="9582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9710" tIns="109710" rIns="109710" bIns="109710" anchor="ctr" anchorCtr="0">
              <a:noAutofit/>
            </a:bodyPr>
            <a:lstStyle/>
            <a:p>
              <a:pPr algn="ctr"/>
              <a:endParaRPr sz="2160"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180" name="Google Shape;180;p2"/>
          <p:cNvSpPr/>
          <p:nvPr/>
        </p:nvSpPr>
        <p:spPr>
          <a:xfrm>
            <a:off x="746426" y="2649873"/>
            <a:ext cx="4507859" cy="2362195"/>
          </a:xfrm>
          <a:prstGeom prst="donut">
            <a:avLst>
              <a:gd name="adj" fmla="val 2136"/>
            </a:avLst>
          </a:prstGeom>
          <a:solidFill>
            <a:schemeClr val="accent1"/>
          </a:solidFill>
          <a:ln w="12700" cap="flat" cmpd="sng">
            <a:solidFill>
              <a:srgbClr val="006D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9710" tIns="54840" rIns="109710" bIns="54840" anchor="ctr" anchorCtr="0">
            <a:noAutofit/>
          </a:bodyPr>
          <a:lstStyle/>
          <a:p>
            <a:pPr algn="ctr"/>
            <a:endParaRPr sz="216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1" name="Google Shape;181;p2"/>
          <p:cNvSpPr/>
          <p:nvPr/>
        </p:nvSpPr>
        <p:spPr>
          <a:xfrm>
            <a:off x="3266354" y="2633472"/>
            <a:ext cx="4507859" cy="2401392"/>
          </a:xfrm>
          <a:prstGeom prst="donut">
            <a:avLst>
              <a:gd name="adj" fmla="val 2136"/>
            </a:avLst>
          </a:prstGeom>
          <a:solidFill>
            <a:schemeClr val="accent1"/>
          </a:solidFill>
          <a:ln w="12700" cap="flat" cmpd="sng">
            <a:solidFill>
              <a:srgbClr val="006D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9710" tIns="54840" rIns="109710" bIns="54840" anchor="ctr" anchorCtr="0">
            <a:noAutofit/>
          </a:bodyPr>
          <a:lstStyle/>
          <a:p>
            <a:pPr algn="ctr"/>
            <a:endParaRPr sz="216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82" name="Google Shape;182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62433" y="1851974"/>
            <a:ext cx="563561" cy="702907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"/>
          <p:cNvSpPr txBox="1"/>
          <p:nvPr/>
        </p:nvSpPr>
        <p:spPr>
          <a:xfrm>
            <a:off x="705560" y="1014368"/>
            <a:ext cx="3610407" cy="886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spAutoFit/>
          </a:bodyPr>
          <a:lstStyle/>
          <a:p>
            <a:r>
              <a:rPr lang="de-AT" sz="168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Data Management Group</a:t>
            </a:r>
            <a:endParaRPr sz="2160" dirty="0"/>
          </a:p>
          <a:p>
            <a:r>
              <a:rPr lang="de-AT" sz="168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(Axel Polleres, Elmar Kiesling, Amin </a:t>
            </a:r>
            <a:r>
              <a:rPr lang="de-AT" sz="168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Anjomshoaa</a:t>
            </a:r>
            <a:r>
              <a:rPr lang="de-AT" sz="168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)</a:t>
            </a:r>
            <a:endParaRPr sz="2160" dirty="0"/>
          </a:p>
        </p:txBody>
      </p:sp>
      <p:pic>
        <p:nvPicPr>
          <p:cNvPr id="184" name="Google Shape;184;p2" descr="sabou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457764" y="1405393"/>
            <a:ext cx="796518" cy="1074888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"/>
          <p:cNvSpPr txBox="1"/>
          <p:nvPr/>
        </p:nvSpPr>
        <p:spPr>
          <a:xfrm>
            <a:off x="4360044" y="991789"/>
            <a:ext cx="4217028" cy="627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spAutoFit/>
          </a:bodyPr>
          <a:lstStyle/>
          <a:p>
            <a:r>
              <a:rPr lang="de-AT" sz="168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Semantic</a:t>
            </a:r>
            <a:r>
              <a:rPr lang="de-AT" sz="168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Systems Group</a:t>
            </a:r>
            <a:endParaRPr sz="2160" dirty="0"/>
          </a:p>
          <a:p>
            <a:r>
              <a:rPr lang="de-AT" sz="168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	(Marta </a:t>
            </a:r>
            <a:r>
              <a:rPr lang="de-AT" sz="168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Sabou</a:t>
            </a:r>
            <a:r>
              <a:rPr lang="de-AT" sz="168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)</a:t>
            </a:r>
            <a:endParaRPr sz="2160" dirty="0"/>
          </a:p>
        </p:txBody>
      </p:sp>
      <p:pic>
        <p:nvPicPr>
          <p:cNvPr id="186" name="Google Shape;186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302441" y="1880069"/>
            <a:ext cx="1751687" cy="55401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"/>
          <p:cNvSpPr txBox="1"/>
          <p:nvPr/>
        </p:nvSpPr>
        <p:spPr>
          <a:xfrm>
            <a:off x="1951560" y="5188050"/>
            <a:ext cx="9112680" cy="1126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spAutoFit/>
          </a:bodyPr>
          <a:lstStyle/>
          <a:p>
            <a:r>
              <a:rPr lang="de-AT" sz="16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Inst</a:t>
            </a:r>
            <a:r>
              <a:rPr lang="de-AT" sz="1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  <a:r>
              <a:rPr lang="de-AT" sz="16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for</a:t>
            </a:r>
            <a:r>
              <a:rPr lang="de-AT" sz="1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AT" sz="16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Complex</a:t>
            </a:r>
            <a:r>
              <a:rPr lang="de-AT" sz="1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Networks</a:t>
            </a:r>
            <a:endParaRPr sz="1600" dirty="0"/>
          </a:p>
          <a:p>
            <a:r>
              <a:rPr lang="de-AT" sz="12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</a:t>
            </a:r>
            <a:r>
              <a:rPr lang="de-AT" sz="1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Sabrina </a:t>
            </a:r>
            <a:r>
              <a:rPr lang="de-AT" sz="16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Kirrane</a:t>
            </a:r>
            <a:r>
              <a:rPr lang="de-AT" sz="12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)</a:t>
            </a:r>
            <a:endParaRPr sz="12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r>
              <a:rPr lang="de-AT" sz="1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=&gt; AI </a:t>
            </a:r>
            <a:r>
              <a:rPr lang="de-AT" sz="16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based</a:t>
            </a:r>
            <a:r>
              <a:rPr lang="de-AT" sz="1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AT" sz="16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policy</a:t>
            </a:r>
            <a:r>
              <a:rPr lang="de-AT" sz="1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AT" sz="16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representation</a:t>
            </a:r>
            <a:r>
              <a:rPr lang="de-AT" sz="1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and </a:t>
            </a:r>
            <a:r>
              <a:rPr lang="de-AT" sz="16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reasoning</a:t>
            </a:r>
            <a:r>
              <a:rPr lang="de-AT" sz="1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(e.g., </a:t>
            </a:r>
            <a:r>
              <a:rPr lang="de-AT" sz="16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regulatory</a:t>
            </a:r>
            <a:r>
              <a:rPr lang="de-AT" sz="1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AT" sz="16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obligations</a:t>
            </a:r>
            <a:r>
              <a:rPr lang="de-AT" sz="1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)</a:t>
            </a:r>
            <a:endParaRPr sz="16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r>
              <a:rPr lang="de-AT" sz="1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=&gt; AI Transparency and </a:t>
            </a:r>
            <a:r>
              <a:rPr lang="de-AT" sz="16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trust</a:t>
            </a:r>
            <a:endParaRPr sz="16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" name="Google Shape;296;p8" descr="Portrait Amin Anjomshoaa">
            <a:extLst>
              <a:ext uri="{FF2B5EF4-FFF2-40B4-BE49-F238E27FC236}">
                <a16:creationId xmlns:a16="http://schemas.microsoft.com/office/drawing/2014/main" id="{1710E6A7-A01A-D5BD-9D3F-ABF37BE87893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494965" y="1819468"/>
            <a:ext cx="582847" cy="730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99;p8" descr="Which data technologies are the main drivers of the digital ...">
            <a:extLst>
              <a:ext uri="{FF2B5EF4-FFF2-40B4-BE49-F238E27FC236}">
                <a16:creationId xmlns:a16="http://schemas.microsoft.com/office/drawing/2014/main" id="{0C98819D-C483-3AC7-B0C6-32BBB8AD5535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 l="21408" r="22060"/>
          <a:stretch/>
        </p:blipFill>
        <p:spPr>
          <a:xfrm>
            <a:off x="2105193" y="1870253"/>
            <a:ext cx="632407" cy="6797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0" animBg="1"/>
      <p:bldP spid="166" grpId="0" animBg="1"/>
      <p:bldP spid="167" grpId="0" animBg="1"/>
      <p:bldP spid="168" grpId="0" animBg="1"/>
      <p:bldP spid="175" grpId="0"/>
      <p:bldP spid="180" grpId="0" animBg="1"/>
      <p:bldP spid="181" grpId="0" animBg="1"/>
      <p:bldP spid="183" grpId="0"/>
      <p:bldP spid="185" grpId="0"/>
      <p:bldP spid="18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60348" y="1326756"/>
            <a:ext cx="671473" cy="78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08526" y="1301298"/>
            <a:ext cx="671473" cy="801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27914" y="1361955"/>
            <a:ext cx="600262" cy="705571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4"/>
          <p:cNvSpPr txBox="1"/>
          <p:nvPr/>
        </p:nvSpPr>
        <p:spPr>
          <a:xfrm>
            <a:off x="963168" y="5914763"/>
            <a:ext cx="10276783" cy="775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spAutoFit/>
          </a:bodyPr>
          <a:lstStyle/>
          <a:p>
            <a:r>
              <a:rPr lang="de-AT" sz="144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A. Breit, L. Waltersdorfer, F.J. </a:t>
            </a:r>
            <a:r>
              <a:rPr lang="de-AT" sz="1440" i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Ekaputra</a:t>
            </a:r>
            <a:r>
              <a:rPr lang="de-AT" sz="144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M. Sabou, A. </a:t>
            </a:r>
            <a:r>
              <a:rPr lang="de-AT" sz="1440" i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Ekelhart</a:t>
            </a:r>
            <a:r>
              <a:rPr lang="de-AT" sz="144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A. </a:t>
            </a:r>
            <a:r>
              <a:rPr lang="de-AT" sz="1440" i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Iana</a:t>
            </a:r>
            <a:r>
              <a:rPr lang="de-AT" sz="144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H. </a:t>
            </a:r>
            <a:r>
              <a:rPr lang="de-AT" sz="1440" i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Paulheim</a:t>
            </a:r>
            <a:r>
              <a:rPr lang="de-AT" sz="144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J. </a:t>
            </a:r>
            <a:r>
              <a:rPr lang="de-AT" sz="1440" i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Portisch</a:t>
            </a:r>
            <a:r>
              <a:rPr lang="de-AT" sz="144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A. </a:t>
            </a:r>
            <a:r>
              <a:rPr lang="de-AT" sz="1440" i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Revenko</a:t>
            </a:r>
            <a:r>
              <a:rPr lang="de-AT" sz="144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A. </a:t>
            </a:r>
            <a:r>
              <a:rPr lang="de-AT" sz="1440" i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ten</a:t>
            </a:r>
            <a:r>
              <a:rPr lang="de-AT" sz="144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AT" sz="1440" i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Teije</a:t>
            </a:r>
            <a:r>
              <a:rPr lang="de-AT" sz="144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and F. van </a:t>
            </a:r>
            <a:r>
              <a:rPr lang="de-AT" sz="1440" i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Harmelen</a:t>
            </a:r>
            <a:r>
              <a:rPr lang="de-AT" sz="144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2023. </a:t>
            </a:r>
            <a:r>
              <a:rPr lang="de-AT" sz="1440" i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Combining</a:t>
            </a:r>
            <a:r>
              <a:rPr lang="de-AT" sz="144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AT" sz="1440" i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Machine</a:t>
            </a:r>
            <a:r>
              <a:rPr lang="de-AT" sz="144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Learning and </a:t>
            </a:r>
            <a:r>
              <a:rPr lang="de-AT" sz="1440" i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Semantic</a:t>
            </a:r>
            <a:r>
              <a:rPr lang="de-AT" sz="144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Web: A </a:t>
            </a:r>
            <a:r>
              <a:rPr lang="de-AT" sz="1440" i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Systematic</a:t>
            </a:r>
            <a:r>
              <a:rPr lang="de-AT" sz="144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Mapping Study. ACM Computing Survey. March 2023.</a:t>
            </a:r>
            <a:endParaRPr sz="144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4" name="Google Shape;214;p4"/>
          <p:cNvSpPr txBox="1"/>
          <p:nvPr/>
        </p:nvSpPr>
        <p:spPr>
          <a:xfrm>
            <a:off x="963168" y="1361955"/>
            <a:ext cx="7162800" cy="775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spAutoFit/>
          </a:bodyPr>
          <a:lstStyle/>
          <a:p>
            <a:r>
              <a:rPr lang="de-AT" sz="216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= Semantic Web and Machine Learning systems</a:t>
            </a:r>
            <a:endParaRPr sz="2160"/>
          </a:p>
          <a:p>
            <a:r>
              <a:rPr lang="de-AT" sz="216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(a type of neural-symbolic systems)</a:t>
            </a:r>
            <a:endParaRPr sz="2160"/>
          </a:p>
        </p:txBody>
      </p:sp>
      <p:pic>
        <p:nvPicPr>
          <p:cNvPr id="215" name="Google Shape;215;p4" descr="A picture containing text, screenshot, circle, diagram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22319" y="2242033"/>
            <a:ext cx="8181919" cy="3568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4" descr="sabou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48162" y="245755"/>
            <a:ext cx="1312190" cy="18653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oogle Shape;195;p3">
            <a:extLst>
              <a:ext uri="{FF2B5EF4-FFF2-40B4-BE49-F238E27FC236}">
                <a16:creationId xmlns:a16="http://schemas.microsoft.com/office/drawing/2014/main" id="{608F30F7-958B-1F9E-D895-99E1C65F9AD7}"/>
              </a:ext>
            </a:extLst>
          </p:cNvPr>
          <p:cNvGrpSpPr/>
          <p:nvPr/>
        </p:nvGrpSpPr>
        <p:grpSpPr>
          <a:xfrm>
            <a:off x="1090632" y="347413"/>
            <a:ext cx="4587076" cy="664749"/>
            <a:chOff x="3678626" y="2056514"/>
            <a:chExt cx="3064580" cy="553957"/>
          </a:xfrm>
        </p:grpSpPr>
        <p:sp>
          <p:nvSpPr>
            <p:cNvPr id="3" name="Google Shape;196;p3">
              <a:extLst>
                <a:ext uri="{FF2B5EF4-FFF2-40B4-BE49-F238E27FC236}">
                  <a16:creationId xmlns:a16="http://schemas.microsoft.com/office/drawing/2014/main" id="{0E8E5CF8-0B02-F6A4-5D59-45CC1CC9AE96}"/>
                </a:ext>
              </a:extLst>
            </p:cNvPr>
            <p:cNvSpPr txBox="1"/>
            <p:nvPr/>
          </p:nvSpPr>
          <p:spPr>
            <a:xfrm>
              <a:off x="3727968" y="2056514"/>
              <a:ext cx="3015238" cy="553957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109710" tIns="54840" rIns="109710" bIns="54840" anchor="t" anchorCtr="0">
              <a:spAutoFit/>
            </a:bodyPr>
            <a:lstStyle/>
            <a:p>
              <a:pPr algn="r"/>
              <a:r>
                <a:rPr lang="de-AT" sz="2160" dirty="0" err="1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Neurosymbolic</a:t>
              </a:r>
              <a:r>
                <a:rPr lang="de-AT" sz="2160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 AI Systems</a:t>
              </a:r>
              <a:endParaRPr sz="2400" dirty="0"/>
            </a:p>
            <a:p>
              <a:pPr algn="r"/>
              <a:r>
                <a:rPr lang="en-US" sz="1440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Prof. Marta </a:t>
              </a:r>
              <a:r>
                <a:rPr lang="en-US" sz="1440" dirty="0" err="1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Sabou</a:t>
              </a:r>
              <a:endParaRPr sz="144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" name="Google Shape;197;p3" descr="Robot">
              <a:extLst>
                <a:ext uri="{FF2B5EF4-FFF2-40B4-BE49-F238E27FC236}">
                  <a16:creationId xmlns:a16="http://schemas.microsoft.com/office/drawing/2014/main" id="{97D110D9-BF7E-7389-12D3-14EC5DD94B79}"/>
                </a:ext>
              </a:extLst>
            </p:cNvPr>
            <p:cNvSpPr/>
            <p:nvPr/>
          </p:nvSpPr>
          <p:spPr>
            <a:xfrm>
              <a:off x="3678626" y="2056514"/>
              <a:ext cx="501823" cy="419296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109710" tIns="54840" rIns="109710" bIns="54840" anchor="t" anchorCtr="0">
              <a:noAutofit/>
            </a:bodyPr>
            <a:lstStyle/>
            <a:p>
              <a:endParaRPr sz="216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</p:spTree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5C37F-03E4-F7F4-2F82-DF48B769F0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A diagram of a diagram of a system&#10;&#10;Description automatically generated with medium confidence">
            <a:extLst>
              <a:ext uri="{FF2B5EF4-FFF2-40B4-BE49-F238E27FC236}">
                <a16:creationId xmlns:a16="http://schemas.microsoft.com/office/drawing/2014/main" id="{E8BBD3E9-7B6A-8B1E-0E27-559BDDFD90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144" y="2185261"/>
            <a:ext cx="5126576" cy="3355578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56530B5-951D-802D-C319-DBC85CB26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491" y="158341"/>
            <a:ext cx="8418629" cy="1084586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IE" dirty="0"/>
              <a:t>KG-based AI for Self-Determination</a:t>
            </a:r>
            <a:endParaRPr lang="en-IE" dirty="0">
              <a:solidFill>
                <a:schemeClr val="accent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889ACF-29A9-A008-E5D9-2EBBA96C49EB}"/>
              </a:ext>
            </a:extLst>
          </p:cNvPr>
          <p:cNvSpPr txBox="1"/>
          <p:nvPr/>
        </p:nvSpPr>
        <p:spPr>
          <a:xfrm>
            <a:off x="7672374" y="1926727"/>
            <a:ext cx="3203304" cy="2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60" b="1">
                <a:latin typeface="Calibri" panose="020F0502020204030204" pitchFamily="34" charset="0"/>
                <a:cs typeface="Calibri" panose="020F0502020204030204" pitchFamily="34" charset="0"/>
              </a:rPr>
              <a:t>KG-based AI for Self-determination Conceptualisation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5E30AE-3C3A-E0D9-639F-E142561B1F47}"/>
              </a:ext>
            </a:extLst>
          </p:cNvPr>
          <p:cNvSpPr txBox="1"/>
          <p:nvPr/>
        </p:nvSpPr>
        <p:spPr>
          <a:xfrm>
            <a:off x="671077" y="1926728"/>
            <a:ext cx="5608066" cy="319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440" dirty="0">
                <a:latin typeface="Calibri" panose="020F0502020204030204" pitchFamily="34" charset="0"/>
                <a:cs typeface="Calibri" panose="020F0502020204030204" pitchFamily="34" charset="0"/>
              </a:rPr>
              <a:t>The three pillar research topics - trust, accountability, and autonomy - represent the </a:t>
            </a:r>
            <a:r>
              <a:rPr lang="en-GB" sz="144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desired goals for how AI can benefit society and facilitate self-determination</a:t>
            </a:r>
            <a:endParaRPr lang="en-GB" sz="144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44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440" dirty="0">
                <a:latin typeface="Calibri" panose="020F0502020204030204" pitchFamily="34" charset="0"/>
                <a:cs typeface="Calibri" panose="020F0502020204030204" pitchFamily="34" charset="0"/>
              </a:rPr>
              <a:t>The pillars combine </a:t>
            </a:r>
            <a:r>
              <a:rPr lang="en-GB" sz="144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fundamental principles of the proposed EU AI Act and self-determination theory</a:t>
            </a:r>
            <a:r>
              <a:rPr lang="en-GB" sz="144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endParaRPr lang="en-GB" sz="144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440" dirty="0">
                <a:latin typeface="Calibri" panose="020F0502020204030204" pitchFamily="34" charset="0"/>
                <a:cs typeface="Calibri" panose="020F0502020204030204" pitchFamily="34" charset="0"/>
              </a:rPr>
              <a:t>The pillars are supported via four foundational research topics that represent the </a:t>
            </a:r>
            <a:r>
              <a:rPr lang="en-GB" sz="144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tools and techniques needed to support the three research pillars</a:t>
            </a:r>
            <a:r>
              <a:rPr lang="en-GB" sz="144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GB" sz="1440" dirty="0">
                <a:latin typeface="Calibri" panose="020F0502020204030204" pitchFamily="34" charset="0"/>
                <a:cs typeface="Calibri" panose="020F0502020204030204" pitchFamily="34" charset="0"/>
              </a:rPr>
              <a:t>machine-readable norms and policies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GB" sz="1440" dirty="0">
                <a:latin typeface="Calibri" panose="020F0502020204030204" pitchFamily="34" charset="0"/>
                <a:cs typeface="Calibri" panose="020F0502020204030204" pitchFamily="34" charset="0"/>
              </a:rPr>
              <a:t>decentralised infrastructure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GB" sz="1440" dirty="0">
                <a:latin typeface="Calibri" panose="020F0502020204030204" pitchFamily="34" charset="0"/>
                <a:cs typeface="Calibri" panose="020F0502020204030204" pitchFamily="34" charset="0"/>
              </a:rPr>
              <a:t>decentralised KG management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GB" sz="1440" dirty="0">
                <a:latin typeface="Calibri" panose="020F0502020204030204" pitchFamily="34" charset="0"/>
                <a:cs typeface="Calibri" panose="020F0502020204030204" pitchFamily="34" charset="0"/>
              </a:rPr>
              <a:t>explainable and neuro-symbolic AI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ED1DADB5-16E0-5F2F-4445-938EFE17F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4079" y="6437912"/>
            <a:ext cx="380538" cy="309702"/>
          </a:xfrm>
        </p:spPr>
        <p:txBody>
          <a:bodyPr/>
          <a:lstStyle/>
          <a:p>
            <a:fld id="{BE3DC40E-DBBE-4E2D-9EEC-FBF0DA0E9179}" type="slidenum">
              <a:rPr lang="en-GB" smtClean="0"/>
              <a:t>47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906A2E-38D0-1BA3-DE2F-36FD53CDB24B}"/>
              </a:ext>
            </a:extLst>
          </p:cNvPr>
          <p:cNvSpPr txBox="1"/>
          <p:nvPr/>
        </p:nvSpPr>
        <p:spPr>
          <a:xfrm>
            <a:off x="609600" y="6377869"/>
            <a:ext cx="10972800" cy="46166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IE" sz="1200">
                <a:solidFill>
                  <a:schemeClr val="bg1"/>
                </a:solidFill>
              </a:rPr>
              <a:t>Ibáñez, L., Domingue, J., </a:t>
            </a:r>
            <a:r>
              <a:rPr lang="en-IE" sz="1200" b="1" err="1">
                <a:solidFill>
                  <a:schemeClr val="bg1"/>
                </a:solidFill>
              </a:rPr>
              <a:t>Kirrane</a:t>
            </a:r>
            <a:r>
              <a:rPr lang="en-IE" sz="1200" b="1">
                <a:solidFill>
                  <a:schemeClr val="bg1"/>
                </a:solidFill>
              </a:rPr>
              <a:t>, S.</a:t>
            </a:r>
            <a:r>
              <a:rPr lang="en-IE" sz="1200">
                <a:solidFill>
                  <a:schemeClr val="bg1"/>
                </a:solidFill>
              </a:rPr>
              <a:t>, Seneviratne, O., Third, A., Vidal, M., 2023. Trust, Accountability, and Autonomy in Knowledge Graph-based AI for Self-determination. Transactions on Graph Data and Knowledge (TGDK) </a:t>
            </a:r>
            <a:r>
              <a:rPr lang="en-IE" sz="1200" i="1">
                <a:solidFill>
                  <a:schemeClr val="bg1"/>
                </a:solidFill>
              </a:rPr>
              <a:t>(revised and resubmitted)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FC3045E3-457D-B318-DF76-A013D025E82D}"/>
              </a:ext>
            </a:extLst>
          </p:cNvPr>
          <p:cNvSpPr txBox="1">
            <a:spLocks/>
          </p:cNvSpPr>
          <p:nvPr/>
        </p:nvSpPr>
        <p:spPr>
          <a:xfrm>
            <a:off x="11201863" y="6051375"/>
            <a:ext cx="380538" cy="309702"/>
          </a:xfrm>
          <a:prstGeom prst="rect">
            <a:avLst/>
          </a:prstGeom>
        </p:spPr>
        <p:txBody>
          <a:bodyPr vert="horz" lIns="0" tIns="54858" rIns="0" bIns="54858" rtlCol="0"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 cap="all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E3DC40E-DBBE-4E2D-9EEC-FBF0DA0E9179}" type="slidenum">
              <a:rPr lang="en-GB" sz="960"/>
              <a:pPr/>
              <a:t>47</a:t>
            </a:fld>
            <a:endParaRPr lang="en-GB" sz="960" dirty="0"/>
          </a:p>
        </p:txBody>
      </p:sp>
      <p:pic>
        <p:nvPicPr>
          <p:cNvPr id="12" name="Picture 11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621F7066-F38C-1A22-F81E-0E42D5700B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026" y="206588"/>
            <a:ext cx="880084" cy="105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632174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CE3FA-48E4-09EF-F88E-AFB1EDD147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9760E-4B67-64FB-4099-41558A3AE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171"/>
            <a:ext cx="11360800" cy="1332796"/>
          </a:xfrm>
        </p:spPr>
        <p:txBody>
          <a:bodyPr>
            <a:normAutofit fontScale="90000"/>
          </a:bodyPr>
          <a:lstStyle/>
          <a:p>
            <a:r>
              <a:rPr lang="en-US" dirty="0"/>
              <a:t>Building application specific Knowledge Graphs:</a:t>
            </a:r>
            <a:br>
              <a:rPr lang="en-US" dirty="0"/>
            </a:br>
            <a:r>
              <a:rPr lang="en-US" dirty="0"/>
              <a:t>CRISP Knowledge Graph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278D8A-0B00-8AAB-F1CB-607A5BA912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3396" y="1518167"/>
            <a:ext cx="3797083" cy="45552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Aims to establish the backbone of information integration for gathering Austrian infrastructure systems pertinent for crisis management. </a:t>
            </a:r>
          </a:p>
          <a:p>
            <a:r>
              <a:rPr lang="en-US" dirty="0"/>
              <a:t>Is built on the foundation of three core elements: </a:t>
            </a:r>
            <a:r>
              <a:rPr lang="en-US" dirty="0">
                <a:solidFill>
                  <a:schemeClr val="accent1"/>
                </a:solidFill>
              </a:rPr>
              <a:t>event of hazards</a:t>
            </a:r>
            <a:r>
              <a:rPr lang="en-US" dirty="0"/>
              <a:t>, </a:t>
            </a:r>
            <a:r>
              <a:rPr lang="en-US" dirty="0">
                <a:solidFill>
                  <a:schemeClr val="accent1"/>
                </a:solidFill>
              </a:rPr>
              <a:t>geographical regions</a:t>
            </a:r>
            <a:r>
              <a:rPr lang="en-US" dirty="0"/>
              <a:t>, and </a:t>
            </a:r>
            <a:r>
              <a:rPr lang="en-US" dirty="0">
                <a:solidFill>
                  <a:schemeClr val="accent1"/>
                </a:solidFill>
              </a:rPr>
              <a:t>infrastructure networks</a:t>
            </a:r>
            <a:r>
              <a:rPr lang="en-US" dirty="0"/>
              <a:t>. </a:t>
            </a:r>
          </a:p>
          <a:p>
            <a:r>
              <a:rPr lang="en-US" dirty="0"/>
              <a:t>Some statistics</a:t>
            </a:r>
          </a:p>
          <a:p>
            <a:pPr lvl="1"/>
            <a:r>
              <a:rPr lang="en-US" b="1" dirty="0"/>
              <a:t>6,375,118</a:t>
            </a:r>
            <a:r>
              <a:rPr lang="en-US" dirty="0"/>
              <a:t> Triples collected from different open data resources.</a:t>
            </a:r>
          </a:p>
          <a:p>
            <a:pPr lvl="1"/>
            <a:r>
              <a:rPr lang="en-US" b="1" dirty="0"/>
              <a:t>3,887</a:t>
            </a:r>
            <a:r>
              <a:rPr lang="en-US" dirty="0"/>
              <a:t> First Responders Organizations involved in crisis management.</a:t>
            </a:r>
          </a:p>
          <a:p>
            <a:pPr lvl="1"/>
            <a:r>
              <a:rPr lang="en-US" b="1" dirty="0"/>
              <a:t>249,781</a:t>
            </a:r>
            <a:r>
              <a:rPr lang="en-US" dirty="0"/>
              <a:t> Observations of properties associated with specific features of interest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AFD73E-4888-7AEF-9CA0-79949686825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mtClean="0"/>
              <a:pPr algn="r"/>
              <a:t>48</a:t>
            </a:fld>
            <a:endParaRPr lang="en"/>
          </a:p>
        </p:txBody>
      </p:sp>
      <p:sp>
        <p:nvSpPr>
          <p:cNvPr id="5" name="Google Shape;211;p28">
            <a:extLst>
              <a:ext uri="{FF2B5EF4-FFF2-40B4-BE49-F238E27FC236}">
                <a16:creationId xmlns:a16="http://schemas.microsoft.com/office/drawing/2014/main" id="{F9EB0EB5-94C4-4CE1-F484-7FC8E42B0F4C}"/>
              </a:ext>
            </a:extLst>
          </p:cNvPr>
          <p:cNvSpPr/>
          <p:nvPr/>
        </p:nvSpPr>
        <p:spPr>
          <a:xfrm>
            <a:off x="4321719" y="2221970"/>
            <a:ext cx="2370707" cy="2502020"/>
          </a:xfrm>
          <a:prstGeom prst="roundRect">
            <a:avLst>
              <a:gd name="adj" fmla="val 6998"/>
            </a:avLst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097253"/>
            <a:endParaRPr sz="216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Google Shape;212;p28">
            <a:extLst>
              <a:ext uri="{FF2B5EF4-FFF2-40B4-BE49-F238E27FC236}">
                <a16:creationId xmlns:a16="http://schemas.microsoft.com/office/drawing/2014/main" id="{B378F7D6-BF3D-5ECE-EA53-E53AF7B2E8EF}"/>
              </a:ext>
            </a:extLst>
          </p:cNvPr>
          <p:cNvSpPr/>
          <p:nvPr/>
        </p:nvSpPr>
        <p:spPr>
          <a:xfrm>
            <a:off x="9654973" y="2221970"/>
            <a:ext cx="2370707" cy="2502020"/>
          </a:xfrm>
          <a:prstGeom prst="roundRect">
            <a:avLst>
              <a:gd name="adj" fmla="val 6998"/>
            </a:avLst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097253"/>
            <a:endParaRPr sz="2160">
              <a:solidFill>
                <a:srgbClr val="000000"/>
              </a:solidFill>
              <a:latin typeface="Verdana"/>
            </a:endParaRPr>
          </a:p>
        </p:txBody>
      </p:sp>
      <p:grpSp>
        <p:nvGrpSpPr>
          <p:cNvPr id="7" name="Google Shape;213;p28">
            <a:extLst>
              <a:ext uri="{FF2B5EF4-FFF2-40B4-BE49-F238E27FC236}">
                <a16:creationId xmlns:a16="http://schemas.microsoft.com/office/drawing/2014/main" id="{746D6285-BE1B-D381-27F5-D2859AD9F82B}"/>
              </a:ext>
            </a:extLst>
          </p:cNvPr>
          <p:cNvGrpSpPr/>
          <p:nvPr/>
        </p:nvGrpSpPr>
        <p:grpSpPr>
          <a:xfrm>
            <a:off x="7325129" y="2391320"/>
            <a:ext cx="1678608" cy="1931651"/>
            <a:chOff x="2749250" y="1644650"/>
            <a:chExt cx="2940200" cy="2943075"/>
          </a:xfrm>
        </p:grpSpPr>
        <p:pic>
          <p:nvPicPr>
            <p:cNvPr id="8" name="Google Shape;214;p28">
              <a:extLst>
                <a:ext uri="{FF2B5EF4-FFF2-40B4-BE49-F238E27FC236}">
                  <a16:creationId xmlns:a16="http://schemas.microsoft.com/office/drawing/2014/main" id="{1E789F6C-B9B1-D6F1-A50D-61D8C939E99E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t="8625" r="11995"/>
            <a:stretch/>
          </p:blipFill>
          <p:spPr>
            <a:xfrm>
              <a:off x="2749250" y="1644650"/>
              <a:ext cx="2940200" cy="29430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215;p28">
              <a:extLst>
                <a:ext uri="{FF2B5EF4-FFF2-40B4-BE49-F238E27FC236}">
                  <a16:creationId xmlns:a16="http://schemas.microsoft.com/office/drawing/2014/main" id="{65D12BA8-7338-780C-D13B-5215A0BAADA3}"/>
                </a:ext>
              </a:extLst>
            </p:cNvPr>
            <p:cNvSpPr/>
            <p:nvPr/>
          </p:nvSpPr>
          <p:spPr>
            <a:xfrm>
              <a:off x="2759550" y="1648575"/>
              <a:ext cx="2919600" cy="2935200"/>
            </a:xfrm>
            <a:prstGeom prst="rect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53"/>
              <a:endParaRPr sz="2160">
                <a:solidFill>
                  <a:srgbClr val="000000"/>
                </a:solidFill>
                <a:latin typeface="Verdana"/>
              </a:endParaRPr>
            </a:p>
          </p:txBody>
        </p:sp>
      </p:grpSp>
      <p:pic>
        <p:nvPicPr>
          <p:cNvPr id="10" name="Google Shape;216;p28">
            <a:extLst>
              <a:ext uri="{FF2B5EF4-FFF2-40B4-BE49-F238E27FC236}">
                <a16:creationId xmlns:a16="http://schemas.microsoft.com/office/drawing/2014/main" id="{12C37091-4C1F-3ACC-C3F2-3C5326FF397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57363" y="3578701"/>
            <a:ext cx="401332" cy="43413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17;p28">
            <a:extLst>
              <a:ext uri="{FF2B5EF4-FFF2-40B4-BE49-F238E27FC236}">
                <a16:creationId xmlns:a16="http://schemas.microsoft.com/office/drawing/2014/main" id="{AE13568B-B5EF-A5EA-ED98-7F7359618DD6}"/>
              </a:ext>
            </a:extLst>
          </p:cNvPr>
          <p:cNvSpPr txBox="1"/>
          <p:nvPr/>
        </p:nvSpPr>
        <p:spPr>
          <a:xfrm>
            <a:off x="10477357" y="2554679"/>
            <a:ext cx="1548324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1097253"/>
            <a:r>
              <a:rPr lang="en" sz="1100">
                <a:solidFill>
                  <a:srgbClr val="000000"/>
                </a:solidFill>
                <a:latin typeface="Verdana"/>
              </a:rPr>
              <a:t>Road Network</a:t>
            </a:r>
            <a:endParaRPr sz="11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2" name="Google Shape;218;p28">
            <a:extLst>
              <a:ext uri="{FF2B5EF4-FFF2-40B4-BE49-F238E27FC236}">
                <a16:creationId xmlns:a16="http://schemas.microsoft.com/office/drawing/2014/main" id="{AA8AB28C-3E02-DCA4-92EB-8BB3DAFD8160}"/>
              </a:ext>
            </a:extLst>
          </p:cNvPr>
          <p:cNvSpPr txBox="1"/>
          <p:nvPr/>
        </p:nvSpPr>
        <p:spPr>
          <a:xfrm>
            <a:off x="10477357" y="3093445"/>
            <a:ext cx="1548324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1097253"/>
            <a:r>
              <a:rPr lang="en" sz="1100">
                <a:solidFill>
                  <a:srgbClr val="000000"/>
                </a:solidFill>
                <a:latin typeface="Verdana"/>
              </a:rPr>
              <a:t>Railway Network</a:t>
            </a:r>
            <a:endParaRPr sz="11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3" name="Google Shape;219;p28">
            <a:extLst>
              <a:ext uri="{FF2B5EF4-FFF2-40B4-BE49-F238E27FC236}">
                <a16:creationId xmlns:a16="http://schemas.microsoft.com/office/drawing/2014/main" id="{E071CA08-C302-8343-2CB3-470519B96CC3}"/>
              </a:ext>
            </a:extLst>
          </p:cNvPr>
          <p:cNvSpPr txBox="1"/>
          <p:nvPr/>
        </p:nvSpPr>
        <p:spPr>
          <a:xfrm>
            <a:off x="10539563" y="3578701"/>
            <a:ext cx="1548324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1097253"/>
            <a:r>
              <a:rPr lang="en" sz="1100">
                <a:solidFill>
                  <a:srgbClr val="000000"/>
                </a:solidFill>
                <a:latin typeface="Verdana"/>
              </a:rPr>
              <a:t>Water Network</a:t>
            </a:r>
            <a:endParaRPr sz="1100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14" name="Google Shape;220;p28">
            <a:extLst>
              <a:ext uri="{FF2B5EF4-FFF2-40B4-BE49-F238E27FC236}">
                <a16:creationId xmlns:a16="http://schemas.microsoft.com/office/drawing/2014/main" id="{88CBF308-9A6B-69A5-4E7F-802B3BAA274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57363" y="4140245"/>
            <a:ext cx="401332" cy="43411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221;p28">
            <a:extLst>
              <a:ext uri="{FF2B5EF4-FFF2-40B4-BE49-F238E27FC236}">
                <a16:creationId xmlns:a16="http://schemas.microsoft.com/office/drawing/2014/main" id="{89BB0161-5A42-3342-2168-ED60126E1505}"/>
              </a:ext>
            </a:extLst>
          </p:cNvPr>
          <p:cNvSpPr txBox="1"/>
          <p:nvPr/>
        </p:nvSpPr>
        <p:spPr>
          <a:xfrm>
            <a:off x="10539563" y="4196184"/>
            <a:ext cx="1548324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1097253"/>
            <a:r>
              <a:rPr lang="en" sz="1100">
                <a:solidFill>
                  <a:srgbClr val="000000"/>
                </a:solidFill>
                <a:latin typeface="Verdana"/>
              </a:rPr>
              <a:t>Telecom Network</a:t>
            </a:r>
            <a:endParaRPr sz="1100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16" name="Google Shape;222;p28">
            <a:extLst>
              <a:ext uri="{FF2B5EF4-FFF2-40B4-BE49-F238E27FC236}">
                <a16:creationId xmlns:a16="http://schemas.microsoft.com/office/drawing/2014/main" id="{C37F71A1-4B20-3609-91A0-7B51767B014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57363" y="3017191"/>
            <a:ext cx="401332" cy="434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23;p28">
            <a:extLst>
              <a:ext uri="{FF2B5EF4-FFF2-40B4-BE49-F238E27FC236}">
                <a16:creationId xmlns:a16="http://schemas.microsoft.com/office/drawing/2014/main" id="{3553761E-D1D7-651C-7DF4-35405C4A439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57363" y="2455653"/>
            <a:ext cx="401332" cy="434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24;p28">
            <a:extLst>
              <a:ext uri="{FF2B5EF4-FFF2-40B4-BE49-F238E27FC236}">
                <a16:creationId xmlns:a16="http://schemas.microsoft.com/office/drawing/2014/main" id="{13A45A02-3B94-1209-8AE1-6F3FC281805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4673" t="30741" r="22595" b="26716"/>
          <a:stretch/>
        </p:blipFill>
        <p:spPr>
          <a:xfrm>
            <a:off x="6999741" y="5093050"/>
            <a:ext cx="519248" cy="434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25;p28">
            <a:extLst>
              <a:ext uri="{FF2B5EF4-FFF2-40B4-BE49-F238E27FC236}">
                <a16:creationId xmlns:a16="http://schemas.microsoft.com/office/drawing/2014/main" id="{937E3DFB-F2D8-3100-FB30-0C05160651C5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50410" y="5049474"/>
            <a:ext cx="503021" cy="521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26;p28">
            <a:extLst>
              <a:ext uri="{FF2B5EF4-FFF2-40B4-BE49-F238E27FC236}">
                <a16:creationId xmlns:a16="http://schemas.microsoft.com/office/drawing/2014/main" id="{66772024-537A-75A3-F4CD-3B3ED08E5F1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84860" y="4970187"/>
            <a:ext cx="656048" cy="67984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27;p28">
            <a:extLst>
              <a:ext uri="{FF2B5EF4-FFF2-40B4-BE49-F238E27FC236}">
                <a16:creationId xmlns:a16="http://schemas.microsoft.com/office/drawing/2014/main" id="{15FA7119-2B2C-724C-A046-7BC3F38FCFF2}"/>
              </a:ext>
            </a:extLst>
          </p:cNvPr>
          <p:cNvSpPr txBox="1"/>
          <p:nvPr/>
        </p:nvSpPr>
        <p:spPr>
          <a:xfrm>
            <a:off x="4701861" y="1897556"/>
            <a:ext cx="1750977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1097253"/>
            <a:r>
              <a:rPr lang="en" sz="1400" b="1" dirty="0">
                <a:solidFill>
                  <a:srgbClr val="000000"/>
                </a:solidFill>
                <a:latin typeface="Verdana"/>
              </a:rPr>
              <a:t>Shock &amp; Stress</a:t>
            </a:r>
            <a:endParaRPr sz="1400" b="1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2" name="Google Shape;228;p28">
            <a:extLst>
              <a:ext uri="{FF2B5EF4-FFF2-40B4-BE49-F238E27FC236}">
                <a16:creationId xmlns:a16="http://schemas.microsoft.com/office/drawing/2014/main" id="{D569EC67-B81C-8EF0-6712-29AC2CCB9A9D}"/>
              </a:ext>
            </a:extLst>
          </p:cNvPr>
          <p:cNvSpPr txBox="1"/>
          <p:nvPr/>
        </p:nvSpPr>
        <p:spPr>
          <a:xfrm>
            <a:off x="4613435" y="5093052"/>
            <a:ext cx="2135664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1097253"/>
            <a:r>
              <a:rPr lang="en" sz="1200" b="1" dirty="0">
                <a:solidFill>
                  <a:srgbClr val="000000"/>
                </a:solidFill>
                <a:latin typeface="Verdana"/>
              </a:rPr>
              <a:t>Cell Data</a:t>
            </a:r>
            <a:r>
              <a:rPr lang="en" sz="1200" dirty="0">
                <a:solidFill>
                  <a:srgbClr val="000000"/>
                </a:solidFill>
                <a:latin typeface="Verdana"/>
              </a:rPr>
              <a:t> including weather, services, population, etc.</a:t>
            </a:r>
            <a:endParaRPr sz="12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3" name="Google Shape;229;p28">
            <a:extLst>
              <a:ext uri="{FF2B5EF4-FFF2-40B4-BE49-F238E27FC236}">
                <a16:creationId xmlns:a16="http://schemas.microsoft.com/office/drawing/2014/main" id="{709A9C4B-EFE5-A2B3-5D79-4741FC2FE6D9}"/>
              </a:ext>
            </a:extLst>
          </p:cNvPr>
          <p:cNvSpPr txBox="1"/>
          <p:nvPr/>
        </p:nvSpPr>
        <p:spPr>
          <a:xfrm>
            <a:off x="10282674" y="1897558"/>
            <a:ext cx="1013937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1097253"/>
            <a:r>
              <a:rPr lang="en" sz="1200" b="1" dirty="0">
                <a:solidFill>
                  <a:srgbClr val="000000"/>
                </a:solidFill>
                <a:latin typeface="Verdana"/>
              </a:rPr>
              <a:t>Networks</a:t>
            </a:r>
            <a:endParaRPr sz="1200" b="1" dirty="0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24" name="Google Shape;230;p28">
            <a:extLst>
              <a:ext uri="{FF2B5EF4-FFF2-40B4-BE49-F238E27FC236}">
                <a16:creationId xmlns:a16="http://schemas.microsoft.com/office/drawing/2014/main" id="{A8F96E89-6F5B-5292-883A-8017A7F6FDC1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16687" y="2310669"/>
            <a:ext cx="2087684" cy="2243388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31;p28">
            <a:extLst>
              <a:ext uri="{FF2B5EF4-FFF2-40B4-BE49-F238E27FC236}">
                <a16:creationId xmlns:a16="http://schemas.microsoft.com/office/drawing/2014/main" id="{1B2941D9-E1A7-ED2B-1252-BE7DDA826C39}"/>
              </a:ext>
            </a:extLst>
          </p:cNvPr>
          <p:cNvSpPr/>
          <p:nvPr/>
        </p:nvSpPr>
        <p:spPr>
          <a:xfrm>
            <a:off x="6749101" y="4940524"/>
            <a:ext cx="2763057" cy="739165"/>
          </a:xfrm>
          <a:prstGeom prst="roundRect">
            <a:avLst>
              <a:gd name="adj" fmla="val 6998"/>
            </a:avLst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097253"/>
            <a:endParaRPr sz="216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6" name="Google Shape;232;p28">
            <a:extLst>
              <a:ext uri="{FF2B5EF4-FFF2-40B4-BE49-F238E27FC236}">
                <a16:creationId xmlns:a16="http://schemas.microsoft.com/office/drawing/2014/main" id="{9774CFB6-9A55-4652-C705-B4780EB29331}"/>
              </a:ext>
            </a:extLst>
          </p:cNvPr>
          <p:cNvSpPr/>
          <p:nvPr/>
        </p:nvSpPr>
        <p:spPr>
          <a:xfrm>
            <a:off x="9069675" y="3247095"/>
            <a:ext cx="519357" cy="147451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097253"/>
            <a:endParaRPr sz="216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7" name="Google Shape;233;p28">
            <a:extLst>
              <a:ext uri="{FF2B5EF4-FFF2-40B4-BE49-F238E27FC236}">
                <a16:creationId xmlns:a16="http://schemas.microsoft.com/office/drawing/2014/main" id="{A45607A7-B932-A067-DCDA-E6C8E9DDEB6E}"/>
              </a:ext>
            </a:extLst>
          </p:cNvPr>
          <p:cNvSpPr/>
          <p:nvPr/>
        </p:nvSpPr>
        <p:spPr>
          <a:xfrm rot="5400000">
            <a:off x="7964493" y="4573789"/>
            <a:ext cx="538195" cy="142289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097253"/>
            <a:endParaRPr sz="216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8" name="Google Shape;234;p28">
            <a:extLst>
              <a:ext uri="{FF2B5EF4-FFF2-40B4-BE49-F238E27FC236}">
                <a16:creationId xmlns:a16="http://schemas.microsoft.com/office/drawing/2014/main" id="{333D32A0-0723-7113-8EFC-999896C722E2}"/>
              </a:ext>
            </a:extLst>
          </p:cNvPr>
          <p:cNvSpPr/>
          <p:nvPr/>
        </p:nvSpPr>
        <p:spPr>
          <a:xfrm>
            <a:off x="6749100" y="3247095"/>
            <a:ext cx="519357" cy="147451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097253"/>
            <a:endParaRPr sz="216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9" name="Google Shape;235;p28">
            <a:extLst>
              <a:ext uri="{FF2B5EF4-FFF2-40B4-BE49-F238E27FC236}">
                <a16:creationId xmlns:a16="http://schemas.microsoft.com/office/drawing/2014/main" id="{9368FF87-C4EF-7A13-A5DB-D69C95B6D68E}"/>
              </a:ext>
            </a:extLst>
          </p:cNvPr>
          <p:cNvSpPr txBox="1"/>
          <p:nvPr/>
        </p:nvSpPr>
        <p:spPr>
          <a:xfrm>
            <a:off x="7591079" y="1974173"/>
            <a:ext cx="1151477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1097253"/>
            <a:r>
              <a:rPr lang="en" sz="1200" b="1" dirty="0">
                <a:solidFill>
                  <a:srgbClr val="000000"/>
                </a:solidFill>
                <a:latin typeface="Verdana"/>
              </a:rPr>
              <a:t>CRISP Cell</a:t>
            </a:r>
            <a:endParaRPr sz="1200" b="1" dirty="0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8194" name="Picture 2" descr="Anjomshoaa, Amin - Team - Institute for Data, Process and ...">
            <a:extLst>
              <a:ext uri="{FF2B5EF4-FFF2-40B4-BE49-F238E27FC236}">
                <a16:creationId xmlns:a16="http://schemas.microsoft.com/office/drawing/2014/main" id="{0504F3D2-CE44-A81F-F124-E9CDA0A52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5" r="27352"/>
          <a:stretch/>
        </p:blipFill>
        <p:spPr bwMode="auto">
          <a:xfrm>
            <a:off x="10060382" y="0"/>
            <a:ext cx="958361" cy="123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annah Schuster, PhD Candidate at the Complexity Science Hub © Sebastian Topfer">
            <a:extLst>
              <a:ext uri="{FF2B5EF4-FFF2-40B4-BE49-F238E27FC236}">
                <a16:creationId xmlns:a16="http://schemas.microsoft.com/office/drawing/2014/main" id="{654282F0-9857-D299-0AE9-49C3229223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0" t="608" r="18227" b="13280"/>
          <a:stretch/>
        </p:blipFill>
        <p:spPr bwMode="auto">
          <a:xfrm>
            <a:off x="11125978" y="8855"/>
            <a:ext cx="998320" cy="123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2328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6F32984-B39B-3FD3-A1E0-44DABB42D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025" y="1613536"/>
            <a:ext cx="11133152" cy="4304461"/>
          </a:xfrm>
        </p:spPr>
        <p:txBody>
          <a:bodyPr/>
          <a:lstStyle/>
          <a:p>
            <a:r>
              <a:rPr lang="en-AT" dirty="0"/>
              <a:t>Summary:</a:t>
            </a:r>
          </a:p>
          <a:p>
            <a:pPr lvl="1"/>
            <a:r>
              <a:rPr lang="en-AT" dirty="0"/>
              <a:t>(Semantic) Web &amp; Knowledge Graphs play in important role in latest trends in AI </a:t>
            </a:r>
          </a:p>
          <a:p>
            <a:pPr lvl="2"/>
            <a:r>
              <a:rPr lang="en-AT" dirty="0"/>
              <a:t>GraphRAG, NeuroSymbolic Systems powered by KGs, etc.</a:t>
            </a:r>
          </a:p>
          <a:p>
            <a:pPr lvl="1"/>
            <a:r>
              <a:rPr lang="en-AT" dirty="0"/>
              <a:t>GenAI could help to create, improve and curate KGs (but symbolic constraints will be needed!)</a:t>
            </a:r>
          </a:p>
          <a:p>
            <a:pPr lvl="1"/>
            <a:r>
              <a:rPr lang="en-AT" dirty="0"/>
              <a:t>Collaborative, Open Knowledge G</a:t>
            </a:r>
            <a:r>
              <a:rPr lang="en-GB" dirty="0"/>
              <a:t>r</a:t>
            </a:r>
            <a:r>
              <a:rPr lang="en-AT" dirty="0"/>
              <a:t>aphs like Wikidata are a particularly interesting subject of study (observable!)</a:t>
            </a:r>
          </a:p>
          <a:p>
            <a:pPr lvl="2"/>
            <a:r>
              <a:rPr lang="en-AT" dirty="0"/>
              <a:t>evolution, repairs, etc.</a:t>
            </a:r>
          </a:p>
          <a:p>
            <a:pPr lvl="2"/>
            <a:r>
              <a:rPr lang="en-AT" dirty="0"/>
              <a:t>embeddings</a:t>
            </a:r>
          </a:p>
          <a:p>
            <a:pPr lvl="2"/>
            <a:r>
              <a:rPr lang="en-GB" dirty="0"/>
              <a:t>b</a:t>
            </a:r>
            <a:r>
              <a:rPr lang="en-AT" dirty="0"/>
              <a:t>ut also: </a:t>
            </a:r>
            <a:r>
              <a:rPr lang="en-GB" dirty="0"/>
              <a:t>c</a:t>
            </a:r>
            <a:r>
              <a:rPr lang="en-AT" dirty="0"/>
              <a:t>ollaboration patterns</a:t>
            </a:r>
          </a:p>
          <a:p>
            <a:pPr lvl="1"/>
            <a:r>
              <a:rPr lang="en-GB" dirty="0"/>
              <a:t>M</a:t>
            </a:r>
            <a:r>
              <a:rPr lang="en-AT" dirty="0"/>
              <a:t>y guess: agents will play an important role!</a:t>
            </a:r>
          </a:p>
          <a:p>
            <a:pPr lvl="2"/>
            <a:r>
              <a:rPr lang="en-AT" dirty="0"/>
              <a:t>Getting back to decentralized approaches needed to scale &amp; democratize AI</a:t>
            </a:r>
          </a:p>
          <a:p>
            <a:pPr lvl="2"/>
            <a:r>
              <a:rPr lang="en-GB" dirty="0"/>
              <a:t>A</a:t>
            </a:r>
            <a:r>
              <a:rPr lang="en-AT" dirty="0"/>
              <a:t>lso for trends I didn’t talk about, e.g. Data Spaces</a:t>
            </a:r>
          </a:p>
          <a:p>
            <a:pPr lvl="1"/>
            <a:endParaRPr lang="en-AT" dirty="0"/>
          </a:p>
          <a:p>
            <a:pPr marL="457200" lvl="1" indent="0">
              <a:buNone/>
            </a:pPr>
            <a:endParaRPr lang="en-AT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2A1019-4B37-E627-987F-E93848144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/>
              <a:t>Thank you!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8052D3-FB0C-B94F-B724-B9DE2DB4BCFD}"/>
              </a:ext>
            </a:extLst>
          </p:cNvPr>
          <p:cNvSpPr txBox="1"/>
          <p:nvPr/>
        </p:nvSpPr>
        <p:spPr>
          <a:xfrm>
            <a:off x="2826587" y="6005822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dirty="0">
                <a:hlinkClick r:id="rId2"/>
              </a:rPr>
              <a:t>https://www.bilateral-ai.net/jobs/</a:t>
            </a:r>
            <a:r>
              <a:rPr lang="en-AT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B2C683-10DA-A287-3656-2DB6338F9BDA}"/>
              </a:ext>
            </a:extLst>
          </p:cNvPr>
          <p:cNvSpPr txBox="1"/>
          <p:nvPr/>
        </p:nvSpPr>
        <p:spPr>
          <a:xfrm>
            <a:off x="2826587" y="5636490"/>
            <a:ext cx="2441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dirty="0"/>
              <a:t>P.S.: we’re hiring! </a:t>
            </a:r>
            <a:r>
              <a:rPr lang="en-AT" dirty="0">
                <a:sym typeface="Wingdings" pitchFamily="2" charset="2"/>
              </a:rPr>
              <a:t></a:t>
            </a:r>
            <a:endParaRPr lang="en-AT" dirty="0"/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F435FD6D-3957-2C54-2E39-1A3CD0BBA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394" y="5767241"/>
            <a:ext cx="1109936" cy="57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oogle Shape;532;p36">
            <a:extLst>
              <a:ext uri="{FF2B5EF4-FFF2-40B4-BE49-F238E27FC236}">
                <a16:creationId xmlns:a16="http://schemas.microsoft.com/office/drawing/2014/main" id="{811D6402-CCEF-F93E-4FB1-66AEE45BC32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58323" y="5571303"/>
            <a:ext cx="1580991" cy="7133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7162629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6961D-0B6B-2247-ADD1-43EEE51A3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783" y="102191"/>
            <a:ext cx="10515600" cy="1325563"/>
          </a:xfrm>
        </p:spPr>
        <p:txBody>
          <a:bodyPr/>
          <a:lstStyle/>
          <a:p>
            <a:r>
              <a:rPr lang="en-US" dirty="0"/>
              <a:t>Semantic Web: Standard formats,</a:t>
            </a:r>
            <a:br>
              <a:rPr lang="en-US" dirty="0"/>
            </a:br>
            <a:r>
              <a:rPr lang="en-US" dirty="0"/>
              <a:t>Reasoning &amp; Logics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2BDC15-7426-5846-9DEB-8E1413188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1" y="1377884"/>
            <a:ext cx="10515600" cy="4351338"/>
          </a:xfrm>
        </p:spPr>
        <p:txBody>
          <a:bodyPr/>
          <a:lstStyle/>
          <a:p>
            <a:r>
              <a:rPr lang="en-US" dirty="0"/>
              <a:t>(2000s - ca. 2009)</a:t>
            </a:r>
          </a:p>
        </p:txBody>
      </p:sp>
      <p:pic>
        <p:nvPicPr>
          <p:cNvPr id="3074" name="Picture 2" descr="https://www.w3.org/2001/12/semweb-fin/swlevels.png">
            <a:extLst>
              <a:ext uri="{FF2B5EF4-FFF2-40B4-BE49-F238E27FC236}">
                <a16:creationId xmlns:a16="http://schemas.microsoft.com/office/drawing/2014/main" id="{0E026F25-C422-9B45-BA9B-2009EAEEF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464904"/>
            <a:ext cx="3270863" cy="169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31060E-92F3-4B42-A9D2-6168EAE698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3982" y="1637264"/>
            <a:ext cx="8250521" cy="365544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0B918FE-94B8-9346-89DD-3F00CC61B330}"/>
              </a:ext>
            </a:extLst>
          </p:cNvPr>
          <p:cNvSpPr/>
          <p:nvPr/>
        </p:nvSpPr>
        <p:spPr>
          <a:xfrm>
            <a:off x="4499112" y="2638850"/>
            <a:ext cx="1192121" cy="7140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1EBF75-AE47-5844-BF24-E0105127B061}"/>
              </a:ext>
            </a:extLst>
          </p:cNvPr>
          <p:cNvSpPr/>
          <p:nvPr/>
        </p:nvSpPr>
        <p:spPr>
          <a:xfrm>
            <a:off x="7142922" y="3131121"/>
            <a:ext cx="1480644" cy="8448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16E337A-7186-FD48-B22D-24226ED37E67}"/>
              </a:ext>
            </a:extLst>
          </p:cNvPr>
          <p:cNvSpPr/>
          <p:nvPr/>
        </p:nvSpPr>
        <p:spPr>
          <a:xfrm>
            <a:off x="9856374" y="3114587"/>
            <a:ext cx="1560374" cy="5953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595E47B-CDE5-3A4A-B9B6-D5DF016D2745}"/>
              </a:ext>
            </a:extLst>
          </p:cNvPr>
          <p:cNvSpPr/>
          <p:nvPr/>
        </p:nvSpPr>
        <p:spPr>
          <a:xfrm>
            <a:off x="1079026" y="5320935"/>
            <a:ext cx="233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Semantic Web Activity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86CB3BB-1771-5D47-9CB7-11F14BEAE21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52" y="5267114"/>
            <a:ext cx="945274" cy="4769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E9DE523-6CA4-3C43-884F-33D370DDAB96}"/>
              </a:ext>
            </a:extLst>
          </p:cNvPr>
          <p:cNvSpPr/>
          <p:nvPr/>
        </p:nvSpPr>
        <p:spPr>
          <a:xfrm>
            <a:off x="6096000" y="6396335"/>
            <a:ext cx="62351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Olivier </a:t>
            </a:r>
            <a:r>
              <a:rPr lang="en-US" sz="1200" dirty="0" err="1"/>
              <a:t>Boissier</a:t>
            </a:r>
            <a:r>
              <a:rPr lang="en-US" sz="1200" dirty="0"/>
              <a:t>, Marco </a:t>
            </a:r>
            <a:r>
              <a:rPr lang="en-US" sz="1200" dirty="0" err="1"/>
              <a:t>Colombetti</a:t>
            </a:r>
            <a:r>
              <a:rPr lang="en-US" sz="1200" dirty="0"/>
              <a:t>, Michael Luck, John-Jules Meyer, and Axel Polleres. Norms, organizations, and semantics. </a:t>
            </a:r>
            <a:r>
              <a:rPr lang="en-US" sz="1200" i="1" dirty="0"/>
              <a:t>The Knowledge Engineering Review</a:t>
            </a:r>
            <a:r>
              <a:rPr lang="en-US" sz="1200" dirty="0"/>
              <a:t>, 28(1):107--116, March 2013.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7246530D-FA99-5244-B777-8E32F1C21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3078" y="6086633"/>
            <a:ext cx="751425" cy="309702"/>
          </a:xfrm>
        </p:spPr>
        <p:txBody>
          <a:bodyPr/>
          <a:lstStyle/>
          <a:p>
            <a:fld id="{BE3DC40E-DBBE-4E2D-9EEC-FBF0DA0E9179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A21D6580-5601-B40C-3D79-F80DDBC90E67}"/>
              </a:ext>
            </a:extLst>
          </p:cNvPr>
          <p:cNvSpPr/>
          <p:nvPr/>
        </p:nvSpPr>
        <p:spPr>
          <a:xfrm>
            <a:off x="6913153" y="3985093"/>
            <a:ext cx="2394857" cy="944108"/>
          </a:xfrm>
          <a:prstGeom prst="wedgeRoundRectCallout">
            <a:avLst>
              <a:gd name="adj1" fmla="val -2045"/>
              <a:gd name="adj2" fmla="val -59938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Description Logics or Rules?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BE40E2AE-920D-4F43-CFE6-D36374BB0BFE}"/>
              </a:ext>
            </a:extLst>
          </p:cNvPr>
          <p:cNvSpPr/>
          <p:nvPr/>
        </p:nvSpPr>
        <p:spPr>
          <a:xfrm>
            <a:off x="9596955" y="3371055"/>
            <a:ext cx="2394857" cy="944108"/>
          </a:xfrm>
          <a:prstGeom prst="wedgeRoundRectCallout">
            <a:avLst>
              <a:gd name="adj1" fmla="val 2197"/>
              <a:gd name="adj2" fmla="val -70699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Work on “Unified Logics”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5DC51204-F1BA-AC6C-2AE1-8A3738651401}"/>
              </a:ext>
            </a:extLst>
          </p:cNvPr>
          <p:cNvSpPr/>
          <p:nvPr/>
        </p:nvSpPr>
        <p:spPr>
          <a:xfrm>
            <a:off x="9517301" y="4791881"/>
            <a:ext cx="2394857" cy="944108"/>
          </a:xfrm>
          <a:prstGeom prst="wedgeRoundRectCallout">
            <a:avLst>
              <a:gd name="adj1" fmla="val -12386"/>
              <a:gd name="adj2" fmla="val -43796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(Contextualized Reasoning?)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98ACB741-FD21-2489-6789-5E615AA00281}"/>
              </a:ext>
            </a:extLst>
          </p:cNvPr>
          <p:cNvSpPr/>
          <p:nvPr/>
        </p:nvSpPr>
        <p:spPr>
          <a:xfrm>
            <a:off x="27123" y="5306245"/>
            <a:ext cx="8099401" cy="1465357"/>
          </a:xfrm>
          <a:prstGeom prst="wedgeRoundRectCallout">
            <a:avLst>
              <a:gd name="adj1" fmla="val -3258"/>
              <a:gd name="adj2" fmla="val -44564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Good news! Boost in KR/AI research:</a:t>
            </a:r>
          </a:p>
          <a:p>
            <a:pPr algn="ctr"/>
            <a:r>
              <a:rPr lang="en-US" sz="2400" b="1" i="1" dirty="0"/>
              <a:t> We know very well which ontological reasoning </a:t>
            </a:r>
          </a:p>
          <a:p>
            <a:pPr algn="ctr"/>
            <a:r>
              <a:rPr lang="en-US" sz="2400" b="1" i="1" dirty="0"/>
              <a:t>approaches are decidable and how they scale </a:t>
            </a:r>
          </a:p>
          <a:p>
            <a:pPr algn="ctr"/>
            <a:r>
              <a:rPr lang="en-US" sz="2400" b="1" i="1" dirty="0">
                <a:sym typeface="Wingdings" pitchFamily="2" charset="2"/>
              </a:rPr>
              <a:t> </a:t>
            </a:r>
            <a:r>
              <a:rPr lang="en-US" sz="2400" b="1" i="1" dirty="0"/>
              <a:t>OWL, OBDA, but also: constraint checking (SHACL)</a:t>
            </a:r>
          </a:p>
        </p:txBody>
      </p:sp>
      <p:pic>
        <p:nvPicPr>
          <p:cNvPr id="13" name="Bild 2">
            <a:extLst>
              <a:ext uri="{FF2B5EF4-FFF2-40B4-BE49-F238E27FC236}">
                <a16:creationId xmlns:a16="http://schemas.microsoft.com/office/drawing/2014/main" id="{369F7A29-F180-5D10-AA8B-ACD60FBD8D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0933" y="14495"/>
            <a:ext cx="1500004" cy="100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47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7" grpId="0" animBg="1"/>
      <p:bldP spid="5" grpId="0" animBg="1"/>
      <p:bldP spid="6" grpId="0" animBg="1"/>
      <p:bldP spid="9" grpId="0" animBg="1"/>
      <p:bldP spid="1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4BFBE-FDB0-7E2A-060D-779F31D43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T" dirty="0"/>
              <a:t>Backup Slides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55A7AC-8A9E-5A4E-1432-22F039955F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5070419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74B192-211F-DF14-2E73-8F520CCCE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3B760-E492-D7B1-9986-96784B857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T" dirty="0"/>
              <a:t>CRISP KG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564354-C8FB-425A-1F87-FB3F787FF0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8614638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1A289-5FDD-8D15-6BB6-B2E5E8851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0B847-F57A-8F85-A4F2-EC0387AE6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171"/>
            <a:ext cx="11360800" cy="1332796"/>
          </a:xfrm>
        </p:spPr>
        <p:txBody>
          <a:bodyPr>
            <a:normAutofit fontScale="90000"/>
          </a:bodyPr>
          <a:lstStyle/>
          <a:p>
            <a:r>
              <a:rPr lang="en-US" dirty="0"/>
              <a:t>Building application specific Knowledge Graphs:</a:t>
            </a:r>
            <a:br>
              <a:rPr lang="en-US" dirty="0"/>
            </a:br>
            <a:r>
              <a:rPr lang="en-US" dirty="0"/>
              <a:t>CRISP Knowledge Graph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4B34BF-70A4-14A4-3B74-46B768AA5F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3396" y="1518167"/>
            <a:ext cx="3797083" cy="45552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Aims to establish the backbone of information integration for gathering Austrian infrastructure systems pertinent for crisis management. </a:t>
            </a:r>
          </a:p>
          <a:p>
            <a:r>
              <a:rPr lang="en-US" dirty="0"/>
              <a:t>Is built on the foundation of three core elements: </a:t>
            </a:r>
            <a:r>
              <a:rPr lang="en-US" dirty="0">
                <a:solidFill>
                  <a:schemeClr val="accent1"/>
                </a:solidFill>
              </a:rPr>
              <a:t>event of hazards</a:t>
            </a:r>
            <a:r>
              <a:rPr lang="en-US" dirty="0"/>
              <a:t>, </a:t>
            </a:r>
            <a:r>
              <a:rPr lang="en-US" dirty="0">
                <a:solidFill>
                  <a:schemeClr val="accent1"/>
                </a:solidFill>
              </a:rPr>
              <a:t>geographical regions</a:t>
            </a:r>
            <a:r>
              <a:rPr lang="en-US" dirty="0"/>
              <a:t>, and </a:t>
            </a:r>
            <a:r>
              <a:rPr lang="en-US" dirty="0">
                <a:solidFill>
                  <a:schemeClr val="accent1"/>
                </a:solidFill>
              </a:rPr>
              <a:t>infrastructure networks</a:t>
            </a:r>
            <a:r>
              <a:rPr lang="en-US" dirty="0"/>
              <a:t>. </a:t>
            </a:r>
          </a:p>
          <a:p>
            <a:r>
              <a:rPr lang="en-US" dirty="0"/>
              <a:t>Some statistics</a:t>
            </a:r>
          </a:p>
          <a:p>
            <a:pPr lvl="1"/>
            <a:r>
              <a:rPr lang="en-US" b="1" dirty="0"/>
              <a:t>6,375,118</a:t>
            </a:r>
            <a:r>
              <a:rPr lang="en-US" dirty="0"/>
              <a:t> Triples collected from different open data resources.</a:t>
            </a:r>
          </a:p>
          <a:p>
            <a:pPr lvl="1"/>
            <a:r>
              <a:rPr lang="en-US" b="1" dirty="0"/>
              <a:t>3,887</a:t>
            </a:r>
            <a:r>
              <a:rPr lang="en-US" dirty="0"/>
              <a:t> First Responders Organizations involved in crisis management.</a:t>
            </a:r>
          </a:p>
          <a:p>
            <a:pPr lvl="1"/>
            <a:r>
              <a:rPr lang="en-US" b="1" dirty="0"/>
              <a:t>249,781</a:t>
            </a:r>
            <a:r>
              <a:rPr lang="en-US" dirty="0"/>
              <a:t> Observations of properties associated with specific features of interest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6DC0A0-8EF2-E908-017D-798AAA88B47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mtClean="0"/>
              <a:pPr algn="r"/>
              <a:t>52</a:t>
            </a:fld>
            <a:endParaRPr lang="en"/>
          </a:p>
        </p:txBody>
      </p:sp>
      <p:sp>
        <p:nvSpPr>
          <p:cNvPr id="5" name="Google Shape;211;p28">
            <a:extLst>
              <a:ext uri="{FF2B5EF4-FFF2-40B4-BE49-F238E27FC236}">
                <a16:creationId xmlns:a16="http://schemas.microsoft.com/office/drawing/2014/main" id="{FA0BA4C0-7562-7754-7442-C32B8427CBF3}"/>
              </a:ext>
            </a:extLst>
          </p:cNvPr>
          <p:cNvSpPr/>
          <p:nvPr/>
        </p:nvSpPr>
        <p:spPr>
          <a:xfrm>
            <a:off x="4321719" y="2221970"/>
            <a:ext cx="2370707" cy="2502020"/>
          </a:xfrm>
          <a:prstGeom prst="roundRect">
            <a:avLst>
              <a:gd name="adj" fmla="val 6998"/>
            </a:avLst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097253"/>
            <a:endParaRPr sz="216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Google Shape;212;p28">
            <a:extLst>
              <a:ext uri="{FF2B5EF4-FFF2-40B4-BE49-F238E27FC236}">
                <a16:creationId xmlns:a16="http://schemas.microsoft.com/office/drawing/2014/main" id="{92A70A1B-41F4-1161-9400-68A2D0DFE2F3}"/>
              </a:ext>
            </a:extLst>
          </p:cNvPr>
          <p:cNvSpPr/>
          <p:nvPr/>
        </p:nvSpPr>
        <p:spPr>
          <a:xfrm>
            <a:off x="9654973" y="2221970"/>
            <a:ext cx="2370707" cy="2502020"/>
          </a:xfrm>
          <a:prstGeom prst="roundRect">
            <a:avLst>
              <a:gd name="adj" fmla="val 6998"/>
            </a:avLst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097253"/>
            <a:endParaRPr sz="2160">
              <a:solidFill>
                <a:srgbClr val="000000"/>
              </a:solidFill>
              <a:latin typeface="Verdana"/>
            </a:endParaRPr>
          </a:p>
        </p:txBody>
      </p:sp>
      <p:grpSp>
        <p:nvGrpSpPr>
          <p:cNvPr id="7" name="Google Shape;213;p28">
            <a:extLst>
              <a:ext uri="{FF2B5EF4-FFF2-40B4-BE49-F238E27FC236}">
                <a16:creationId xmlns:a16="http://schemas.microsoft.com/office/drawing/2014/main" id="{1457734E-0E35-60CC-72FB-3D21BCACE2B9}"/>
              </a:ext>
            </a:extLst>
          </p:cNvPr>
          <p:cNvGrpSpPr/>
          <p:nvPr/>
        </p:nvGrpSpPr>
        <p:grpSpPr>
          <a:xfrm>
            <a:off x="7325129" y="2391320"/>
            <a:ext cx="1678608" cy="1931651"/>
            <a:chOff x="2749250" y="1644650"/>
            <a:chExt cx="2940200" cy="2943075"/>
          </a:xfrm>
        </p:grpSpPr>
        <p:pic>
          <p:nvPicPr>
            <p:cNvPr id="8" name="Google Shape;214;p28">
              <a:extLst>
                <a:ext uri="{FF2B5EF4-FFF2-40B4-BE49-F238E27FC236}">
                  <a16:creationId xmlns:a16="http://schemas.microsoft.com/office/drawing/2014/main" id="{7D99AA05-F81C-7A06-E756-6E91F9B90075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t="8625" r="11995"/>
            <a:stretch/>
          </p:blipFill>
          <p:spPr>
            <a:xfrm>
              <a:off x="2749250" y="1644650"/>
              <a:ext cx="2940200" cy="29430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215;p28">
              <a:extLst>
                <a:ext uri="{FF2B5EF4-FFF2-40B4-BE49-F238E27FC236}">
                  <a16:creationId xmlns:a16="http://schemas.microsoft.com/office/drawing/2014/main" id="{D545F1C4-0A78-A1AD-E4C0-0280191F545D}"/>
                </a:ext>
              </a:extLst>
            </p:cNvPr>
            <p:cNvSpPr/>
            <p:nvPr/>
          </p:nvSpPr>
          <p:spPr>
            <a:xfrm>
              <a:off x="2759550" y="1648575"/>
              <a:ext cx="2919600" cy="2935200"/>
            </a:xfrm>
            <a:prstGeom prst="rect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53"/>
              <a:endParaRPr sz="2160">
                <a:solidFill>
                  <a:srgbClr val="000000"/>
                </a:solidFill>
                <a:latin typeface="Verdana"/>
              </a:endParaRPr>
            </a:p>
          </p:txBody>
        </p:sp>
      </p:grpSp>
      <p:pic>
        <p:nvPicPr>
          <p:cNvPr id="10" name="Google Shape;216;p28">
            <a:extLst>
              <a:ext uri="{FF2B5EF4-FFF2-40B4-BE49-F238E27FC236}">
                <a16:creationId xmlns:a16="http://schemas.microsoft.com/office/drawing/2014/main" id="{944CC5C3-AE19-F0CE-0743-26465A7C328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57363" y="3578701"/>
            <a:ext cx="401332" cy="43413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17;p28">
            <a:extLst>
              <a:ext uri="{FF2B5EF4-FFF2-40B4-BE49-F238E27FC236}">
                <a16:creationId xmlns:a16="http://schemas.microsoft.com/office/drawing/2014/main" id="{D22C915A-A8FD-F7AF-ABA3-B7F5A5AF3085}"/>
              </a:ext>
            </a:extLst>
          </p:cNvPr>
          <p:cNvSpPr txBox="1"/>
          <p:nvPr/>
        </p:nvSpPr>
        <p:spPr>
          <a:xfrm>
            <a:off x="10477357" y="2554679"/>
            <a:ext cx="1548324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1097253"/>
            <a:r>
              <a:rPr lang="en" sz="1100">
                <a:solidFill>
                  <a:srgbClr val="000000"/>
                </a:solidFill>
                <a:latin typeface="Verdana"/>
              </a:rPr>
              <a:t>Road Network</a:t>
            </a:r>
            <a:endParaRPr sz="11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2" name="Google Shape;218;p28">
            <a:extLst>
              <a:ext uri="{FF2B5EF4-FFF2-40B4-BE49-F238E27FC236}">
                <a16:creationId xmlns:a16="http://schemas.microsoft.com/office/drawing/2014/main" id="{B14485CB-F7A1-EC5E-E5A4-70728DF04CF2}"/>
              </a:ext>
            </a:extLst>
          </p:cNvPr>
          <p:cNvSpPr txBox="1"/>
          <p:nvPr/>
        </p:nvSpPr>
        <p:spPr>
          <a:xfrm>
            <a:off x="10477357" y="3093445"/>
            <a:ext cx="1548324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1097253"/>
            <a:r>
              <a:rPr lang="en" sz="1100">
                <a:solidFill>
                  <a:srgbClr val="000000"/>
                </a:solidFill>
                <a:latin typeface="Verdana"/>
              </a:rPr>
              <a:t>Railway Network</a:t>
            </a:r>
            <a:endParaRPr sz="11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3" name="Google Shape;219;p28">
            <a:extLst>
              <a:ext uri="{FF2B5EF4-FFF2-40B4-BE49-F238E27FC236}">
                <a16:creationId xmlns:a16="http://schemas.microsoft.com/office/drawing/2014/main" id="{1A41FEF0-FEC3-2222-5C1D-43AD443A8445}"/>
              </a:ext>
            </a:extLst>
          </p:cNvPr>
          <p:cNvSpPr txBox="1"/>
          <p:nvPr/>
        </p:nvSpPr>
        <p:spPr>
          <a:xfrm>
            <a:off x="10539563" y="3578701"/>
            <a:ext cx="1548324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1097253"/>
            <a:r>
              <a:rPr lang="en" sz="1100">
                <a:solidFill>
                  <a:srgbClr val="000000"/>
                </a:solidFill>
                <a:latin typeface="Verdana"/>
              </a:rPr>
              <a:t>Water Network</a:t>
            </a:r>
            <a:endParaRPr sz="1100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14" name="Google Shape;220;p28">
            <a:extLst>
              <a:ext uri="{FF2B5EF4-FFF2-40B4-BE49-F238E27FC236}">
                <a16:creationId xmlns:a16="http://schemas.microsoft.com/office/drawing/2014/main" id="{D9592A1C-0A47-BF59-A9DF-EE6FB40CF3D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57363" y="4140245"/>
            <a:ext cx="401332" cy="43411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221;p28">
            <a:extLst>
              <a:ext uri="{FF2B5EF4-FFF2-40B4-BE49-F238E27FC236}">
                <a16:creationId xmlns:a16="http://schemas.microsoft.com/office/drawing/2014/main" id="{1EBE778D-C708-3A51-A207-25EC4FC1B005}"/>
              </a:ext>
            </a:extLst>
          </p:cNvPr>
          <p:cNvSpPr txBox="1"/>
          <p:nvPr/>
        </p:nvSpPr>
        <p:spPr>
          <a:xfrm>
            <a:off x="10539563" y="4196184"/>
            <a:ext cx="1548324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1097253"/>
            <a:r>
              <a:rPr lang="en" sz="1100">
                <a:solidFill>
                  <a:srgbClr val="000000"/>
                </a:solidFill>
                <a:latin typeface="Verdana"/>
              </a:rPr>
              <a:t>Telecom Network</a:t>
            </a:r>
            <a:endParaRPr sz="1100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16" name="Google Shape;222;p28">
            <a:extLst>
              <a:ext uri="{FF2B5EF4-FFF2-40B4-BE49-F238E27FC236}">
                <a16:creationId xmlns:a16="http://schemas.microsoft.com/office/drawing/2014/main" id="{171F13E1-5DAC-DAF5-1FCC-BF192C55029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57363" y="3017191"/>
            <a:ext cx="401332" cy="434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23;p28">
            <a:extLst>
              <a:ext uri="{FF2B5EF4-FFF2-40B4-BE49-F238E27FC236}">
                <a16:creationId xmlns:a16="http://schemas.microsoft.com/office/drawing/2014/main" id="{B69ED7C2-6563-FD68-59CA-D759C73322B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57363" y="2455653"/>
            <a:ext cx="401332" cy="434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24;p28">
            <a:extLst>
              <a:ext uri="{FF2B5EF4-FFF2-40B4-BE49-F238E27FC236}">
                <a16:creationId xmlns:a16="http://schemas.microsoft.com/office/drawing/2014/main" id="{38DBC2BB-9EB5-397C-DD7C-D6CEDA058F7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4673" t="30741" r="22595" b="26716"/>
          <a:stretch/>
        </p:blipFill>
        <p:spPr>
          <a:xfrm>
            <a:off x="6999741" y="5093050"/>
            <a:ext cx="519248" cy="434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25;p28">
            <a:extLst>
              <a:ext uri="{FF2B5EF4-FFF2-40B4-BE49-F238E27FC236}">
                <a16:creationId xmlns:a16="http://schemas.microsoft.com/office/drawing/2014/main" id="{9530DF08-38EF-3862-7B3F-E3DD0A2C796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50410" y="5049474"/>
            <a:ext cx="503021" cy="521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26;p28">
            <a:extLst>
              <a:ext uri="{FF2B5EF4-FFF2-40B4-BE49-F238E27FC236}">
                <a16:creationId xmlns:a16="http://schemas.microsoft.com/office/drawing/2014/main" id="{011D1DD3-3ECE-27EE-8472-405ED9E58AB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84860" y="4970187"/>
            <a:ext cx="656048" cy="67984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27;p28">
            <a:extLst>
              <a:ext uri="{FF2B5EF4-FFF2-40B4-BE49-F238E27FC236}">
                <a16:creationId xmlns:a16="http://schemas.microsoft.com/office/drawing/2014/main" id="{AC785D78-BC4F-D4D7-728E-BD3E9A7FB82E}"/>
              </a:ext>
            </a:extLst>
          </p:cNvPr>
          <p:cNvSpPr txBox="1"/>
          <p:nvPr/>
        </p:nvSpPr>
        <p:spPr>
          <a:xfrm>
            <a:off x="4701861" y="1897556"/>
            <a:ext cx="1750977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1097253"/>
            <a:r>
              <a:rPr lang="en" sz="1400" b="1" dirty="0">
                <a:solidFill>
                  <a:srgbClr val="000000"/>
                </a:solidFill>
                <a:latin typeface="Verdana"/>
              </a:rPr>
              <a:t>Shock &amp; Stress</a:t>
            </a:r>
            <a:endParaRPr sz="1400" b="1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2" name="Google Shape;228;p28">
            <a:extLst>
              <a:ext uri="{FF2B5EF4-FFF2-40B4-BE49-F238E27FC236}">
                <a16:creationId xmlns:a16="http://schemas.microsoft.com/office/drawing/2014/main" id="{FF25929D-96D5-348D-EC17-E9167A35E9F8}"/>
              </a:ext>
            </a:extLst>
          </p:cNvPr>
          <p:cNvSpPr txBox="1"/>
          <p:nvPr/>
        </p:nvSpPr>
        <p:spPr>
          <a:xfrm>
            <a:off x="4613435" y="5093052"/>
            <a:ext cx="2135664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1097253"/>
            <a:r>
              <a:rPr lang="en" sz="1200" b="1" dirty="0">
                <a:solidFill>
                  <a:srgbClr val="000000"/>
                </a:solidFill>
                <a:latin typeface="Verdana"/>
              </a:rPr>
              <a:t>Cell Data</a:t>
            </a:r>
            <a:r>
              <a:rPr lang="en" sz="1200" dirty="0">
                <a:solidFill>
                  <a:srgbClr val="000000"/>
                </a:solidFill>
                <a:latin typeface="Verdana"/>
              </a:rPr>
              <a:t> including weather, services, population, etc.</a:t>
            </a:r>
            <a:endParaRPr sz="12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3" name="Google Shape;229;p28">
            <a:extLst>
              <a:ext uri="{FF2B5EF4-FFF2-40B4-BE49-F238E27FC236}">
                <a16:creationId xmlns:a16="http://schemas.microsoft.com/office/drawing/2014/main" id="{826FB100-6AAE-A7D0-60A9-705D2EE01FFA}"/>
              </a:ext>
            </a:extLst>
          </p:cNvPr>
          <p:cNvSpPr txBox="1"/>
          <p:nvPr/>
        </p:nvSpPr>
        <p:spPr>
          <a:xfrm>
            <a:off x="10282674" y="1897558"/>
            <a:ext cx="1013937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1097253"/>
            <a:r>
              <a:rPr lang="en" sz="1200" b="1" dirty="0">
                <a:solidFill>
                  <a:srgbClr val="000000"/>
                </a:solidFill>
                <a:latin typeface="Verdana"/>
              </a:rPr>
              <a:t>Networks</a:t>
            </a:r>
            <a:endParaRPr sz="1200" b="1" dirty="0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24" name="Google Shape;230;p28">
            <a:extLst>
              <a:ext uri="{FF2B5EF4-FFF2-40B4-BE49-F238E27FC236}">
                <a16:creationId xmlns:a16="http://schemas.microsoft.com/office/drawing/2014/main" id="{2805D9F0-9DCC-C850-5B52-091D91A85F4A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16687" y="2310669"/>
            <a:ext cx="2087684" cy="2243388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31;p28">
            <a:extLst>
              <a:ext uri="{FF2B5EF4-FFF2-40B4-BE49-F238E27FC236}">
                <a16:creationId xmlns:a16="http://schemas.microsoft.com/office/drawing/2014/main" id="{1DA8DD37-A1C9-5F38-480F-21AFD3CBAA41}"/>
              </a:ext>
            </a:extLst>
          </p:cNvPr>
          <p:cNvSpPr/>
          <p:nvPr/>
        </p:nvSpPr>
        <p:spPr>
          <a:xfrm>
            <a:off x="6749101" y="4940524"/>
            <a:ext cx="2763057" cy="739165"/>
          </a:xfrm>
          <a:prstGeom prst="roundRect">
            <a:avLst>
              <a:gd name="adj" fmla="val 6998"/>
            </a:avLst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097253"/>
            <a:endParaRPr sz="216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6" name="Google Shape;232;p28">
            <a:extLst>
              <a:ext uri="{FF2B5EF4-FFF2-40B4-BE49-F238E27FC236}">
                <a16:creationId xmlns:a16="http://schemas.microsoft.com/office/drawing/2014/main" id="{1CEB6A67-C64B-1249-B645-F1FE690FD72A}"/>
              </a:ext>
            </a:extLst>
          </p:cNvPr>
          <p:cNvSpPr/>
          <p:nvPr/>
        </p:nvSpPr>
        <p:spPr>
          <a:xfrm>
            <a:off x="9069675" y="3247095"/>
            <a:ext cx="519357" cy="147451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097253"/>
            <a:endParaRPr sz="216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7" name="Google Shape;233;p28">
            <a:extLst>
              <a:ext uri="{FF2B5EF4-FFF2-40B4-BE49-F238E27FC236}">
                <a16:creationId xmlns:a16="http://schemas.microsoft.com/office/drawing/2014/main" id="{FB4081C4-6729-6866-E78E-78ED905A665D}"/>
              </a:ext>
            </a:extLst>
          </p:cNvPr>
          <p:cNvSpPr/>
          <p:nvPr/>
        </p:nvSpPr>
        <p:spPr>
          <a:xfrm rot="5400000">
            <a:off x="7964493" y="4573789"/>
            <a:ext cx="538195" cy="142289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097253"/>
            <a:endParaRPr sz="216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8" name="Google Shape;234;p28">
            <a:extLst>
              <a:ext uri="{FF2B5EF4-FFF2-40B4-BE49-F238E27FC236}">
                <a16:creationId xmlns:a16="http://schemas.microsoft.com/office/drawing/2014/main" id="{89D1731F-9105-586E-A549-E14128A94AA3}"/>
              </a:ext>
            </a:extLst>
          </p:cNvPr>
          <p:cNvSpPr/>
          <p:nvPr/>
        </p:nvSpPr>
        <p:spPr>
          <a:xfrm>
            <a:off x="6749100" y="3247095"/>
            <a:ext cx="519357" cy="147451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097253"/>
            <a:endParaRPr sz="216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9" name="Google Shape;235;p28">
            <a:extLst>
              <a:ext uri="{FF2B5EF4-FFF2-40B4-BE49-F238E27FC236}">
                <a16:creationId xmlns:a16="http://schemas.microsoft.com/office/drawing/2014/main" id="{5A125B0F-555B-9897-A86E-9D804C1F3E89}"/>
              </a:ext>
            </a:extLst>
          </p:cNvPr>
          <p:cNvSpPr txBox="1"/>
          <p:nvPr/>
        </p:nvSpPr>
        <p:spPr>
          <a:xfrm>
            <a:off x="7591079" y="1974173"/>
            <a:ext cx="1151477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1097253"/>
            <a:r>
              <a:rPr lang="en" sz="1200" b="1" dirty="0">
                <a:solidFill>
                  <a:srgbClr val="000000"/>
                </a:solidFill>
                <a:latin typeface="Verdana"/>
              </a:rPr>
              <a:t>CRISP Cell</a:t>
            </a:r>
            <a:endParaRPr sz="1200" b="1" dirty="0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8194" name="Picture 2" descr="Anjomshoaa, Amin - Team - Institute for Data, Process and ...">
            <a:extLst>
              <a:ext uri="{FF2B5EF4-FFF2-40B4-BE49-F238E27FC236}">
                <a16:creationId xmlns:a16="http://schemas.microsoft.com/office/drawing/2014/main" id="{D8313811-E047-CACF-CC6C-4269DC9D9C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5" r="27352"/>
          <a:stretch/>
        </p:blipFill>
        <p:spPr bwMode="auto">
          <a:xfrm>
            <a:off x="10060382" y="0"/>
            <a:ext cx="958361" cy="123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annah Schuster, PhD Candidate at the Complexity Science Hub © Sebastian Topfer">
            <a:extLst>
              <a:ext uri="{FF2B5EF4-FFF2-40B4-BE49-F238E27FC236}">
                <a16:creationId xmlns:a16="http://schemas.microsoft.com/office/drawing/2014/main" id="{00148D96-1B85-4359-5CDA-BCBCA728E8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0" t="608" r="18227" b="13280"/>
          <a:stretch/>
        </p:blipFill>
        <p:spPr bwMode="auto">
          <a:xfrm>
            <a:off x="11125978" y="8855"/>
            <a:ext cx="998320" cy="123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8345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2E3D3-8406-63A5-84EC-4346B9859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CRISP Semantic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F7A580-F137-ACF9-361A-ACB68AD98B5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mtClean="0"/>
              <a:pPr algn="r"/>
              <a:t>53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4897B0-0663-6CEA-A64F-EC5B3CA07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854" y="1648883"/>
            <a:ext cx="8652293" cy="461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4764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3CBA1-E803-7E5E-5AA9-9044AFB25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D9078137-DFD9-BB32-A053-D1D45B49B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4" y="265293"/>
            <a:ext cx="9002853" cy="907603"/>
          </a:xfrm>
        </p:spPr>
        <p:txBody>
          <a:bodyPr/>
          <a:lstStyle/>
          <a:p>
            <a:r>
              <a:rPr lang="de-DE" dirty="0"/>
              <a:t>Crisis Management Use Case</a:t>
            </a:r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BD6D733-2E4F-446E-1EBD-A607C8D86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Crisis Knowledge Graph 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FDD1E06-5DE5-CC44-DC35-F1C68B7CF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CABCE-D623-4CDD-A77A-7869E116686A}" type="slidenum">
              <a:rPr lang="de-AT" smtClean="0"/>
              <a:pPr/>
              <a:t>54</a:t>
            </a:fld>
            <a:endParaRPr lang="de-AT" dirty="0"/>
          </a:p>
        </p:txBody>
      </p:sp>
      <p:pic>
        <p:nvPicPr>
          <p:cNvPr id="6" name="Grafik 5" descr="Ein Bild, das Text, Screenshot, Diagramm, Zahl enthält.&#10;&#10;Automatisch generierte Beschreibung">
            <a:extLst>
              <a:ext uri="{FF2B5EF4-FFF2-40B4-BE49-F238E27FC236}">
                <a16:creationId xmlns:a16="http://schemas.microsoft.com/office/drawing/2014/main" id="{D1102657-06DB-FCED-5CB7-6996C730D8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077" y="1414606"/>
            <a:ext cx="7725513" cy="523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9257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AC7F6-D82E-7713-F373-81F99E947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59" y="581865"/>
            <a:ext cx="11360800" cy="763600"/>
          </a:xfrm>
        </p:spPr>
        <p:txBody>
          <a:bodyPr>
            <a:normAutofit fontScale="90000"/>
          </a:bodyPr>
          <a:lstStyle/>
          <a:p>
            <a:r>
              <a:rPr lang="en-US" dirty="0"/>
              <a:t>Future Work: Real-time Crisis KG Construction + AI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F061A6-387A-4DFD-E71E-47182B7648A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mtClean="0"/>
              <a:pPr algn="r"/>
              <a:t>55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3E124E-1DB8-0D02-D16D-D72AF13A7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170" y="1528001"/>
            <a:ext cx="8729932" cy="490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4905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033A7-8BA1-82F5-4597-11BE6A64C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CRISP Portal &amp; SPARQL Endpoint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A80D56-4238-A4BA-5DE9-118A71605EF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mtClean="0"/>
              <a:pPr algn="r"/>
              <a:t>56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541D33-56AB-CB92-5702-D0001DBF6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214" y="1545773"/>
            <a:ext cx="6327093" cy="5142843"/>
          </a:xfrm>
          <a:prstGeom prst="rect">
            <a:avLst/>
          </a:prstGeom>
        </p:spPr>
      </p:pic>
      <p:pic>
        <p:nvPicPr>
          <p:cNvPr id="6" name="Grafik 2" descr="Ein Bild, das Muster, Quadrat, Pixel, Design enthält.&#10;&#10;Automatisch generierte Beschreibung">
            <a:extLst>
              <a:ext uri="{FF2B5EF4-FFF2-40B4-BE49-F238E27FC236}">
                <a16:creationId xmlns:a16="http://schemas.microsoft.com/office/drawing/2014/main" id="{2C60A51D-8063-94D4-9EE9-68D1C7941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634" y="1770038"/>
            <a:ext cx="1795548" cy="1795548"/>
          </a:xfrm>
          <a:prstGeom prst="rect">
            <a:avLst/>
          </a:prstGeom>
        </p:spPr>
      </p:pic>
      <p:sp>
        <p:nvSpPr>
          <p:cNvPr id="7" name="Textfeld 3">
            <a:extLst>
              <a:ext uri="{FF2B5EF4-FFF2-40B4-BE49-F238E27FC236}">
                <a16:creationId xmlns:a16="http://schemas.microsoft.com/office/drawing/2014/main" id="{585B051E-D83D-54F7-E129-E6DBAE42BBE1}"/>
              </a:ext>
            </a:extLst>
          </p:cNvPr>
          <p:cNvSpPr txBox="1"/>
          <p:nvPr/>
        </p:nvSpPr>
        <p:spPr>
          <a:xfrm>
            <a:off x="8806230" y="3691796"/>
            <a:ext cx="24903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http://crisp.ai.wu.ac.at/</a:t>
            </a:r>
          </a:p>
        </p:txBody>
      </p:sp>
    </p:spTree>
    <p:extLst>
      <p:ext uri="{BB962C8B-B14F-4D97-AF65-F5344CB8AC3E}">
        <p14:creationId xmlns:p14="http://schemas.microsoft.com/office/powerpoint/2010/main" val="36059816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565B1-8BB8-551D-23BC-5F8CE2576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T" dirty="0"/>
              <a:t>SMWCloud:</a:t>
            </a:r>
            <a:br>
              <a:rPr lang="en-AT" dirty="0"/>
            </a:br>
            <a:endParaRPr lang="en-A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58380A-2FC6-BD8B-24D3-66385CA97E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2983493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7452D4F1-86EA-8CD2-3BC2-4A51A02C8C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450" t="8259" r="15911" b="7698"/>
          <a:stretch/>
        </p:blipFill>
        <p:spPr>
          <a:xfrm>
            <a:off x="2081025" y="2145529"/>
            <a:ext cx="8394571" cy="4726186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7647D0D-8E6B-7673-DD86-3C6DF9EF58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T" dirty="0">
                <a:sym typeface="Wingdings" pitchFamily="2" charset="2"/>
              </a:rPr>
              <a:t>Powered by MediaWiki software.</a:t>
            </a:r>
          </a:p>
          <a:p>
            <a:r>
              <a:rPr lang="en-AT" dirty="0">
                <a:sym typeface="Wingdings" pitchFamily="2" charset="2"/>
              </a:rPr>
              <a:t>We know of</a:t>
            </a:r>
            <a:r>
              <a:rPr lang="en-AT" i="1" dirty="0">
                <a:sym typeface="Wingdings" pitchFamily="2" charset="2"/>
              </a:rPr>
              <a:t> </a:t>
            </a:r>
            <a:r>
              <a:rPr lang="en-AT" b="1" dirty="0">
                <a:sym typeface="Wingdings" pitchFamily="2" charset="2"/>
              </a:rPr>
              <a:t>60527</a:t>
            </a:r>
            <a:r>
              <a:rPr lang="en-AT" i="1" dirty="0">
                <a:sym typeface="Wingdings" pitchFamily="2" charset="2"/>
              </a:rPr>
              <a:t> </a:t>
            </a:r>
            <a:r>
              <a:rPr lang="en-AT" dirty="0">
                <a:sym typeface="Wingdings" pitchFamily="2" charset="2"/>
              </a:rPr>
              <a:t>currently active wikis.</a:t>
            </a:r>
            <a:br>
              <a:rPr lang="en-AT" dirty="0">
                <a:sym typeface="Wingdings" pitchFamily="2" charset="2"/>
              </a:rPr>
            </a:br>
            <a:r>
              <a:rPr lang="en-AT" dirty="0">
                <a:sym typeface="Wingdings" pitchFamily="2" charset="2"/>
              </a:rPr>
              <a:t>(It’s a lot )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8A3E54-AF34-8A80-1D3D-69EF4CB4A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25" y="148218"/>
            <a:ext cx="9120000" cy="909360"/>
          </a:xfrm>
        </p:spPr>
        <p:txBody>
          <a:bodyPr>
            <a:normAutofit fontScale="90000"/>
          </a:bodyPr>
          <a:lstStyle/>
          <a:p>
            <a:r>
              <a:rPr lang="en-AT" dirty="0"/>
              <a:t>Apart from Wikidata, there are many other Semantic Wikis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17318F-308C-FFDB-AADE-9F35BFE9422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58</a:t>
            </a:fld>
            <a:endParaRPr lang="en-GB"/>
          </a:p>
        </p:txBody>
      </p:sp>
      <p:pic>
        <p:nvPicPr>
          <p:cNvPr id="2050" name="Picture 2" descr="MediaWiki – Wikipedia">
            <a:extLst>
              <a:ext uri="{FF2B5EF4-FFF2-40B4-BE49-F238E27FC236}">
                <a16:creationId xmlns:a16="http://schemas.microsoft.com/office/drawing/2014/main" id="{E5CB2FCF-6F2F-3B91-A46A-5B1930265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311" y="1242897"/>
            <a:ext cx="1125518" cy="125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846177"/>
      </p:ext>
    </p:extLst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877AC44-C200-3342-3BD6-6A08DA748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989" y="142474"/>
            <a:ext cx="9120000" cy="909360"/>
          </a:xfrm>
        </p:spPr>
        <p:txBody>
          <a:bodyPr>
            <a:normAutofit fontScale="90000"/>
          </a:bodyPr>
          <a:lstStyle/>
          <a:p>
            <a:r>
              <a:rPr lang="en-AT" dirty="0"/>
              <a:t>How many </a:t>
            </a:r>
            <a:r>
              <a:rPr lang="en-AT" b="1" dirty="0"/>
              <a:t>Semantic</a:t>
            </a:r>
            <a:r>
              <a:rPr lang="en-AT" dirty="0"/>
              <a:t> MediaWikis?</a:t>
            </a:r>
            <a:br>
              <a:rPr lang="en-AT" dirty="0"/>
            </a:br>
            <a:r>
              <a:rPr lang="en-AT" dirty="0"/>
              <a:t>SMW Cloud (1458 wikis)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9F9DEC-0472-12EB-6A19-8140B492D00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59</a:t>
            </a:fld>
            <a:endParaRPr lang="en-GB"/>
          </a:p>
        </p:txBody>
      </p:sp>
      <p:pic>
        <p:nvPicPr>
          <p:cNvPr id="6" name="Picture 5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EDAD9663-A5AD-ECF8-2BD3-8F6A3179E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481" y="1910441"/>
            <a:ext cx="3468359" cy="24247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688479-E94A-C91C-770C-7559AD37A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840" y="2010767"/>
            <a:ext cx="5918504" cy="2224073"/>
          </a:xfrm>
          <a:prstGeom prst="rect">
            <a:avLst/>
          </a:prstGeom>
        </p:spPr>
      </p:pic>
      <p:pic>
        <p:nvPicPr>
          <p:cNvPr id="20" name="Picture 19" descr="A picture containing text, font, screenshot, number&#10;&#10;Description automatically generated">
            <a:extLst>
              <a:ext uri="{FF2B5EF4-FFF2-40B4-BE49-F238E27FC236}">
                <a16:creationId xmlns:a16="http://schemas.microsoft.com/office/drawing/2014/main" id="{49FCBBB4-EFF4-7DF5-CFDF-1D89EF99B3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513"/>
          <a:stretch/>
        </p:blipFill>
        <p:spPr>
          <a:xfrm>
            <a:off x="2462689" y="4384740"/>
            <a:ext cx="7110980" cy="9093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4FBCB1-CACA-CDC0-B00C-0FC361EEF646}"/>
              </a:ext>
            </a:extLst>
          </p:cNvPr>
          <p:cNvSpPr txBox="1"/>
          <p:nvPr/>
        </p:nvSpPr>
        <p:spPr>
          <a:xfrm>
            <a:off x="2318478" y="5343673"/>
            <a:ext cx="7255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Crawled RDF data available at </a:t>
            </a:r>
            <a:r>
              <a:rPr lang="en-GB" dirty="0">
                <a:hlinkClick r:id="rId5"/>
              </a:rPr>
              <a:t>semantic-data.cluster.ai.wu.ac.at/smwcloud/</a:t>
            </a:r>
            <a:r>
              <a:rPr lang="en-GB" dirty="0"/>
              <a:t> 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C3D3BA53-F2C8-B25B-4AAC-106F5BDDAC81}"/>
              </a:ext>
            </a:extLst>
          </p:cNvPr>
          <p:cNvSpPr/>
          <p:nvPr/>
        </p:nvSpPr>
        <p:spPr>
          <a:xfrm>
            <a:off x="3469531" y="5758774"/>
            <a:ext cx="6478621" cy="950539"/>
          </a:xfrm>
          <a:prstGeom prst="wedgeRoundRectCallout">
            <a:avLst>
              <a:gd name="adj1" fmla="val -50919"/>
              <a:gd name="adj2" fmla="val -63035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T" dirty="0"/>
              <a:t>Currently ongoing work/next steps: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T" dirty="0"/>
              <a:t>also crawl historic data (Semantic MediaWiki edit history)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</a:t>
            </a:r>
            <a:r>
              <a:rPr lang="en-AT" dirty="0"/>
              <a:t>lso crawl Wikiba.se instances!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B72E1F-BD6F-4925-3F35-D583EB9308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7286" y="592460"/>
            <a:ext cx="4437433" cy="121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2924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6107" y="2797244"/>
            <a:ext cx="4592346" cy="15519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100" b="1" dirty="0"/>
              <a:t>Linked Data Principles</a:t>
            </a:r>
          </a:p>
          <a:p>
            <a:r>
              <a:rPr lang="en-US" sz="1100" b="1" dirty="0"/>
              <a:t>LDP1: </a:t>
            </a:r>
            <a:r>
              <a:rPr lang="en-US" sz="1100" dirty="0"/>
              <a:t>use URIs as names for things</a:t>
            </a:r>
          </a:p>
          <a:p>
            <a:r>
              <a:rPr lang="en-US" sz="1100" b="1" dirty="0"/>
              <a:t>LDP2: </a:t>
            </a:r>
            <a:r>
              <a:rPr lang="en-US" sz="1100" dirty="0"/>
              <a:t>use HTTP URIs so those names can be dereferenced</a:t>
            </a:r>
          </a:p>
          <a:p>
            <a:r>
              <a:rPr lang="en-US" sz="1100" b="1" dirty="0"/>
              <a:t>LDP3: </a:t>
            </a:r>
            <a:r>
              <a:rPr lang="en-US" sz="1100" dirty="0"/>
              <a:t>return useful – RDF? – information upon dereferencing those URIs</a:t>
            </a:r>
          </a:p>
          <a:p>
            <a:r>
              <a:rPr lang="en-US" sz="1100" b="1" dirty="0"/>
              <a:t>LDP4: </a:t>
            </a:r>
            <a:r>
              <a:rPr lang="en-US" sz="1100" dirty="0"/>
              <a:t>include links using externally </a:t>
            </a:r>
            <a:r>
              <a:rPr lang="en-US" sz="1100" dirty="0" err="1"/>
              <a:t>dereferenceable</a:t>
            </a:r>
            <a:r>
              <a:rPr lang="en-US" sz="1100" dirty="0"/>
              <a:t> URIs.</a:t>
            </a:r>
          </a:p>
          <a:p>
            <a:endParaRPr lang="en-US" sz="1100" dirty="0"/>
          </a:p>
        </p:txBody>
      </p:sp>
      <p:sp>
        <p:nvSpPr>
          <p:cNvPr id="8" name="Rectangle 7"/>
          <p:cNvSpPr/>
          <p:nvPr/>
        </p:nvSpPr>
        <p:spPr>
          <a:xfrm>
            <a:off x="2087091" y="4128784"/>
            <a:ext cx="67854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40" dirty="0">
                <a:hlinkClick r:id="rId3"/>
              </a:rPr>
              <a:t>https://www.w3.org/DesignIssues/LinkedData.html</a:t>
            </a:r>
            <a:r>
              <a:rPr lang="en-US" sz="1440" dirty="0"/>
              <a:t> (originally published </a:t>
            </a:r>
            <a:r>
              <a:rPr lang="en-US" sz="1600" dirty="0"/>
              <a:t>2006-07-27)</a:t>
            </a:r>
            <a:r>
              <a:rPr lang="en-US" sz="1440" dirty="0"/>
              <a:t> 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AD2FE9CB-A955-834E-B3DA-F5004D209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7454" y="6279307"/>
            <a:ext cx="676283" cy="309702"/>
          </a:xfrm>
        </p:spPr>
        <p:txBody>
          <a:bodyPr/>
          <a:lstStyle/>
          <a:p>
            <a:fld id="{BE3DC40E-DBBE-4E2D-9EEC-FBF0DA0E9179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2B23265-66BC-0445-95FB-0527FC1BF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Focus on </a:t>
            </a:r>
            <a:r>
              <a:rPr lang="en-US" b="1" u="sng" dirty="0"/>
              <a:t>Data: </a:t>
            </a:r>
            <a:r>
              <a:rPr lang="en-US" dirty="0"/>
              <a:t>Linked Data</a:t>
            </a:r>
            <a:endParaRPr lang="en-US" b="1" u="sng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9C2E34F-B0A6-7E4C-9409-403855F50B4B}"/>
              </a:ext>
            </a:extLst>
          </p:cNvPr>
          <p:cNvSpPr txBox="1">
            <a:spLocks/>
          </p:cNvSpPr>
          <p:nvPr/>
        </p:nvSpPr>
        <p:spPr>
          <a:xfrm>
            <a:off x="939100" y="1825625"/>
            <a:ext cx="10515600" cy="43513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(ca. 2006/7 – ca. 2013)</a:t>
            </a:r>
          </a:p>
          <a:p>
            <a:endParaRPr lang="en-US" sz="18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1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33FF64E-835D-D242-8D14-6E3C6A3393CE}"/>
              </a:ext>
            </a:extLst>
          </p:cNvPr>
          <p:cNvSpPr/>
          <p:nvPr/>
        </p:nvSpPr>
        <p:spPr>
          <a:xfrm>
            <a:off x="838200" y="2228578"/>
            <a:ext cx="10294257" cy="4247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Main question: How can I </a:t>
            </a:r>
            <a:r>
              <a:rPr lang="en-US" sz="2400" b="1" dirty="0">
                <a:solidFill>
                  <a:prstClr val="black"/>
                </a:solidFill>
              </a:rPr>
              <a:t>publish</a:t>
            </a:r>
            <a:r>
              <a:rPr lang="en-US" sz="2400" dirty="0">
                <a:solidFill>
                  <a:prstClr val="black"/>
                </a:solidFill>
              </a:rPr>
              <a:t> “Knowledge on the Web” 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9ABBC1-5D0B-844D-B55F-BBFDAA65FBAF}"/>
              </a:ext>
            </a:extLst>
          </p:cNvPr>
          <p:cNvSpPr/>
          <p:nvPr/>
        </p:nvSpPr>
        <p:spPr>
          <a:xfrm rot="20308655">
            <a:off x="8865581" y="5650389"/>
            <a:ext cx="33862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linkeddatabook.com</a:t>
            </a:r>
            <a:r>
              <a:rPr lang="en-US" sz="1400" dirty="0"/>
              <a:t>/editions/1.0/</a:t>
            </a:r>
          </a:p>
        </p:txBody>
      </p:sp>
      <p:pic>
        <p:nvPicPr>
          <p:cNvPr id="1030" name="Picture 6" descr="Sir Tim Berners Lee arriving at the Guildhall to receive the Honorary Freedom of the City of London">
            <a:extLst>
              <a:ext uri="{FF2B5EF4-FFF2-40B4-BE49-F238E27FC236}">
                <a16:creationId xmlns:a16="http://schemas.microsoft.com/office/drawing/2014/main" id="{B3D69D88-A9DD-2046-8F51-9E8A6194A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53" y="2852597"/>
            <a:ext cx="1197303" cy="149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5B82A6D-9A71-C245-AF60-3360939735C1}"/>
              </a:ext>
            </a:extLst>
          </p:cNvPr>
          <p:cNvSpPr/>
          <p:nvPr/>
        </p:nvSpPr>
        <p:spPr>
          <a:xfrm>
            <a:off x="2064502" y="6064826"/>
            <a:ext cx="5737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https://www.cs.rpi.edu/~hendler/LittleSemanticsWeb.html</a:t>
            </a:r>
            <a:r>
              <a:rPr lang="en-US" dirty="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F514EF-938E-5B48-8117-FB93806DC067}"/>
              </a:ext>
            </a:extLst>
          </p:cNvPr>
          <p:cNvSpPr/>
          <p:nvPr/>
        </p:nvSpPr>
        <p:spPr>
          <a:xfrm>
            <a:off x="2050983" y="5688394"/>
            <a:ext cx="4974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“A Little Semantics Goes a Long Way” (Jim </a:t>
            </a:r>
            <a:r>
              <a:rPr lang="en-US" i="1" dirty="0" err="1"/>
              <a:t>Hendler</a:t>
            </a:r>
            <a:r>
              <a:rPr lang="en-US" i="1" dirty="0"/>
              <a:t>)</a:t>
            </a:r>
          </a:p>
        </p:txBody>
      </p:sp>
      <p:pic>
        <p:nvPicPr>
          <p:cNvPr id="1032" name="Picture 8" descr="https://www.cs.rpi.edu/~hendler/hendler2008.jpg">
            <a:extLst>
              <a:ext uri="{FF2B5EF4-FFF2-40B4-BE49-F238E27FC236}">
                <a16:creationId xmlns:a16="http://schemas.microsoft.com/office/drawing/2014/main" id="{5D764590-18F9-0B41-A300-DA07917BA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45" y="4863565"/>
            <a:ext cx="1234811" cy="150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i1.rgstatic.net/ii/profile.image/272557790199822-1441994249541_Q512/Tom_Heath.jpg">
            <a:extLst>
              <a:ext uri="{FF2B5EF4-FFF2-40B4-BE49-F238E27FC236}">
                <a16:creationId xmlns:a16="http://schemas.microsoft.com/office/drawing/2014/main" id="{2A5CF7FD-6019-D543-B954-D7FAA234D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8825" y="1198134"/>
            <a:ext cx="1424532" cy="142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ild 4">
            <a:extLst>
              <a:ext uri="{FF2B5EF4-FFF2-40B4-BE49-F238E27FC236}">
                <a16:creationId xmlns:a16="http://schemas.microsoft.com/office/drawing/2014/main" id="{D51118D5-AB04-B877-18B0-8A797E5ADC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61914" y="18323"/>
            <a:ext cx="1510734" cy="1005582"/>
          </a:xfrm>
          <a:prstGeom prst="rect">
            <a:avLst/>
          </a:prstGeom>
        </p:spPr>
      </p:pic>
      <p:pic>
        <p:nvPicPr>
          <p:cNvPr id="1028" name="Picture 4" descr="http://linkeddatabook.com/editions/1.0/images/LinkedDataBookCoverCropped.jpg">
            <a:extLst>
              <a:ext uri="{FF2B5EF4-FFF2-40B4-BE49-F238E27FC236}">
                <a16:creationId xmlns:a16="http://schemas.microsoft.com/office/drawing/2014/main" id="{339E5FF2-D3C3-4D42-A108-37BBE7D92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40427">
            <a:off x="8796937" y="2779203"/>
            <a:ext cx="2661121" cy="327187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Chris Bizer">
            <a:extLst>
              <a:ext uri="{FF2B5EF4-FFF2-40B4-BE49-F238E27FC236}">
                <a16:creationId xmlns:a16="http://schemas.microsoft.com/office/drawing/2014/main" id="{403BC84E-8DBB-5A4F-83BB-91BF6FAD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6692" y="2423863"/>
            <a:ext cx="1422772" cy="142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670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1254894" y="975583"/>
            <a:ext cx="6523200" cy="1935588"/>
          </a:xfrm>
        </p:spPr>
        <p:txBody>
          <a:bodyPr/>
          <a:lstStyle/>
          <a:p>
            <a:r>
              <a:rPr lang="en-US" sz="3360" dirty="0">
                <a:latin typeface="AAAAAE+ArialUnicodeMS"/>
              </a:rPr>
              <a:t>Trust, Accountability, and Autonomy in </a:t>
            </a:r>
            <a:br>
              <a:rPr lang="en-US" sz="3360" dirty="0">
                <a:latin typeface="AAAAAE+ArialUnicodeMS"/>
              </a:rPr>
            </a:br>
            <a:r>
              <a:rPr lang="en-US" sz="3360" dirty="0">
                <a:latin typeface="AAAAAE+ArialUnicodeMS"/>
              </a:rPr>
              <a:t>Knowledge Graph-based AI </a:t>
            </a:r>
            <a:br>
              <a:rPr lang="en-US" sz="3360" dirty="0">
                <a:latin typeface="AAAAAE+ArialUnicodeMS"/>
              </a:rPr>
            </a:br>
            <a:r>
              <a:rPr lang="en-US" sz="3360" dirty="0">
                <a:latin typeface="AAAAAE+ArialUnicodeMS"/>
              </a:rPr>
              <a:t>for Self-determination</a:t>
            </a:r>
            <a:endParaRPr lang="en-IE" sz="3360" dirty="0">
              <a:latin typeface="Helvetica" pitchFamily="2" charset="0"/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954405" y="3319428"/>
            <a:ext cx="7124180" cy="1029843"/>
          </a:xfrm>
        </p:spPr>
        <p:txBody>
          <a:bodyPr/>
          <a:lstStyle/>
          <a:p>
            <a:r>
              <a:rPr lang="en-IE" sz="1680" dirty="0"/>
              <a:t>Sabrina </a:t>
            </a:r>
            <a:r>
              <a:rPr lang="en-IE" sz="1680" dirty="0" err="1"/>
              <a:t>Kirrane</a:t>
            </a:r>
            <a:endParaRPr lang="en-IE" sz="1680" dirty="0"/>
          </a:p>
          <a:p>
            <a:r>
              <a:rPr lang="en-IE" sz="1680" dirty="0"/>
              <a:t>6.12.2024</a:t>
            </a:r>
          </a:p>
        </p:txBody>
      </p:sp>
    </p:spTree>
    <p:extLst>
      <p:ext uri="{BB962C8B-B14F-4D97-AF65-F5344CB8AC3E}">
        <p14:creationId xmlns:p14="http://schemas.microsoft.com/office/powerpoint/2010/main" val="1459405484"/>
      </p:ext>
    </p:extLst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A diagram of a community&#10;&#10;Description automatically generated">
            <a:extLst>
              <a:ext uri="{FF2B5EF4-FFF2-40B4-BE49-F238E27FC236}">
                <a16:creationId xmlns:a16="http://schemas.microsoft.com/office/drawing/2014/main" id="{76BEE6F7-E83A-76BB-B272-29FEAE13A8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92" y="1782145"/>
            <a:ext cx="6394914" cy="3648467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BDD91BB-1EDB-7AC8-99AA-AD2934939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490" y="158341"/>
            <a:ext cx="8591130" cy="1084586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IE" dirty="0"/>
              <a:t>KG-based AI for Self-Determination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C9661EBB-7825-60C6-92C3-B490CC624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4079" y="6437912"/>
            <a:ext cx="380538" cy="309702"/>
          </a:xfrm>
        </p:spPr>
        <p:txBody>
          <a:bodyPr/>
          <a:lstStyle/>
          <a:p>
            <a:fld id="{BE3DC40E-DBBE-4E2D-9EEC-FBF0DA0E9179}" type="slidenum">
              <a:rPr lang="en-GB" smtClean="0"/>
              <a:t>61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EC6DCB-715A-5562-EC76-FE74E53A8CF3}"/>
              </a:ext>
            </a:extLst>
          </p:cNvPr>
          <p:cNvSpPr txBox="1"/>
          <p:nvPr/>
        </p:nvSpPr>
        <p:spPr>
          <a:xfrm>
            <a:off x="609600" y="6377869"/>
            <a:ext cx="10972800" cy="46166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IE" sz="1200">
                <a:solidFill>
                  <a:schemeClr val="bg1"/>
                </a:solidFill>
              </a:rPr>
              <a:t>Ibáñez, L., Domingue, J., </a:t>
            </a:r>
            <a:r>
              <a:rPr lang="en-IE" sz="1200" b="1" err="1">
                <a:solidFill>
                  <a:schemeClr val="bg1"/>
                </a:solidFill>
              </a:rPr>
              <a:t>Kirrane</a:t>
            </a:r>
            <a:r>
              <a:rPr lang="en-IE" sz="1200" b="1">
                <a:solidFill>
                  <a:schemeClr val="bg1"/>
                </a:solidFill>
              </a:rPr>
              <a:t>, S.</a:t>
            </a:r>
            <a:r>
              <a:rPr lang="en-IE" sz="1200">
                <a:solidFill>
                  <a:schemeClr val="bg1"/>
                </a:solidFill>
              </a:rPr>
              <a:t>, Seneviratne, O., Third, A., Vidal, M., 2023. Trust, Accountability, and Autonomy in Knowledge Graph-based AI for Self-determination. Transactions on Graph Data and Knowledge (TGDK) </a:t>
            </a:r>
            <a:r>
              <a:rPr lang="en-IE" sz="1200" i="1">
                <a:solidFill>
                  <a:schemeClr val="bg1"/>
                </a:solidFill>
              </a:rPr>
              <a:t>(revised and resubmitted)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1E90D4-0F9A-AB39-375A-232D287F3270}"/>
              </a:ext>
            </a:extLst>
          </p:cNvPr>
          <p:cNvSpPr/>
          <p:nvPr/>
        </p:nvSpPr>
        <p:spPr>
          <a:xfrm>
            <a:off x="2358648" y="5610351"/>
            <a:ext cx="1798069" cy="408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216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7568CC48-D53B-806C-1969-E61D16171FD9}"/>
              </a:ext>
            </a:extLst>
          </p:cNvPr>
          <p:cNvSpPr txBox="1">
            <a:spLocks/>
          </p:cNvSpPr>
          <p:nvPr/>
        </p:nvSpPr>
        <p:spPr>
          <a:xfrm>
            <a:off x="11201863" y="6051375"/>
            <a:ext cx="380538" cy="309702"/>
          </a:xfrm>
          <a:prstGeom prst="rect">
            <a:avLst/>
          </a:prstGeom>
        </p:spPr>
        <p:txBody>
          <a:bodyPr vert="horz" lIns="0" tIns="54858" rIns="0" bIns="54858" rtlCol="0"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 cap="all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E3DC40E-DBBE-4E2D-9EEC-FBF0DA0E9179}" type="slidenum">
              <a:rPr lang="en-GB" sz="960"/>
              <a:pPr/>
              <a:t>61</a:t>
            </a:fld>
            <a:endParaRPr lang="en-GB" sz="96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656FF1-C3A9-6FA7-E436-DCAACAAB80EE}"/>
              </a:ext>
            </a:extLst>
          </p:cNvPr>
          <p:cNvSpPr txBox="1"/>
          <p:nvPr/>
        </p:nvSpPr>
        <p:spPr>
          <a:xfrm>
            <a:off x="7188406" y="2190185"/>
            <a:ext cx="4265941" cy="2751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440" dirty="0"/>
              <a:t>Individuals use </a:t>
            </a:r>
            <a:r>
              <a:rPr lang="en-GB" sz="1440" dirty="0">
                <a:solidFill>
                  <a:schemeClr val="accent1"/>
                </a:solidFill>
              </a:rPr>
              <a:t>Artificial Intelligence (AI) assistants </a:t>
            </a:r>
            <a:r>
              <a:rPr lang="en-GB" sz="1440" dirty="0"/>
              <a:t>to make sense of data collected in their Personal Knowledge Graphs (PKGs).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440" dirty="0"/>
              <a:t>They may </a:t>
            </a:r>
            <a:r>
              <a:rPr lang="en-GB" sz="1440" dirty="0">
                <a:solidFill>
                  <a:schemeClr val="accent1"/>
                </a:solidFill>
              </a:rPr>
              <a:t>share perspectives of their PKGs</a:t>
            </a:r>
            <a:r>
              <a:rPr lang="en-GB" sz="1440" dirty="0"/>
              <a:t> with other individuals and healthcare experts in knowledge-sharing communities that aggregate and curate data to </a:t>
            </a:r>
            <a:r>
              <a:rPr lang="en-GB" sz="1440" dirty="0">
                <a:solidFill>
                  <a:schemeClr val="accent1"/>
                </a:solidFill>
              </a:rPr>
              <a:t>power AI services</a:t>
            </a:r>
            <a:r>
              <a:rPr lang="en-GB" sz="1440" dirty="0"/>
              <a:t> for the benefit of all members.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440" dirty="0"/>
              <a:t>Public and private organisations can </a:t>
            </a:r>
            <a:r>
              <a:rPr lang="en-GB" sz="1440" dirty="0">
                <a:solidFill>
                  <a:schemeClr val="accent1"/>
                </a:solidFill>
              </a:rPr>
              <a:t>negotiate access to data </a:t>
            </a:r>
            <a:r>
              <a:rPr lang="en-GB" sz="1440" dirty="0"/>
              <a:t>from communities and individuals to train KG-based AI models, which in turn are used to build services for them.</a:t>
            </a:r>
            <a:endParaRPr lang="en-GB" sz="144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0F2CF0E8-67D6-67BD-45B0-0224EDD096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4941" y="173275"/>
            <a:ext cx="880084" cy="105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1275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A diagram of a diagram of a system&#10;&#10;Description automatically generated with medium confidence">
            <a:extLst>
              <a:ext uri="{FF2B5EF4-FFF2-40B4-BE49-F238E27FC236}">
                <a16:creationId xmlns:a16="http://schemas.microsoft.com/office/drawing/2014/main" id="{AF4B3AF9-407E-DE41-7766-A9F2085F25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144" y="2185261"/>
            <a:ext cx="5126576" cy="3355578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BDD91BB-1EDB-7AC8-99AA-AD2934939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491" y="158341"/>
            <a:ext cx="8418629" cy="1084586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IE" dirty="0"/>
              <a:t>KG-based AI for Self-Determination</a:t>
            </a:r>
            <a:endParaRPr lang="en-IE" dirty="0">
              <a:solidFill>
                <a:schemeClr val="accent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37FDDF-D885-CA16-F5BF-91F04D88F534}"/>
              </a:ext>
            </a:extLst>
          </p:cNvPr>
          <p:cNvSpPr txBox="1"/>
          <p:nvPr/>
        </p:nvSpPr>
        <p:spPr>
          <a:xfrm>
            <a:off x="7672374" y="1926727"/>
            <a:ext cx="3203304" cy="2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60" b="1">
                <a:latin typeface="Calibri" panose="020F0502020204030204" pitchFamily="34" charset="0"/>
                <a:cs typeface="Calibri" panose="020F0502020204030204" pitchFamily="34" charset="0"/>
              </a:rPr>
              <a:t>KG-based AI for Self-determination Conceptualisation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D10955-BFF8-3FE4-4C9C-E458880A34BD}"/>
              </a:ext>
            </a:extLst>
          </p:cNvPr>
          <p:cNvSpPr txBox="1"/>
          <p:nvPr/>
        </p:nvSpPr>
        <p:spPr>
          <a:xfrm>
            <a:off x="671077" y="1926728"/>
            <a:ext cx="5608066" cy="319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440" dirty="0">
                <a:latin typeface="Calibri" panose="020F0502020204030204" pitchFamily="34" charset="0"/>
                <a:cs typeface="Calibri" panose="020F0502020204030204" pitchFamily="34" charset="0"/>
              </a:rPr>
              <a:t>The three pillar research topics - trust, accountability, and autonomy - represent the </a:t>
            </a:r>
            <a:r>
              <a:rPr lang="en-GB" sz="144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desired goals for how AI can benefit society and facilitate self-determination</a:t>
            </a:r>
            <a:endParaRPr lang="en-GB" sz="144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44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440" dirty="0">
                <a:latin typeface="Calibri" panose="020F0502020204030204" pitchFamily="34" charset="0"/>
                <a:cs typeface="Calibri" panose="020F0502020204030204" pitchFamily="34" charset="0"/>
              </a:rPr>
              <a:t>The pillars combine </a:t>
            </a:r>
            <a:r>
              <a:rPr lang="en-GB" sz="144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fundamental principles of the proposed EU AI Act and self-determination theory</a:t>
            </a:r>
            <a:r>
              <a:rPr lang="en-GB" sz="144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endParaRPr lang="en-GB" sz="144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440" dirty="0">
                <a:latin typeface="Calibri" panose="020F0502020204030204" pitchFamily="34" charset="0"/>
                <a:cs typeface="Calibri" panose="020F0502020204030204" pitchFamily="34" charset="0"/>
              </a:rPr>
              <a:t>The pillars are supported via four foundational research topics that represent the </a:t>
            </a:r>
            <a:r>
              <a:rPr lang="en-GB" sz="144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tools and techniques needed to support the three research pillars</a:t>
            </a:r>
            <a:r>
              <a:rPr lang="en-GB" sz="144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GB" sz="1440" dirty="0">
                <a:latin typeface="Calibri" panose="020F0502020204030204" pitchFamily="34" charset="0"/>
                <a:cs typeface="Calibri" panose="020F0502020204030204" pitchFamily="34" charset="0"/>
              </a:rPr>
              <a:t>machine-readable norms and policies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GB" sz="1440" dirty="0">
                <a:latin typeface="Calibri" panose="020F0502020204030204" pitchFamily="34" charset="0"/>
                <a:cs typeface="Calibri" panose="020F0502020204030204" pitchFamily="34" charset="0"/>
              </a:rPr>
              <a:t>decentralised infrastructure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GB" sz="1440" dirty="0">
                <a:latin typeface="Calibri" panose="020F0502020204030204" pitchFamily="34" charset="0"/>
                <a:cs typeface="Calibri" panose="020F0502020204030204" pitchFamily="34" charset="0"/>
              </a:rPr>
              <a:t>decentralised KG management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GB" sz="1440" dirty="0">
                <a:latin typeface="Calibri" panose="020F0502020204030204" pitchFamily="34" charset="0"/>
                <a:cs typeface="Calibri" panose="020F0502020204030204" pitchFamily="34" charset="0"/>
              </a:rPr>
              <a:t>explainable and neuro-symbolic AI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C185FEFA-0F2C-3ADA-3554-8AC5B2C12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4079" y="6437912"/>
            <a:ext cx="380538" cy="309702"/>
          </a:xfrm>
        </p:spPr>
        <p:txBody>
          <a:bodyPr/>
          <a:lstStyle/>
          <a:p>
            <a:fld id="{BE3DC40E-DBBE-4E2D-9EEC-FBF0DA0E9179}" type="slidenum">
              <a:rPr lang="en-GB" smtClean="0"/>
              <a:t>62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B3A52D-BD43-0734-C18C-1F3AE5F1693C}"/>
              </a:ext>
            </a:extLst>
          </p:cNvPr>
          <p:cNvSpPr txBox="1"/>
          <p:nvPr/>
        </p:nvSpPr>
        <p:spPr>
          <a:xfrm>
            <a:off x="609600" y="6377869"/>
            <a:ext cx="10972800" cy="46166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IE" sz="1200">
                <a:solidFill>
                  <a:schemeClr val="bg1"/>
                </a:solidFill>
              </a:rPr>
              <a:t>Ibáñez, L., Domingue, J., </a:t>
            </a:r>
            <a:r>
              <a:rPr lang="en-IE" sz="1200" b="1" err="1">
                <a:solidFill>
                  <a:schemeClr val="bg1"/>
                </a:solidFill>
              </a:rPr>
              <a:t>Kirrane</a:t>
            </a:r>
            <a:r>
              <a:rPr lang="en-IE" sz="1200" b="1">
                <a:solidFill>
                  <a:schemeClr val="bg1"/>
                </a:solidFill>
              </a:rPr>
              <a:t>, S.</a:t>
            </a:r>
            <a:r>
              <a:rPr lang="en-IE" sz="1200">
                <a:solidFill>
                  <a:schemeClr val="bg1"/>
                </a:solidFill>
              </a:rPr>
              <a:t>, Seneviratne, O., Third, A., Vidal, M., 2023. Trust, Accountability, and Autonomy in Knowledge Graph-based AI for Self-determination. Transactions on Graph Data and Knowledge (TGDK) </a:t>
            </a:r>
            <a:r>
              <a:rPr lang="en-IE" sz="1200" i="1">
                <a:solidFill>
                  <a:schemeClr val="bg1"/>
                </a:solidFill>
              </a:rPr>
              <a:t>(revised and resubmitted)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2BEE7B7F-6077-92BE-E1D1-0BDECB767DC9}"/>
              </a:ext>
            </a:extLst>
          </p:cNvPr>
          <p:cNvSpPr txBox="1">
            <a:spLocks/>
          </p:cNvSpPr>
          <p:nvPr/>
        </p:nvSpPr>
        <p:spPr>
          <a:xfrm>
            <a:off x="11201863" y="6051375"/>
            <a:ext cx="380538" cy="309702"/>
          </a:xfrm>
          <a:prstGeom prst="rect">
            <a:avLst/>
          </a:prstGeom>
        </p:spPr>
        <p:txBody>
          <a:bodyPr vert="horz" lIns="0" tIns="54858" rIns="0" bIns="54858" rtlCol="0"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 cap="all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E3DC40E-DBBE-4E2D-9EEC-FBF0DA0E9179}" type="slidenum">
              <a:rPr lang="en-GB" sz="960"/>
              <a:pPr/>
              <a:t>62</a:t>
            </a:fld>
            <a:endParaRPr lang="en-GB" sz="960" dirty="0"/>
          </a:p>
        </p:txBody>
      </p:sp>
      <p:pic>
        <p:nvPicPr>
          <p:cNvPr id="12" name="Picture 11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D8D5A7A0-380E-6395-7009-9B17175462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573" y="134481"/>
            <a:ext cx="880084" cy="105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309305"/>
      </p:ext>
    </p:extLst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7C1249E-DAB4-7A7C-EF7D-639578999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8255" y="167640"/>
            <a:ext cx="7784234" cy="1084586"/>
          </a:xfrm>
        </p:spPr>
        <p:txBody>
          <a:bodyPr>
            <a:normAutofit fontScale="90000"/>
          </a:bodyPr>
          <a:lstStyle/>
          <a:p>
            <a:r>
              <a:rPr lang="en-IE" dirty="0"/>
              <a:t>Machine-readable norms and policies</a:t>
            </a:r>
            <a:endParaRPr lang="en-IE" dirty="0">
              <a:solidFill>
                <a:schemeClr val="accent1"/>
              </a:solidFill>
            </a:endParaRPr>
          </a:p>
        </p:txBody>
      </p:sp>
      <p:pic>
        <p:nvPicPr>
          <p:cNvPr id="15" name="Picture 6" descr="Regulations icon PNG and SVG Free Download">
            <a:extLst>
              <a:ext uri="{FF2B5EF4-FFF2-40B4-BE49-F238E27FC236}">
                <a16:creationId xmlns:a16="http://schemas.microsoft.com/office/drawing/2014/main" id="{DD707456-516D-9939-1BA0-D81502B51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16" y="335752"/>
            <a:ext cx="623636" cy="74836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2" name="Content Placeholder 2" descr="A diagram of a diagram of a system&#10;&#10;Description automatically generated with medium confidence">
            <a:extLst>
              <a:ext uri="{FF2B5EF4-FFF2-40B4-BE49-F238E27FC236}">
                <a16:creationId xmlns:a16="http://schemas.microsoft.com/office/drawing/2014/main" id="{46C23D5F-6B72-F88B-E716-F9B9ECD27E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144" y="2185261"/>
            <a:ext cx="5126576" cy="335557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2175BD9-9DDA-1B46-E849-DD96CFBD3DE6}"/>
              </a:ext>
            </a:extLst>
          </p:cNvPr>
          <p:cNvSpPr txBox="1"/>
          <p:nvPr/>
        </p:nvSpPr>
        <p:spPr>
          <a:xfrm>
            <a:off x="7672374" y="1926727"/>
            <a:ext cx="3203304" cy="2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60" b="1">
                <a:latin typeface="Calibri" panose="020F0502020204030204" pitchFamily="34" charset="0"/>
                <a:cs typeface="Calibri" panose="020F0502020204030204" pitchFamily="34" charset="0"/>
              </a:rPr>
              <a:t>KG-based AI for Self-determination Conceptualisation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6AB4FA-487C-7A8C-AB14-4489E8839AE9}"/>
              </a:ext>
            </a:extLst>
          </p:cNvPr>
          <p:cNvSpPr txBox="1"/>
          <p:nvPr/>
        </p:nvSpPr>
        <p:spPr>
          <a:xfrm>
            <a:off x="823015" y="2290745"/>
            <a:ext cx="5337857" cy="249299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Bonatti, P.A., </a:t>
            </a:r>
            <a:r>
              <a:rPr lang="en-GB" sz="1200" b="1" dirty="0" err="1">
                <a:solidFill>
                  <a:schemeClr val="bg1"/>
                </a:solidFill>
                <a:latin typeface="Helvetica Neue" panose="02000503000000020004" pitchFamily="2" charset="0"/>
              </a:rPr>
              <a:t>Kirrane</a:t>
            </a:r>
            <a:r>
              <a:rPr lang="en-GB" sz="1200" b="1" dirty="0">
                <a:solidFill>
                  <a:schemeClr val="bg1"/>
                </a:solidFill>
                <a:latin typeface="Helvetica Neue" panose="02000503000000020004" pitchFamily="2" charset="0"/>
              </a:rPr>
              <a:t>, S.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</a:t>
            </a:r>
            <a:r>
              <a:rPr lang="en-GB" sz="1200" b="1" dirty="0">
                <a:solidFill>
                  <a:schemeClr val="bg1"/>
                </a:solidFill>
                <a:latin typeface="Helvetica Neue" panose="02000503000000020004" pitchFamily="2" charset="0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Petrova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 I.M. and </a:t>
            </a:r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Sauro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 L., 2020. Machine understandable policies and GDPR compliance checking. KI-</a:t>
            </a:r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Künstliche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Intelligenz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.</a:t>
            </a:r>
          </a:p>
          <a:p>
            <a:endParaRPr lang="en-GB" sz="1200" dirty="0">
              <a:solidFill>
                <a:schemeClr val="bg1"/>
              </a:solidFill>
              <a:latin typeface="Helvetica Neue" panose="02000503000000020004" pitchFamily="2" charset="0"/>
            </a:endParaRPr>
          </a:p>
          <a:p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Fernández, J.D., </a:t>
            </a:r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Sabou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 M., </a:t>
            </a:r>
            <a:r>
              <a:rPr lang="en-GB" sz="1200" b="1" dirty="0" err="1">
                <a:solidFill>
                  <a:schemeClr val="bg1"/>
                </a:solidFill>
                <a:latin typeface="Helvetica Neue" panose="02000503000000020004" pitchFamily="2" charset="0"/>
              </a:rPr>
              <a:t>Kirrane</a:t>
            </a:r>
            <a:r>
              <a:rPr lang="en-GB" sz="1200" b="1" dirty="0">
                <a:solidFill>
                  <a:schemeClr val="bg1"/>
                </a:solidFill>
                <a:latin typeface="Helvetica Neue" panose="02000503000000020004" pitchFamily="2" charset="0"/>
              </a:rPr>
              <a:t>, S.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</a:t>
            </a:r>
            <a:r>
              <a:rPr lang="en-GB" sz="1200" b="1" dirty="0">
                <a:solidFill>
                  <a:schemeClr val="bg1"/>
                </a:solidFill>
                <a:latin typeface="Helvetica Neue" panose="02000503000000020004" pitchFamily="2" charset="0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Kiesling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 E., </a:t>
            </a:r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Ekaputra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 F.J., Azzam, A. and </a:t>
            </a:r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Wenning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 R., 2020. User consent </a:t>
            </a:r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modeling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 for ensuring transparency and compliance in smart cities. Personal and Ubiquitous Computing.</a:t>
            </a:r>
          </a:p>
          <a:p>
            <a:endParaRPr lang="en-GB" sz="1200" dirty="0">
              <a:solidFill>
                <a:schemeClr val="bg1"/>
              </a:solidFill>
              <a:latin typeface="Helvetica Neue" panose="02000503000000020004" pitchFamily="2" charset="0"/>
            </a:endParaRPr>
          </a:p>
          <a:p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Kirrane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 S., Fernández, J.D., </a:t>
            </a:r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Dullaert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 W., Milosevic, U., </a:t>
            </a:r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Polleres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 A., Bonatti, P.A., </a:t>
            </a:r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Wenning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 R., </a:t>
            </a:r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Drozd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 O. and </a:t>
            </a:r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Raschke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 P., 2018. A scalable consent, transparency and compliance architecture. In The Semantic Web: ESWC 2018 Satellite Events.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766231-148F-5BA1-1400-205771FAC288}"/>
              </a:ext>
            </a:extLst>
          </p:cNvPr>
          <p:cNvSpPr/>
          <p:nvPr/>
        </p:nvSpPr>
        <p:spPr>
          <a:xfrm>
            <a:off x="7995530" y="4896952"/>
            <a:ext cx="3373456" cy="643886"/>
          </a:xfrm>
          <a:prstGeom prst="rect">
            <a:avLst/>
          </a:prstGeom>
          <a:solidFill>
            <a:schemeClr val="bg1">
              <a:alpha val="49834"/>
            </a:schemeClr>
          </a:solidFill>
          <a:ln>
            <a:solidFill>
              <a:schemeClr val="bg1">
                <a:alpha val="50471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216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ACF5552-406E-3351-555D-41F63F07A771}"/>
              </a:ext>
            </a:extLst>
          </p:cNvPr>
          <p:cNvSpPr/>
          <p:nvPr/>
        </p:nvSpPr>
        <p:spPr>
          <a:xfrm>
            <a:off x="7002843" y="4869747"/>
            <a:ext cx="952186" cy="671092"/>
          </a:xfrm>
          <a:prstGeom prst="round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216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1767256D-2FAE-55E2-4DD5-37B0BCDF6C62}"/>
              </a:ext>
            </a:extLst>
          </p:cNvPr>
          <p:cNvSpPr txBox="1">
            <a:spLocks/>
          </p:cNvSpPr>
          <p:nvPr/>
        </p:nvSpPr>
        <p:spPr>
          <a:xfrm>
            <a:off x="11201863" y="6051375"/>
            <a:ext cx="380538" cy="309702"/>
          </a:xfrm>
          <a:prstGeom prst="rect">
            <a:avLst/>
          </a:prstGeom>
        </p:spPr>
        <p:txBody>
          <a:bodyPr vert="horz" lIns="0" tIns="54858" rIns="0" bIns="54858" rtlCol="0"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 cap="all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E3DC40E-DBBE-4E2D-9EEC-FBF0DA0E9179}" type="slidenum">
              <a:rPr lang="en-GB" sz="960"/>
              <a:pPr/>
              <a:t>63</a:t>
            </a:fld>
            <a:endParaRPr lang="en-GB" sz="960" dirty="0"/>
          </a:p>
        </p:txBody>
      </p:sp>
      <p:pic>
        <p:nvPicPr>
          <p:cNvPr id="4" name="Picture 3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3DC5A746-57CF-CD2A-5B20-CCDD521E9D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573" y="134481"/>
            <a:ext cx="880084" cy="105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782097"/>
      </p:ext>
    </p:extLst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7C1249E-DAB4-7A7C-EF7D-639578999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3787" y="167640"/>
            <a:ext cx="7398703" cy="1084586"/>
          </a:xfrm>
        </p:spPr>
        <p:txBody>
          <a:bodyPr/>
          <a:lstStyle/>
          <a:p>
            <a:r>
              <a:rPr lang="en-IE" dirty="0"/>
              <a:t>Decentralised infrastructure</a:t>
            </a:r>
          </a:p>
        </p:txBody>
      </p:sp>
      <p:pic>
        <p:nvPicPr>
          <p:cNvPr id="10" name="Picture 12" descr="Dapp, decentralized, app, application, mobile, smartphone Icon in  Cryptocurrency and Blockchain technology">
            <a:extLst>
              <a:ext uri="{FF2B5EF4-FFF2-40B4-BE49-F238E27FC236}">
                <a16:creationId xmlns:a16="http://schemas.microsoft.com/office/drawing/2014/main" id="{6017DF89-1961-474B-927B-F1F7ADAD5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48" y="208983"/>
            <a:ext cx="1001900" cy="100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Content Placeholder 2" descr="A diagram of a diagram of a system&#10;&#10;Description automatically generated with medium confidence">
            <a:extLst>
              <a:ext uri="{FF2B5EF4-FFF2-40B4-BE49-F238E27FC236}">
                <a16:creationId xmlns:a16="http://schemas.microsoft.com/office/drawing/2014/main" id="{28D6E15F-E9EE-C241-7BA7-C812B33E2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144" y="2185261"/>
            <a:ext cx="5126576" cy="33555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A88CC8F-FE14-AE5F-840D-12F80D1CB2C1}"/>
              </a:ext>
            </a:extLst>
          </p:cNvPr>
          <p:cNvSpPr txBox="1"/>
          <p:nvPr/>
        </p:nvSpPr>
        <p:spPr>
          <a:xfrm>
            <a:off x="7672374" y="1926727"/>
            <a:ext cx="3203304" cy="2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60" b="1">
                <a:latin typeface="Calibri" panose="020F0502020204030204" pitchFamily="34" charset="0"/>
                <a:cs typeface="Calibri" panose="020F0502020204030204" pitchFamily="34" charset="0"/>
              </a:rPr>
              <a:t>KG-based AI for Self-determination Conceptualisation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E59593-03B3-7889-6F37-1CBB836A0C2C}"/>
              </a:ext>
            </a:extLst>
          </p:cNvPr>
          <p:cNvSpPr txBox="1"/>
          <p:nvPr/>
        </p:nvSpPr>
        <p:spPr>
          <a:xfrm>
            <a:off x="786281" y="2634936"/>
            <a:ext cx="5309719" cy="156966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Basile, D., Di Ciccio, C., Goretti, V. and </a:t>
            </a:r>
            <a:r>
              <a:rPr lang="en-GB" sz="1200" b="1" dirty="0" err="1">
                <a:solidFill>
                  <a:schemeClr val="bg1"/>
                </a:solidFill>
                <a:latin typeface="Helvetica Neue" panose="02000503000000020004" pitchFamily="2" charset="0"/>
              </a:rPr>
              <a:t>Kirrane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 S., 2023. Blockchain based Resource Governance for Decentralized Web Environments. Frontiers in Blockchain.</a:t>
            </a:r>
          </a:p>
          <a:p>
            <a:endParaRPr lang="en-GB" sz="1200" dirty="0">
              <a:solidFill>
                <a:schemeClr val="bg1"/>
              </a:solidFill>
              <a:latin typeface="Helvetica Neue" panose="02000503000000020004" pitchFamily="2" charset="0"/>
            </a:endParaRPr>
          </a:p>
          <a:p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Basile, D., Di Ciccio, C., Goretti, V. and </a:t>
            </a:r>
            <a:r>
              <a:rPr lang="en-GB" sz="1200" b="1" dirty="0" err="1">
                <a:solidFill>
                  <a:schemeClr val="bg1"/>
                </a:solidFill>
                <a:latin typeface="Helvetica Neue" panose="02000503000000020004" pitchFamily="2" charset="0"/>
              </a:rPr>
              <a:t>Kirrane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 S., 2023. A Blockchain-driven Architecture for Usage Control in Solid. Proceedings of the 1st Workshop on Fintech and Decentralized Finance (</a:t>
            </a:r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FiDeFix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) @ the 43rd IEEE International Conference on Distributed Computing Systems.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5EFEBD-7C2A-AB2D-54D5-BB1C49805BBB}"/>
              </a:ext>
            </a:extLst>
          </p:cNvPr>
          <p:cNvSpPr/>
          <p:nvPr/>
        </p:nvSpPr>
        <p:spPr>
          <a:xfrm>
            <a:off x="9016035" y="4896952"/>
            <a:ext cx="2352950" cy="643886"/>
          </a:xfrm>
          <a:prstGeom prst="rect">
            <a:avLst/>
          </a:prstGeom>
          <a:solidFill>
            <a:schemeClr val="bg1">
              <a:alpha val="49834"/>
            </a:schemeClr>
          </a:solidFill>
          <a:ln>
            <a:solidFill>
              <a:schemeClr val="bg1">
                <a:alpha val="50471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216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829FE4-D545-ECAB-43D4-8723C7B57229}"/>
              </a:ext>
            </a:extLst>
          </p:cNvPr>
          <p:cNvSpPr/>
          <p:nvPr/>
        </p:nvSpPr>
        <p:spPr>
          <a:xfrm>
            <a:off x="6972585" y="4896952"/>
            <a:ext cx="1064059" cy="643886"/>
          </a:xfrm>
          <a:prstGeom prst="rect">
            <a:avLst/>
          </a:prstGeom>
          <a:solidFill>
            <a:schemeClr val="bg1">
              <a:alpha val="49834"/>
            </a:schemeClr>
          </a:solidFill>
          <a:ln>
            <a:solidFill>
              <a:schemeClr val="bg1">
                <a:alpha val="50471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216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316D644-ADCC-7FF7-71EB-A5FE7D1F06A9}"/>
              </a:ext>
            </a:extLst>
          </p:cNvPr>
          <p:cNvSpPr/>
          <p:nvPr/>
        </p:nvSpPr>
        <p:spPr>
          <a:xfrm>
            <a:off x="8069099" y="4869747"/>
            <a:ext cx="952186" cy="671092"/>
          </a:xfrm>
          <a:prstGeom prst="round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216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19C3EBDC-7B8C-A3CE-0C49-56A3C8E135EE}"/>
              </a:ext>
            </a:extLst>
          </p:cNvPr>
          <p:cNvSpPr txBox="1">
            <a:spLocks/>
          </p:cNvSpPr>
          <p:nvPr/>
        </p:nvSpPr>
        <p:spPr>
          <a:xfrm>
            <a:off x="11181542" y="6038144"/>
            <a:ext cx="380538" cy="309702"/>
          </a:xfrm>
          <a:prstGeom prst="rect">
            <a:avLst/>
          </a:prstGeom>
        </p:spPr>
        <p:txBody>
          <a:bodyPr vert="horz" lIns="0" tIns="54858" rIns="0" bIns="54858" rtlCol="0"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 cap="all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E3DC40E-DBBE-4E2D-9EEC-FBF0DA0E9179}" type="slidenum">
              <a:rPr lang="en-GB" sz="960"/>
              <a:pPr/>
              <a:t>64</a:t>
            </a:fld>
            <a:endParaRPr lang="en-GB" sz="960" dirty="0"/>
          </a:p>
        </p:txBody>
      </p:sp>
      <p:pic>
        <p:nvPicPr>
          <p:cNvPr id="3" name="Picture 2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54CD4F21-7975-EDF0-E55A-D71186DC52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573" y="134481"/>
            <a:ext cx="880084" cy="105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647890"/>
      </p:ext>
    </p:extLst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7C1249E-DAB4-7A7C-EF7D-639578999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4818" y="167640"/>
            <a:ext cx="7487672" cy="1084586"/>
          </a:xfrm>
        </p:spPr>
        <p:txBody>
          <a:bodyPr/>
          <a:lstStyle/>
          <a:p>
            <a:r>
              <a:rPr lang="en-IE" dirty="0"/>
              <a:t>Decentralised KG management</a:t>
            </a:r>
          </a:p>
        </p:txBody>
      </p:sp>
      <p:pic>
        <p:nvPicPr>
          <p:cNvPr id="6" name="Picture 10" descr="Management service - Free people icons">
            <a:extLst>
              <a:ext uri="{FF2B5EF4-FFF2-40B4-BE49-F238E27FC236}">
                <a16:creationId xmlns:a16="http://schemas.microsoft.com/office/drawing/2014/main" id="{75A6D4AB-B7AC-58E5-1EB1-CF4C9E790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075" y="299536"/>
            <a:ext cx="820794" cy="82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ontent Placeholder 2" descr="A diagram of a diagram of a system&#10;&#10;Description automatically generated with medium confidence">
            <a:extLst>
              <a:ext uri="{FF2B5EF4-FFF2-40B4-BE49-F238E27FC236}">
                <a16:creationId xmlns:a16="http://schemas.microsoft.com/office/drawing/2014/main" id="{4DABC73A-2D00-F378-93B4-3A4A2FE9EE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144" y="2185261"/>
            <a:ext cx="5126576" cy="33555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3513638-F32E-E350-A365-2EC9E93912FF}"/>
              </a:ext>
            </a:extLst>
          </p:cNvPr>
          <p:cNvSpPr txBox="1"/>
          <p:nvPr/>
        </p:nvSpPr>
        <p:spPr>
          <a:xfrm>
            <a:off x="7672374" y="1926727"/>
            <a:ext cx="3203304" cy="2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60" b="1">
                <a:latin typeface="Calibri" panose="020F0502020204030204" pitchFamily="34" charset="0"/>
                <a:cs typeface="Calibri" panose="020F0502020204030204" pitchFamily="34" charset="0"/>
              </a:rPr>
              <a:t>KG-based AI for Self-determination Conceptualisation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C285FB-AB74-85DD-3BC2-0E56964476FB}"/>
              </a:ext>
            </a:extLst>
          </p:cNvPr>
          <p:cNvSpPr txBox="1"/>
          <p:nvPr/>
        </p:nvSpPr>
        <p:spPr>
          <a:xfrm>
            <a:off x="800986" y="2055994"/>
            <a:ext cx="5246240" cy="138499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GB" sz="1200" b="1" dirty="0" err="1">
                <a:solidFill>
                  <a:schemeClr val="bg1"/>
                </a:solidFill>
                <a:latin typeface="Helvetica Neue" panose="02000503000000020004" pitchFamily="2" charset="0"/>
              </a:rPr>
              <a:t>Kirrane</a:t>
            </a:r>
            <a:r>
              <a:rPr lang="en-GB" sz="1200" b="1" dirty="0">
                <a:solidFill>
                  <a:schemeClr val="bg1"/>
                </a:solidFill>
                <a:latin typeface="Helvetica Neue" panose="02000503000000020004" pitchFamily="2" charset="0"/>
              </a:rPr>
              <a:t>, S.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 2021. Intelligent software web agents: A gap analysis. Web Semantics.</a:t>
            </a:r>
          </a:p>
          <a:p>
            <a:endParaRPr lang="en-GB" sz="1200" dirty="0">
              <a:solidFill>
                <a:schemeClr val="bg1"/>
              </a:solidFill>
              <a:latin typeface="Helvetica Neue" panose="02000503000000020004" pitchFamily="2" charset="0"/>
            </a:endParaRPr>
          </a:p>
          <a:p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Kampik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 T., Mansour, A., </a:t>
            </a:r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Boissier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 O., </a:t>
            </a:r>
            <a:r>
              <a:rPr lang="en-GB" sz="1200" b="1" dirty="0" err="1">
                <a:solidFill>
                  <a:schemeClr val="bg1"/>
                </a:solidFill>
                <a:latin typeface="Helvetica Neue" panose="02000503000000020004" pitchFamily="2" charset="0"/>
              </a:rPr>
              <a:t>Kirrane</a:t>
            </a:r>
            <a:r>
              <a:rPr lang="en-GB" sz="1200" b="1" dirty="0">
                <a:solidFill>
                  <a:schemeClr val="bg1"/>
                </a:solidFill>
                <a:latin typeface="Helvetica Neue" panose="02000503000000020004" pitchFamily="2" charset="0"/>
              </a:rPr>
              <a:t>, S.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</a:t>
            </a:r>
            <a:r>
              <a:rPr lang="en-GB" sz="1200" b="1" dirty="0">
                <a:solidFill>
                  <a:schemeClr val="bg1"/>
                </a:solidFill>
                <a:latin typeface="Helvetica Neue" panose="02000503000000020004" pitchFamily="2" charset="0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Padget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 J., Payne, T.R., Singh, M.P., </a:t>
            </a:r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Tamma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 V. and Zimmermann, A., 2022. Governance of Autonomous Agents on the Web: Challenges and Opportunities. ACM Transactions on Internet Technology.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13277B-0F65-A160-3627-70963430F3F1}"/>
              </a:ext>
            </a:extLst>
          </p:cNvPr>
          <p:cNvSpPr txBox="1"/>
          <p:nvPr/>
        </p:nvSpPr>
        <p:spPr>
          <a:xfrm>
            <a:off x="800986" y="3863048"/>
            <a:ext cx="5246240" cy="120032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Fernández, J.D., </a:t>
            </a:r>
            <a:r>
              <a:rPr lang="en-GB" sz="1200" b="1" dirty="0" err="1">
                <a:solidFill>
                  <a:schemeClr val="bg1"/>
                </a:solidFill>
                <a:latin typeface="Helvetica Neue" panose="02000503000000020004" pitchFamily="2" charset="0"/>
              </a:rPr>
              <a:t>Kirrane</a:t>
            </a:r>
            <a:r>
              <a:rPr lang="en-GB" sz="1200" b="1" dirty="0">
                <a:solidFill>
                  <a:schemeClr val="bg1"/>
                </a:solidFill>
                <a:latin typeface="Helvetica Neue" panose="02000503000000020004" pitchFamily="2" charset="0"/>
              </a:rPr>
              <a:t>, S.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 </a:t>
            </a:r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Polleres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 A. and </a:t>
            </a:r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Steyskal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 S., 2020. </a:t>
            </a:r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HDTcrypt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: Compression and encryption of RDF datasets. Semantic Web.</a:t>
            </a:r>
            <a:b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</a:br>
            <a:endParaRPr lang="en-GB" sz="1200" dirty="0">
              <a:solidFill>
                <a:schemeClr val="bg1"/>
              </a:solidFill>
              <a:latin typeface="Helvetica Neue" panose="02000503000000020004" pitchFamily="2" charset="0"/>
            </a:endParaRPr>
          </a:p>
          <a:p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Fernández, J.D., </a:t>
            </a:r>
            <a:r>
              <a:rPr lang="en-GB" sz="1200" b="1" dirty="0" err="1">
                <a:solidFill>
                  <a:schemeClr val="bg1"/>
                </a:solidFill>
                <a:latin typeface="Helvetica Neue" panose="02000503000000020004" pitchFamily="2" charset="0"/>
              </a:rPr>
              <a:t>Kirrane</a:t>
            </a:r>
            <a:r>
              <a:rPr lang="en-GB" sz="1200" b="1" dirty="0">
                <a:solidFill>
                  <a:schemeClr val="bg1"/>
                </a:solidFill>
                <a:latin typeface="Helvetica Neue" panose="02000503000000020004" pitchFamily="2" charset="0"/>
              </a:rPr>
              <a:t>, S.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 </a:t>
            </a:r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Polleres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 A. and </a:t>
            </a:r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Steyskal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 S., 2017. Self-Enforcing Access Control for Encrypted RDF.  Proceedings of the 14th Extended Semantic Web Conference.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2133286-B797-E3FD-F1F5-B176F9A7E2E2}"/>
              </a:ext>
            </a:extLst>
          </p:cNvPr>
          <p:cNvSpPr/>
          <p:nvPr/>
        </p:nvSpPr>
        <p:spPr>
          <a:xfrm>
            <a:off x="10324675" y="4896952"/>
            <a:ext cx="1044310" cy="643886"/>
          </a:xfrm>
          <a:prstGeom prst="rect">
            <a:avLst/>
          </a:prstGeom>
          <a:solidFill>
            <a:schemeClr val="bg1">
              <a:alpha val="49834"/>
            </a:schemeClr>
          </a:solidFill>
          <a:ln>
            <a:solidFill>
              <a:schemeClr val="bg1">
                <a:alpha val="50471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216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78E02F-228E-F90D-FB43-4DEE4EF34B2D}"/>
              </a:ext>
            </a:extLst>
          </p:cNvPr>
          <p:cNvSpPr/>
          <p:nvPr/>
        </p:nvSpPr>
        <p:spPr>
          <a:xfrm>
            <a:off x="7013422" y="4896952"/>
            <a:ext cx="2359068" cy="643886"/>
          </a:xfrm>
          <a:prstGeom prst="rect">
            <a:avLst/>
          </a:prstGeom>
          <a:solidFill>
            <a:schemeClr val="bg1">
              <a:alpha val="49834"/>
            </a:schemeClr>
          </a:solidFill>
          <a:ln>
            <a:solidFill>
              <a:schemeClr val="bg1">
                <a:alpha val="50471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216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0C746D4-814D-3FB3-8BE8-249E87F1CFD8}"/>
              </a:ext>
            </a:extLst>
          </p:cNvPr>
          <p:cNvSpPr/>
          <p:nvPr/>
        </p:nvSpPr>
        <p:spPr>
          <a:xfrm>
            <a:off x="9372489" y="4883349"/>
            <a:ext cx="952186" cy="671092"/>
          </a:xfrm>
          <a:prstGeom prst="round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2160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2CE9838F-E0F5-DEF3-E911-20863DEC8903}"/>
              </a:ext>
            </a:extLst>
          </p:cNvPr>
          <p:cNvSpPr txBox="1">
            <a:spLocks/>
          </p:cNvSpPr>
          <p:nvPr/>
        </p:nvSpPr>
        <p:spPr>
          <a:xfrm>
            <a:off x="11181542" y="6038144"/>
            <a:ext cx="380538" cy="309702"/>
          </a:xfrm>
          <a:prstGeom prst="rect">
            <a:avLst/>
          </a:prstGeom>
        </p:spPr>
        <p:txBody>
          <a:bodyPr vert="horz" lIns="0" tIns="54858" rIns="0" bIns="54858" rtlCol="0"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 cap="all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E3DC40E-DBBE-4E2D-9EEC-FBF0DA0E9179}" type="slidenum">
              <a:rPr lang="en-GB" sz="960"/>
              <a:pPr/>
              <a:t>65</a:t>
            </a:fld>
            <a:endParaRPr lang="en-GB" sz="960" dirty="0"/>
          </a:p>
        </p:txBody>
      </p:sp>
      <p:pic>
        <p:nvPicPr>
          <p:cNvPr id="9" name="Picture 8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E7D04C49-13C1-9A42-CFE5-BB8E1E5770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573" y="134481"/>
            <a:ext cx="880084" cy="105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142886"/>
      </p:ext>
    </p:extLst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7C1249E-DAB4-7A7C-EF7D-639578999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4358" y="167640"/>
            <a:ext cx="8143212" cy="1084586"/>
          </a:xfrm>
        </p:spPr>
        <p:txBody>
          <a:bodyPr>
            <a:normAutofit/>
          </a:bodyPr>
          <a:lstStyle/>
          <a:p>
            <a:r>
              <a:rPr lang="en-IE" sz="2400" u="sng" dirty="0"/>
              <a:t>Towards</a:t>
            </a:r>
            <a:r>
              <a:rPr lang="en-IE" sz="2400" dirty="0"/>
              <a:t> </a:t>
            </a:r>
            <a:br>
              <a:rPr lang="en-IE" sz="2400" dirty="0"/>
            </a:br>
            <a:r>
              <a:rPr lang="en-IE" sz="2400" dirty="0"/>
              <a:t>Explainable and Neuro-Symbolic AI</a:t>
            </a:r>
          </a:p>
        </p:txBody>
      </p:sp>
      <p:pic>
        <p:nvPicPr>
          <p:cNvPr id="6" name="Picture 8" descr="Neurology Icons - Free SVG &amp; PNG Neurology Images - Noun Project">
            <a:extLst>
              <a:ext uri="{FF2B5EF4-FFF2-40B4-BE49-F238E27FC236}">
                <a16:creationId xmlns:a16="http://schemas.microsoft.com/office/drawing/2014/main" id="{C1FA1DA9-2724-D04F-4A98-E6DDF4F7A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54" y="326689"/>
            <a:ext cx="873638" cy="87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Content Placeholder 2" descr="A diagram of a diagram of a system&#10;&#10;Description automatically generated with medium confidence">
            <a:extLst>
              <a:ext uri="{FF2B5EF4-FFF2-40B4-BE49-F238E27FC236}">
                <a16:creationId xmlns:a16="http://schemas.microsoft.com/office/drawing/2014/main" id="{B99AA9B9-1596-31CD-1051-987E237E99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144" y="2185261"/>
            <a:ext cx="5126576" cy="33555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CE62A68-FAD9-F335-4D64-490248784941}"/>
              </a:ext>
            </a:extLst>
          </p:cNvPr>
          <p:cNvSpPr txBox="1"/>
          <p:nvPr/>
        </p:nvSpPr>
        <p:spPr>
          <a:xfrm>
            <a:off x="7672374" y="1926727"/>
            <a:ext cx="3203304" cy="2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60" b="1">
                <a:latin typeface="Calibri" panose="020F0502020204030204" pitchFamily="34" charset="0"/>
                <a:cs typeface="Calibri" panose="020F0502020204030204" pitchFamily="34" charset="0"/>
              </a:rPr>
              <a:t>KG-based AI for Self-determination Conceptualisation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107827-E3AC-2AA9-22DA-2E4A0D8CA4DA}"/>
              </a:ext>
            </a:extLst>
          </p:cNvPr>
          <p:cNvSpPr txBox="1"/>
          <p:nvPr/>
        </p:nvSpPr>
        <p:spPr>
          <a:xfrm>
            <a:off x="891786" y="4854153"/>
            <a:ext cx="5267693" cy="46166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Dieber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 J. and </a:t>
            </a:r>
            <a:r>
              <a:rPr lang="en-GB" sz="1200" b="1" dirty="0" err="1">
                <a:solidFill>
                  <a:schemeClr val="bg1"/>
                </a:solidFill>
                <a:latin typeface="Helvetica Neue" panose="02000503000000020004" pitchFamily="2" charset="0"/>
              </a:rPr>
              <a:t>Kirrane</a:t>
            </a:r>
            <a:r>
              <a:rPr lang="en-GB" sz="1200" b="1" dirty="0">
                <a:solidFill>
                  <a:schemeClr val="bg1"/>
                </a:solidFill>
                <a:latin typeface="Helvetica Neue" panose="02000503000000020004" pitchFamily="2" charset="0"/>
              </a:rPr>
              <a:t>, S.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 2022. A novel model usability evaluation framework (</a:t>
            </a:r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MUsE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) for explainable artificial intelligence. Information Fusion.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5612D7-9604-5A19-6E9F-98ACBD382AA9}"/>
              </a:ext>
            </a:extLst>
          </p:cNvPr>
          <p:cNvSpPr txBox="1"/>
          <p:nvPr/>
        </p:nvSpPr>
        <p:spPr>
          <a:xfrm>
            <a:off x="891786" y="2055994"/>
            <a:ext cx="5267693" cy="2308324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Filtz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 E., </a:t>
            </a:r>
            <a:r>
              <a:rPr lang="en-GB" sz="1200" b="1" dirty="0" err="1">
                <a:solidFill>
                  <a:schemeClr val="bg1"/>
                </a:solidFill>
                <a:latin typeface="Helvetica Neue" panose="02000503000000020004" pitchFamily="2" charset="0"/>
              </a:rPr>
              <a:t>Kirrane</a:t>
            </a:r>
            <a:r>
              <a:rPr lang="en-GB" sz="1200" b="1" dirty="0">
                <a:solidFill>
                  <a:schemeClr val="bg1"/>
                </a:solidFill>
                <a:latin typeface="Helvetica Neue" panose="02000503000000020004" pitchFamily="2" charset="0"/>
              </a:rPr>
              <a:t>, S. 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and </a:t>
            </a:r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Polleres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 A., 2021. The linked legal data landscape: linking legal data across different countries. Artificial Intelligence and Law.</a:t>
            </a:r>
          </a:p>
          <a:p>
            <a:endParaRPr lang="en-GB" sz="1200" dirty="0">
              <a:solidFill>
                <a:schemeClr val="bg1"/>
              </a:solidFill>
              <a:latin typeface="Helvetica Neue" panose="02000503000000020004" pitchFamily="2" charset="0"/>
            </a:endParaRPr>
          </a:p>
          <a:p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Navas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-Loro, M., </a:t>
            </a:r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Filtz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 E., Rodríguez-</a:t>
            </a:r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Doncel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 V., </a:t>
            </a:r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Polleres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 A. and </a:t>
            </a:r>
            <a:r>
              <a:rPr lang="en-GB" sz="1200" b="1" dirty="0" err="1">
                <a:solidFill>
                  <a:schemeClr val="bg1"/>
                </a:solidFill>
                <a:latin typeface="Helvetica Neue" panose="02000503000000020004" pitchFamily="2" charset="0"/>
              </a:rPr>
              <a:t>Kirrane</a:t>
            </a:r>
            <a:r>
              <a:rPr lang="en-GB" sz="1200" b="1" dirty="0">
                <a:solidFill>
                  <a:schemeClr val="bg1"/>
                </a:solidFill>
                <a:latin typeface="Helvetica Neue" panose="02000503000000020004" pitchFamily="2" charset="0"/>
              </a:rPr>
              <a:t>, S.,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 2019. </a:t>
            </a:r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TempCourt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: evaluation of temporal taggers on a new corpus of court decisions. The Knowledge Engineering Review.</a:t>
            </a:r>
          </a:p>
          <a:p>
            <a:endParaRPr lang="en-GB" sz="1200" dirty="0">
              <a:solidFill>
                <a:schemeClr val="bg1"/>
              </a:solidFill>
              <a:latin typeface="Helvetica Neue" panose="02000503000000020004" pitchFamily="2" charset="0"/>
            </a:endParaRPr>
          </a:p>
          <a:p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Filtz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 E., </a:t>
            </a:r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Navas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-Loro, M., Santos, C., </a:t>
            </a:r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Polleres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 A. and </a:t>
            </a:r>
            <a:r>
              <a:rPr lang="en-GB" sz="1200" b="1" dirty="0" err="1">
                <a:solidFill>
                  <a:schemeClr val="bg1"/>
                </a:solidFill>
                <a:latin typeface="Helvetica Neue" panose="02000503000000020004" pitchFamily="2" charset="0"/>
              </a:rPr>
              <a:t>Kirrane</a:t>
            </a:r>
            <a:r>
              <a:rPr lang="en-GB" sz="1200" b="1" dirty="0">
                <a:solidFill>
                  <a:schemeClr val="bg1"/>
                </a:solidFill>
                <a:latin typeface="Helvetica Neue" panose="02000503000000020004" pitchFamily="2" charset="0"/>
              </a:rPr>
              <a:t>, S., 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2020. Events Matter: Extraction of Events from Court Decisions. Proceedings of the 33rd International Conference on Legal Knowledge and Information Systems.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3D3ADF-E304-84D9-DCD1-A2AB08BE6AC8}"/>
              </a:ext>
            </a:extLst>
          </p:cNvPr>
          <p:cNvSpPr/>
          <p:nvPr/>
        </p:nvSpPr>
        <p:spPr>
          <a:xfrm>
            <a:off x="6957500" y="4875064"/>
            <a:ext cx="3446004" cy="643886"/>
          </a:xfrm>
          <a:prstGeom prst="rect">
            <a:avLst/>
          </a:prstGeom>
          <a:solidFill>
            <a:schemeClr val="bg1">
              <a:alpha val="49834"/>
            </a:schemeClr>
          </a:solidFill>
          <a:ln>
            <a:solidFill>
              <a:schemeClr val="bg1">
                <a:alpha val="50471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216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581A421-8AF7-F2B8-802B-343CAD4D58AF}"/>
              </a:ext>
            </a:extLst>
          </p:cNvPr>
          <p:cNvSpPr/>
          <p:nvPr/>
        </p:nvSpPr>
        <p:spPr>
          <a:xfrm>
            <a:off x="10428518" y="4875064"/>
            <a:ext cx="952186" cy="671092"/>
          </a:xfrm>
          <a:prstGeom prst="round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2160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F6C192B-6ACF-E618-D46B-B0E3449F1E46}"/>
              </a:ext>
            </a:extLst>
          </p:cNvPr>
          <p:cNvSpPr txBox="1">
            <a:spLocks/>
          </p:cNvSpPr>
          <p:nvPr/>
        </p:nvSpPr>
        <p:spPr>
          <a:xfrm>
            <a:off x="11181542" y="6038144"/>
            <a:ext cx="380538" cy="309702"/>
          </a:xfrm>
          <a:prstGeom prst="rect">
            <a:avLst/>
          </a:prstGeom>
        </p:spPr>
        <p:txBody>
          <a:bodyPr vert="horz" lIns="0" tIns="54858" rIns="0" bIns="54858" rtlCol="0"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 cap="all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E3DC40E-DBBE-4E2D-9EEC-FBF0DA0E9179}" type="slidenum">
              <a:rPr lang="en-GB" sz="960"/>
              <a:pPr/>
              <a:t>66</a:t>
            </a:fld>
            <a:endParaRPr lang="en-GB" sz="960" dirty="0"/>
          </a:p>
        </p:txBody>
      </p:sp>
      <p:pic>
        <p:nvPicPr>
          <p:cNvPr id="9" name="Picture 8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DE57E6CB-9BB2-E2F4-EAB5-E221FF9DF3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573" y="134481"/>
            <a:ext cx="880084" cy="105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872199"/>
      </p:ext>
    </p:extLst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7C1249E-DAB4-7A7C-EF7D-639578999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/>
              <a:t>KG-based AI for Self-Determination</a:t>
            </a:r>
            <a:br>
              <a:rPr lang="en-IE"/>
            </a:br>
            <a:r>
              <a:rPr lang="en-IE">
                <a:solidFill>
                  <a:schemeClr val="accent1"/>
                </a:solidFill>
              </a:rPr>
              <a:t>Challenges &amp; Opportunities</a:t>
            </a:r>
            <a:endParaRPr lang="en-IE"/>
          </a:p>
        </p:txBody>
      </p:sp>
      <p:sp>
        <p:nvSpPr>
          <p:cNvPr id="10" name="Inhaltsplatzhalter 6">
            <a:extLst>
              <a:ext uri="{FF2B5EF4-FFF2-40B4-BE49-F238E27FC236}">
                <a16:creationId xmlns:a16="http://schemas.microsoft.com/office/drawing/2014/main" id="{36F7709D-BA02-39FB-D510-9F9762372748}"/>
              </a:ext>
            </a:extLst>
          </p:cNvPr>
          <p:cNvSpPr txBox="1">
            <a:spLocks/>
          </p:cNvSpPr>
          <p:nvPr/>
        </p:nvSpPr>
        <p:spPr>
          <a:xfrm>
            <a:off x="946247" y="1721744"/>
            <a:ext cx="5052211" cy="1986656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>
            <a:normAutofit/>
          </a:bodyPr>
          <a:lstStyle>
            <a:lvl1pPr marL="266700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Verdana" panose="020B060403050404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4388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352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40" dirty="0">
                <a:latin typeface="Calibri" panose="020F0502020204030204" pitchFamily="34" charset="0"/>
                <a:cs typeface="Calibri" panose="020F0502020204030204" pitchFamily="34" charset="0"/>
              </a:rPr>
              <a:t>General-purpose policy languages could be used for </a:t>
            </a:r>
            <a:r>
              <a:rPr lang="en-GB" sz="144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risk-based conformance checkin</a:t>
            </a:r>
            <a:r>
              <a:rPr lang="en-GB" sz="1440" dirty="0">
                <a:latin typeface="Calibri" panose="020F0502020204030204" pitchFamily="34" charset="0"/>
                <a:cs typeface="Calibri" panose="020F0502020204030204" pitchFamily="34" charset="0"/>
              </a:rPr>
              <a:t>g such as that envisaged in the proposed EU AI Act</a:t>
            </a:r>
          </a:p>
          <a:p>
            <a:r>
              <a:rPr lang="en-GB" sz="144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Policy profiles with well-defined semantics and complexity classes </a:t>
            </a:r>
            <a:r>
              <a:rPr lang="en-GB" sz="1440" dirty="0">
                <a:latin typeface="Calibri" panose="020F0502020204030204" pitchFamily="34" charset="0"/>
                <a:cs typeface="Calibri" panose="020F0502020204030204" pitchFamily="34" charset="0"/>
              </a:rPr>
              <a:t>are needed for (semi)automatic compliance checking and to facilitate negotiation</a:t>
            </a:r>
            <a:endParaRPr lang="en-IE" sz="1440" dirty="0"/>
          </a:p>
        </p:txBody>
      </p:sp>
      <p:sp>
        <p:nvSpPr>
          <p:cNvPr id="11" name="Inhaltsplatzhalter 6">
            <a:extLst>
              <a:ext uri="{FF2B5EF4-FFF2-40B4-BE49-F238E27FC236}">
                <a16:creationId xmlns:a16="http://schemas.microsoft.com/office/drawing/2014/main" id="{F6FA3621-88B2-FE6E-3969-98EC859B8D35}"/>
              </a:ext>
            </a:extLst>
          </p:cNvPr>
          <p:cNvSpPr txBox="1">
            <a:spLocks/>
          </p:cNvSpPr>
          <p:nvPr/>
        </p:nvSpPr>
        <p:spPr>
          <a:xfrm>
            <a:off x="6211867" y="1765234"/>
            <a:ext cx="5052211" cy="1943167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>
            <a:normAutofit/>
          </a:bodyPr>
          <a:lstStyle>
            <a:lvl1pPr marL="266700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Verdana" panose="020B060403050404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4388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352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GB" sz="144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Performance and scalability </a:t>
            </a:r>
            <a:r>
              <a:rPr lang="en-GB" sz="1440" dirty="0">
                <a:latin typeface="Calibri" panose="020F0502020204030204" pitchFamily="34" charset="0"/>
                <a:cs typeface="Calibri" panose="020F0502020204030204" pitchFamily="34" charset="0"/>
              </a:rPr>
              <a:t>are major challenges as applications will need to interact with multiple distributed data sources</a:t>
            </a:r>
          </a:p>
          <a:p>
            <a:pPr>
              <a:lnSpc>
                <a:spcPct val="120000"/>
              </a:lnSpc>
            </a:pPr>
            <a:r>
              <a:rPr lang="en-GB" sz="1440" dirty="0">
                <a:latin typeface="Calibri" panose="020F0502020204030204" pitchFamily="34" charset="0"/>
                <a:cs typeface="Calibri" panose="020F0502020204030204" pitchFamily="34" charset="0"/>
              </a:rPr>
              <a:t>Self Sovereign Identity (SSI) technologies are relatively new and may suffer from </a:t>
            </a:r>
            <a:r>
              <a:rPr lang="en-GB" sz="144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vulnerabilities (e.g., identity theft)</a:t>
            </a:r>
            <a:endParaRPr lang="en-IE" sz="1440" b="1" dirty="0">
              <a:solidFill>
                <a:schemeClr val="accent3"/>
              </a:solidFill>
            </a:endParaRPr>
          </a:p>
        </p:txBody>
      </p:sp>
      <p:sp>
        <p:nvSpPr>
          <p:cNvPr id="12" name="Inhaltsplatzhalter 6">
            <a:extLst>
              <a:ext uri="{FF2B5EF4-FFF2-40B4-BE49-F238E27FC236}">
                <a16:creationId xmlns:a16="http://schemas.microsoft.com/office/drawing/2014/main" id="{5D45A234-06F9-AD9F-527A-5AA5BBC17234}"/>
              </a:ext>
            </a:extLst>
          </p:cNvPr>
          <p:cNvSpPr txBox="1">
            <a:spLocks/>
          </p:cNvSpPr>
          <p:nvPr/>
        </p:nvSpPr>
        <p:spPr>
          <a:xfrm>
            <a:off x="974221" y="4454162"/>
            <a:ext cx="5052211" cy="1915145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>
            <a:noAutofit/>
          </a:bodyPr>
          <a:lstStyle>
            <a:lvl1pPr marL="266700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Verdana" panose="020B060403050404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4388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352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GB" sz="1440" dirty="0">
                <a:latin typeface="Calibri" panose="020F0502020204030204" pitchFamily="34" charset="0"/>
                <a:cs typeface="Calibri" panose="020F0502020204030204" pitchFamily="34" charset="0"/>
              </a:rPr>
              <a:t>The W3C recommendations for decentralized provenance management provides a mechanism for </a:t>
            </a:r>
            <a:r>
              <a:rPr lang="en-GB" sz="144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attributing data to its sources or contributors. </a:t>
            </a:r>
          </a:p>
          <a:p>
            <a:pPr>
              <a:lnSpc>
                <a:spcPct val="120000"/>
              </a:lnSpc>
            </a:pPr>
            <a:r>
              <a:rPr lang="en-GB" sz="1440" dirty="0">
                <a:latin typeface="Calibri" panose="020F0502020204030204" pitchFamily="34" charset="0"/>
                <a:cs typeface="Calibri" panose="020F0502020204030204" pitchFamily="34" charset="0"/>
              </a:rPr>
              <a:t>For approaches involving the interaction between LLM and KGs, the </a:t>
            </a:r>
            <a:r>
              <a:rPr lang="en-GB" sz="144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transparency of the LLM </a:t>
            </a:r>
            <a:r>
              <a:rPr lang="en-GB" sz="1440" dirty="0">
                <a:latin typeface="Calibri" panose="020F0502020204030204" pitchFamily="34" charset="0"/>
                <a:cs typeface="Calibri" panose="020F0502020204030204" pitchFamily="34" charset="0"/>
              </a:rPr>
              <a:t>itself still depends on the owner</a:t>
            </a:r>
          </a:p>
        </p:txBody>
      </p:sp>
      <p:sp>
        <p:nvSpPr>
          <p:cNvPr id="13" name="Inhaltsplatzhalter 6">
            <a:extLst>
              <a:ext uri="{FF2B5EF4-FFF2-40B4-BE49-F238E27FC236}">
                <a16:creationId xmlns:a16="http://schemas.microsoft.com/office/drawing/2014/main" id="{A86D29B5-0B80-1D78-80B3-170F1106DF33}"/>
              </a:ext>
            </a:extLst>
          </p:cNvPr>
          <p:cNvSpPr txBox="1">
            <a:spLocks/>
          </p:cNvSpPr>
          <p:nvPr/>
        </p:nvSpPr>
        <p:spPr>
          <a:xfrm>
            <a:off x="6211868" y="4454161"/>
            <a:ext cx="4969674" cy="1915145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>
            <a:normAutofit/>
          </a:bodyPr>
          <a:lstStyle>
            <a:lvl1pPr marL="266700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Verdana" panose="020B060403050404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4388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352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GB" sz="1440" dirty="0">
                <a:latin typeface="Calibri" panose="020F0502020204030204" pitchFamily="34" charset="0"/>
                <a:cs typeface="Calibri" panose="020F0502020204030204" pitchFamily="34" charset="0"/>
              </a:rPr>
              <a:t>Studies report limitations of </a:t>
            </a:r>
            <a:r>
              <a:rPr lang="en-GB" sz="144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LLMs in human-like tasks (e.g., explanations, memories, and reasoning over factual statements)</a:t>
            </a:r>
          </a:p>
          <a:p>
            <a:r>
              <a:rPr lang="en-GB" sz="1440" dirty="0">
                <a:latin typeface="Calibri" panose="020F0502020204030204" pitchFamily="34" charset="0"/>
                <a:cs typeface="Calibri" panose="020F0502020204030204" pitchFamily="34" charset="0"/>
              </a:rPr>
              <a:t>Neuro-symbolic systems play a vital role in enhancing trustworthiness by enabling communication between modules and </a:t>
            </a:r>
            <a:r>
              <a:rPr lang="en-GB" sz="144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facilitating tracing</a:t>
            </a:r>
            <a:br>
              <a:rPr lang="en-IE" sz="1920" dirty="0"/>
            </a:br>
            <a:endParaRPr lang="en-IE" sz="1920" dirty="0"/>
          </a:p>
        </p:txBody>
      </p:sp>
      <p:pic>
        <p:nvPicPr>
          <p:cNvPr id="14" name="Picture 6" descr="Regulations icon PNG and SVG Free Download">
            <a:extLst>
              <a:ext uri="{FF2B5EF4-FFF2-40B4-BE49-F238E27FC236}">
                <a16:creationId xmlns:a16="http://schemas.microsoft.com/office/drawing/2014/main" id="{B1B5D54D-B6E1-F6BF-53DC-048B28B11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08" y="1354400"/>
            <a:ext cx="342361" cy="41083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8" descr="Neurology Icons - Free SVG &amp; PNG Neurology Images - Noun Project">
            <a:extLst>
              <a:ext uri="{FF2B5EF4-FFF2-40B4-BE49-F238E27FC236}">
                <a16:creationId xmlns:a16="http://schemas.microsoft.com/office/drawing/2014/main" id="{21D62897-2E51-42D0-D342-9B3428B97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653" y="4099476"/>
            <a:ext cx="410833" cy="41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Management service - Free people icons">
            <a:extLst>
              <a:ext uri="{FF2B5EF4-FFF2-40B4-BE49-F238E27FC236}">
                <a16:creationId xmlns:a16="http://schemas.microsoft.com/office/drawing/2014/main" id="{1B59A60B-E240-E917-3B47-00A3AD87C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48" y="4073209"/>
            <a:ext cx="410833" cy="41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 black line drawing of a cell phone&#10;&#10;Description automatically generated">
            <a:extLst>
              <a:ext uri="{FF2B5EF4-FFF2-40B4-BE49-F238E27FC236}">
                <a16:creationId xmlns:a16="http://schemas.microsoft.com/office/drawing/2014/main" id="{71D450B6-F63F-7325-3ED9-30DAAB588A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544" y="1358100"/>
            <a:ext cx="680314" cy="430084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91C485CE-9C29-6EA0-E711-B6A094D615D4}"/>
              </a:ext>
            </a:extLst>
          </p:cNvPr>
          <p:cNvSpPr txBox="1">
            <a:spLocks/>
          </p:cNvSpPr>
          <p:nvPr/>
        </p:nvSpPr>
        <p:spPr>
          <a:xfrm>
            <a:off x="11181542" y="6038144"/>
            <a:ext cx="380538" cy="309702"/>
          </a:xfrm>
          <a:prstGeom prst="rect">
            <a:avLst/>
          </a:prstGeom>
        </p:spPr>
        <p:txBody>
          <a:bodyPr vert="horz" lIns="0" tIns="54858" rIns="0" bIns="54858" rtlCol="0"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 cap="all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E3DC40E-DBBE-4E2D-9EEC-FBF0DA0E9179}" type="slidenum">
              <a:rPr lang="en-GB" sz="960"/>
              <a:pPr/>
              <a:t>67</a:t>
            </a:fld>
            <a:endParaRPr lang="en-GB" sz="960" dirty="0"/>
          </a:p>
        </p:txBody>
      </p:sp>
    </p:spTree>
    <p:extLst>
      <p:ext uri="{BB962C8B-B14F-4D97-AF65-F5344CB8AC3E}">
        <p14:creationId xmlns:p14="http://schemas.microsoft.com/office/powerpoint/2010/main" val="36303951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6664BF9-F3A9-5E41-824A-89D6E21D3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From Semantic Web to Linked (Open) Data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91D6A83-B2E6-8340-914A-89488D4FF921}"/>
              </a:ext>
            </a:extLst>
          </p:cNvPr>
          <p:cNvSpPr txBox="1">
            <a:spLocks/>
          </p:cNvSpPr>
          <p:nvPr/>
        </p:nvSpPr>
        <p:spPr>
          <a:xfrm>
            <a:off x="529195" y="1546076"/>
            <a:ext cx="8640329" cy="43513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(ca. 2006/7 – 2012)</a:t>
            </a:r>
          </a:p>
          <a:p>
            <a:pPr lvl="1"/>
            <a:r>
              <a:rPr lang="en-US" sz="2400" dirty="0">
                <a:solidFill>
                  <a:prstClr val="black"/>
                </a:solidFill>
              </a:rPr>
              <a:t>Main question: How can I </a:t>
            </a:r>
            <a:r>
              <a:rPr lang="en-US" sz="2400" b="1" dirty="0">
                <a:solidFill>
                  <a:prstClr val="black"/>
                </a:solidFill>
              </a:rPr>
              <a:t>publish</a:t>
            </a:r>
            <a:r>
              <a:rPr lang="en-US" sz="2400" dirty="0">
                <a:solidFill>
                  <a:prstClr val="black"/>
                </a:solidFill>
              </a:rPr>
              <a:t> “Knowledge on the Web” …</a:t>
            </a:r>
          </a:p>
          <a:p>
            <a:pPr lvl="2"/>
            <a:r>
              <a:rPr lang="en-US" sz="1880" dirty="0"/>
              <a:t>Linked </a:t>
            </a:r>
            <a:r>
              <a:rPr lang="en-US" sz="1880" b="1" dirty="0"/>
              <a:t>Open </a:t>
            </a:r>
            <a:r>
              <a:rPr lang="en-US" sz="1880" dirty="0"/>
              <a:t>Data</a:t>
            </a:r>
            <a:r>
              <a:rPr lang="mr-IN" sz="1880" dirty="0"/>
              <a:t>…</a:t>
            </a:r>
            <a:r>
              <a:rPr lang="en-US" sz="1880" dirty="0"/>
              <a:t> growth slowed down a bit</a:t>
            </a:r>
          </a:p>
          <a:p>
            <a:pPr lvl="2"/>
            <a:r>
              <a:rPr lang="en-US" sz="1880" dirty="0"/>
              <a:t>A lot of active developments to publish and link RDF Data</a:t>
            </a:r>
          </a:p>
          <a:p>
            <a:pPr lvl="2"/>
            <a:r>
              <a:rPr lang="en-US" sz="1880" dirty="0"/>
              <a:t>also in Enterprises (“Enterprise Linked Data”)</a:t>
            </a:r>
          </a:p>
          <a:p>
            <a:pPr marL="457200" lvl="1" indent="0">
              <a:buNone/>
            </a:pPr>
            <a:endParaRPr lang="en-US" sz="2680" dirty="0"/>
          </a:p>
          <a:p>
            <a:pPr lvl="1"/>
            <a:endParaRPr lang="en-US" sz="2680" dirty="0"/>
          </a:p>
          <a:p>
            <a:endParaRPr lang="en-US" sz="18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48EAD4-3D3D-8B4F-8F80-2FA81AC7AA05}"/>
              </a:ext>
            </a:extLst>
          </p:cNvPr>
          <p:cNvSpPr/>
          <p:nvPr/>
        </p:nvSpPr>
        <p:spPr>
          <a:xfrm>
            <a:off x="8174874" y="5800190"/>
            <a:ext cx="4291936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80" dirty="0">
                <a:hlinkClick r:id="rId2"/>
              </a:rPr>
              <a:t>http://lod-cloud.net/</a:t>
            </a:r>
            <a:r>
              <a:rPr lang="en-US" sz="1080" dirty="0"/>
              <a:t> </a:t>
            </a:r>
          </a:p>
        </p:txBody>
      </p:sp>
      <p:pic>
        <p:nvPicPr>
          <p:cNvPr id="10" name="Picture 2" descr="ttp://lod-cloud.net/versions/2007-05-01/lod-cloud.png">
            <a:extLst>
              <a:ext uri="{FF2B5EF4-FFF2-40B4-BE49-F238E27FC236}">
                <a16:creationId xmlns:a16="http://schemas.microsoft.com/office/drawing/2014/main" id="{9CC10C70-8179-EE4B-AA12-BA29076D0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2255" y="3390811"/>
            <a:ext cx="2463043" cy="152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9818F5-FA55-9844-85C1-93CEE1BC4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4874" y="2639124"/>
            <a:ext cx="3867597" cy="3219822"/>
          </a:xfrm>
          <a:prstGeom prst="rect">
            <a:avLst/>
          </a:prstGeom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id="{8F7E0267-0E1D-5442-9B01-249E1BE801A0}"/>
              </a:ext>
            </a:extLst>
          </p:cNvPr>
          <p:cNvSpPr/>
          <p:nvPr/>
        </p:nvSpPr>
        <p:spPr>
          <a:xfrm>
            <a:off x="6709637" y="3765119"/>
            <a:ext cx="1296144" cy="3240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pic>
        <p:nvPicPr>
          <p:cNvPr id="13" name="Picture 2" descr="https://writelatex.s3.amazonaws.com/hfdqrzxggqmw/uploads/559/21885465/1.png?X-Amz-Expires=14400&amp;X-Amz-Date=20180404T034419Z&amp;X-Amz-Algorithm=AWS4-HMAC-SHA256&amp;X-Amz-Credential=AKIAJF667VKUK4OW3LCA/20180404/us-east-1/s3/aws4_request&amp;X-Amz-SignedHeaders=host&amp;X-Amz-Signature=8c6638a9905ab0069931d81a230f4d9ec637ce5397c6a387a14986a406bb587a">
            <a:extLst>
              <a:ext uri="{FF2B5EF4-FFF2-40B4-BE49-F238E27FC236}">
                <a16:creationId xmlns:a16="http://schemas.microsoft.com/office/drawing/2014/main" id="{C00FF8CE-FD8C-D54E-A9EF-7DFF7955F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524" y="4859893"/>
            <a:ext cx="4852064" cy="199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AC4BBB7-6762-844F-9297-02CA3F384EF1}"/>
              </a:ext>
            </a:extLst>
          </p:cNvPr>
          <p:cNvSpPr/>
          <p:nvPr/>
        </p:nvSpPr>
        <p:spPr>
          <a:xfrm>
            <a:off x="4957781" y="6442502"/>
            <a:ext cx="708469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Axel Polleres, </a:t>
            </a:r>
            <a:r>
              <a:rPr lang="en-US" sz="1050" dirty="0" err="1"/>
              <a:t>Maulik</a:t>
            </a:r>
            <a:r>
              <a:rPr lang="en-US" sz="1050" dirty="0"/>
              <a:t> R. </a:t>
            </a:r>
            <a:r>
              <a:rPr lang="en-US" sz="1050" dirty="0" err="1"/>
              <a:t>Kamdar</a:t>
            </a:r>
            <a:r>
              <a:rPr lang="en-US" sz="1050" dirty="0"/>
              <a:t>, Javier D. Fernández, Tania </a:t>
            </a:r>
            <a:r>
              <a:rPr lang="en-US" sz="1050" dirty="0" err="1"/>
              <a:t>Tudorache</a:t>
            </a:r>
            <a:r>
              <a:rPr lang="en-US" sz="1050" dirty="0"/>
              <a:t>, and Mark A. </a:t>
            </a:r>
            <a:r>
              <a:rPr lang="en-US" sz="1050" dirty="0" err="1"/>
              <a:t>Musen</a:t>
            </a:r>
            <a:r>
              <a:rPr lang="en-US" sz="1050" dirty="0"/>
              <a:t>. </a:t>
            </a:r>
            <a:r>
              <a:rPr lang="en-US" sz="1050" dirty="0">
                <a:hlinkClick r:id="rId6"/>
              </a:rPr>
              <a:t>A more decentralized vision for linked data</a:t>
            </a:r>
            <a:r>
              <a:rPr lang="en-US" sz="1050" dirty="0"/>
              <a:t>. In </a:t>
            </a:r>
            <a:r>
              <a:rPr lang="en-US" sz="1050" i="1" dirty="0"/>
              <a:t>Decentralizing the Semantic Web (Workshop of ISWC2018).</a:t>
            </a:r>
            <a:endParaRPr lang="en-US" sz="105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DAD9C22-575B-9F42-92BF-EF858715B3A2}"/>
              </a:ext>
            </a:extLst>
          </p:cNvPr>
          <p:cNvGrpSpPr/>
          <p:nvPr/>
        </p:nvGrpSpPr>
        <p:grpSpPr>
          <a:xfrm>
            <a:off x="1513956" y="3516352"/>
            <a:ext cx="3823554" cy="970950"/>
            <a:chOff x="1513956" y="3516352"/>
            <a:chExt cx="3823554" cy="970950"/>
          </a:xfrm>
        </p:grpSpPr>
        <p:pic>
          <p:nvPicPr>
            <p:cNvPr id="14" name="Picture 6" descr="Image result for dbpedia logo">
              <a:extLst>
                <a:ext uri="{FF2B5EF4-FFF2-40B4-BE49-F238E27FC236}">
                  <a16:creationId xmlns:a16="http://schemas.microsoft.com/office/drawing/2014/main" id="{163A58CB-BACF-544A-A28D-4B15C9C9B3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3956" y="3516352"/>
              <a:ext cx="1577793" cy="970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4976A872-015B-6245-AAD4-08F2AA8CA5F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86934" y="3516352"/>
              <a:ext cx="2772330" cy="4107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EB5B72C-DD25-ED48-9F54-AA481E14A7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91749" y="4249035"/>
              <a:ext cx="2245761" cy="618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Bild 5">
            <a:extLst>
              <a:ext uri="{FF2B5EF4-FFF2-40B4-BE49-F238E27FC236}">
                <a16:creationId xmlns:a16="http://schemas.microsoft.com/office/drawing/2014/main" id="{39FC9588-A1A9-17F3-415C-9909E7BFD9C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5116"/>
          <a:stretch/>
        </p:blipFill>
        <p:spPr>
          <a:xfrm>
            <a:off x="10843421" y="0"/>
            <a:ext cx="1348579" cy="100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3653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9AE0B-9A99-FC9F-ACFB-FE4933C4E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6B0E04AE-83C4-B79F-869F-D46C3C56C6C1}"/>
              </a:ext>
            </a:extLst>
          </p:cNvPr>
          <p:cNvSpPr txBox="1">
            <a:spLocks/>
          </p:cNvSpPr>
          <p:nvPr/>
        </p:nvSpPr>
        <p:spPr>
          <a:xfrm>
            <a:off x="259084" y="1029805"/>
            <a:ext cx="6254536" cy="462468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u="sng" dirty="0"/>
              <a:t>2013</a:t>
            </a:r>
            <a:r>
              <a:rPr lang="en-US" dirty="0"/>
              <a:t>: Google adopts Semantic Web ideas under a new name</a:t>
            </a:r>
          </a:p>
          <a:p>
            <a:r>
              <a:rPr lang="en-US" dirty="0"/>
              <a:t>Jamie Taylor, Google, Inc., Keynote </a:t>
            </a:r>
            <a:r>
              <a:rPr lang="en-US" dirty="0">
                <a:hlinkClick r:id="rId2"/>
              </a:rPr>
              <a:t>ISWC2017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0F396C-80C4-97B8-1106-429A12C3F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401" y="164801"/>
            <a:ext cx="11258746" cy="1325563"/>
          </a:xfrm>
        </p:spPr>
        <p:txBody>
          <a:bodyPr/>
          <a:lstStyle/>
          <a:p>
            <a:r>
              <a:rPr lang="en-US" dirty="0"/>
              <a:t>From Linked Open Data to Knowledge Graphs:</a:t>
            </a:r>
            <a:br>
              <a:rPr lang="en-US" dirty="0"/>
            </a:b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976EB22-D7BF-08C3-C502-1C04E83B20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246" y="1841774"/>
            <a:ext cx="6136640" cy="24947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ABACEF-C282-555E-6C01-BDDDAD2ACC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0594" y="1832552"/>
            <a:ext cx="4207754" cy="250395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27B0658-D947-0B20-27DB-BE9474CCD7B7}"/>
              </a:ext>
            </a:extLst>
          </p:cNvPr>
          <p:cNvSpPr/>
          <p:nvPr/>
        </p:nvSpPr>
        <p:spPr>
          <a:xfrm>
            <a:off x="4333928" y="4919675"/>
            <a:ext cx="4572000" cy="18364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342900">
              <a:spcBef>
                <a:spcPts val="700"/>
              </a:spcBef>
              <a:buSzPts val="1800"/>
              <a:buChar char="●"/>
            </a:pPr>
            <a:r>
              <a:rPr lang="de-AT" dirty="0"/>
              <a:t>Music Albums &amp; Music Groups</a:t>
            </a:r>
          </a:p>
          <a:p>
            <a:pPr marL="457200" indent="-342900">
              <a:spcBef>
                <a:spcPts val="700"/>
              </a:spcBef>
              <a:buSzPts val="1800"/>
              <a:buChar char="●"/>
            </a:pPr>
            <a:r>
              <a:rPr lang="de-AT" dirty="0" err="1"/>
              <a:t>Planets</a:t>
            </a:r>
            <a:r>
              <a:rPr lang="de-AT" dirty="0"/>
              <a:t> &amp; </a:t>
            </a:r>
            <a:r>
              <a:rPr lang="de-AT" dirty="0" err="1"/>
              <a:t>Spacecraft</a:t>
            </a:r>
            <a:endParaRPr lang="de-AT" dirty="0"/>
          </a:p>
          <a:p>
            <a:pPr marL="457200" indent="-342900">
              <a:spcBef>
                <a:spcPts val="700"/>
              </a:spcBef>
              <a:buSzPts val="1800"/>
              <a:buChar char="●"/>
            </a:pPr>
            <a:r>
              <a:rPr lang="de-AT" dirty="0"/>
              <a:t>Roller </a:t>
            </a:r>
            <a:r>
              <a:rPr lang="de-AT" dirty="0" err="1"/>
              <a:t>Coasters</a:t>
            </a:r>
            <a:r>
              <a:rPr lang="de-AT" dirty="0"/>
              <a:t> &amp; Skyscrapers</a:t>
            </a:r>
          </a:p>
          <a:p>
            <a:pPr marL="457200" indent="-342900">
              <a:spcBef>
                <a:spcPts val="700"/>
              </a:spcBef>
              <a:buSzPts val="1800"/>
              <a:buChar char="●"/>
            </a:pPr>
            <a:r>
              <a:rPr lang="de-AT" dirty="0"/>
              <a:t>Sports Teams			[...]</a:t>
            </a:r>
          </a:p>
          <a:p>
            <a:pPr marL="457200" indent="-266700">
              <a:spcBef>
                <a:spcPts val="700"/>
              </a:spcBef>
            </a:pPr>
            <a:endParaRPr lang="de-AT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3C2178-D83D-66C2-7787-F4444BA32B65}"/>
              </a:ext>
            </a:extLst>
          </p:cNvPr>
          <p:cNvSpPr/>
          <p:nvPr/>
        </p:nvSpPr>
        <p:spPr>
          <a:xfrm>
            <a:off x="372246" y="4919675"/>
            <a:ext cx="4572000" cy="1469633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342900">
              <a:spcBef>
                <a:spcPts val="700"/>
              </a:spcBef>
              <a:buSzPts val="1800"/>
              <a:buChar char="●"/>
            </a:pPr>
            <a:r>
              <a:rPr lang="de-AT" dirty="0" err="1"/>
              <a:t>Actors</a:t>
            </a:r>
            <a:r>
              <a:rPr lang="de-AT" dirty="0"/>
              <a:t>, </a:t>
            </a:r>
            <a:r>
              <a:rPr lang="de-AT" dirty="0" err="1"/>
              <a:t>Directors</a:t>
            </a:r>
            <a:r>
              <a:rPr lang="de-AT" dirty="0"/>
              <a:t>, Movies</a:t>
            </a:r>
          </a:p>
          <a:p>
            <a:pPr marL="457200" indent="-342900">
              <a:spcBef>
                <a:spcPts val="700"/>
              </a:spcBef>
              <a:buSzPts val="1800"/>
              <a:buChar char="●"/>
            </a:pPr>
            <a:r>
              <a:rPr lang="de-AT" dirty="0"/>
              <a:t>Art Works &amp; Museums</a:t>
            </a:r>
          </a:p>
          <a:p>
            <a:pPr marL="457200" indent="-342900">
              <a:spcBef>
                <a:spcPts val="700"/>
              </a:spcBef>
              <a:buSzPts val="1800"/>
              <a:buChar char="●"/>
            </a:pPr>
            <a:r>
              <a:rPr lang="de-AT" dirty="0"/>
              <a:t>Cities &amp; Countries</a:t>
            </a:r>
          </a:p>
          <a:p>
            <a:pPr marL="457200" indent="-342900">
              <a:spcBef>
                <a:spcPts val="700"/>
              </a:spcBef>
              <a:buSzPts val="1800"/>
              <a:buChar char="●"/>
            </a:pPr>
            <a:r>
              <a:rPr lang="de-AT" dirty="0"/>
              <a:t>Islands, </a:t>
            </a:r>
            <a:r>
              <a:rPr lang="de-AT" dirty="0" err="1"/>
              <a:t>Lakes</a:t>
            </a:r>
            <a:r>
              <a:rPr lang="de-AT" dirty="0"/>
              <a:t>, </a:t>
            </a:r>
            <a:r>
              <a:rPr lang="de-AT" dirty="0" err="1"/>
              <a:t>Lighthouses</a:t>
            </a:r>
            <a:endParaRPr lang="de-AT" dirty="0"/>
          </a:p>
        </p:txBody>
      </p:sp>
      <p:pic>
        <p:nvPicPr>
          <p:cNvPr id="2" name="Picture 2" descr="https://tse3.mm.bing.net/th?id=OIP.Ar821mGbV3SMicg0SibpAwHaFi&amp;pid=Api">
            <a:extLst>
              <a:ext uri="{FF2B5EF4-FFF2-40B4-BE49-F238E27FC236}">
                <a16:creationId xmlns:a16="http://schemas.microsoft.com/office/drawing/2014/main" id="{B904E362-15C7-8928-FB4B-40B51EDD6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066" y="-48576"/>
            <a:ext cx="1443934" cy="107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679700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D5E6421-DF65-AD4F-9AED-9BB93892AC2E}"/>
              </a:ext>
            </a:extLst>
          </p:cNvPr>
          <p:cNvGrpSpPr/>
          <p:nvPr/>
        </p:nvGrpSpPr>
        <p:grpSpPr>
          <a:xfrm>
            <a:off x="4043587" y="3979562"/>
            <a:ext cx="7538813" cy="2567160"/>
            <a:chOff x="139700" y="3467100"/>
            <a:chExt cx="7586413" cy="23622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2B91394-6731-D049-9974-2406DC3FE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08" y="3543300"/>
              <a:ext cx="7454900" cy="22860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2A47C49-1A26-B24F-A5C9-C352B46B3AE0}"/>
                </a:ext>
              </a:extLst>
            </p:cNvPr>
            <p:cNvSpPr/>
            <p:nvPr/>
          </p:nvSpPr>
          <p:spPr>
            <a:xfrm>
              <a:off x="139700" y="3467100"/>
              <a:ext cx="3950758" cy="6746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 sz="162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2374011-9562-5046-BB65-2142F65DB17F}"/>
                </a:ext>
              </a:extLst>
            </p:cNvPr>
            <p:cNvSpPr/>
            <p:nvPr/>
          </p:nvSpPr>
          <p:spPr>
            <a:xfrm>
              <a:off x="155789" y="3530600"/>
              <a:ext cx="299016" cy="1854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 sz="162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FB4CA-03AF-CB49-9FFF-61E452551012}"/>
                </a:ext>
              </a:extLst>
            </p:cNvPr>
            <p:cNvSpPr/>
            <p:nvPr/>
          </p:nvSpPr>
          <p:spPr>
            <a:xfrm>
              <a:off x="3879078" y="3524052"/>
              <a:ext cx="211381" cy="1854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 sz="162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FD8544D-B5A0-9D41-9D8C-D42C5DA76D1D}"/>
                </a:ext>
              </a:extLst>
            </p:cNvPr>
            <p:cNvSpPr/>
            <p:nvPr/>
          </p:nvSpPr>
          <p:spPr>
            <a:xfrm>
              <a:off x="7514732" y="3541117"/>
              <a:ext cx="211381" cy="1854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 sz="1620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9E3047D0-49A9-3B48-B04D-F3198AE803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828" y="2572586"/>
            <a:ext cx="1856998" cy="1900224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F967934-E203-C14E-9E3B-43167818F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868" y="1490246"/>
            <a:ext cx="11266332" cy="4162218"/>
          </a:xfrm>
        </p:spPr>
        <p:txBody>
          <a:bodyPr/>
          <a:lstStyle/>
          <a:p>
            <a:pPr marL="457200" lvl="1" indent="0">
              <a:buNone/>
            </a:pPr>
            <a:r>
              <a:rPr lang="en-AT" dirty="0"/>
              <a:t>Success stories of mainly monolithic (but huge) Knowledge Graphs rather than a network of Linked small KGs:</a:t>
            </a:r>
          </a:p>
          <a:p>
            <a:endParaRPr lang="en-AT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E48EEB7-1317-2D45-B1CD-E529CC389A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6" b="9135"/>
          <a:stretch/>
        </p:blipFill>
        <p:spPr bwMode="auto">
          <a:xfrm>
            <a:off x="609601" y="2572586"/>
            <a:ext cx="4658790" cy="206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578C001-5C6E-8A4E-A8A0-DD25ECE3F9E2}"/>
              </a:ext>
            </a:extLst>
          </p:cNvPr>
          <p:cNvSpPr/>
          <p:nvPr/>
        </p:nvSpPr>
        <p:spPr>
          <a:xfrm>
            <a:off x="739305" y="4662165"/>
            <a:ext cx="2219134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T" sz="1260" dirty="0">
                <a:hlinkClick r:id="rId6"/>
              </a:rPr>
              <a:t>https://www.dbpedia.org</a:t>
            </a:r>
            <a:r>
              <a:rPr lang="en-AT" sz="1260" dirty="0"/>
              <a:t> 2021</a:t>
            </a: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3FF3E302-454A-1840-B5B0-1B5F03DC7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61" y="5048998"/>
            <a:ext cx="1037863" cy="73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E0689F39-D6F8-7244-AC99-B0C6FB671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972" y="5107192"/>
            <a:ext cx="1093225" cy="675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doption of Knowledge Graphs, late 2019">
            <a:extLst>
              <a:ext uri="{FF2B5EF4-FFF2-40B4-BE49-F238E27FC236}">
                <a16:creationId xmlns:a16="http://schemas.microsoft.com/office/drawing/2014/main" id="{DCA7E94C-5B45-F54D-8757-A3B147AE0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737" y="2487234"/>
            <a:ext cx="5269526" cy="395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3267BB3-62B2-CD46-82EA-7F90A5AA30B3}"/>
              </a:ext>
            </a:extLst>
          </p:cNvPr>
          <p:cNvSpPr/>
          <p:nvPr/>
        </p:nvSpPr>
        <p:spPr>
          <a:xfrm>
            <a:off x="6138737" y="2114357"/>
            <a:ext cx="59081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hlinkClick r:id="rId10"/>
              </a:rPr>
              <a:t>https://www.slideshare.net/Frank.van.Harmelen/adoption-of-knowledge-graphs-late-2019</a:t>
            </a:r>
            <a:r>
              <a:rPr lang="en-GB" sz="1200" dirty="0"/>
              <a:t>  </a:t>
            </a:r>
            <a:endParaRPr lang="en-AT" sz="1200" dirty="0"/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96F8D035-517A-0E46-9360-C27EAA1D8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490" y="167640"/>
            <a:ext cx="9850672" cy="1084586"/>
          </a:xfrm>
        </p:spPr>
        <p:txBody>
          <a:bodyPr>
            <a:normAutofit fontScale="90000"/>
          </a:bodyPr>
          <a:lstStyle/>
          <a:p>
            <a:r>
              <a:rPr lang="en-US" dirty="0"/>
              <a:t>From Linked Open Data to Knowledge Graphs:</a:t>
            </a:r>
            <a:endParaRPr lang="en-AT" dirty="0"/>
          </a:p>
        </p:txBody>
      </p:sp>
      <p:sp>
        <p:nvSpPr>
          <p:cNvPr id="20" name="Slide Number Placeholder 2">
            <a:extLst>
              <a:ext uri="{FF2B5EF4-FFF2-40B4-BE49-F238E27FC236}">
                <a16:creationId xmlns:a16="http://schemas.microsoft.com/office/drawing/2014/main" id="{3925329D-F938-724E-B688-5FBE2565E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488" y="6494471"/>
            <a:ext cx="1070580" cy="309702"/>
          </a:xfrm>
        </p:spPr>
        <p:txBody>
          <a:bodyPr/>
          <a:lstStyle/>
          <a:p>
            <a:r>
              <a:rPr lang="en-GB"/>
              <a:t>Page </a:t>
            </a:r>
            <a:fld id="{BE3DC40E-DBBE-4E2D-9EEC-FBF0DA0E9179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39441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15056</TotalTime>
  <Words>5610</Words>
  <Application>Microsoft Macintosh PowerPoint</Application>
  <PresentationFormat>Widescreen</PresentationFormat>
  <Paragraphs>682</Paragraphs>
  <Slides>67</Slides>
  <Notes>19</Notes>
  <HiddenSlides>1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83" baseType="lpstr">
      <vt:lpstr>-apple-system</vt:lpstr>
      <vt:lpstr>AAAAAE+ArialUnicodeMS</vt:lpstr>
      <vt:lpstr>Arial</vt:lpstr>
      <vt:lpstr>Arial Black</vt:lpstr>
      <vt:lpstr>Calibri</vt:lpstr>
      <vt:lpstr>Calibri Light</vt:lpstr>
      <vt:lpstr>Courier New</vt:lpstr>
      <vt:lpstr>Georgia</vt:lpstr>
      <vt:lpstr>Helvetica</vt:lpstr>
      <vt:lpstr>Helvetica Neue</vt:lpstr>
      <vt:lpstr>Noto Sans Symbols</vt:lpstr>
      <vt:lpstr>Play</vt:lpstr>
      <vt:lpstr>Times New Roman</vt:lpstr>
      <vt:lpstr>Verdana</vt:lpstr>
      <vt:lpstr>Wingdings</vt:lpstr>
      <vt:lpstr>Office Theme</vt:lpstr>
      <vt:lpstr>Knowledge Graphs –  a key component in Bilateral AI </vt:lpstr>
      <vt:lpstr>Great to be back!</vt:lpstr>
      <vt:lpstr>Abstract:</vt:lpstr>
      <vt:lpstr>PowerPoint Presentation</vt:lpstr>
      <vt:lpstr>Semantic Web: Standard formats, Reasoning &amp; Logics</vt:lpstr>
      <vt:lpstr>Focus on Data: Linked Data</vt:lpstr>
      <vt:lpstr>From Semantic Web to Linked (Open) Data</vt:lpstr>
      <vt:lpstr>From Linked Open Data to Knowledge Graphs: </vt:lpstr>
      <vt:lpstr>From Linked Open Data to Knowledge Graphs:</vt:lpstr>
      <vt:lpstr>Collaborative, Open Knowledge Graphs:</vt:lpstr>
      <vt:lpstr>Collaborative, Open Knowledge Graphs:</vt:lpstr>
      <vt:lpstr>From Linked Open Data to Knowledge Graphs: What’s the state of affairs?</vt:lpstr>
      <vt:lpstr>Let’s have a look at practical examples of such collaboratively curated Knowledge Graphs:</vt:lpstr>
      <vt:lpstr>SPARQL: Using KGs to answer questions:</vt:lpstr>
      <vt:lpstr>Dbpedia is not logically consistent!   [1]</vt:lpstr>
      <vt:lpstr>Wikidata is also not “consistent”, but doesn’t use OWL</vt:lpstr>
      <vt:lpstr>The same question as before in Wikidata:</vt:lpstr>
      <vt:lpstr>The same question as before in Wikidata:</vt:lpstr>
      <vt:lpstr>The same question as before in Wikidata:</vt:lpstr>
      <vt:lpstr>Wikidata’s proprietary RDF reification model</vt:lpstr>
      <vt:lpstr>So, for what are KGs actually good for in the age of LLMs and AI? </vt:lpstr>
      <vt:lpstr>So, for what are these KGs actually good for in the age of LLMs and AI? </vt:lpstr>
      <vt:lpstr>So, for what are these KGs actually good for in the age of LLMs and AI? </vt:lpstr>
      <vt:lpstr>Admittedly, Denny didn’t talk about this…</vt:lpstr>
      <vt:lpstr>Some of our own research in this area:</vt:lpstr>
      <vt:lpstr>Some of our own research in this area:</vt:lpstr>
      <vt:lpstr>Some of our own research in this area:</vt:lpstr>
      <vt:lpstr>Other main trends in our community:</vt:lpstr>
      <vt:lpstr>What’s good for what?   LLMs, Search Engines, KGs</vt:lpstr>
      <vt:lpstr>PowerPoint Presentation</vt:lpstr>
      <vt:lpstr>What’s missing?</vt:lpstr>
      <vt:lpstr>What’s next (from our side)?</vt:lpstr>
      <vt:lpstr>BilAI Consortium (~30M EUR, 5Y) </vt:lpstr>
      <vt:lpstr>General Architecture</vt:lpstr>
      <vt:lpstr>Vision: Building a „Broad“ AI</vt:lpstr>
      <vt:lpstr>Large language models and  the essential properties of broad AI</vt:lpstr>
      <vt:lpstr>Large language models and  the essential properties of broad AI</vt:lpstr>
      <vt:lpstr>Large language models and  the essential properties of broad AI</vt:lpstr>
      <vt:lpstr>Research Questions &amp; Starting points:</vt:lpstr>
      <vt:lpstr>Research Questions &amp; Starting points in my group Time and other Contextual information</vt:lpstr>
      <vt:lpstr>Research Questions &amp; Starting points in my group Automatically Repairing KGs</vt:lpstr>
      <vt:lpstr>Research Questions &amp; Starting points in my group Querying large-scale KGs</vt:lpstr>
      <vt:lpstr>Starting points for collaboration:</vt:lpstr>
      <vt:lpstr>What’s next?</vt:lpstr>
      <vt:lpstr>AI in our Department – at a glance</vt:lpstr>
      <vt:lpstr>PowerPoint Presentation</vt:lpstr>
      <vt:lpstr>KG-based AI for Self-Determination</vt:lpstr>
      <vt:lpstr>Building application specific Knowledge Graphs: CRISP Knowledge Graph</vt:lpstr>
      <vt:lpstr>Thank you!</vt:lpstr>
      <vt:lpstr>Backup Slides</vt:lpstr>
      <vt:lpstr>CRISP KG</vt:lpstr>
      <vt:lpstr>Building application specific Knowledge Graphs: CRISP Knowledge Graph</vt:lpstr>
      <vt:lpstr>CRISP Semantic Model</vt:lpstr>
      <vt:lpstr>Crisis Management Use Case</vt:lpstr>
      <vt:lpstr>Future Work: Real-time Crisis KG Construction + AI Services</vt:lpstr>
      <vt:lpstr>CRISP Portal &amp; SPARQL Endpoint</vt:lpstr>
      <vt:lpstr>SMWCloud: </vt:lpstr>
      <vt:lpstr>Apart from Wikidata, there are many other Semantic Wikis</vt:lpstr>
      <vt:lpstr>How many Semantic MediaWikis? SMW Cloud (1458 wikis)</vt:lpstr>
      <vt:lpstr>Trust, Accountability, and Autonomy in  Knowledge Graph-based AI  for Self-determination</vt:lpstr>
      <vt:lpstr>KG-based AI for Self-Determination</vt:lpstr>
      <vt:lpstr>KG-based AI for Self-Determination</vt:lpstr>
      <vt:lpstr>Machine-readable norms and policies</vt:lpstr>
      <vt:lpstr>Decentralised infrastructure</vt:lpstr>
      <vt:lpstr>Decentralised KG management</vt:lpstr>
      <vt:lpstr>Towards  Explainable and Neuro-Symbolic AI</vt:lpstr>
      <vt:lpstr>KG-based AI for Self-Determination Challenges &amp; Opportunities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Polleres, Axel</cp:lastModifiedBy>
  <cp:revision>662</cp:revision>
  <cp:lastPrinted>2019-11-26T05:31:07Z</cp:lastPrinted>
  <dcterms:created xsi:type="dcterms:W3CDTF">2019-05-07T09:14:40Z</dcterms:created>
  <dcterms:modified xsi:type="dcterms:W3CDTF">2025-05-20T16:28:59Z</dcterms:modified>
</cp:coreProperties>
</file>