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2" r:id="rId6"/>
    <p:sldId id="261" r:id="rId7"/>
    <p:sldId id="263" r:id="rId8"/>
    <p:sldId id="264" r:id="rId9"/>
    <p:sldId id="680" r:id="rId10"/>
    <p:sldId id="1003" r:id="rId11"/>
    <p:sldId id="1039" r:id="rId12"/>
    <p:sldId id="681" r:id="rId13"/>
    <p:sldId id="1042" r:id="rId14"/>
    <p:sldId id="682" r:id="rId15"/>
    <p:sldId id="1043" r:id="rId16"/>
    <p:sldId id="1044" r:id="rId17"/>
    <p:sldId id="259" r:id="rId18"/>
    <p:sldId id="1045" r:id="rId19"/>
    <p:sldId id="1046" r:id="rId2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6"/>
    <p:restoredTop sz="94872"/>
  </p:normalViewPr>
  <p:slideViewPr>
    <p:cSldViewPr snapToGrid="0">
      <p:cViewPr varScale="1">
        <p:scale>
          <a:sx n="112" d="100"/>
          <a:sy n="112" d="100"/>
        </p:scale>
        <p:origin x="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FB2A-82C5-F06B-B336-A4D7CDDF5B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21B0E29E-BC17-79E4-0F98-31242A89E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31D35EFB-9DB4-8C64-ACD4-0E37E45B9B96}"/>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D073D6F3-22B5-F2B6-2345-F90C5AD48E34}"/>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FA37237-1A98-73D3-B0C1-B26651F7DD1B}"/>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68231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9677-D67A-A8BE-9ECC-1986CE77E60E}"/>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682B5AF-547A-4E1A-1E57-C2849EC06D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BFC66717-7479-4525-683A-9DC797201A00}"/>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234A3D04-2278-9342-659A-408431DBDC1D}"/>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A9E0FFC-FD1E-286B-7B27-2D53483FB97D}"/>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121968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E23B3-3D16-7DFE-1AC8-EE64E5D050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E443D70-24E0-036E-C798-48589406CC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BC9C0E9A-F149-8FDB-D184-7EE26C8F5D32}"/>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A1D9361C-43B0-2035-007A-DB574002B182}"/>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A245FCD-AC11-4E15-5F69-397E0EEF244E}"/>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3746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6025" y="1613536"/>
            <a:ext cx="10346192" cy="4304461"/>
          </a:xfrm>
        </p:spPr>
        <p:txBody>
          <a:bodyPr lIns="0" rIns="0">
            <a:normAutofit/>
          </a:bodyPr>
          <a:lstStyle>
            <a:lvl1pPr>
              <a:defRPr sz="1920"/>
            </a:lvl1pPr>
            <a:lvl2pPr>
              <a:defRPr sz="1800"/>
            </a:lvl2pPr>
            <a:lvl3pPr>
              <a:defRPr sz="1680"/>
            </a:lvl3pPr>
            <a:lvl4pPr>
              <a:defRPr sz="1440"/>
            </a:lvl4pPr>
            <a:lvl5pPr>
              <a:defRPr sz="144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
        <p:nvSpPr>
          <p:cNvPr id="6" name="Foliennummernplatzhalter 9"/>
          <p:cNvSpPr>
            <a:spLocks noGrp="1"/>
          </p:cNvSpPr>
          <p:nvPr>
            <p:ph type="sldNum" sz="quarter" idx="12"/>
          </p:nvPr>
        </p:nvSpPr>
        <p:spPr>
          <a:xfrm>
            <a:off x="10586505" y="6279307"/>
            <a:ext cx="751425" cy="309702"/>
          </a:xfrm>
        </p:spPr>
        <p:txBody>
          <a:bodyPr/>
          <a:lstStyle>
            <a:lvl1pPr>
              <a:defRPr sz="1260"/>
            </a:lvl1pPr>
          </a:lstStyle>
          <a:p>
            <a:fld id="{BE3DC40E-DBBE-4E2D-9EEC-FBF0DA0E9179}" type="slidenum">
              <a:rPr lang="en-GB" smtClean="0"/>
              <a:pPr/>
              <a:t>‹#›</a:t>
            </a:fld>
            <a:endParaRPr lang="en-GB" dirty="0"/>
          </a:p>
        </p:txBody>
      </p:sp>
    </p:spTree>
    <p:extLst>
      <p:ext uri="{BB962C8B-B14F-4D97-AF65-F5344CB8AC3E}">
        <p14:creationId xmlns:p14="http://schemas.microsoft.com/office/powerpoint/2010/main" val="36170126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CC65-1306-3900-38CC-A80AF3BBD5BD}"/>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BB31605A-8C47-3F74-D89B-3282A27C4D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0B814A7-D578-3C3E-AAA1-03EC342FA250}"/>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B122C870-CFC9-286D-1284-48BFCE516E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93E0B33-C025-69DF-2930-5507D53CFD4C}"/>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7910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7093-56CE-7ED6-B70A-11513B3158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AA26B18B-18D9-2BA6-E16C-B4BD4F5D07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D628D2-B72D-1817-9CC0-4D882A4429A3}"/>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9E141674-A2E6-880F-FE61-21E776C145D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1C50C22-7177-F15E-99EB-A9C3CEF059FC}"/>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331819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ED9-61A1-9B3C-D5F1-3AB7D2EF315C}"/>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FFA4B97-8B72-256B-AC97-052EA72B5E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FA0F6AF2-FC79-4D4D-AEDA-AE9212CB26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BE3C54E7-606D-1DED-A879-0555CC98AB5F}"/>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6" name="Footer Placeholder 5">
            <a:extLst>
              <a:ext uri="{FF2B5EF4-FFF2-40B4-BE49-F238E27FC236}">
                <a16:creationId xmlns:a16="http://schemas.microsoft.com/office/drawing/2014/main" id="{1756B711-CFF5-F075-543C-99690F0D98D5}"/>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CBFE8B59-661F-8D01-6E5B-473325358FC8}"/>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38400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D8F4-3FAE-CD0F-E9B5-7C122DDEA3E9}"/>
              </a:ext>
            </a:extLst>
          </p:cNvPr>
          <p:cNvSpPr>
            <a:spLocks noGrp="1"/>
          </p:cNvSpPr>
          <p:nvPr>
            <p:ph type="title"/>
          </p:nvPr>
        </p:nvSpPr>
        <p:spPr>
          <a:xfrm>
            <a:off x="839788" y="365125"/>
            <a:ext cx="10515600" cy="1325563"/>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0612EFFD-E060-55EE-AF90-0EB27EC20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6EC276-A9E4-C52B-2540-DC88C68CB8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334C60F8-803D-3F54-B489-C159A8D35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57A5D6-25C8-B30F-9B50-3A43050DA5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C89C321E-1064-8724-E174-9FDAF51CC12D}"/>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8" name="Footer Placeholder 7">
            <a:extLst>
              <a:ext uri="{FF2B5EF4-FFF2-40B4-BE49-F238E27FC236}">
                <a16:creationId xmlns:a16="http://schemas.microsoft.com/office/drawing/2014/main" id="{ABB77553-264E-09A5-40F9-E907BE7B6EA4}"/>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1CD99EE-6B42-1E9A-69CD-2D5D5E7ED8A7}"/>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262055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8B22-5FD2-F28C-7FCE-5BE9B5D3FD91}"/>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FF613E4F-D84F-D0AA-B33B-0102E2104791}"/>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4" name="Footer Placeholder 3">
            <a:extLst>
              <a:ext uri="{FF2B5EF4-FFF2-40B4-BE49-F238E27FC236}">
                <a16:creationId xmlns:a16="http://schemas.microsoft.com/office/drawing/2014/main" id="{490EF592-68CD-A185-BCC5-4D2044B2F2A3}"/>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F3D5B9D5-1130-C845-0406-0E8C8892379A}"/>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9892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C32B7C-17CB-8285-E5F5-6189F807CEF9}"/>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3" name="Footer Placeholder 2">
            <a:extLst>
              <a:ext uri="{FF2B5EF4-FFF2-40B4-BE49-F238E27FC236}">
                <a16:creationId xmlns:a16="http://schemas.microsoft.com/office/drawing/2014/main" id="{0F25536B-100D-DA95-9211-273B99677E4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70CE1A3C-1054-12C0-26A6-9D56618AF55B}"/>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275524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265B-B779-EF56-EC7A-1FFCD8002A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D385921D-978A-E296-F5B4-83F035303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24DF4E55-D9D8-98A6-D7E9-6E697959E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D8DB65-6AD6-FC44-29C5-512DAF413CD7}"/>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6" name="Footer Placeholder 5">
            <a:extLst>
              <a:ext uri="{FF2B5EF4-FFF2-40B4-BE49-F238E27FC236}">
                <a16:creationId xmlns:a16="http://schemas.microsoft.com/office/drawing/2014/main" id="{50F31C46-15F0-C1BA-39A3-29FFB11E483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8DD55A3E-2D2C-EDC3-08F5-1B9E2EA5A24A}"/>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189215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7A87-4A8C-D5B2-3834-48DCEDA581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831ED5FB-6ED5-E049-95A2-EB16F3003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76D9B4D4-B493-6D57-B2AA-740461B9E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F468A4-9425-FFAF-CBD5-75F9FDF77933}"/>
              </a:ext>
            </a:extLst>
          </p:cNvPr>
          <p:cNvSpPr>
            <a:spLocks noGrp="1"/>
          </p:cNvSpPr>
          <p:nvPr>
            <p:ph type="dt" sz="half" idx="10"/>
          </p:nvPr>
        </p:nvSpPr>
        <p:spPr/>
        <p:txBody>
          <a:bodyPr/>
          <a:lstStyle/>
          <a:p>
            <a:fld id="{B902FBEA-73D7-064C-BE48-779C0BA07364}" type="datetimeFigureOut">
              <a:rPr lang="en-AT" smtClean="0"/>
              <a:t>25.02.25</a:t>
            </a:fld>
            <a:endParaRPr lang="en-AT"/>
          </a:p>
        </p:txBody>
      </p:sp>
      <p:sp>
        <p:nvSpPr>
          <p:cNvPr id="6" name="Footer Placeholder 5">
            <a:extLst>
              <a:ext uri="{FF2B5EF4-FFF2-40B4-BE49-F238E27FC236}">
                <a16:creationId xmlns:a16="http://schemas.microsoft.com/office/drawing/2014/main" id="{16020A87-993D-714D-F123-A1BBF26DE95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D47C8303-F7FC-E1D9-A244-2D9621FF2949}"/>
              </a:ext>
            </a:extLst>
          </p:cNvPr>
          <p:cNvSpPr>
            <a:spLocks noGrp="1"/>
          </p:cNvSpPr>
          <p:nvPr>
            <p:ph type="sldNum" sz="quarter" idx="12"/>
          </p:nvPr>
        </p:nvSpPr>
        <p:spPr/>
        <p:txBody>
          <a:bodyPr/>
          <a:lstStyle/>
          <a:p>
            <a:fld id="{3AC5BB4B-9794-0940-B359-EED20A78AFC9}" type="slidenum">
              <a:rPr lang="en-AT" smtClean="0"/>
              <a:t>‹#›</a:t>
            </a:fld>
            <a:endParaRPr lang="en-AT"/>
          </a:p>
        </p:txBody>
      </p:sp>
    </p:spTree>
    <p:extLst>
      <p:ext uri="{BB962C8B-B14F-4D97-AF65-F5344CB8AC3E}">
        <p14:creationId xmlns:p14="http://schemas.microsoft.com/office/powerpoint/2010/main" val="109396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BB4AD-28E1-348E-78BC-6719E6F5F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5CDF7CDD-6868-74D7-B1FC-9F0DC2A1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CA85A751-1C63-E494-5978-4B2CB9427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02FBEA-73D7-064C-BE48-779C0BA07364}" type="datetimeFigureOut">
              <a:rPr lang="en-AT" smtClean="0"/>
              <a:t>25.02.25</a:t>
            </a:fld>
            <a:endParaRPr lang="en-AT"/>
          </a:p>
        </p:txBody>
      </p:sp>
      <p:sp>
        <p:nvSpPr>
          <p:cNvPr id="5" name="Footer Placeholder 4">
            <a:extLst>
              <a:ext uri="{FF2B5EF4-FFF2-40B4-BE49-F238E27FC236}">
                <a16:creationId xmlns:a16="http://schemas.microsoft.com/office/drawing/2014/main" id="{6766A3BC-A8F8-1ED5-4A60-AFF0371C8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T"/>
          </a:p>
        </p:txBody>
      </p:sp>
      <p:sp>
        <p:nvSpPr>
          <p:cNvPr id="6" name="Slide Number Placeholder 5">
            <a:extLst>
              <a:ext uri="{FF2B5EF4-FFF2-40B4-BE49-F238E27FC236}">
                <a16:creationId xmlns:a16="http://schemas.microsoft.com/office/drawing/2014/main" id="{D97EC533-C182-12E5-4A90-1EA00D45D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C5BB4B-9794-0940-B359-EED20A78AFC9}" type="slidenum">
              <a:rPr lang="en-AT" smtClean="0"/>
              <a:t>‹#›</a:t>
            </a:fld>
            <a:endParaRPr lang="en-AT"/>
          </a:p>
        </p:txBody>
      </p:sp>
    </p:spTree>
    <p:extLst>
      <p:ext uri="{BB962C8B-B14F-4D97-AF65-F5344CB8AC3E}">
        <p14:creationId xmlns:p14="http://schemas.microsoft.com/office/powerpoint/2010/main" val="168138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polleres.net/publications/bisc-etal-2014iswc.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c.ai.wu.ac.at/~polleres/presentations/20241210Talk_URJC_Madrid.pdf" TargetMode="External"/><Relationship Id="rId2" Type="http://schemas.openxmlformats.org/officeDocument/2006/relationships/hyperlink" Target="http://polleres.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9AMx1YgPir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390F-C4D5-546B-AEB6-5C9948FEC68A}"/>
              </a:ext>
            </a:extLst>
          </p:cNvPr>
          <p:cNvSpPr>
            <a:spLocks noGrp="1"/>
          </p:cNvSpPr>
          <p:nvPr>
            <p:ph type="ctrTitle"/>
          </p:nvPr>
        </p:nvSpPr>
        <p:spPr>
          <a:xfrm>
            <a:off x="1434790" y="2591419"/>
            <a:ext cx="9144000" cy="2387600"/>
          </a:xfrm>
        </p:spPr>
        <p:txBody>
          <a:bodyPr>
            <a:normAutofit fontScale="90000"/>
          </a:bodyPr>
          <a:lstStyle/>
          <a:p>
            <a:r>
              <a:rPr lang="en-AT" dirty="0"/>
              <a:t>Towards a BILAI </a:t>
            </a:r>
            <a:br>
              <a:rPr lang="en-AT" dirty="0"/>
            </a:br>
            <a:r>
              <a:rPr lang="en-AT" dirty="0"/>
              <a:t>“Hybrid Knowledge Model”</a:t>
            </a:r>
            <a:br>
              <a:rPr lang="en-AT" dirty="0"/>
            </a:br>
            <a:br>
              <a:rPr lang="en-AT" dirty="0"/>
            </a:br>
            <a:endParaRPr lang="en-AT" dirty="0"/>
          </a:p>
        </p:txBody>
      </p:sp>
      <p:sp>
        <p:nvSpPr>
          <p:cNvPr id="3" name="TextBox 2">
            <a:extLst>
              <a:ext uri="{FF2B5EF4-FFF2-40B4-BE49-F238E27FC236}">
                <a16:creationId xmlns:a16="http://schemas.microsoft.com/office/drawing/2014/main" id="{BFAA49B6-F4FB-EB13-7795-BDB2825B79AB}"/>
              </a:ext>
            </a:extLst>
          </p:cNvPr>
          <p:cNvSpPr txBox="1"/>
          <p:nvPr/>
        </p:nvSpPr>
        <p:spPr>
          <a:xfrm>
            <a:off x="2603390" y="4578909"/>
            <a:ext cx="6806800" cy="400110"/>
          </a:xfrm>
          <a:prstGeom prst="rect">
            <a:avLst/>
          </a:prstGeom>
          <a:noFill/>
        </p:spPr>
        <p:txBody>
          <a:bodyPr wrap="none" rtlCol="0">
            <a:spAutoFit/>
          </a:bodyPr>
          <a:lstStyle/>
          <a:p>
            <a:r>
              <a:rPr lang="en-AT" sz="2000" dirty="0"/>
              <a:t>a proposal for (and a few questions about) a common goal….</a:t>
            </a:r>
          </a:p>
        </p:txBody>
      </p:sp>
    </p:spTree>
    <p:extLst>
      <p:ext uri="{BB962C8B-B14F-4D97-AF65-F5344CB8AC3E}">
        <p14:creationId xmlns:p14="http://schemas.microsoft.com/office/powerpoint/2010/main" val="34543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F7BB-D1B0-6B48-B669-BF733D7F6E26}"/>
              </a:ext>
            </a:extLst>
          </p:cNvPr>
          <p:cNvSpPr>
            <a:spLocks noGrp="1"/>
          </p:cNvSpPr>
          <p:nvPr>
            <p:ph type="title"/>
          </p:nvPr>
        </p:nvSpPr>
        <p:spPr>
          <a:xfrm>
            <a:off x="1271577" y="269725"/>
            <a:ext cx="9457459" cy="1325563"/>
          </a:xfrm>
        </p:spPr>
        <p:txBody>
          <a:bodyPr>
            <a:normAutofit/>
          </a:bodyPr>
          <a:lstStyle/>
          <a:p>
            <a:r>
              <a:rPr lang="en-AT" dirty="0"/>
              <a:t>D</a:t>
            </a:r>
            <a:r>
              <a:rPr lang="en-GB" dirty="0"/>
              <a:t>b</a:t>
            </a:r>
            <a:r>
              <a:rPr lang="en-AT" dirty="0"/>
              <a:t>pedia is not logically consistent!</a:t>
            </a:r>
            <a:r>
              <a:rPr lang="en-US" dirty="0"/>
              <a:t> </a:t>
            </a:r>
            <a:r>
              <a:rPr lang="en-US" dirty="0">
                <a:sym typeface="Wingdings" pitchFamily="2" charset="2"/>
              </a:rPr>
              <a:t>  [1]</a:t>
            </a:r>
            <a:endParaRPr lang="en-US" dirty="0"/>
          </a:p>
        </p:txBody>
      </p:sp>
      <p:sp>
        <p:nvSpPr>
          <p:cNvPr id="3" name="Content Placeholder 2">
            <a:extLst>
              <a:ext uri="{FF2B5EF4-FFF2-40B4-BE49-F238E27FC236}">
                <a16:creationId xmlns:a16="http://schemas.microsoft.com/office/drawing/2014/main" id="{0646A28E-F70D-B047-AECA-5DD36F737BA7}"/>
              </a:ext>
            </a:extLst>
          </p:cNvPr>
          <p:cNvSpPr>
            <a:spLocks noGrp="1"/>
          </p:cNvSpPr>
          <p:nvPr>
            <p:ph idx="1"/>
          </p:nvPr>
        </p:nvSpPr>
        <p:spPr>
          <a:xfrm>
            <a:off x="2056957" y="1770208"/>
            <a:ext cx="7886700" cy="4351338"/>
          </a:xfrm>
        </p:spPr>
        <p:txBody>
          <a:bodyPr/>
          <a:lstStyle/>
          <a:p>
            <a:r>
              <a:rPr lang="en-US" dirty="0"/>
              <a:t>E.g. </a:t>
            </a:r>
          </a:p>
        </p:txBody>
      </p:sp>
      <p:pic>
        <p:nvPicPr>
          <p:cNvPr id="2050" name="Picture 2" descr="Image result for dbpedia logo">
            <a:extLst>
              <a:ext uri="{FF2B5EF4-FFF2-40B4-BE49-F238E27FC236}">
                <a16:creationId xmlns:a16="http://schemas.microsoft.com/office/drawing/2014/main" id="{7E86F9F5-570F-1946-9737-876528AB2F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5457" y="1535387"/>
            <a:ext cx="1064590" cy="654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96167CE-3CDD-B040-9C9D-D8C156889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138" y="2301694"/>
            <a:ext cx="3439531" cy="3660014"/>
          </a:xfrm>
          <a:prstGeom prst="rect">
            <a:avLst/>
          </a:prstGeom>
        </p:spPr>
      </p:pic>
      <p:sp>
        <p:nvSpPr>
          <p:cNvPr id="8" name="Rectangle 7">
            <a:extLst>
              <a:ext uri="{FF2B5EF4-FFF2-40B4-BE49-F238E27FC236}">
                <a16:creationId xmlns:a16="http://schemas.microsoft.com/office/drawing/2014/main" id="{62EEC787-6341-5D4F-9CC6-7D4397CEE81D}"/>
              </a:ext>
            </a:extLst>
          </p:cNvPr>
          <p:cNvSpPr/>
          <p:nvPr/>
        </p:nvSpPr>
        <p:spPr>
          <a:xfrm>
            <a:off x="837405" y="5997890"/>
            <a:ext cx="9524902" cy="1015663"/>
          </a:xfrm>
          <a:prstGeom prst="rect">
            <a:avLst/>
          </a:prstGeom>
        </p:spPr>
        <p:txBody>
          <a:bodyPr wrap="square">
            <a:spAutoFit/>
          </a:bodyPr>
          <a:lstStyle/>
          <a:p>
            <a:pPr marL="342887" indent="-342887">
              <a:buAutoNum type="arabicPeriod"/>
            </a:pPr>
            <a:r>
              <a:rPr lang="en-US" sz="1400" dirty="0"/>
              <a:t>Stefan </a:t>
            </a:r>
            <a:r>
              <a:rPr lang="en-US" sz="1400" dirty="0" err="1"/>
              <a:t>Bischof</a:t>
            </a:r>
            <a:r>
              <a:rPr lang="en-US" sz="1400" dirty="0"/>
              <a:t>, Markus </a:t>
            </a:r>
            <a:r>
              <a:rPr lang="en-US" sz="1400" dirty="0" err="1"/>
              <a:t>Krötzsch</a:t>
            </a:r>
            <a:r>
              <a:rPr lang="en-US" sz="1400" dirty="0"/>
              <a:t>, Axel Polleres, and Sebastian Rudolph. Schema-agnostic query rewriting in SPARQL 1.1. In </a:t>
            </a:r>
            <a:r>
              <a:rPr lang="en-US" sz="1400" i="1" dirty="0"/>
              <a:t>Proceedings of the 13th International Semantic Web Conference (ISWC 2014)</a:t>
            </a:r>
            <a:r>
              <a:rPr lang="en-US" sz="1400" dirty="0"/>
              <a:t>, Lecture Notes in Computer Science (LNCS). Springer, October 2014. [ </a:t>
            </a:r>
            <a:r>
              <a:rPr lang="en-US" sz="1400" dirty="0">
                <a:hlinkClick r:id="rId4"/>
              </a:rPr>
              <a:t>.pdf</a:t>
            </a:r>
            <a:r>
              <a:rPr lang="en-US" sz="1400" dirty="0"/>
              <a:t> ]</a:t>
            </a:r>
          </a:p>
          <a:p>
            <a:endParaRPr lang="en-US" dirty="0"/>
          </a:p>
        </p:txBody>
      </p:sp>
      <p:pic>
        <p:nvPicPr>
          <p:cNvPr id="18" name="Picture 17">
            <a:extLst>
              <a:ext uri="{FF2B5EF4-FFF2-40B4-BE49-F238E27FC236}">
                <a16:creationId xmlns:a16="http://schemas.microsoft.com/office/drawing/2014/main" id="{DF3782B5-A873-2A4B-B080-24D55191A2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2650" y="5111150"/>
            <a:ext cx="3319018" cy="911624"/>
          </a:xfrm>
          <a:prstGeom prst="rect">
            <a:avLst/>
          </a:prstGeom>
        </p:spPr>
      </p:pic>
      <p:grpSp>
        <p:nvGrpSpPr>
          <p:cNvPr id="21" name="Group 20">
            <a:extLst>
              <a:ext uri="{FF2B5EF4-FFF2-40B4-BE49-F238E27FC236}">
                <a16:creationId xmlns:a16="http://schemas.microsoft.com/office/drawing/2014/main" id="{5F734BD5-27A2-C346-B29D-E048211308FC}"/>
              </a:ext>
            </a:extLst>
          </p:cNvPr>
          <p:cNvGrpSpPr/>
          <p:nvPr/>
        </p:nvGrpSpPr>
        <p:grpSpPr>
          <a:xfrm>
            <a:off x="2116011" y="3360370"/>
            <a:ext cx="3380478" cy="2653304"/>
            <a:chOff x="592010" y="4188990"/>
            <a:chExt cx="2195948" cy="1824683"/>
          </a:xfrm>
        </p:grpSpPr>
        <p:pic>
          <p:nvPicPr>
            <p:cNvPr id="23" name="Picture 22">
              <a:extLst>
                <a:ext uri="{FF2B5EF4-FFF2-40B4-BE49-F238E27FC236}">
                  <a16:creationId xmlns:a16="http://schemas.microsoft.com/office/drawing/2014/main" id="{F6FD8793-A467-0D4F-B2B6-B25CB25B766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010" y="4198090"/>
              <a:ext cx="667534" cy="1815583"/>
            </a:xfrm>
            <a:prstGeom prst="rect">
              <a:avLst/>
            </a:prstGeom>
          </p:spPr>
        </p:pic>
        <p:pic>
          <p:nvPicPr>
            <p:cNvPr id="24" name="Picture 23">
              <a:extLst>
                <a:ext uri="{FF2B5EF4-FFF2-40B4-BE49-F238E27FC236}">
                  <a16:creationId xmlns:a16="http://schemas.microsoft.com/office/drawing/2014/main" id="{20472FE5-69D0-A34B-B4C9-AA5E123F5D5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59544" y="4188990"/>
              <a:ext cx="1528414" cy="1815583"/>
            </a:xfrm>
            <a:prstGeom prst="rect">
              <a:avLst/>
            </a:prstGeom>
          </p:spPr>
        </p:pic>
      </p:grpSp>
      <p:sp>
        <p:nvSpPr>
          <p:cNvPr id="27" name="Oval 26">
            <a:extLst>
              <a:ext uri="{FF2B5EF4-FFF2-40B4-BE49-F238E27FC236}">
                <a16:creationId xmlns:a16="http://schemas.microsoft.com/office/drawing/2014/main" id="{1719EA32-38C5-8848-9534-CAC241BDAAE6}"/>
              </a:ext>
            </a:extLst>
          </p:cNvPr>
          <p:cNvSpPr/>
          <p:nvPr/>
        </p:nvSpPr>
        <p:spPr>
          <a:xfrm>
            <a:off x="3108256" y="4995395"/>
            <a:ext cx="1943580" cy="393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13D894D-3448-084D-BF50-4DEC84CBA0C3}"/>
              </a:ext>
            </a:extLst>
          </p:cNvPr>
          <p:cNvSpPr/>
          <p:nvPr/>
        </p:nvSpPr>
        <p:spPr>
          <a:xfrm>
            <a:off x="3083438" y="4673199"/>
            <a:ext cx="1888007" cy="344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88B55E9-056A-A942-8043-998CF648F43E}"/>
              </a:ext>
            </a:extLst>
          </p:cNvPr>
          <p:cNvSpPr txBox="1"/>
          <p:nvPr/>
        </p:nvSpPr>
        <p:spPr>
          <a:xfrm>
            <a:off x="7063564" y="2041452"/>
            <a:ext cx="1943609" cy="369332"/>
          </a:xfrm>
          <a:prstGeom prst="rect">
            <a:avLst/>
          </a:prstGeom>
          <a:noFill/>
        </p:spPr>
        <p:txBody>
          <a:bodyPr wrap="none" rtlCol="0">
            <a:spAutoFit/>
          </a:bodyPr>
          <a:lstStyle/>
          <a:p>
            <a:r>
              <a:rPr lang="en-US" dirty="0" err="1"/>
              <a:t>Dbpedia</a:t>
            </a:r>
            <a:r>
              <a:rPr lang="en-US" dirty="0"/>
              <a:t> Ontology:</a:t>
            </a:r>
          </a:p>
        </p:txBody>
      </p:sp>
      <p:sp>
        <p:nvSpPr>
          <p:cNvPr id="30" name="Rectangle 29">
            <a:extLst>
              <a:ext uri="{FF2B5EF4-FFF2-40B4-BE49-F238E27FC236}">
                <a16:creationId xmlns:a16="http://schemas.microsoft.com/office/drawing/2014/main" id="{5FBCE15F-55A1-024F-A366-9F13F153AFF2}"/>
              </a:ext>
            </a:extLst>
          </p:cNvPr>
          <p:cNvSpPr/>
          <p:nvPr/>
        </p:nvSpPr>
        <p:spPr>
          <a:xfrm>
            <a:off x="6724460" y="2846999"/>
            <a:ext cx="3900235" cy="369332"/>
          </a:xfrm>
          <a:prstGeom prst="rect">
            <a:avLst/>
          </a:prstGeom>
        </p:spPr>
        <p:txBody>
          <a:bodyPr wrap="none">
            <a:spAutoFit/>
          </a:bodyPr>
          <a:lstStyle/>
          <a:p>
            <a:pPr algn="r"/>
            <a:r>
              <a:rPr lang="en-US" dirty="0" err="1"/>
              <a:t>dbo:Agent</a:t>
            </a:r>
            <a:r>
              <a:rPr lang="en-US" dirty="0"/>
              <a:t> </a:t>
            </a:r>
            <a:r>
              <a:rPr lang="en-US" b="1" dirty="0" err="1"/>
              <a:t>owl:disjointWith</a:t>
            </a:r>
            <a:r>
              <a:rPr lang="en-US" b="1" dirty="0"/>
              <a:t> </a:t>
            </a:r>
            <a:r>
              <a:rPr lang="en-US" dirty="0" err="1"/>
              <a:t>dbo:Place</a:t>
            </a:r>
            <a:r>
              <a:rPr lang="en-US" dirty="0"/>
              <a:t>. </a:t>
            </a:r>
          </a:p>
        </p:txBody>
      </p:sp>
      <p:sp>
        <p:nvSpPr>
          <p:cNvPr id="32" name="Rectangle 31">
            <a:extLst>
              <a:ext uri="{FF2B5EF4-FFF2-40B4-BE49-F238E27FC236}">
                <a16:creationId xmlns:a16="http://schemas.microsoft.com/office/drawing/2014/main" id="{F9B8E3B9-40FD-1648-8845-1F58304425E7}"/>
              </a:ext>
            </a:extLst>
          </p:cNvPr>
          <p:cNvSpPr/>
          <p:nvPr/>
        </p:nvSpPr>
        <p:spPr>
          <a:xfrm>
            <a:off x="6068679" y="4629143"/>
            <a:ext cx="4388894" cy="738664"/>
          </a:xfrm>
          <a:prstGeom prst="rect">
            <a:avLst/>
          </a:prstGeom>
        </p:spPr>
        <p:txBody>
          <a:bodyPr wrap="none">
            <a:spAutoFit/>
          </a:bodyPr>
          <a:lstStyle/>
          <a:p>
            <a:pPr algn="r"/>
            <a:r>
              <a:rPr lang="en-US" dirty="0" err="1"/>
              <a:t>dbo:Country</a:t>
            </a:r>
            <a:r>
              <a:rPr lang="en-US" dirty="0"/>
              <a:t> </a:t>
            </a:r>
            <a:r>
              <a:rPr lang="en-US" dirty="0" err="1"/>
              <a:t>rdfs:subClassOf</a:t>
            </a:r>
            <a:r>
              <a:rPr lang="en-US" dirty="0"/>
              <a:t> </a:t>
            </a:r>
            <a:r>
              <a:rPr lang="en-US" dirty="0" err="1"/>
              <a:t>dbo:Place</a:t>
            </a:r>
            <a:r>
              <a:rPr lang="en-US" dirty="0"/>
              <a:t>. </a:t>
            </a:r>
          </a:p>
          <a:p>
            <a:pPr algn="r"/>
            <a:endParaRPr lang="en-US" sz="600" dirty="0"/>
          </a:p>
          <a:p>
            <a:pPr algn="r"/>
            <a:r>
              <a:rPr lang="en-US" dirty="0" err="1"/>
              <a:t>dbo:Organisation</a:t>
            </a:r>
            <a:r>
              <a:rPr lang="en-US" dirty="0"/>
              <a:t> </a:t>
            </a:r>
            <a:r>
              <a:rPr lang="en-US" dirty="0" err="1"/>
              <a:t>rdfs:subClassOf</a:t>
            </a:r>
            <a:r>
              <a:rPr lang="en-US" dirty="0"/>
              <a:t> </a:t>
            </a:r>
            <a:r>
              <a:rPr lang="en-US" dirty="0" err="1"/>
              <a:t>dbo:Agent</a:t>
            </a:r>
            <a:r>
              <a:rPr lang="en-US" dirty="0"/>
              <a:t>.</a:t>
            </a:r>
          </a:p>
        </p:txBody>
      </p:sp>
      <p:sp>
        <p:nvSpPr>
          <p:cNvPr id="33" name="Gewitterblitz 60">
            <a:extLst>
              <a:ext uri="{FF2B5EF4-FFF2-40B4-BE49-F238E27FC236}">
                <a16:creationId xmlns:a16="http://schemas.microsoft.com/office/drawing/2014/main" id="{2A963D97-7FBA-0143-AC93-36D7B4FA60FA}"/>
              </a:ext>
            </a:extLst>
          </p:cNvPr>
          <p:cNvSpPr/>
          <p:nvPr/>
        </p:nvSpPr>
        <p:spPr>
          <a:xfrm>
            <a:off x="10553276" y="4595698"/>
            <a:ext cx="344488" cy="790576"/>
          </a:xfrm>
          <a:prstGeom prst="lightningBol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182" eaLnBrk="1" fontAlgn="base" hangingPunct="1">
              <a:spcBef>
                <a:spcPct val="0"/>
              </a:spcBef>
              <a:spcAft>
                <a:spcPct val="0"/>
              </a:spcAft>
              <a:defRPr/>
            </a:pPr>
            <a:endParaRPr lang="de-DE" altLang="de-DE" sz="1800">
              <a:solidFill>
                <a:srgbClr val="FFFFFF"/>
              </a:solidFill>
              <a:latin typeface="Calibri" panose="020F0502020204030204" pitchFamily="34" charset="0"/>
            </a:endParaRPr>
          </a:p>
        </p:txBody>
      </p:sp>
      <p:sp>
        <p:nvSpPr>
          <p:cNvPr id="19" name="Slide Number Placeholder 2">
            <a:extLst>
              <a:ext uri="{FF2B5EF4-FFF2-40B4-BE49-F238E27FC236}">
                <a16:creationId xmlns:a16="http://schemas.microsoft.com/office/drawing/2014/main" id="{0786BDC0-3C18-1849-8A8C-FA042C41C240}"/>
              </a:ext>
            </a:extLst>
          </p:cNvPr>
          <p:cNvSpPr>
            <a:spLocks noGrp="1"/>
          </p:cNvSpPr>
          <p:nvPr>
            <p:ph type="sldNum" sz="quarter" idx="12"/>
          </p:nvPr>
        </p:nvSpPr>
        <p:spPr>
          <a:xfrm>
            <a:off x="671407" y="6552495"/>
            <a:ext cx="1070580" cy="309702"/>
          </a:xfrm>
        </p:spPr>
        <p:txBody>
          <a:bodyPr/>
          <a:lstStyle/>
          <a:p>
            <a:r>
              <a:rPr lang="en-GB"/>
              <a:t>Page </a:t>
            </a:r>
            <a:fld id="{BE3DC40E-DBBE-4E2D-9EEC-FBF0DA0E9179}" type="slidenum">
              <a:rPr lang="en-GB" smtClean="0"/>
              <a:t>10</a:t>
            </a:fld>
            <a:endParaRPr lang="en-GB" dirty="0"/>
          </a:p>
        </p:txBody>
      </p:sp>
    </p:spTree>
    <p:extLst>
      <p:ext uri="{BB962C8B-B14F-4D97-AF65-F5344CB8AC3E}">
        <p14:creationId xmlns:p14="http://schemas.microsoft.com/office/powerpoint/2010/main" val="210362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5311-636F-FD89-7776-1C929C8ADEBC}"/>
              </a:ext>
            </a:extLst>
          </p:cNvPr>
          <p:cNvSpPr>
            <a:spLocks noGrp="1"/>
          </p:cNvSpPr>
          <p:nvPr>
            <p:ph type="title"/>
          </p:nvPr>
        </p:nvSpPr>
        <p:spPr>
          <a:xfrm>
            <a:off x="107731" y="365125"/>
            <a:ext cx="11979166" cy="1325563"/>
          </a:xfrm>
        </p:spPr>
        <p:txBody>
          <a:bodyPr>
            <a:normAutofit/>
          </a:bodyPr>
          <a:lstStyle/>
          <a:p>
            <a:r>
              <a:rPr lang="en-AT" sz="4000" dirty="0"/>
              <a:t>Wikidata is also not “consistent”, but doesn’t use OWL</a:t>
            </a:r>
          </a:p>
        </p:txBody>
      </p:sp>
      <p:pic>
        <p:nvPicPr>
          <p:cNvPr id="6" name="Picture 5">
            <a:extLst>
              <a:ext uri="{FF2B5EF4-FFF2-40B4-BE49-F238E27FC236}">
                <a16:creationId xmlns:a16="http://schemas.microsoft.com/office/drawing/2014/main" id="{676DBC9F-DD0B-9A43-0C7B-D28FE064C6B7}"/>
              </a:ext>
            </a:extLst>
          </p:cNvPr>
          <p:cNvPicPr>
            <a:picLocks noChangeAspect="1"/>
          </p:cNvPicPr>
          <p:nvPr/>
        </p:nvPicPr>
        <p:blipFill>
          <a:blip r:embed="rId2"/>
          <a:stretch>
            <a:fillRect/>
          </a:stretch>
        </p:blipFill>
        <p:spPr>
          <a:xfrm>
            <a:off x="76200" y="4040724"/>
            <a:ext cx="6121414" cy="741187"/>
          </a:xfrm>
          <a:prstGeom prst="rect">
            <a:avLst/>
          </a:prstGeom>
        </p:spPr>
      </p:pic>
      <p:pic>
        <p:nvPicPr>
          <p:cNvPr id="7" name="Picture 6">
            <a:extLst>
              <a:ext uri="{FF2B5EF4-FFF2-40B4-BE49-F238E27FC236}">
                <a16:creationId xmlns:a16="http://schemas.microsoft.com/office/drawing/2014/main" id="{1AA585EB-BD31-2ABF-B551-5AD4A2B2D91B}"/>
              </a:ext>
            </a:extLst>
          </p:cNvPr>
          <p:cNvPicPr>
            <a:picLocks noChangeAspect="1"/>
          </p:cNvPicPr>
          <p:nvPr/>
        </p:nvPicPr>
        <p:blipFill>
          <a:blip r:embed="rId3"/>
          <a:stretch>
            <a:fillRect/>
          </a:stretch>
        </p:blipFill>
        <p:spPr>
          <a:xfrm>
            <a:off x="76200" y="3477129"/>
            <a:ext cx="6121414" cy="663208"/>
          </a:xfrm>
          <a:prstGeom prst="rect">
            <a:avLst/>
          </a:prstGeom>
        </p:spPr>
      </p:pic>
      <p:pic>
        <p:nvPicPr>
          <p:cNvPr id="8" name="Picture 7">
            <a:extLst>
              <a:ext uri="{FF2B5EF4-FFF2-40B4-BE49-F238E27FC236}">
                <a16:creationId xmlns:a16="http://schemas.microsoft.com/office/drawing/2014/main" id="{8BFCCFF1-8624-D1D8-3C6C-D0EA113FDAFE}"/>
              </a:ext>
            </a:extLst>
          </p:cNvPr>
          <p:cNvPicPr>
            <a:picLocks noChangeAspect="1"/>
          </p:cNvPicPr>
          <p:nvPr/>
        </p:nvPicPr>
        <p:blipFill>
          <a:blip r:embed="rId4"/>
          <a:stretch>
            <a:fillRect/>
          </a:stretch>
        </p:blipFill>
        <p:spPr>
          <a:xfrm>
            <a:off x="9966" y="1345531"/>
            <a:ext cx="6187648" cy="2131598"/>
          </a:xfrm>
          <a:prstGeom prst="rect">
            <a:avLst/>
          </a:prstGeom>
        </p:spPr>
      </p:pic>
      <p:pic>
        <p:nvPicPr>
          <p:cNvPr id="9" name="Picture 8">
            <a:extLst>
              <a:ext uri="{FF2B5EF4-FFF2-40B4-BE49-F238E27FC236}">
                <a16:creationId xmlns:a16="http://schemas.microsoft.com/office/drawing/2014/main" id="{7EAB832C-6982-7142-C2F8-F216729EEF82}"/>
              </a:ext>
            </a:extLst>
          </p:cNvPr>
          <p:cNvPicPr>
            <a:picLocks noChangeAspect="1"/>
          </p:cNvPicPr>
          <p:nvPr/>
        </p:nvPicPr>
        <p:blipFill>
          <a:blip r:embed="rId5"/>
          <a:stretch>
            <a:fillRect/>
          </a:stretch>
        </p:blipFill>
        <p:spPr>
          <a:xfrm>
            <a:off x="107730" y="4703933"/>
            <a:ext cx="6089884" cy="1627924"/>
          </a:xfrm>
          <a:prstGeom prst="rect">
            <a:avLst/>
          </a:prstGeom>
        </p:spPr>
      </p:pic>
      <p:pic>
        <p:nvPicPr>
          <p:cNvPr id="4" name="Picture 3">
            <a:extLst>
              <a:ext uri="{FF2B5EF4-FFF2-40B4-BE49-F238E27FC236}">
                <a16:creationId xmlns:a16="http://schemas.microsoft.com/office/drawing/2014/main" id="{D2A60519-BAB2-DBF0-5414-B7664B4E9A22}"/>
              </a:ext>
            </a:extLst>
          </p:cNvPr>
          <p:cNvPicPr>
            <a:picLocks noChangeAspect="1"/>
          </p:cNvPicPr>
          <p:nvPr/>
        </p:nvPicPr>
        <p:blipFill>
          <a:blip r:embed="rId6"/>
          <a:stretch>
            <a:fillRect/>
          </a:stretch>
        </p:blipFill>
        <p:spPr>
          <a:xfrm>
            <a:off x="4651031" y="1320334"/>
            <a:ext cx="4993857" cy="5269652"/>
          </a:xfrm>
          <a:prstGeom prst="rect">
            <a:avLst/>
          </a:prstGeom>
        </p:spPr>
      </p:pic>
      <p:sp>
        <p:nvSpPr>
          <p:cNvPr id="5" name="Rounded Rectangular Callout 4">
            <a:extLst>
              <a:ext uri="{FF2B5EF4-FFF2-40B4-BE49-F238E27FC236}">
                <a16:creationId xmlns:a16="http://schemas.microsoft.com/office/drawing/2014/main" id="{10A9952A-984A-5639-929B-0A8539B9879F}"/>
              </a:ext>
            </a:extLst>
          </p:cNvPr>
          <p:cNvSpPr/>
          <p:nvPr/>
        </p:nvSpPr>
        <p:spPr>
          <a:xfrm>
            <a:off x="9778806" y="3207502"/>
            <a:ext cx="2119745" cy="1666443"/>
          </a:xfrm>
          <a:prstGeom prst="wedgeRoundRectCallout">
            <a:avLst>
              <a:gd name="adj1" fmla="val -65976"/>
              <a:gd name="adj2" fmla="val 564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 user defined </a:t>
            </a:r>
          </a:p>
          <a:p>
            <a:r>
              <a:rPr lang="en-US" b="1" i="1" dirty="0"/>
              <a:t>Property Constraints</a:t>
            </a:r>
            <a:endParaRPr lang="en-US" dirty="0"/>
          </a:p>
          <a:p>
            <a:r>
              <a:rPr lang="en-US" dirty="0"/>
              <a:t>(rather than OWL)</a:t>
            </a:r>
          </a:p>
          <a:p>
            <a:endParaRPr lang="en-US" sz="1800" dirty="0"/>
          </a:p>
          <a:p>
            <a:endParaRPr lang="en-US" sz="1800" dirty="0"/>
          </a:p>
        </p:txBody>
      </p:sp>
    </p:spTree>
    <p:extLst>
      <p:ext uri="{BB962C8B-B14F-4D97-AF65-F5344CB8AC3E}">
        <p14:creationId xmlns:p14="http://schemas.microsoft.com/office/powerpoint/2010/main" val="3540020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8E4B-71CE-11B7-1447-C5C0076F3A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8D9B0D-1E22-354E-D9C2-CA5D4B33C439}"/>
              </a:ext>
            </a:extLst>
          </p:cNvPr>
          <p:cNvSpPr txBox="1"/>
          <p:nvPr/>
        </p:nvSpPr>
        <p:spPr>
          <a:xfrm>
            <a:off x="166572" y="1104314"/>
            <a:ext cx="9089257" cy="5632311"/>
          </a:xfrm>
          <a:prstGeom prst="rect">
            <a:avLst/>
          </a:prstGeom>
          <a:noFill/>
        </p:spPr>
        <p:txBody>
          <a:bodyPr wrap="square" rtlCol="0">
            <a:spAutoFit/>
          </a:bodyPr>
          <a:lstStyle/>
          <a:p>
            <a:r>
              <a:rPr lang="en-AT" sz="2000" b="1" dirty="0">
                <a:solidFill>
                  <a:srgbClr val="FF0000"/>
                </a:solidFill>
              </a:rPr>
              <a:t>One “Database” or Polyglott Persistence?</a:t>
            </a:r>
          </a:p>
          <a:p>
            <a:r>
              <a:rPr lang="en-AT" sz="2000" b="1" dirty="0">
                <a:solidFill>
                  <a:srgbClr val="FF0000"/>
                </a:solidFill>
              </a:rPr>
              <a:t>If the lattter, then how to sync?</a:t>
            </a:r>
          </a:p>
          <a:p>
            <a:r>
              <a:rPr lang="en-AT" sz="2000" b="1" dirty="0">
                <a:solidFill>
                  <a:srgbClr val="FF0000"/>
                </a:solidFill>
              </a:rPr>
              <a:t>How to make them interoperate?</a:t>
            </a:r>
          </a:p>
          <a:p>
            <a:r>
              <a:rPr lang="en-AT" sz="2000" b="1" dirty="0">
                <a:solidFill>
                  <a:srgbClr val="FF0000"/>
                </a:solidFill>
              </a:rPr>
              <a:t>     RAG+Query generation?</a:t>
            </a:r>
          </a:p>
          <a:p>
            <a:r>
              <a:rPr lang="en-AT" sz="2000" b="1" dirty="0">
                <a:solidFill>
                  <a:srgbClr val="FF0000"/>
                </a:solidFill>
              </a:rPr>
              <a:t>     Are query languages the best “common API”?</a:t>
            </a:r>
          </a:p>
          <a:p>
            <a:endParaRPr lang="en-AT" sz="2000" b="1" dirty="0">
              <a:solidFill>
                <a:srgbClr val="FF0000"/>
              </a:solidFill>
            </a:endParaRPr>
          </a:p>
          <a:p>
            <a:r>
              <a:rPr lang="en-AT" sz="2000" b="1" dirty="0">
                <a:solidFill>
                  <a:srgbClr val="FF0000"/>
                </a:solidFill>
              </a:rPr>
              <a:t>How to best encode/store axioms + constraints?</a:t>
            </a:r>
          </a:p>
          <a:p>
            <a:r>
              <a:rPr lang="en-AT" sz="2000" b="1" dirty="0">
                <a:solidFill>
                  <a:srgbClr val="FF0000"/>
                </a:solidFill>
              </a:rPr>
              <a:t>Beyond OWL:</a:t>
            </a:r>
          </a:p>
          <a:p>
            <a:r>
              <a:rPr lang="en-AT" sz="2000" b="1" dirty="0">
                <a:solidFill>
                  <a:srgbClr val="FF0000"/>
                </a:solidFill>
              </a:rPr>
              <a:t>	Numeric inference?</a:t>
            </a:r>
          </a:p>
          <a:p>
            <a:r>
              <a:rPr lang="en-AT" sz="2000" b="1" dirty="0">
                <a:solidFill>
                  <a:srgbClr val="FF0000"/>
                </a:solidFill>
              </a:rPr>
              <a:t>	Behavioral &amp; Operational knowledge?</a:t>
            </a:r>
          </a:p>
          <a:p>
            <a:endParaRPr lang="en-AT" sz="2000" b="1" dirty="0">
              <a:solidFill>
                <a:srgbClr val="FF0000"/>
              </a:solidFill>
            </a:endParaRPr>
          </a:p>
          <a:p>
            <a:r>
              <a:rPr lang="en-AT" sz="2000" b="1" dirty="0">
                <a:solidFill>
                  <a:srgbClr val="FF0000"/>
                </a:solidFill>
              </a:rPr>
              <a:t>How to support updates/evolution?</a:t>
            </a:r>
          </a:p>
          <a:p>
            <a:r>
              <a:rPr lang="en-AT" sz="2000" b="1" dirty="0">
                <a:solidFill>
                  <a:srgbClr val="FF0000"/>
                </a:solidFill>
              </a:rPr>
              <a:t>How to support decentralized, sensitive knowledge bases?</a:t>
            </a:r>
          </a:p>
          <a:p>
            <a:r>
              <a:rPr lang="en-AT" sz="2000" b="1" dirty="0">
                <a:solidFill>
                  <a:srgbClr val="FF0000"/>
                </a:solidFill>
              </a:rPr>
              <a:t>How to repair inconcistent knowledge/answers?</a:t>
            </a:r>
          </a:p>
          <a:p>
            <a:r>
              <a:rPr lang="en-AT" sz="2000" b="1" dirty="0">
                <a:solidFill>
                  <a:srgbClr val="FF0000"/>
                </a:solidFill>
              </a:rPr>
              <a:t>How to support (user) context &amp; related constraints? </a:t>
            </a:r>
          </a:p>
          <a:p>
            <a:endParaRPr lang="en-AT" sz="2000" b="1" dirty="0">
              <a:solidFill>
                <a:srgbClr val="FF0000"/>
              </a:solidFill>
            </a:endParaRPr>
          </a:p>
          <a:p>
            <a:r>
              <a:rPr lang="en-AT" sz="2000" b="1" u="sng" dirty="0">
                <a:solidFill>
                  <a:srgbClr val="FF0000"/>
                </a:solidFill>
              </a:rPr>
              <a:t>Call for Action/Discussion:</a:t>
            </a:r>
          </a:p>
          <a:p>
            <a:r>
              <a:rPr lang="en-AT" sz="2000" b="1" dirty="0">
                <a:solidFill>
                  <a:srgbClr val="FF0000"/>
                </a:solidFill>
              </a:rPr>
              <a:t> What could a joint/more integrated Bilateral Knowledge Model look like?</a:t>
            </a:r>
          </a:p>
        </p:txBody>
      </p:sp>
      <p:pic>
        <p:nvPicPr>
          <p:cNvPr id="4" name="Google Shape;242;p35">
            <a:extLst>
              <a:ext uri="{FF2B5EF4-FFF2-40B4-BE49-F238E27FC236}">
                <a16:creationId xmlns:a16="http://schemas.microsoft.com/office/drawing/2014/main" id="{F964B11C-C6EF-CE6E-E174-9EB64B6B97CC}"/>
              </a:ext>
            </a:extLst>
          </p:cNvPr>
          <p:cNvPicPr preferRelativeResize="0"/>
          <p:nvPr/>
        </p:nvPicPr>
        <p:blipFill>
          <a:blip r:embed="rId2">
            <a:alphaModFix/>
          </a:blip>
          <a:stretch>
            <a:fillRect/>
          </a:stretch>
        </p:blipFill>
        <p:spPr>
          <a:xfrm>
            <a:off x="5922498" y="109751"/>
            <a:ext cx="6290603" cy="3671971"/>
          </a:xfrm>
          <a:prstGeom prst="rect">
            <a:avLst/>
          </a:prstGeom>
          <a:noFill/>
          <a:ln>
            <a:noFill/>
          </a:ln>
        </p:spPr>
      </p:pic>
      <p:grpSp>
        <p:nvGrpSpPr>
          <p:cNvPr id="20" name="Group 19">
            <a:extLst>
              <a:ext uri="{FF2B5EF4-FFF2-40B4-BE49-F238E27FC236}">
                <a16:creationId xmlns:a16="http://schemas.microsoft.com/office/drawing/2014/main" id="{1DBB03ED-CFB2-7FCA-DF0E-09D9416B2FD2}"/>
              </a:ext>
            </a:extLst>
          </p:cNvPr>
          <p:cNvGrpSpPr/>
          <p:nvPr/>
        </p:nvGrpSpPr>
        <p:grpSpPr>
          <a:xfrm>
            <a:off x="7943548" y="1370580"/>
            <a:ext cx="2195741" cy="1325563"/>
            <a:chOff x="4684542" y="3417849"/>
            <a:chExt cx="3020951" cy="1646520"/>
          </a:xfrm>
        </p:grpSpPr>
        <p:cxnSp>
          <p:nvCxnSpPr>
            <p:cNvPr id="6" name="Straight Connector 5">
              <a:extLst>
                <a:ext uri="{FF2B5EF4-FFF2-40B4-BE49-F238E27FC236}">
                  <a16:creationId xmlns:a16="http://schemas.microsoft.com/office/drawing/2014/main" id="{4D53194D-4F9A-4A7A-33FD-749C20CDA7C1}"/>
                </a:ext>
              </a:extLst>
            </p:cNvPr>
            <p:cNvCxnSpPr>
              <a:cxnSpLocks/>
            </p:cNvCxnSpPr>
            <p:nvPr/>
          </p:nvCxnSpPr>
          <p:spPr>
            <a:xfrm flipV="1">
              <a:off x="4684542" y="4560849"/>
              <a:ext cx="1102941" cy="503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9BE07F9-C276-BD4C-2ADD-E8BBD57B922C}"/>
                </a:ext>
              </a:extLst>
            </p:cNvPr>
            <p:cNvCxnSpPr>
              <a:cxnSpLocks/>
            </p:cNvCxnSpPr>
            <p:nvPr/>
          </p:nvCxnSpPr>
          <p:spPr>
            <a:xfrm>
              <a:off x="6568068" y="4560849"/>
              <a:ext cx="1137425" cy="490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4881EC0-78F0-0B02-EA96-8C943BA08BA4}"/>
                </a:ext>
              </a:extLst>
            </p:cNvPr>
            <p:cNvCxnSpPr>
              <a:cxnSpLocks/>
            </p:cNvCxnSpPr>
            <p:nvPr/>
          </p:nvCxnSpPr>
          <p:spPr>
            <a:xfrm>
              <a:off x="6151755" y="3417849"/>
              <a:ext cx="0" cy="50738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an 14">
              <a:extLst>
                <a:ext uri="{FF2B5EF4-FFF2-40B4-BE49-F238E27FC236}">
                  <a16:creationId xmlns:a16="http://schemas.microsoft.com/office/drawing/2014/main" id="{A93D30B4-2262-8203-BC63-FD3F6E939237}"/>
                </a:ext>
              </a:extLst>
            </p:cNvPr>
            <p:cNvSpPr/>
            <p:nvPr/>
          </p:nvSpPr>
          <p:spPr>
            <a:xfrm>
              <a:off x="5898995" y="4025590"/>
              <a:ext cx="591015" cy="66907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grpSp>
      <p:sp>
        <p:nvSpPr>
          <p:cNvPr id="5" name="TextBox 4">
            <a:extLst>
              <a:ext uri="{FF2B5EF4-FFF2-40B4-BE49-F238E27FC236}">
                <a16:creationId xmlns:a16="http://schemas.microsoft.com/office/drawing/2014/main" id="{C1840835-362B-B668-79FC-97838D3EABFF}"/>
              </a:ext>
            </a:extLst>
          </p:cNvPr>
          <p:cNvSpPr txBox="1"/>
          <p:nvPr/>
        </p:nvSpPr>
        <p:spPr>
          <a:xfrm>
            <a:off x="6838762" y="201440"/>
            <a:ext cx="1625766" cy="276999"/>
          </a:xfrm>
          <a:prstGeom prst="rect">
            <a:avLst/>
          </a:prstGeom>
          <a:solidFill>
            <a:schemeClr val="bg1"/>
          </a:solidFill>
        </p:spPr>
        <p:txBody>
          <a:bodyPr wrap="none" rtlCol="0">
            <a:spAutoFit/>
          </a:bodyPr>
          <a:lstStyle/>
          <a:p>
            <a:r>
              <a:rPr lang="en-AT" sz="1200" dirty="0"/>
              <a:t>                                  LLMs</a:t>
            </a:r>
          </a:p>
        </p:txBody>
      </p:sp>
      <p:sp>
        <p:nvSpPr>
          <p:cNvPr id="9" name="Rectangle 8">
            <a:extLst>
              <a:ext uri="{FF2B5EF4-FFF2-40B4-BE49-F238E27FC236}">
                <a16:creationId xmlns:a16="http://schemas.microsoft.com/office/drawing/2014/main" id="{420C7AC7-1EA5-AD38-EF7F-CE7B9359D2B5}"/>
              </a:ext>
            </a:extLst>
          </p:cNvPr>
          <p:cNvSpPr/>
          <p:nvPr/>
        </p:nvSpPr>
        <p:spPr>
          <a:xfrm>
            <a:off x="150263" y="5946477"/>
            <a:ext cx="8659686" cy="80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a:extLst>
              <a:ext uri="{FF2B5EF4-FFF2-40B4-BE49-F238E27FC236}">
                <a16:creationId xmlns:a16="http://schemas.microsoft.com/office/drawing/2014/main" id="{2BA90DE6-3BE3-D0BD-67BD-DB3DED8B49B1}"/>
              </a:ext>
            </a:extLst>
          </p:cNvPr>
          <p:cNvSpPr>
            <a:spLocks noGrp="1"/>
          </p:cNvSpPr>
          <p:nvPr>
            <p:ph type="title"/>
          </p:nvPr>
        </p:nvSpPr>
        <p:spPr>
          <a:xfrm>
            <a:off x="-10971" y="-38643"/>
            <a:ext cx="7943541" cy="1325563"/>
          </a:xfrm>
        </p:spPr>
        <p:txBody>
          <a:bodyPr>
            <a:normAutofit/>
          </a:bodyPr>
          <a:lstStyle/>
          <a:p>
            <a:r>
              <a:rPr lang="en-AT" sz="4000" dirty="0"/>
              <a:t>A lot if </a:t>
            </a:r>
            <a:r>
              <a:rPr lang="en-AT" sz="4000" b="1" i="1" dirty="0"/>
              <a:t>open questions</a:t>
            </a:r>
            <a:r>
              <a:rPr lang="en-AT" sz="4000" dirty="0"/>
              <a:t> </a:t>
            </a:r>
            <a:br>
              <a:rPr lang="en-AT" sz="4000" dirty="0"/>
            </a:br>
            <a:r>
              <a:rPr lang="en-AT" sz="4000" dirty="0"/>
              <a:t>(that require Bilateral AI expertise):</a:t>
            </a:r>
          </a:p>
        </p:txBody>
      </p:sp>
    </p:spTree>
    <p:extLst>
      <p:ext uri="{BB962C8B-B14F-4D97-AF65-F5344CB8AC3E}">
        <p14:creationId xmlns:p14="http://schemas.microsoft.com/office/powerpoint/2010/main" val="37161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FED8-15FA-5EC4-BA0C-AA6E49E1F7D9}"/>
              </a:ext>
            </a:extLst>
          </p:cNvPr>
          <p:cNvSpPr>
            <a:spLocks noGrp="1"/>
          </p:cNvSpPr>
          <p:nvPr>
            <p:ph type="title"/>
          </p:nvPr>
        </p:nvSpPr>
        <p:spPr>
          <a:xfrm>
            <a:off x="838200" y="2477704"/>
            <a:ext cx="10515600" cy="1325563"/>
          </a:xfrm>
        </p:spPr>
        <p:txBody>
          <a:bodyPr/>
          <a:lstStyle/>
          <a:p>
            <a:r>
              <a:rPr lang="en-AT" i="1" dirty="0"/>
              <a:t>Looking forward to learn from each other!</a:t>
            </a:r>
          </a:p>
        </p:txBody>
      </p:sp>
    </p:spTree>
    <p:extLst>
      <p:ext uri="{BB962C8B-B14F-4D97-AF65-F5344CB8AC3E}">
        <p14:creationId xmlns:p14="http://schemas.microsoft.com/office/powerpoint/2010/main" val="100236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8928-4FCD-0101-6DAA-D8444EC3610D}"/>
              </a:ext>
            </a:extLst>
          </p:cNvPr>
          <p:cNvSpPr>
            <a:spLocks noGrp="1"/>
          </p:cNvSpPr>
          <p:nvPr>
            <p:ph type="title"/>
          </p:nvPr>
        </p:nvSpPr>
        <p:spPr/>
        <p:txBody>
          <a:bodyPr>
            <a:normAutofit/>
          </a:bodyPr>
          <a:lstStyle/>
          <a:p>
            <a:r>
              <a:rPr lang="en-AT" dirty="0"/>
              <a:t>Backup information on my area (Knowledge Graphs) incl. own work and trends, see:</a:t>
            </a:r>
          </a:p>
        </p:txBody>
      </p:sp>
      <p:sp>
        <p:nvSpPr>
          <p:cNvPr id="4" name="TextBox 3">
            <a:extLst>
              <a:ext uri="{FF2B5EF4-FFF2-40B4-BE49-F238E27FC236}">
                <a16:creationId xmlns:a16="http://schemas.microsoft.com/office/drawing/2014/main" id="{9BE1A175-37D2-DC7E-CDDD-E76DBA6CB17E}"/>
              </a:ext>
            </a:extLst>
          </p:cNvPr>
          <p:cNvSpPr txBox="1"/>
          <p:nvPr/>
        </p:nvSpPr>
        <p:spPr>
          <a:xfrm>
            <a:off x="838200" y="2625775"/>
            <a:ext cx="10675620" cy="523220"/>
          </a:xfrm>
          <a:prstGeom prst="rect">
            <a:avLst/>
          </a:prstGeom>
          <a:noFill/>
        </p:spPr>
        <p:txBody>
          <a:bodyPr wrap="square">
            <a:spAutoFit/>
          </a:bodyPr>
          <a:lstStyle/>
          <a:p>
            <a:r>
              <a:rPr lang="en-AT" sz="2800" dirty="0">
                <a:hlinkClick r:id="rId2"/>
              </a:rPr>
              <a:t>http://polleres.net</a:t>
            </a:r>
            <a:r>
              <a:rPr lang="en-AT" sz="2800" dirty="0">
                <a:hlinkClick r:id="rId3"/>
              </a:rPr>
              <a:t>/presentations/20241210Talk_URJC_Madrid.pdf</a:t>
            </a:r>
            <a:r>
              <a:rPr lang="en-AT" sz="2800" dirty="0"/>
              <a:t> </a:t>
            </a:r>
          </a:p>
        </p:txBody>
      </p:sp>
    </p:spTree>
    <p:extLst>
      <p:ext uri="{BB962C8B-B14F-4D97-AF65-F5344CB8AC3E}">
        <p14:creationId xmlns:p14="http://schemas.microsoft.com/office/powerpoint/2010/main" val="149787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649E-8134-46AE-FD19-DCEFC4707459}"/>
              </a:ext>
            </a:extLst>
          </p:cNvPr>
          <p:cNvSpPr>
            <a:spLocks noGrp="1"/>
          </p:cNvSpPr>
          <p:nvPr>
            <p:ph type="title"/>
          </p:nvPr>
        </p:nvSpPr>
        <p:spPr>
          <a:xfrm>
            <a:off x="91440" y="158432"/>
            <a:ext cx="12192000" cy="754380"/>
          </a:xfrm>
        </p:spPr>
        <p:txBody>
          <a:bodyPr>
            <a:normAutofit/>
          </a:bodyPr>
          <a:lstStyle/>
          <a:p>
            <a:r>
              <a:rPr lang="en-AT" sz="4000" dirty="0"/>
              <a:t>Pitch Axel Polleres BILAI opening event (in German):</a:t>
            </a:r>
          </a:p>
        </p:txBody>
      </p:sp>
      <p:sp>
        <p:nvSpPr>
          <p:cNvPr id="3" name="Content Placeholder 2">
            <a:extLst>
              <a:ext uri="{FF2B5EF4-FFF2-40B4-BE49-F238E27FC236}">
                <a16:creationId xmlns:a16="http://schemas.microsoft.com/office/drawing/2014/main" id="{E2F50EDC-D417-5212-00FF-CDBF15CCFA71}"/>
              </a:ext>
            </a:extLst>
          </p:cNvPr>
          <p:cNvSpPr>
            <a:spLocks noGrp="1"/>
          </p:cNvSpPr>
          <p:nvPr>
            <p:ph idx="1"/>
          </p:nvPr>
        </p:nvSpPr>
        <p:spPr>
          <a:xfrm>
            <a:off x="436756" y="912812"/>
            <a:ext cx="10515600" cy="5032375"/>
          </a:xfrm>
        </p:spPr>
        <p:txBody>
          <a:bodyPr>
            <a:noAutofit/>
          </a:bodyPr>
          <a:lstStyle/>
          <a:p>
            <a:r>
              <a:rPr lang="de-AT" sz="1200" noProof="0" dirty="0">
                <a:effectLst/>
              </a:rPr>
              <a:t>Die Informatik hat über die letzten 50 Jahre und mehr </a:t>
            </a:r>
            <a:r>
              <a:rPr lang="de-AT" sz="1200" b="1" noProof="0" dirty="0">
                <a:effectLst/>
              </a:rPr>
              <a:t>effiziente Algorithmen</a:t>
            </a:r>
            <a:r>
              <a:rPr lang="de-AT" sz="1200" noProof="0" dirty="0">
                <a:effectLst/>
              </a:rPr>
              <a:t> entwickelt, um Daten zu speichern, komplexe Scheduling Probleme zu lösen, Suchverfahren die optimale Ergebnisse oder komplizierte Pfade finden können, und selbst komplizierte kombinatorische Probleme mit heuristischen Verfahren effizient lösen kann (die eigentlich im schlimmsten Fall). Viele dieser Methoden hießen irgendwann einmal "</a:t>
            </a:r>
            <a:r>
              <a:rPr lang="de-AT" sz="1200" noProof="0" dirty="0" err="1">
                <a:effectLst/>
              </a:rPr>
              <a:t>Attificial</a:t>
            </a:r>
            <a:r>
              <a:rPr lang="de-AT" sz="1200" noProof="0" dirty="0">
                <a:effectLst/>
              </a:rPr>
              <a:t> </a:t>
            </a:r>
            <a:r>
              <a:rPr lang="de-AT" sz="1200" noProof="0" dirty="0" err="1">
                <a:effectLst/>
              </a:rPr>
              <a:t>Intelligence</a:t>
            </a:r>
            <a:r>
              <a:rPr lang="de-AT" sz="1200" noProof="0" dirty="0">
                <a:effectLst/>
              </a:rPr>
              <a:t>" oder kommen ursprünglich aus der KI-Forschung.  </a:t>
            </a:r>
            <a:endParaRPr lang="de-AT" sz="1200" noProof="0" dirty="0"/>
          </a:p>
          <a:p>
            <a:r>
              <a:rPr lang="de-AT" sz="1200" noProof="0" dirty="0" err="1">
                <a:effectLst/>
              </a:rPr>
              <a:t>Un</a:t>
            </a:r>
            <a:r>
              <a:rPr lang="de-AT" sz="1200" noProof="0" dirty="0">
                <a:effectLst/>
              </a:rPr>
              <a:t> obwohl der letzte Durchbruch in der KI, Sprachmodelle wir GPT faszinierend ist, sind all die Probleme, die wir mit diesen Methoden lösen können sind nicht plötzlich alle mit "</a:t>
            </a:r>
            <a:r>
              <a:rPr lang="de-AT" sz="1200" b="1" noProof="0" dirty="0">
                <a:effectLst/>
              </a:rPr>
              <a:t>Ask GPT</a:t>
            </a:r>
            <a:r>
              <a:rPr lang="de-AT" sz="1200" noProof="0" dirty="0">
                <a:effectLst/>
              </a:rPr>
              <a:t>" lösbar, obwohl es zum Teil den Anschein haben könnte, wenn man überzeugende Antworten von einem Sprachmodell auf quasi alle Fragen erhält. Die Verlockung ist groß, sich blind auf diese Systeme zu verlassen, denen aber nach wie vor im Kern Verfahren zu Grunde liegen, die keine exakten Lösungen bieten: es ist zumeist nicht garantiert, dass das was ich in eine Sprachmodell hineinfüttere auch wieder genauso herauskommt, wenn ich danach frage.</a:t>
            </a:r>
            <a:endParaRPr lang="de-AT" sz="1200" noProof="0" dirty="0"/>
          </a:p>
          <a:p>
            <a:r>
              <a:rPr lang="de-AT" sz="1200" noProof="0" dirty="0">
                <a:effectLst/>
              </a:rPr>
              <a:t>Generative AI  bietet fantastische Möglichkeiten, etwa kreative Prozesse zu unterstützen, ja sogar Zusammenhänge zu finden oder zu erklären, die Menschen übersehen können... Wenn ich aber ein reines-Sprachmodell wie Claude, LLAMA oder GPT nach der Nummer meiner Zugreservierung frage, oder um die Berechnung der C02-Bilanz meiner Uni bitte, dann sollte ich mich nicht darauf verlassen, die richtige Antwort erhalte, bzw. ist das Sprachmodell selbst auch nicht der richtige Platz diese Daten zu speichern. </a:t>
            </a:r>
            <a:endParaRPr lang="de-AT" sz="1200" noProof="0" dirty="0"/>
          </a:p>
          <a:p>
            <a:r>
              <a:rPr lang="de-AT" sz="1200" noProof="0" dirty="0">
                <a:effectLst/>
              </a:rPr>
              <a:t>Ich sage, um diesen Punkt zu illustrieren zu meinen Studierenden öfters in der Vorlesung: </a:t>
            </a:r>
            <a:r>
              <a:rPr lang="de-AT" sz="1200" b="1" noProof="0" dirty="0">
                <a:effectLst/>
              </a:rPr>
              <a:t>Wenn Sie einen Taschenrechner </a:t>
            </a:r>
            <a:r>
              <a:rPr lang="de-AT" sz="1200" b="1" noProof="0" dirty="0" err="1">
                <a:effectLst/>
              </a:rPr>
              <a:t>benuzten</a:t>
            </a:r>
            <a:r>
              <a:rPr lang="de-AT" sz="1200" b="1" noProof="0" dirty="0">
                <a:effectLst/>
              </a:rPr>
              <a:t> können, verwenden Sie kein Sprachmodell.</a:t>
            </a:r>
            <a:endParaRPr lang="de-AT" sz="1200" noProof="0" dirty="0"/>
          </a:p>
          <a:p>
            <a:r>
              <a:rPr lang="de-AT" sz="1200" noProof="0" dirty="0">
                <a:effectLst/>
              </a:rPr>
              <a:t>Dies ist </a:t>
            </a:r>
            <a:r>
              <a:rPr lang="de-AT" sz="1200" noProof="0" dirty="0" err="1">
                <a:effectLst/>
              </a:rPr>
              <a:t>allerdindgs</a:t>
            </a:r>
            <a:r>
              <a:rPr lang="de-AT" sz="1200" noProof="0" dirty="0">
                <a:effectLst/>
              </a:rPr>
              <a:t> ein Grundlagenforschungsprojekt und das wäre vielleicht etwas zu einfach... Was bedeutet das für den nächsten Schritt in der KI-Forschung: Was wir uns überlegen und woran wir arbeiten ist wie wir Daten nach wie vor exakt speichern und verarbeiten können und trotzdem von den kreativen und generativen Fähigkeiten von LLMs und maschinellem Lernen profitieren können. Eine solche hybride Form, wissen für Menschen und LLMs zugänglich zu speichern sind sogenannte Wissensgraphen, mit denen wir und in der Forschung intensiv beschäftigen. Hier verwenden wir einerseits symbolische Datenbanktechnologien, aber auch LLMs, um Fehler in Daten automatisiert zu finden und zu beheben. Es geht also darum, wie wir all unsere Methoden effektiv verbinden können. Hier bestehe enormes Potenzial für neue Lösungen, wie wir auch in einem gemeinsamen Workshop gestern und heute </a:t>
            </a:r>
            <a:r>
              <a:rPr lang="de-AT" sz="1200" noProof="0" dirty="0" err="1">
                <a:effectLst/>
              </a:rPr>
              <a:t>vormittag</a:t>
            </a:r>
            <a:r>
              <a:rPr lang="de-AT" sz="1200" noProof="0" dirty="0">
                <a:effectLst/>
              </a:rPr>
              <a:t> bereits gesehen haben. In diesem Sinne freuen wir uns alle auf die einmalige Chance hier universitätsübergreifend und synergetisch die nächsten Jahre zusammenarbeiten zu können!  </a:t>
            </a:r>
            <a:endParaRPr lang="de-AT" sz="1200" noProof="0" dirty="0"/>
          </a:p>
          <a:p>
            <a:pPr marL="0" indent="0">
              <a:buNone/>
            </a:pPr>
            <a:endParaRPr lang="de-AT" sz="1200" noProof="0" dirty="0"/>
          </a:p>
          <a:p>
            <a:pPr marL="0" indent="0">
              <a:buNone/>
            </a:pPr>
            <a:endParaRPr lang="de-AT" sz="1200" dirty="0"/>
          </a:p>
          <a:p>
            <a:pPr marL="0" indent="0">
              <a:buNone/>
            </a:pPr>
            <a:r>
              <a:rPr lang="de-AT" sz="1200" noProof="0" dirty="0" err="1"/>
              <a:t>Supporting</a:t>
            </a:r>
            <a:r>
              <a:rPr lang="de-AT" sz="1200" noProof="0" dirty="0"/>
              <a:t> Images in </a:t>
            </a:r>
            <a:r>
              <a:rPr lang="de-AT" sz="1200" noProof="0" dirty="0" err="1"/>
              <a:t>the</a:t>
            </a:r>
            <a:r>
              <a:rPr lang="de-AT" sz="1200" noProof="0" dirty="0"/>
              <a:t> </a:t>
            </a:r>
            <a:r>
              <a:rPr lang="de-AT" sz="1200" noProof="0" dirty="0" err="1"/>
              <a:t>following</a:t>
            </a:r>
            <a:r>
              <a:rPr lang="de-AT" sz="1200" noProof="0" dirty="0"/>
              <a:t> </a:t>
            </a:r>
            <a:r>
              <a:rPr lang="de-AT" sz="1200" noProof="0" dirty="0" err="1"/>
              <a:t>slides</a:t>
            </a:r>
            <a:r>
              <a:rPr lang="de-AT" sz="1200" dirty="0"/>
              <a:t>, </a:t>
            </a:r>
            <a:r>
              <a:rPr lang="de-AT" sz="1200" dirty="0" err="1"/>
              <a:t>sources</a:t>
            </a:r>
            <a:r>
              <a:rPr lang="de-AT" sz="1200" dirty="0"/>
              <a:t>: </a:t>
            </a:r>
          </a:p>
          <a:p>
            <a:r>
              <a:rPr lang="de-AT" sz="1200" dirty="0"/>
              <a:t>Wikipedia,</a:t>
            </a:r>
          </a:p>
          <a:p>
            <a:r>
              <a:rPr lang="de-AT" sz="1200" dirty="0" err="1"/>
              <a:t>Claude.ai</a:t>
            </a:r>
            <a:r>
              <a:rPr lang="de-AT" sz="1200" dirty="0"/>
              <a:t> </a:t>
            </a:r>
            <a:endParaRPr lang="de-AT" sz="1200" noProof="0" dirty="0"/>
          </a:p>
        </p:txBody>
      </p:sp>
    </p:spTree>
    <p:extLst>
      <p:ext uri="{BB962C8B-B14F-4D97-AF65-F5344CB8AC3E}">
        <p14:creationId xmlns:p14="http://schemas.microsoft.com/office/powerpoint/2010/main" val="109930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C4D2BFA1-7745-F5D8-CBCF-285227061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145" y="357975"/>
            <a:ext cx="7225925" cy="626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1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B21050C6-4DC1-AB88-E415-1F1548D73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778" y="48491"/>
            <a:ext cx="4901738" cy="676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2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18D54-C4FF-7898-F8BA-6B2BAA862DB7}"/>
              </a:ext>
            </a:extLst>
          </p:cNvPr>
          <p:cNvPicPr>
            <a:picLocks noChangeAspect="1"/>
          </p:cNvPicPr>
          <p:nvPr/>
        </p:nvPicPr>
        <p:blipFill>
          <a:blip r:embed="rId2"/>
          <a:stretch>
            <a:fillRect/>
          </a:stretch>
        </p:blipFill>
        <p:spPr>
          <a:xfrm>
            <a:off x="103909" y="-1"/>
            <a:ext cx="9624820" cy="1343891"/>
          </a:xfrm>
          <a:prstGeom prst="rect">
            <a:avLst/>
          </a:prstGeom>
        </p:spPr>
      </p:pic>
      <p:pic>
        <p:nvPicPr>
          <p:cNvPr id="7" name="Picture 6">
            <a:extLst>
              <a:ext uri="{FF2B5EF4-FFF2-40B4-BE49-F238E27FC236}">
                <a16:creationId xmlns:a16="http://schemas.microsoft.com/office/drawing/2014/main" id="{1ABD9429-F038-39FC-998A-55411F865CAD}"/>
              </a:ext>
            </a:extLst>
          </p:cNvPr>
          <p:cNvPicPr>
            <a:picLocks noChangeAspect="1"/>
          </p:cNvPicPr>
          <p:nvPr/>
        </p:nvPicPr>
        <p:blipFill>
          <a:blip r:embed="rId3"/>
          <a:stretch>
            <a:fillRect/>
          </a:stretch>
        </p:blipFill>
        <p:spPr>
          <a:xfrm>
            <a:off x="103909" y="1343890"/>
            <a:ext cx="3960270" cy="4276210"/>
          </a:xfrm>
          <a:prstGeom prst="rect">
            <a:avLst/>
          </a:prstGeom>
        </p:spPr>
      </p:pic>
      <p:pic>
        <p:nvPicPr>
          <p:cNvPr id="8" name="Picture 7">
            <a:extLst>
              <a:ext uri="{FF2B5EF4-FFF2-40B4-BE49-F238E27FC236}">
                <a16:creationId xmlns:a16="http://schemas.microsoft.com/office/drawing/2014/main" id="{C914D693-5063-AA3C-61C7-B0FED5E94F92}"/>
              </a:ext>
            </a:extLst>
          </p:cNvPr>
          <p:cNvPicPr>
            <a:picLocks noChangeAspect="1"/>
          </p:cNvPicPr>
          <p:nvPr/>
        </p:nvPicPr>
        <p:blipFill>
          <a:blip r:embed="rId4"/>
          <a:stretch>
            <a:fillRect/>
          </a:stretch>
        </p:blipFill>
        <p:spPr>
          <a:xfrm>
            <a:off x="4064179" y="2196876"/>
            <a:ext cx="3317070" cy="2879884"/>
          </a:xfrm>
          <a:prstGeom prst="rect">
            <a:avLst/>
          </a:prstGeom>
        </p:spPr>
      </p:pic>
      <p:pic>
        <p:nvPicPr>
          <p:cNvPr id="9" name="Picture 8">
            <a:extLst>
              <a:ext uri="{FF2B5EF4-FFF2-40B4-BE49-F238E27FC236}">
                <a16:creationId xmlns:a16="http://schemas.microsoft.com/office/drawing/2014/main" id="{841426E5-659E-0A12-2188-19611E8AE3F0}"/>
              </a:ext>
            </a:extLst>
          </p:cNvPr>
          <p:cNvPicPr>
            <a:picLocks noChangeAspect="1"/>
          </p:cNvPicPr>
          <p:nvPr/>
        </p:nvPicPr>
        <p:blipFill>
          <a:blip r:embed="rId5"/>
          <a:stretch>
            <a:fillRect/>
          </a:stretch>
        </p:blipFill>
        <p:spPr>
          <a:xfrm>
            <a:off x="7381249" y="1801090"/>
            <a:ext cx="4131007" cy="4932217"/>
          </a:xfrm>
          <a:prstGeom prst="rect">
            <a:avLst/>
          </a:prstGeom>
        </p:spPr>
      </p:pic>
    </p:spTree>
    <p:extLst>
      <p:ext uri="{BB962C8B-B14F-4D97-AF65-F5344CB8AC3E}">
        <p14:creationId xmlns:p14="http://schemas.microsoft.com/office/powerpoint/2010/main" val="82079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DEE670B5-38CD-075D-E4F0-350C94C11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716" y="332510"/>
            <a:ext cx="7177375" cy="646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01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DB93-2A1F-454E-207B-963C67DC5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D9B50-C84F-569E-EC71-C8080F3C55F5}"/>
              </a:ext>
            </a:extLst>
          </p:cNvPr>
          <p:cNvSpPr>
            <a:spLocks noGrp="1"/>
          </p:cNvSpPr>
          <p:nvPr>
            <p:ph type="title"/>
          </p:nvPr>
        </p:nvSpPr>
        <p:spPr/>
        <p:txBody>
          <a:bodyPr/>
          <a:lstStyle/>
          <a:p>
            <a:r>
              <a:rPr lang="en-AT" dirty="0"/>
              <a:t>Nov 28: </a:t>
            </a:r>
            <a:r>
              <a:rPr kumimoji="0" lang="de-DE" sz="2800" b="0" i="1" u="none" strike="noStrike" kern="1200" cap="none" spc="0" normalizeH="0" baseline="0" noProof="0" dirty="0">
                <a:ln>
                  <a:noFill/>
                </a:ln>
                <a:solidFill>
                  <a:srgbClr val="FF0000"/>
                </a:solidFill>
                <a:effectLst/>
                <a:uLnTx/>
                <a:uFillTx/>
                <a:latin typeface="Aptos" panose="02110004020202020204"/>
                <a:ea typeface="+mn-ea"/>
                <a:cs typeface="+mn-cs"/>
                <a:hlinkClick r:id="rId2"/>
              </a:rPr>
              <a:t>https://youtu.be/9AMx1YgPirk</a:t>
            </a:r>
            <a:endParaRPr lang="en-AT" dirty="0"/>
          </a:p>
        </p:txBody>
      </p:sp>
      <p:sp>
        <p:nvSpPr>
          <p:cNvPr id="3" name="Content Placeholder 2">
            <a:extLst>
              <a:ext uri="{FF2B5EF4-FFF2-40B4-BE49-F238E27FC236}">
                <a16:creationId xmlns:a16="http://schemas.microsoft.com/office/drawing/2014/main" id="{AE7A6F7D-02EB-63FA-76DE-2049F45DC969}"/>
              </a:ext>
            </a:extLst>
          </p:cNvPr>
          <p:cNvSpPr>
            <a:spLocks noGrp="1"/>
          </p:cNvSpPr>
          <p:nvPr>
            <p:ph idx="1"/>
          </p:nvPr>
        </p:nvSpPr>
        <p:spPr>
          <a:xfrm>
            <a:off x="615176" y="1881382"/>
            <a:ext cx="10515600" cy="4351338"/>
          </a:xfrm>
        </p:spPr>
        <p:txBody>
          <a:bodyPr>
            <a:normAutofit fontScale="85000" lnSpcReduction="20000"/>
          </a:bodyPr>
          <a:lstStyle/>
          <a:p>
            <a:pPr>
              <a:lnSpc>
                <a:spcPct val="100000"/>
              </a:lnSpc>
            </a:pPr>
            <a:r>
              <a:rPr lang="de-DE" sz="2800" i="1" dirty="0"/>
              <a:t>LLMs </a:t>
            </a:r>
            <a:r>
              <a:rPr lang="de-DE" sz="2800" i="1" dirty="0" err="1"/>
              <a:t>have</a:t>
            </a:r>
            <a:r>
              <a:rPr lang="de-DE" sz="2800" i="1" dirty="0"/>
              <a:t> </a:t>
            </a:r>
            <a:r>
              <a:rPr lang="de-DE" sz="2800" i="1" dirty="0" err="1"/>
              <a:t>nothing</a:t>
            </a:r>
            <a:r>
              <a:rPr lang="de-DE" sz="2800" i="1" dirty="0"/>
              <a:t> </a:t>
            </a:r>
            <a:r>
              <a:rPr lang="de-DE" sz="2800" i="1" dirty="0" err="1"/>
              <a:t>to</a:t>
            </a:r>
            <a:r>
              <a:rPr lang="de-DE" sz="2800" i="1" dirty="0"/>
              <a:t> do </a:t>
            </a:r>
            <a:r>
              <a:rPr lang="de-DE" sz="2800" i="1" dirty="0" err="1"/>
              <a:t>with</a:t>
            </a:r>
            <a:r>
              <a:rPr lang="de-DE" sz="2800" i="1" dirty="0"/>
              <a:t> </a:t>
            </a:r>
            <a:r>
              <a:rPr lang="de-DE" sz="2800" i="1" dirty="0" err="1"/>
              <a:t>Artificial</a:t>
            </a:r>
            <a:r>
              <a:rPr lang="de-DE" sz="2800" i="1" dirty="0"/>
              <a:t> </a:t>
            </a:r>
            <a:r>
              <a:rPr lang="de-DE" sz="2800" i="1" dirty="0" err="1"/>
              <a:t>Intelligence</a:t>
            </a:r>
            <a:r>
              <a:rPr lang="de-DE" sz="2800" i="1" dirty="0"/>
              <a:t>. LLMs </a:t>
            </a:r>
            <a:r>
              <a:rPr lang="de-DE" sz="2800" i="1" dirty="0" err="1"/>
              <a:t>are</a:t>
            </a:r>
            <a:r>
              <a:rPr lang="de-DE" sz="2800" i="1" dirty="0"/>
              <a:t> a </a:t>
            </a:r>
            <a:r>
              <a:rPr lang="de-DE" sz="2800" i="1" dirty="0" err="1"/>
              <a:t>database</a:t>
            </a:r>
            <a:r>
              <a:rPr lang="de-DE" sz="2800" i="1" dirty="0"/>
              <a:t> </a:t>
            </a:r>
            <a:r>
              <a:rPr lang="de-DE" sz="2800" i="1" dirty="0" err="1"/>
              <a:t>technology</a:t>
            </a:r>
            <a:r>
              <a:rPr lang="de-DE" sz="2800" i="1" dirty="0"/>
              <a:t>.</a:t>
            </a:r>
          </a:p>
          <a:p>
            <a:pPr marL="0" indent="0">
              <a:lnSpc>
                <a:spcPct val="100000"/>
              </a:lnSpc>
              <a:buNone/>
            </a:pPr>
            <a:r>
              <a:rPr lang="de-DE" i="1" dirty="0">
                <a:solidFill>
                  <a:schemeClr val="tx1">
                    <a:lumMod val="50000"/>
                    <a:lumOff val="50000"/>
                  </a:schemeClr>
                </a:solidFill>
              </a:rPr>
              <a:t>    </a:t>
            </a:r>
            <a:r>
              <a:rPr lang="de-DE" i="1" dirty="0" err="1">
                <a:solidFill>
                  <a:schemeClr val="tx1">
                    <a:lumMod val="50000"/>
                    <a:lumOff val="50000"/>
                  </a:schemeClr>
                </a:solidFill>
              </a:rPr>
              <a:t>You</a:t>
            </a:r>
            <a:r>
              <a:rPr lang="de-DE" i="1" dirty="0">
                <a:solidFill>
                  <a:schemeClr val="tx1">
                    <a:lumMod val="50000"/>
                    <a:lumOff val="50000"/>
                  </a:schemeClr>
                </a:solidFill>
              </a:rPr>
              <a:t> </a:t>
            </a:r>
            <a:r>
              <a:rPr lang="de-DE" i="1" dirty="0" err="1">
                <a:solidFill>
                  <a:schemeClr val="tx1">
                    <a:lumMod val="50000"/>
                    <a:lumOff val="50000"/>
                  </a:schemeClr>
                </a:solidFill>
              </a:rPr>
              <a:t>store</a:t>
            </a:r>
            <a:r>
              <a:rPr lang="de-DE" i="1" dirty="0">
                <a:solidFill>
                  <a:schemeClr val="tx1">
                    <a:lumMod val="50000"/>
                    <a:lumOff val="50000"/>
                  </a:schemeClr>
                </a:solidFill>
              </a:rPr>
              <a:t> all </a:t>
            </a:r>
            <a:r>
              <a:rPr lang="de-DE" i="1" dirty="0" err="1">
                <a:solidFill>
                  <a:schemeClr val="tx1">
                    <a:lumMod val="50000"/>
                    <a:lumOff val="50000"/>
                  </a:schemeClr>
                </a:solidFill>
              </a:rPr>
              <a:t>the</a:t>
            </a:r>
            <a:r>
              <a:rPr lang="de-DE" i="1" dirty="0">
                <a:solidFill>
                  <a:schemeClr val="tx1">
                    <a:lumMod val="50000"/>
                    <a:lumOff val="50000"/>
                  </a:schemeClr>
                </a:solidFill>
              </a:rPr>
              <a:t> human </a:t>
            </a:r>
            <a:r>
              <a:rPr lang="de-DE" i="1" dirty="0" err="1">
                <a:solidFill>
                  <a:schemeClr val="tx1">
                    <a:lumMod val="50000"/>
                    <a:lumOff val="50000"/>
                  </a:schemeClr>
                </a:solidFill>
              </a:rPr>
              <a:t>language</a:t>
            </a:r>
            <a:r>
              <a:rPr lang="de-DE" i="1" dirty="0">
                <a:solidFill>
                  <a:schemeClr val="tx1">
                    <a:lumMod val="50000"/>
                    <a:lumOff val="50000"/>
                  </a:schemeClr>
                </a:solidFill>
              </a:rPr>
              <a:t> in a smart </a:t>
            </a:r>
            <a:r>
              <a:rPr lang="de-DE" i="1" dirty="0" err="1">
                <a:solidFill>
                  <a:schemeClr val="tx1">
                    <a:lumMod val="50000"/>
                    <a:lumOff val="50000"/>
                  </a:schemeClr>
                </a:solidFill>
              </a:rPr>
              <a:t>way</a:t>
            </a:r>
            <a:r>
              <a:rPr lang="de-DE" i="1" dirty="0">
                <a:solidFill>
                  <a:schemeClr val="tx1">
                    <a:lumMod val="50000"/>
                    <a:lumOff val="50000"/>
                  </a:schemeClr>
                </a:solidFill>
              </a:rPr>
              <a:t> and </a:t>
            </a:r>
            <a:r>
              <a:rPr lang="de-DE" i="1" dirty="0" err="1">
                <a:solidFill>
                  <a:schemeClr val="tx1">
                    <a:lumMod val="50000"/>
                    <a:lumOff val="50000"/>
                  </a:schemeClr>
                </a:solidFill>
              </a:rPr>
              <a:t>try</a:t>
            </a:r>
            <a:r>
              <a:rPr lang="de-DE" i="1" dirty="0">
                <a:solidFill>
                  <a:schemeClr val="tx1">
                    <a:lumMod val="50000"/>
                    <a:lumOff val="50000"/>
                  </a:schemeClr>
                </a:solidFill>
              </a:rPr>
              <a:t> </a:t>
            </a:r>
            <a:r>
              <a:rPr lang="de-DE" i="1" dirty="0" err="1">
                <a:solidFill>
                  <a:schemeClr val="tx1">
                    <a:lumMod val="50000"/>
                    <a:lumOff val="50000"/>
                  </a:schemeClr>
                </a:solidFill>
              </a:rPr>
              <a:t>to</a:t>
            </a:r>
            <a:r>
              <a:rPr lang="de-DE" i="1" dirty="0">
                <a:solidFill>
                  <a:schemeClr val="tx1">
                    <a:lumMod val="50000"/>
                    <a:lumOff val="50000"/>
                  </a:schemeClr>
                </a:solidFill>
              </a:rPr>
              <a:t> [</a:t>
            </a:r>
            <a:r>
              <a:rPr lang="de-DE" i="1" dirty="0" err="1">
                <a:solidFill>
                  <a:schemeClr val="tx1">
                    <a:lumMod val="50000"/>
                    <a:lumOff val="50000"/>
                  </a:schemeClr>
                </a:solidFill>
              </a:rPr>
              <a:t>re</a:t>
            </a:r>
            <a:r>
              <a:rPr lang="de-DE" i="1" dirty="0">
                <a:solidFill>
                  <a:schemeClr val="tx1">
                    <a:lumMod val="50000"/>
                    <a:lumOff val="50000"/>
                  </a:schemeClr>
                </a:solidFill>
              </a:rPr>
              <a:t>-]</a:t>
            </a:r>
            <a:r>
              <a:rPr lang="de-DE" i="1" dirty="0" err="1">
                <a:solidFill>
                  <a:schemeClr val="tx1">
                    <a:lumMod val="50000"/>
                    <a:lumOff val="50000"/>
                  </a:schemeClr>
                </a:solidFill>
              </a:rPr>
              <a:t>extract</a:t>
            </a:r>
            <a:r>
              <a:rPr lang="de-DE" i="1" dirty="0">
                <a:solidFill>
                  <a:schemeClr val="tx1">
                    <a:lumMod val="50000"/>
                    <a:lumOff val="50000"/>
                  </a:schemeClr>
                </a:solidFill>
              </a:rPr>
              <a:t> </a:t>
            </a:r>
            <a:r>
              <a:rPr lang="de-DE" i="1" dirty="0" err="1">
                <a:solidFill>
                  <a:schemeClr val="tx1">
                    <a:lumMod val="50000"/>
                    <a:lumOff val="50000"/>
                  </a:schemeClr>
                </a:solidFill>
              </a:rPr>
              <a:t>it</a:t>
            </a:r>
            <a:r>
              <a:rPr lang="de-DE" i="1" dirty="0">
                <a:solidFill>
                  <a:schemeClr val="tx1">
                    <a:lumMod val="50000"/>
                    <a:lumOff val="50000"/>
                  </a:schemeClr>
                </a:solidFill>
              </a:rPr>
              <a:t>… </a:t>
            </a:r>
          </a:p>
          <a:p>
            <a:pPr marL="0" indent="0">
              <a:lnSpc>
                <a:spcPct val="100000"/>
              </a:lnSpc>
              <a:buNone/>
            </a:pPr>
            <a:r>
              <a:rPr lang="de-DE" i="1" dirty="0">
                <a:solidFill>
                  <a:schemeClr val="tx1">
                    <a:lumMod val="50000"/>
                    <a:lumOff val="50000"/>
                  </a:schemeClr>
                </a:solidFill>
              </a:rPr>
              <a:t>    </a:t>
            </a:r>
            <a:r>
              <a:rPr lang="de-DE" i="1" dirty="0" err="1">
                <a:solidFill>
                  <a:schemeClr val="tx1">
                    <a:lumMod val="50000"/>
                    <a:lumOff val="50000"/>
                  </a:schemeClr>
                </a:solidFill>
              </a:rPr>
              <a:t>which</a:t>
            </a:r>
            <a:r>
              <a:rPr lang="de-DE" i="1" dirty="0">
                <a:solidFill>
                  <a:schemeClr val="tx1">
                    <a:lumMod val="50000"/>
                    <a:lumOff val="50000"/>
                  </a:schemeClr>
                </a:solidFill>
              </a:rPr>
              <a:t> </a:t>
            </a:r>
            <a:r>
              <a:rPr lang="de-DE" i="1" dirty="0" err="1">
                <a:solidFill>
                  <a:schemeClr val="tx1">
                    <a:lumMod val="50000"/>
                    <a:lumOff val="50000"/>
                  </a:schemeClr>
                </a:solidFill>
              </a:rPr>
              <a:t>doesn‘t</a:t>
            </a:r>
            <a:r>
              <a:rPr lang="de-DE" i="1" dirty="0">
                <a:solidFill>
                  <a:schemeClr val="tx1">
                    <a:lumMod val="50000"/>
                    <a:lumOff val="50000"/>
                  </a:schemeClr>
                </a:solidFill>
              </a:rPr>
              <a:t> </a:t>
            </a:r>
            <a:r>
              <a:rPr lang="de-DE" i="1" dirty="0" err="1">
                <a:solidFill>
                  <a:schemeClr val="tx1">
                    <a:lumMod val="50000"/>
                    <a:lumOff val="50000"/>
                  </a:schemeClr>
                </a:solidFill>
              </a:rPr>
              <a:t>always</a:t>
            </a:r>
            <a:r>
              <a:rPr lang="de-DE" i="1" dirty="0">
                <a:solidFill>
                  <a:schemeClr val="tx1">
                    <a:lumMod val="50000"/>
                    <a:lumOff val="50000"/>
                  </a:schemeClr>
                </a:solidFill>
              </a:rPr>
              <a:t> </a:t>
            </a:r>
            <a:r>
              <a:rPr lang="de-DE" i="1" dirty="0" err="1">
                <a:solidFill>
                  <a:schemeClr val="tx1">
                    <a:lumMod val="50000"/>
                    <a:lumOff val="50000"/>
                  </a:schemeClr>
                </a:solidFill>
              </a:rPr>
              <a:t>work</a:t>
            </a:r>
            <a:r>
              <a:rPr lang="de-DE" i="1" dirty="0">
                <a:solidFill>
                  <a:schemeClr val="tx1">
                    <a:lumMod val="50000"/>
                    <a:lumOff val="50000"/>
                  </a:schemeClr>
                </a:solidFill>
              </a:rPr>
              <a:t>[…] </a:t>
            </a:r>
            <a:endParaRPr lang="de-DE" i="1" dirty="0"/>
          </a:p>
          <a:p>
            <a:pPr marL="0" indent="0">
              <a:lnSpc>
                <a:spcPct val="100000"/>
              </a:lnSpc>
              <a:buNone/>
            </a:pPr>
            <a:r>
              <a:rPr lang="de-DE" sz="2800" i="1" dirty="0"/>
              <a:t>— Sepp Hochreiter (November 2028)</a:t>
            </a:r>
          </a:p>
          <a:p>
            <a:pPr>
              <a:lnSpc>
                <a:spcPct val="100000"/>
              </a:lnSpc>
            </a:pPr>
            <a:endParaRPr lang="de-DE" i="1" dirty="0"/>
          </a:p>
          <a:p>
            <a:pPr>
              <a:lnSpc>
                <a:spcPct val="100000"/>
              </a:lnSpc>
            </a:pPr>
            <a:endParaRPr lang="de-DE" b="1" i="1" dirty="0">
              <a:solidFill>
                <a:srgbClr val="FF0000"/>
              </a:solidFill>
            </a:endParaRPr>
          </a:p>
          <a:p>
            <a:pPr marL="0" indent="0">
              <a:lnSpc>
                <a:spcPct val="100000"/>
              </a:lnSpc>
              <a:buNone/>
            </a:pPr>
            <a:r>
              <a:rPr lang="de-DE" i="1" dirty="0">
                <a:solidFill>
                  <a:srgbClr val="FF0000"/>
                </a:solidFill>
              </a:rPr>
              <a:t> </a:t>
            </a:r>
          </a:p>
          <a:p>
            <a:pPr>
              <a:lnSpc>
                <a:spcPct val="100000"/>
              </a:lnSpc>
            </a:pPr>
            <a:endParaRPr lang="de-DE" b="1" i="1" dirty="0">
              <a:solidFill>
                <a:srgbClr val="FF0000"/>
              </a:solidFill>
            </a:endParaRPr>
          </a:p>
          <a:p>
            <a:pPr>
              <a:lnSpc>
                <a:spcPct val="100000"/>
              </a:lnSpc>
            </a:pPr>
            <a:r>
              <a:rPr lang="de-DE" b="1" i="1" dirty="0">
                <a:solidFill>
                  <a:srgbClr val="FF0000"/>
                </a:solidFill>
              </a:rPr>
              <a:t>In </a:t>
            </a:r>
            <a:r>
              <a:rPr lang="de-DE" b="1" i="1" dirty="0" err="1">
                <a:solidFill>
                  <a:srgbClr val="FF0000"/>
                </a:solidFill>
              </a:rPr>
              <a:t>what</a:t>
            </a:r>
            <a:r>
              <a:rPr lang="de-DE" b="1" i="1" dirty="0">
                <a:solidFill>
                  <a:srgbClr val="FF0000"/>
                </a:solidFill>
              </a:rPr>
              <a:t> sense </a:t>
            </a:r>
            <a:r>
              <a:rPr lang="de-DE" b="1" i="1" dirty="0" err="1">
                <a:solidFill>
                  <a:srgbClr val="FF0000"/>
                </a:solidFill>
              </a:rPr>
              <a:t>are</a:t>
            </a:r>
            <a:r>
              <a:rPr lang="de-DE" b="1" i="1" dirty="0">
                <a:solidFill>
                  <a:srgbClr val="FF0000"/>
                </a:solidFill>
              </a:rPr>
              <a:t> LLMs a </a:t>
            </a:r>
            <a:r>
              <a:rPr lang="de-DE" b="1" i="1" dirty="0" err="1">
                <a:solidFill>
                  <a:srgbClr val="FF0000"/>
                </a:solidFill>
              </a:rPr>
              <a:t>database</a:t>
            </a:r>
            <a:r>
              <a:rPr lang="de-DE" b="1" i="1" dirty="0">
                <a:solidFill>
                  <a:srgbClr val="FF0000"/>
                </a:solidFill>
              </a:rPr>
              <a:t>?</a:t>
            </a:r>
          </a:p>
          <a:p>
            <a:pPr lvl="1">
              <a:lnSpc>
                <a:spcPct val="100000"/>
              </a:lnSpc>
            </a:pPr>
            <a:r>
              <a:rPr lang="de-DE" b="1" i="1" dirty="0" err="1">
                <a:solidFill>
                  <a:srgbClr val="FF0000"/>
                </a:solidFill>
              </a:rPr>
              <a:t>What</a:t>
            </a:r>
            <a:r>
              <a:rPr lang="de-DE" b="1" i="1" dirty="0">
                <a:solidFill>
                  <a:srgbClr val="FF0000"/>
                </a:solidFill>
              </a:rPr>
              <a:t> </a:t>
            </a:r>
            <a:r>
              <a:rPr lang="de-DE" b="1" i="1" dirty="0" err="1">
                <a:solidFill>
                  <a:srgbClr val="FF0000"/>
                </a:solidFill>
              </a:rPr>
              <a:t>exactly</a:t>
            </a:r>
            <a:r>
              <a:rPr lang="de-DE" b="1" i="1" dirty="0">
                <a:solidFill>
                  <a:srgbClr val="FF0000"/>
                </a:solidFill>
              </a:rPr>
              <a:t> </a:t>
            </a:r>
            <a:r>
              <a:rPr lang="de-DE" b="1" i="1" dirty="0" err="1">
                <a:solidFill>
                  <a:srgbClr val="FF0000"/>
                </a:solidFill>
              </a:rPr>
              <a:t>doesn‘t</a:t>
            </a:r>
            <a:r>
              <a:rPr lang="de-DE" b="1" i="1" dirty="0">
                <a:solidFill>
                  <a:srgbClr val="FF0000"/>
                </a:solidFill>
              </a:rPr>
              <a:t> </a:t>
            </a:r>
            <a:r>
              <a:rPr lang="de-DE" b="1" i="1" dirty="0" err="1">
                <a:solidFill>
                  <a:srgbClr val="FF0000"/>
                </a:solidFill>
              </a:rPr>
              <a:t>work</a:t>
            </a:r>
            <a:r>
              <a:rPr lang="de-DE" b="1" i="1" dirty="0">
                <a:solidFill>
                  <a:srgbClr val="FF0000"/>
                </a:solidFill>
              </a:rPr>
              <a:t> and </a:t>
            </a:r>
            <a:r>
              <a:rPr lang="de-DE" b="1" i="1" dirty="0" err="1">
                <a:solidFill>
                  <a:srgbClr val="FF0000"/>
                </a:solidFill>
              </a:rPr>
              <a:t>why</a:t>
            </a:r>
            <a:r>
              <a:rPr lang="de-DE" b="1" i="1" dirty="0">
                <a:solidFill>
                  <a:srgbClr val="FF0000"/>
                </a:solidFill>
              </a:rPr>
              <a:t>?</a:t>
            </a:r>
          </a:p>
        </p:txBody>
      </p:sp>
      <p:pic>
        <p:nvPicPr>
          <p:cNvPr id="5" name="Picture 4">
            <a:extLst>
              <a:ext uri="{FF2B5EF4-FFF2-40B4-BE49-F238E27FC236}">
                <a16:creationId xmlns:a16="http://schemas.microsoft.com/office/drawing/2014/main" id="{28265CE5-97C0-7A2C-5003-F66AF2EC5E55}"/>
              </a:ext>
            </a:extLst>
          </p:cNvPr>
          <p:cNvPicPr>
            <a:picLocks noChangeAspect="1"/>
          </p:cNvPicPr>
          <p:nvPr/>
        </p:nvPicPr>
        <p:blipFill>
          <a:blip r:embed="rId3"/>
          <a:stretch>
            <a:fillRect/>
          </a:stretch>
        </p:blipFill>
        <p:spPr>
          <a:xfrm>
            <a:off x="9847384" y="109220"/>
            <a:ext cx="2344615" cy="1836467"/>
          </a:xfrm>
          <a:prstGeom prst="rect">
            <a:avLst/>
          </a:prstGeom>
        </p:spPr>
      </p:pic>
      <p:pic>
        <p:nvPicPr>
          <p:cNvPr id="4" name="Picture 3">
            <a:extLst>
              <a:ext uri="{FF2B5EF4-FFF2-40B4-BE49-F238E27FC236}">
                <a16:creationId xmlns:a16="http://schemas.microsoft.com/office/drawing/2014/main" id="{350BB027-9098-4A77-18A3-495B52E7DEE7}"/>
              </a:ext>
            </a:extLst>
          </p:cNvPr>
          <p:cNvPicPr>
            <a:picLocks noChangeAspect="1"/>
          </p:cNvPicPr>
          <p:nvPr/>
        </p:nvPicPr>
        <p:blipFill>
          <a:blip r:embed="rId4"/>
          <a:stretch>
            <a:fillRect/>
          </a:stretch>
        </p:blipFill>
        <p:spPr>
          <a:xfrm>
            <a:off x="7094482" y="3429000"/>
            <a:ext cx="4835196" cy="1953006"/>
          </a:xfrm>
          <a:prstGeom prst="rect">
            <a:avLst/>
          </a:prstGeom>
        </p:spPr>
      </p:pic>
    </p:spTree>
    <p:extLst>
      <p:ext uri="{BB962C8B-B14F-4D97-AF65-F5344CB8AC3E}">
        <p14:creationId xmlns:p14="http://schemas.microsoft.com/office/powerpoint/2010/main" val="27872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F2DA-CFF2-6061-F386-C08E2184EDA4}"/>
              </a:ext>
            </a:extLst>
          </p:cNvPr>
          <p:cNvSpPr>
            <a:spLocks noGrp="1"/>
          </p:cNvSpPr>
          <p:nvPr>
            <p:ph type="title"/>
          </p:nvPr>
        </p:nvSpPr>
        <p:spPr/>
        <p:txBody>
          <a:bodyPr/>
          <a:lstStyle/>
          <a:p>
            <a:r>
              <a:rPr lang="en-AT" dirty="0"/>
              <a:t>Our last meeting:</a:t>
            </a:r>
          </a:p>
        </p:txBody>
      </p:sp>
      <p:sp>
        <p:nvSpPr>
          <p:cNvPr id="3" name="Content Placeholder 2">
            <a:extLst>
              <a:ext uri="{FF2B5EF4-FFF2-40B4-BE49-F238E27FC236}">
                <a16:creationId xmlns:a16="http://schemas.microsoft.com/office/drawing/2014/main" id="{A9752957-63DE-1E5F-016C-B1CCDB6FB863}"/>
              </a:ext>
            </a:extLst>
          </p:cNvPr>
          <p:cNvSpPr>
            <a:spLocks noGrp="1"/>
          </p:cNvSpPr>
          <p:nvPr>
            <p:ph idx="1"/>
          </p:nvPr>
        </p:nvSpPr>
        <p:spPr>
          <a:xfrm>
            <a:off x="615176" y="1881382"/>
            <a:ext cx="10515600" cy="4351338"/>
          </a:xfrm>
        </p:spPr>
        <p:txBody>
          <a:bodyPr>
            <a:normAutofit/>
          </a:bodyPr>
          <a:lstStyle/>
          <a:p>
            <a:pPr>
              <a:lnSpc>
                <a:spcPct val="100000"/>
              </a:lnSpc>
            </a:pPr>
            <a:r>
              <a:rPr lang="de-DE" sz="2800" i="1" dirty="0"/>
              <a:t>„Auto-Regressive LLMs </a:t>
            </a:r>
            <a:r>
              <a:rPr lang="de-DE" sz="2800" i="1" dirty="0" err="1"/>
              <a:t>can't</a:t>
            </a:r>
            <a:r>
              <a:rPr lang="de-DE" sz="2800" i="1" dirty="0"/>
              <a:t> plan (and </a:t>
            </a:r>
            <a:r>
              <a:rPr lang="de-DE" sz="2800" i="1" dirty="0" err="1"/>
              <a:t>can't</a:t>
            </a:r>
            <a:r>
              <a:rPr lang="de-DE" sz="2800" i="1" dirty="0"/>
              <a:t> </a:t>
            </a:r>
            <a:r>
              <a:rPr lang="de-DE" sz="2800" i="1" dirty="0" err="1"/>
              <a:t>really</a:t>
            </a:r>
            <a:r>
              <a:rPr lang="de-DE" sz="2800" i="1" dirty="0"/>
              <a:t> </a:t>
            </a:r>
            <a:r>
              <a:rPr lang="de-DE" sz="2800" i="1" dirty="0" err="1"/>
              <a:t>reason</a:t>
            </a:r>
            <a:r>
              <a:rPr lang="de-DE" sz="2800" i="1" dirty="0"/>
              <a:t>).“ — Yann </a:t>
            </a:r>
            <a:r>
              <a:rPr lang="de-DE" sz="2800" i="1" dirty="0" err="1"/>
              <a:t>LeCun</a:t>
            </a:r>
            <a:r>
              <a:rPr lang="de-DE" sz="2800" i="1" dirty="0"/>
              <a:t> (September 2023)</a:t>
            </a:r>
          </a:p>
          <a:p>
            <a:pPr>
              <a:lnSpc>
                <a:spcPct val="100000"/>
              </a:lnSpc>
            </a:pPr>
            <a:endParaRPr lang="de-DE" i="1" dirty="0"/>
          </a:p>
          <a:p>
            <a:pPr>
              <a:lnSpc>
                <a:spcPct val="100000"/>
              </a:lnSpc>
            </a:pPr>
            <a:r>
              <a:rPr lang="de-DE" sz="2800" i="1" dirty="0"/>
              <a:t>„</a:t>
            </a:r>
            <a:r>
              <a:rPr lang="de-DE" sz="2800" b="1" i="1" dirty="0" err="1"/>
              <a:t>What</a:t>
            </a:r>
            <a:r>
              <a:rPr lang="de-DE" sz="2800" b="1" i="1" dirty="0"/>
              <a:t> </a:t>
            </a:r>
            <a:r>
              <a:rPr lang="de-DE" sz="2800" b="1" i="1" dirty="0" err="1"/>
              <a:t>could</a:t>
            </a:r>
            <a:r>
              <a:rPr lang="de-DE" sz="2800" b="1" i="1" dirty="0"/>
              <a:t> </a:t>
            </a:r>
            <a:r>
              <a:rPr lang="de-DE" sz="2800" b="1" i="1" dirty="0" err="1"/>
              <a:t>be</a:t>
            </a:r>
            <a:r>
              <a:rPr lang="de-DE" sz="2800" b="1" i="1" dirty="0"/>
              <a:t> a </a:t>
            </a:r>
            <a:r>
              <a:rPr lang="de-DE" sz="2800" b="1" i="1" dirty="0" err="1"/>
              <a:t>common</a:t>
            </a:r>
            <a:r>
              <a:rPr lang="de-DE" sz="2800" b="1" i="1" dirty="0"/>
              <a:t> </a:t>
            </a:r>
            <a:r>
              <a:rPr lang="de-DE" sz="2800" b="1" i="1" dirty="0" err="1"/>
              <a:t>goal</a:t>
            </a:r>
            <a:r>
              <a:rPr lang="de-DE" sz="2800" b="1" i="1" dirty="0"/>
              <a:t> </a:t>
            </a:r>
            <a:r>
              <a:rPr lang="de-DE" sz="2800" b="1" i="1" dirty="0" err="1"/>
              <a:t>of</a:t>
            </a:r>
            <a:r>
              <a:rPr lang="de-DE" sz="2800" b="1" i="1" dirty="0"/>
              <a:t> BILAI?</a:t>
            </a:r>
          </a:p>
          <a:p>
            <a:pPr marL="457200" lvl="1" indent="0">
              <a:lnSpc>
                <a:spcPct val="100000"/>
              </a:lnSpc>
              <a:buNone/>
            </a:pPr>
            <a:r>
              <a:rPr lang="de-DE" i="1" dirty="0" err="1"/>
              <a:t>Let‘s</a:t>
            </a:r>
            <a:r>
              <a:rPr lang="de-DE" i="1" dirty="0"/>
              <a:t> </a:t>
            </a:r>
            <a:r>
              <a:rPr lang="de-DE" i="1" dirty="0" err="1"/>
              <a:t>build</a:t>
            </a:r>
            <a:r>
              <a:rPr lang="de-DE" i="1" dirty="0"/>
              <a:t> a BILAI LLM!“   Günther </a:t>
            </a:r>
            <a:r>
              <a:rPr lang="de-DE" i="1" dirty="0" err="1"/>
              <a:t>Klambauer</a:t>
            </a:r>
            <a:r>
              <a:rPr lang="de-DE" i="1" dirty="0"/>
              <a:t> (</a:t>
            </a:r>
            <a:r>
              <a:rPr lang="de-DE" i="1" dirty="0" err="1"/>
              <a:t>December</a:t>
            </a:r>
            <a:r>
              <a:rPr lang="de-DE" i="1" dirty="0"/>
              <a:t> 2024)</a:t>
            </a:r>
          </a:p>
          <a:p>
            <a:pPr lvl="1">
              <a:lnSpc>
                <a:spcPct val="100000"/>
              </a:lnSpc>
            </a:pPr>
            <a:endParaRPr lang="de-DE" i="1" dirty="0"/>
          </a:p>
          <a:p>
            <a:pPr>
              <a:lnSpc>
                <a:spcPct val="100000"/>
              </a:lnSpc>
            </a:pPr>
            <a:r>
              <a:rPr lang="de-DE" b="1" i="1" dirty="0" err="1">
                <a:solidFill>
                  <a:srgbClr val="FF0000"/>
                </a:solidFill>
              </a:rPr>
              <a:t>What</a:t>
            </a:r>
            <a:r>
              <a:rPr lang="de-DE" b="1" i="1" dirty="0">
                <a:solidFill>
                  <a:srgbClr val="FF0000"/>
                </a:solidFill>
              </a:rPr>
              <a:t> </a:t>
            </a:r>
            <a:r>
              <a:rPr lang="de-DE" b="1" i="1" dirty="0" err="1">
                <a:solidFill>
                  <a:srgbClr val="FF0000"/>
                </a:solidFill>
              </a:rPr>
              <a:t>could</a:t>
            </a:r>
            <a:r>
              <a:rPr lang="de-DE" b="1" i="1" dirty="0">
                <a:solidFill>
                  <a:srgbClr val="FF0000"/>
                </a:solidFill>
              </a:rPr>
              <a:t> a BILAI LLM </a:t>
            </a:r>
            <a:r>
              <a:rPr lang="de-DE" b="1" i="1" dirty="0" err="1">
                <a:solidFill>
                  <a:srgbClr val="FF0000"/>
                </a:solidFill>
              </a:rPr>
              <a:t>be</a:t>
            </a:r>
            <a:r>
              <a:rPr lang="de-DE" b="1" i="1" dirty="0">
                <a:solidFill>
                  <a:srgbClr val="FF0000"/>
                </a:solidFill>
              </a:rPr>
              <a:t>?</a:t>
            </a:r>
          </a:p>
          <a:p>
            <a:pPr lvl="1">
              <a:lnSpc>
                <a:spcPct val="100000"/>
              </a:lnSpc>
            </a:pPr>
            <a:r>
              <a:rPr lang="de-DE" b="1" i="1" dirty="0">
                <a:solidFill>
                  <a:srgbClr val="FF0000"/>
                </a:solidFill>
              </a:rPr>
              <a:t>A </a:t>
            </a:r>
            <a:r>
              <a:rPr lang="de-DE" b="1" i="1" dirty="0" err="1">
                <a:solidFill>
                  <a:srgbClr val="FF0000"/>
                </a:solidFill>
              </a:rPr>
              <a:t>new</a:t>
            </a:r>
            <a:r>
              <a:rPr lang="de-DE" b="1" i="1" dirty="0">
                <a:solidFill>
                  <a:srgbClr val="FF0000"/>
                </a:solidFill>
              </a:rPr>
              <a:t> </a:t>
            </a:r>
            <a:r>
              <a:rPr lang="de-DE" b="1" i="1" dirty="0" err="1">
                <a:solidFill>
                  <a:srgbClr val="FF0000"/>
                </a:solidFill>
              </a:rPr>
              <a:t>training</a:t>
            </a:r>
            <a:r>
              <a:rPr lang="de-DE" b="1" i="1" dirty="0">
                <a:solidFill>
                  <a:srgbClr val="FF0000"/>
                </a:solidFill>
              </a:rPr>
              <a:t>/</a:t>
            </a:r>
            <a:r>
              <a:rPr lang="de-DE" b="1" i="1" dirty="0" err="1">
                <a:solidFill>
                  <a:srgbClr val="FF0000"/>
                </a:solidFill>
              </a:rPr>
              <a:t>retrieval</a:t>
            </a:r>
            <a:r>
              <a:rPr lang="de-DE" b="1" i="1" dirty="0">
                <a:solidFill>
                  <a:srgbClr val="FF0000"/>
                </a:solidFill>
              </a:rPr>
              <a:t> </a:t>
            </a:r>
            <a:r>
              <a:rPr lang="de-DE" b="1" i="1" dirty="0" err="1">
                <a:solidFill>
                  <a:srgbClr val="FF0000"/>
                </a:solidFill>
              </a:rPr>
              <a:t>architecture</a:t>
            </a:r>
            <a:r>
              <a:rPr lang="de-DE" b="1" i="1" dirty="0">
                <a:solidFill>
                  <a:srgbClr val="FF0000"/>
                </a:solidFill>
              </a:rPr>
              <a:t>?</a:t>
            </a:r>
          </a:p>
          <a:p>
            <a:pPr lvl="1">
              <a:lnSpc>
                <a:spcPct val="100000"/>
              </a:lnSpc>
            </a:pPr>
            <a:r>
              <a:rPr lang="de-DE" b="1" i="1" dirty="0">
                <a:solidFill>
                  <a:srgbClr val="FF0000"/>
                </a:solidFill>
              </a:rPr>
              <a:t>Different </a:t>
            </a:r>
            <a:r>
              <a:rPr lang="de-DE" b="1" i="1" dirty="0" err="1">
                <a:solidFill>
                  <a:srgbClr val="FF0000"/>
                </a:solidFill>
              </a:rPr>
              <a:t>training</a:t>
            </a:r>
            <a:r>
              <a:rPr lang="de-DE" b="1" i="1" dirty="0">
                <a:solidFill>
                  <a:srgbClr val="FF0000"/>
                </a:solidFill>
              </a:rPr>
              <a:t> Data?</a:t>
            </a:r>
            <a:endParaRPr lang="de-DE" b="1" dirty="0">
              <a:solidFill>
                <a:srgbClr val="FF0000"/>
              </a:solidFill>
            </a:endParaRPr>
          </a:p>
          <a:p>
            <a:endParaRPr lang="en-AT" dirty="0"/>
          </a:p>
        </p:txBody>
      </p:sp>
      <p:pic>
        <p:nvPicPr>
          <p:cNvPr id="1026" name="Picture 2">
            <a:extLst>
              <a:ext uri="{FF2B5EF4-FFF2-40B4-BE49-F238E27FC236}">
                <a16:creationId xmlns:a16="http://schemas.microsoft.com/office/drawing/2014/main" id="{FD1E28B5-6C13-3197-1895-01B04D53B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398" y="169423"/>
            <a:ext cx="1284804" cy="171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0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0DE6-DF83-5610-8D17-FF15B836E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C4CA9-7A25-F12B-D505-AFF507930E04}"/>
              </a:ext>
            </a:extLst>
          </p:cNvPr>
          <p:cNvSpPr>
            <a:spLocks noGrp="1"/>
          </p:cNvSpPr>
          <p:nvPr>
            <p:ph type="title"/>
          </p:nvPr>
        </p:nvSpPr>
        <p:spPr/>
        <p:txBody>
          <a:bodyPr/>
          <a:lstStyle/>
          <a:p>
            <a:r>
              <a:rPr lang="en-AT" dirty="0"/>
              <a:t>Our last meeting:</a:t>
            </a:r>
          </a:p>
        </p:txBody>
      </p:sp>
      <p:sp>
        <p:nvSpPr>
          <p:cNvPr id="3" name="Content Placeholder 2">
            <a:extLst>
              <a:ext uri="{FF2B5EF4-FFF2-40B4-BE49-F238E27FC236}">
                <a16:creationId xmlns:a16="http://schemas.microsoft.com/office/drawing/2014/main" id="{B3A4353E-53A9-B0B4-197D-4D1409134E98}"/>
              </a:ext>
            </a:extLst>
          </p:cNvPr>
          <p:cNvSpPr>
            <a:spLocks noGrp="1"/>
          </p:cNvSpPr>
          <p:nvPr>
            <p:ph idx="1"/>
          </p:nvPr>
        </p:nvSpPr>
        <p:spPr>
          <a:xfrm>
            <a:off x="615176" y="1881382"/>
            <a:ext cx="10515600" cy="4351338"/>
          </a:xfrm>
        </p:spPr>
        <p:txBody>
          <a:bodyPr>
            <a:normAutofit/>
          </a:bodyPr>
          <a:lstStyle/>
          <a:p>
            <a:pPr>
              <a:lnSpc>
                <a:spcPct val="100000"/>
              </a:lnSpc>
            </a:pPr>
            <a:r>
              <a:rPr lang="de-DE" sz="2800" i="1" dirty="0"/>
              <a:t> Knowledge </a:t>
            </a:r>
            <a:r>
              <a:rPr lang="de-DE" sz="2800" i="1" dirty="0" err="1"/>
              <a:t>Grahs</a:t>
            </a:r>
            <a:r>
              <a:rPr lang="de-DE" sz="2800" i="1" dirty="0"/>
              <a:t> [</a:t>
            </a:r>
            <a:r>
              <a:rPr lang="de-DE" sz="2800" i="1" dirty="0" err="1"/>
              <a:t>to</a:t>
            </a:r>
            <a:r>
              <a:rPr lang="de-DE" sz="2800" i="1" dirty="0"/>
              <a:t> </a:t>
            </a:r>
            <a:r>
              <a:rPr lang="de-DE" sz="2800" i="1" dirty="0" err="1"/>
              <a:t>the</a:t>
            </a:r>
            <a:r>
              <a:rPr lang="de-DE" sz="2800" i="1" dirty="0"/>
              <a:t> </a:t>
            </a:r>
            <a:r>
              <a:rPr lang="de-DE" sz="2800" i="1" dirty="0" err="1"/>
              <a:t>rescue</a:t>
            </a:r>
            <a:r>
              <a:rPr lang="de-DE" sz="2800" i="1" dirty="0"/>
              <a:t>] (</a:t>
            </a:r>
            <a:r>
              <a:rPr lang="de-DE" sz="2800" i="1" dirty="0" err="1"/>
              <a:t>December</a:t>
            </a:r>
            <a:r>
              <a:rPr lang="de-DE" sz="2800" i="1" dirty="0"/>
              <a:t> 2024)</a:t>
            </a:r>
          </a:p>
          <a:p>
            <a:pPr>
              <a:lnSpc>
                <a:spcPct val="100000"/>
              </a:lnSpc>
            </a:pPr>
            <a:endParaRPr lang="de-DE" i="1" dirty="0"/>
          </a:p>
          <a:p>
            <a:pPr>
              <a:lnSpc>
                <a:spcPct val="100000"/>
              </a:lnSpc>
            </a:pPr>
            <a:endParaRPr lang="de-DE" i="1" dirty="0"/>
          </a:p>
          <a:p>
            <a:pPr lvl="1">
              <a:lnSpc>
                <a:spcPct val="100000"/>
              </a:lnSpc>
            </a:pPr>
            <a:endParaRPr lang="de-DE" i="1" dirty="0"/>
          </a:p>
          <a:p>
            <a:pPr>
              <a:lnSpc>
                <a:spcPct val="100000"/>
              </a:lnSpc>
            </a:pPr>
            <a:r>
              <a:rPr lang="de-DE" sz="2800" b="1" i="1" dirty="0" err="1">
                <a:solidFill>
                  <a:srgbClr val="FF0000"/>
                </a:solidFill>
              </a:rPr>
              <a:t>What</a:t>
            </a:r>
            <a:r>
              <a:rPr lang="de-DE" sz="2800" b="1" i="1" dirty="0">
                <a:solidFill>
                  <a:srgbClr val="FF0000"/>
                </a:solidFill>
              </a:rPr>
              <a:t> </a:t>
            </a:r>
            <a:r>
              <a:rPr lang="de-DE" sz="2800" b="1" i="1" dirty="0" err="1">
                <a:solidFill>
                  <a:srgbClr val="FF0000"/>
                </a:solidFill>
              </a:rPr>
              <a:t>is</a:t>
            </a:r>
            <a:r>
              <a:rPr lang="de-DE" sz="2800" b="1" i="1" dirty="0">
                <a:solidFill>
                  <a:srgbClr val="FF0000"/>
                </a:solidFill>
              </a:rPr>
              <a:t> a Knowledge Graph</a:t>
            </a:r>
            <a:r>
              <a:rPr lang="de-DE" b="1" i="1" dirty="0">
                <a:solidFill>
                  <a:srgbClr val="FF0000"/>
                </a:solidFill>
              </a:rPr>
              <a:t>?</a:t>
            </a:r>
          </a:p>
          <a:p>
            <a:pPr lvl="1">
              <a:lnSpc>
                <a:spcPct val="100000"/>
              </a:lnSpc>
            </a:pPr>
            <a:r>
              <a:rPr lang="de-DE" b="1" i="1" dirty="0" err="1">
                <a:solidFill>
                  <a:srgbClr val="FF0000"/>
                </a:solidFill>
              </a:rPr>
              <a:t>How</a:t>
            </a:r>
            <a:r>
              <a:rPr lang="de-DE" b="1" i="1" dirty="0">
                <a:solidFill>
                  <a:srgbClr val="FF0000"/>
                </a:solidFill>
              </a:rPr>
              <a:t> </a:t>
            </a:r>
            <a:r>
              <a:rPr lang="de-DE" b="1" i="1" dirty="0" err="1">
                <a:solidFill>
                  <a:srgbClr val="FF0000"/>
                </a:solidFill>
              </a:rPr>
              <a:t>does</a:t>
            </a:r>
            <a:r>
              <a:rPr lang="de-DE" b="1" i="1" dirty="0">
                <a:solidFill>
                  <a:srgbClr val="FF0000"/>
                </a:solidFill>
              </a:rPr>
              <a:t> </a:t>
            </a:r>
            <a:r>
              <a:rPr lang="de-DE" b="1" i="1" dirty="0" err="1">
                <a:solidFill>
                  <a:srgbClr val="FF0000"/>
                </a:solidFill>
              </a:rPr>
              <a:t>it</a:t>
            </a:r>
            <a:r>
              <a:rPr lang="de-DE" b="1" i="1" dirty="0">
                <a:solidFill>
                  <a:srgbClr val="FF0000"/>
                </a:solidFill>
              </a:rPr>
              <a:t> </a:t>
            </a:r>
            <a:r>
              <a:rPr lang="de-DE" b="1" i="1" dirty="0" err="1">
                <a:solidFill>
                  <a:srgbClr val="FF0000"/>
                </a:solidFill>
              </a:rPr>
              <a:t>differ</a:t>
            </a:r>
            <a:r>
              <a:rPr lang="de-DE" b="1" i="1" dirty="0">
                <a:solidFill>
                  <a:srgbClr val="FF0000"/>
                </a:solidFill>
              </a:rPr>
              <a:t> </a:t>
            </a:r>
            <a:r>
              <a:rPr lang="de-DE" b="1" i="1" dirty="0" err="1">
                <a:solidFill>
                  <a:srgbClr val="FF0000"/>
                </a:solidFill>
              </a:rPr>
              <a:t>from</a:t>
            </a:r>
            <a:r>
              <a:rPr lang="de-DE" b="1" i="1" dirty="0">
                <a:solidFill>
                  <a:srgbClr val="FF0000"/>
                </a:solidFill>
              </a:rPr>
              <a:t> an LLM?</a:t>
            </a:r>
          </a:p>
          <a:p>
            <a:pPr lvl="1">
              <a:lnSpc>
                <a:spcPct val="100000"/>
              </a:lnSpc>
            </a:pPr>
            <a:r>
              <a:rPr lang="de-DE" b="1" i="1" dirty="0">
                <a:solidFill>
                  <a:srgbClr val="FF0000"/>
                </a:solidFill>
              </a:rPr>
              <a:t>… and </a:t>
            </a:r>
            <a:r>
              <a:rPr lang="de-DE" b="1" i="1" dirty="0" err="1">
                <a:solidFill>
                  <a:srgbClr val="FF0000"/>
                </a:solidFill>
              </a:rPr>
              <a:t>isn‘t</a:t>
            </a:r>
            <a:r>
              <a:rPr lang="de-DE" b="1" i="1" dirty="0">
                <a:solidFill>
                  <a:srgbClr val="FF0000"/>
                </a:solidFill>
              </a:rPr>
              <a:t> </a:t>
            </a:r>
            <a:r>
              <a:rPr lang="de-DE" b="1" i="1" dirty="0" err="1">
                <a:solidFill>
                  <a:srgbClr val="FF0000"/>
                </a:solidFill>
              </a:rPr>
              <a:t>it</a:t>
            </a:r>
            <a:r>
              <a:rPr lang="de-DE" b="1" i="1" dirty="0">
                <a:solidFill>
                  <a:srgbClr val="FF0000"/>
                </a:solidFill>
              </a:rPr>
              <a:t> also „just“ a (</a:t>
            </a:r>
            <a:r>
              <a:rPr lang="de-DE" b="1" i="1" dirty="0" err="1">
                <a:solidFill>
                  <a:srgbClr val="FF0000"/>
                </a:solidFill>
              </a:rPr>
              <a:t>deductive</a:t>
            </a:r>
            <a:r>
              <a:rPr lang="de-DE" b="1" i="1" dirty="0">
                <a:solidFill>
                  <a:srgbClr val="FF0000"/>
                </a:solidFill>
              </a:rPr>
              <a:t>) </a:t>
            </a:r>
            <a:r>
              <a:rPr lang="de-DE" b="1" i="1" dirty="0" err="1">
                <a:solidFill>
                  <a:srgbClr val="FF0000"/>
                </a:solidFill>
              </a:rPr>
              <a:t>database</a:t>
            </a:r>
            <a:r>
              <a:rPr lang="de-DE" b="1" i="1" dirty="0">
                <a:solidFill>
                  <a:srgbClr val="FF0000"/>
                </a:solidFill>
              </a:rPr>
              <a:t>?</a:t>
            </a:r>
            <a:endParaRPr lang="de-DE" b="1" dirty="0">
              <a:solidFill>
                <a:srgbClr val="FF0000"/>
              </a:solidFill>
            </a:endParaRPr>
          </a:p>
          <a:p>
            <a:endParaRPr lang="en-AT" dirty="0"/>
          </a:p>
        </p:txBody>
      </p:sp>
      <p:pic>
        <p:nvPicPr>
          <p:cNvPr id="5122" name="Picture 2" descr="Emanuel Sallinger">
            <a:extLst>
              <a:ext uri="{FF2B5EF4-FFF2-40B4-BE49-F238E27FC236}">
                <a16:creationId xmlns:a16="http://schemas.microsoft.com/office/drawing/2014/main" id="{3A9AED60-A29F-4614-AD09-0A1C2A701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460" y="278057"/>
            <a:ext cx="1412631" cy="141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5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88EC-606D-E43A-A226-BED09B7CB109}"/>
              </a:ext>
            </a:extLst>
          </p:cNvPr>
          <p:cNvSpPr>
            <a:spLocks noGrp="1"/>
          </p:cNvSpPr>
          <p:nvPr>
            <p:ph type="title"/>
          </p:nvPr>
        </p:nvSpPr>
        <p:spPr/>
        <p:txBody>
          <a:bodyPr/>
          <a:lstStyle/>
          <a:p>
            <a:r>
              <a:rPr lang="en-AT" dirty="0"/>
              <a:t>Potential components of a Hybrid Knowledge Model (without claiming completeness)</a:t>
            </a:r>
          </a:p>
        </p:txBody>
      </p:sp>
      <p:pic>
        <p:nvPicPr>
          <p:cNvPr id="4" name="Google Shape;242;p35">
            <a:extLst>
              <a:ext uri="{FF2B5EF4-FFF2-40B4-BE49-F238E27FC236}">
                <a16:creationId xmlns:a16="http://schemas.microsoft.com/office/drawing/2014/main" id="{91959F2E-910F-5720-E39D-75CE2DB10F4F}"/>
              </a:ext>
            </a:extLst>
          </p:cNvPr>
          <p:cNvPicPr preferRelativeResize="0"/>
          <p:nvPr/>
        </p:nvPicPr>
        <p:blipFill>
          <a:blip r:embed="rId2">
            <a:alphaModFix/>
          </a:blip>
          <a:stretch>
            <a:fillRect/>
          </a:stretch>
        </p:blipFill>
        <p:spPr>
          <a:xfrm>
            <a:off x="2003773" y="1929363"/>
            <a:ext cx="8434456" cy="4563512"/>
          </a:xfrm>
          <a:prstGeom prst="rect">
            <a:avLst/>
          </a:prstGeom>
          <a:noFill/>
          <a:ln>
            <a:noFill/>
          </a:ln>
        </p:spPr>
      </p:pic>
      <p:grpSp>
        <p:nvGrpSpPr>
          <p:cNvPr id="20" name="Group 19">
            <a:extLst>
              <a:ext uri="{FF2B5EF4-FFF2-40B4-BE49-F238E27FC236}">
                <a16:creationId xmlns:a16="http://schemas.microsoft.com/office/drawing/2014/main" id="{AB4A1508-8C18-8E5D-E1AF-9B560F95D65F}"/>
              </a:ext>
            </a:extLst>
          </p:cNvPr>
          <p:cNvGrpSpPr/>
          <p:nvPr/>
        </p:nvGrpSpPr>
        <p:grpSpPr>
          <a:xfrm>
            <a:off x="4684542" y="2634399"/>
            <a:ext cx="6042928" cy="2429970"/>
            <a:chOff x="4684542" y="2634399"/>
            <a:chExt cx="6042928" cy="2429970"/>
          </a:xfrm>
        </p:grpSpPr>
        <p:cxnSp>
          <p:nvCxnSpPr>
            <p:cNvPr id="6" name="Straight Connector 5">
              <a:extLst>
                <a:ext uri="{FF2B5EF4-FFF2-40B4-BE49-F238E27FC236}">
                  <a16:creationId xmlns:a16="http://schemas.microsoft.com/office/drawing/2014/main" id="{8DE5371B-B42B-9054-3139-5FCC175EB8E8}"/>
                </a:ext>
              </a:extLst>
            </p:cNvPr>
            <p:cNvCxnSpPr>
              <a:cxnSpLocks/>
            </p:cNvCxnSpPr>
            <p:nvPr/>
          </p:nvCxnSpPr>
          <p:spPr>
            <a:xfrm flipV="1">
              <a:off x="4684542" y="4560849"/>
              <a:ext cx="1102941" cy="503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73EF4C9-3449-DB64-12D3-1DFEBF7BC0A0}"/>
                </a:ext>
              </a:extLst>
            </p:cNvPr>
            <p:cNvCxnSpPr>
              <a:cxnSpLocks/>
            </p:cNvCxnSpPr>
            <p:nvPr/>
          </p:nvCxnSpPr>
          <p:spPr>
            <a:xfrm>
              <a:off x="6568068" y="4560849"/>
              <a:ext cx="1137425" cy="490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C2060C9-9D6F-F66C-EC1A-D90708132C8A}"/>
                </a:ext>
              </a:extLst>
            </p:cNvPr>
            <p:cNvCxnSpPr>
              <a:cxnSpLocks/>
            </p:cNvCxnSpPr>
            <p:nvPr/>
          </p:nvCxnSpPr>
          <p:spPr>
            <a:xfrm>
              <a:off x="6151755" y="3417849"/>
              <a:ext cx="0" cy="50738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an 14">
              <a:extLst>
                <a:ext uri="{FF2B5EF4-FFF2-40B4-BE49-F238E27FC236}">
                  <a16:creationId xmlns:a16="http://schemas.microsoft.com/office/drawing/2014/main" id="{BFD8A931-0C36-B478-DF2E-C9F909215E0D}"/>
                </a:ext>
              </a:extLst>
            </p:cNvPr>
            <p:cNvSpPr/>
            <p:nvPr/>
          </p:nvSpPr>
          <p:spPr>
            <a:xfrm>
              <a:off x="5898995" y="4025590"/>
              <a:ext cx="591015" cy="66907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Rounded Rectangular Callout 15">
              <a:extLst>
                <a:ext uri="{FF2B5EF4-FFF2-40B4-BE49-F238E27FC236}">
                  <a16:creationId xmlns:a16="http://schemas.microsoft.com/office/drawing/2014/main" id="{85BD115A-CB32-D37A-51CB-BDA5F1081B6E}"/>
                </a:ext>
              </a:extLst>
            </p:cNvPr>
            <p:cNvSpPr/>
            <p:nvPr/>
          </p:nvSpPr>
          <p:spPr>
            <a:xfrm>
              <a:off x="8809807" y="2634399"/>
              <a:ext cx="1917663" cy="1301981"/>
            </a:xfrm>
            <a:prstGeom prst="wedgeRoundRectCallout">
              <a:avLst>
                <a:gd name="adj1" fmla="val -167872"/>
                <a:gd name="adj2" fmla="val 725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Or are these all “just” databases?</a:t>
              </a:r>
            </a:p>
          </p:txBody>
        </p:sp>
      </p:grpSp>
    </p:spTree>
    <p:extLst>
      <p:ext uri="{BB962C8B-B14F-4D97-AF65-F5344CB8AC3E}">
        <p14:creationId xmlns:p14="http://schemas.microsoft.com/office/powerpoint/2010/main" val="13386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EAFC-926C-0C02-2D65-453F78629D76}"/>
              </a:ext>
            </a:extLst>
          </p:cNvPr>
          <p:cNvSpPr>
            <a:spLocks noGrp="1"/>
          </p:cNvSpPr>
          <p:nvPr>
            <p:ph type="title"/>
          </p:nvPr>
        </p:nvSpPr>
        <p:spPr>
          <a:xfrm>
            <a:off x="310075" y="285786"/>
            <a:ext cx="10515600" cy="1325563"/>
          </a:xfrm>
        </p:spPr>
        <p:txBody>
          <a:bodyPr/>
          <a:lstStyle/>
          <a:p>
            <a:r>
              <a:rPr lang="en-AT" dirty="0"/>
              <a:t>What I learnt about databases…</a:t>
            </a:r>
          </a:p>
        </p:txBody>
      </p:sp>
      <p:sp>
        <p:nvSpPr>
          <p:cNvPr id="3" name="Content Placeholder 2">
            <a:extLst>
              <a:ext uri="{FF2B5EF4-FFF2-40B4-BE49-F238E27FC236}">
                <a16:creationId xmlns:a16="http://schemas.microsoft.com/office/drawing/2014/main" id="{F2078225-8D8D-8800-46E5-B2C132E67E0A}"/>
              </a:ext>
            </a:extLst>
          </p:cNvPr>
          <p:cNvSpPr>
            <a:spLocks noGrp="1"/>
          </p:cNvSpPr>
          <p:nvPr>
            <p:ph idx="1"/>
          </p:nvPr>
        </p:nvSpPr>
        <p:spPr>
          <a:xfrm>
            <a:off x="134816" y="1611349"/>
            <a:ext cx="6065262" cy="4351338"/>
          </a:xfrm>
        </p:spPr>
        <p:txBody>
          <a:bodyPr>
            <a:normAutofit fontScale="62500" lnSpcReduction="20000"/>
          </a:bodyPr>
          <a:lstStyle/>
          <a:p>
            <a:r>
              <a:rPr lang="en-AT" b="1" dirty="0"/>
              <a:t>Schema dependent data encoding</a:t>
            </a:r>
            <a:r>
              <a:rPr lang="en-AT" dirty="0"/>
              <a:t>: </a:t>
            </a:r>
          </a:p>
          <a:p>
            <a:pPr marL="0" indent="0">
              <a:buNone/>
            </a:pPr>
            <a:r>
              <a:rPr lang="en-AT" dirty="0"/>
              <a:t>     bespoke datastructures (indexes) for efficient retrieval</a:t>
            </a:r>
          </a:p>
          <a:p>
            <a:r>
              <a:rPr lang="en-AT" b="1" dirty="0"/>
              <a:t>Updates: </a:t>
            </a:r>
            <a:r>
              <a:rPr lang="en-AT" dirty="0"/>
              <a:t>doable, but efficient indexes at some cost</a:t>
            </a:r>
          </a:p>
          <a:p>
            <a:r>
              <a:rPr lang="en-AT" b="1" dirty="0"/>
              <a:t>Integrity Constraints: </a:t>
            </a:r>
            <a:r>
              <a:rPr lang="en-AT" dirty="0"/>
              <a:t>checked upon insert/updates</a:t>
            </a:r>
          </a:p>
          <a:p>
            <a:endParaRPr lang="en-AT" dirty="0"/>
          </a:p>
          <a:p>
            <a:pPr marL="0" indent="0">
              <a:buNone/>
            </a:pPr>
            <a:endParaRPr lang="en-AT" dirty="0"/>
          </a:p>
          <a:p>
            <a:endParaRPr lang="en-AT" dirty="0"/>
          </a:p>
          <a:p>
            <a:r>
              <a:rPr lang="en-AT" b="1" dirty="0"/>
              <a:t>API</a:t>
            </a:r>
            <a:r>
              <a:rPr lang="en-AT" dirty="0"/>
              <a:t>: Declarative query languages translated into </a:t>
            </a:r>
          </a:p>
          <a:p>
            <a:r>
              <a:rPr lang="en-AT" dirty="0"/>
              <a:t>efficient – and reliable – </a:t>
            </a:r>
            <a:r>
              <a:rPr lang="en-AT" b="1" dirty="0"/>
              <a:t>retrieval</a:t>
            </a:r>
            <a:r>
              <a:rPr lang="en-AT" dirty="0"/>
              <a:t> operators</a:t>
            </a:r>
          </a:p>
          <a:p>
            <a:endParaRPr lang="en-AT" dirty="0"/>
          </a:p>
          <a:p>
            <a:pPr lvl="1"/>
            <a:endParaRPr lang="en-AT" dirty="0">
              <a:latin typeface="Courier New" panose="02070309020205020404" pitchFamily="49" charset="0"/>
              <a:cs typeface="Courier New" panose="02070309020205020404" pitchFamily="49" charset="0"/>
            </a:endParaRPr>
          </a:p>
          <a:p>
            <a:endParaRPr lang="en-AT" dirty="0"/>
          </a:p>
          <a:p>
            <a:endParaRPr lang="en-AT" dirty="0"/>
          </a:p>
          <a:p>
            <a:r>
              <a:rPr lang="en-AT" b="1" dirty="0"/>
              <a:t>Optimization</a:t>
            </a:r>
          </a:p>
          <a:p>
            <a:endParaRPr lang="en-AT" dirty="0"/>
          </a:p>
          <a:p>
            <a:endParaRPr lang="en-AT" dirty="0"/>
          </a:p>
          <a:p>
            <a:endParaRPr lang="en-AT" dirty="0"/>
          </a:p>
        </p:txBody>
      </p:sp>
      <p:pic>
        <p:nvPicPr>
          <p:cNvPr id="7170" name="Picture 2" descr="🤔 Thinking Face emoji Meaning | Dictionary.com">
            <a:extLst>
              <a:ext uri="{FF2B5EF4-FFF2-40B4-BE49-F238E27FC236}">
                <a16:creationId xmlns:a16="http://schemas.microsoft.com/office/drawing/2014/main" id="{EDA383B4-5369-36F0-355E-0CD616480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143" y="99646"/>
            <a:ext cx="1296857" cy="1296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38DA213-3D89-BE89-0CA7-4E68333CF2FC}"/>
              </a:ext>
            </a:extLst>
          </p:cNvPr>
          <p:cNvPicPr>
            <a:picLocks noChangeAspect="1"/>
          </p:cNvPicPr>
          <p:nvPr/>
        </p:nvPicPr>
        <p:blipFill>
          <a:blip r:embed="rId3"/>
          <a:stretch>
            <a:fillRect/>
          </a:stretch>
        </p:blipFill>
        <p:spPr>
          <a:xfrm>
            <a:off x="6165623" y="3517539"/>
            <a:ext cx="5891561" cy="1453624"/>
          </a:xfrm>
          <a:prstGeom prst="rect">
            <a:avLst/>
          </a:prstGeom>
        </p:spPr>
      </p:pic>
      <p:pic>
        <p:nvPicPr>
          <p:cNvPr id="6" name="Picture 5">
            <a:extLst>
              <a:ext uri="{FF2B5EF4-FFF2-40B4-BE49-F238E27FC236}">
                <a16:creationId xmlns:a16="http://schemas.microsoft.com/office/drawing/2014/main" id="{5B9363E8-6803-5BA7-D06B-9B033231D248}"/>
              </a:ext>
            </a:extLst>
          </p:cNvPr>
          <p:cNvPicPr>
            <a:picLocks noChangeAspect="1"/>
          </p:cNvPicPr>
          <p:nvPr/>
        </p:nvPicPr>
        <p:blipFill>
          <a:blip r:embed="rId4"/>
          <a:stretch>
            <a:fillRect/>
          </a:stretch>
        </p:blipFill>
        <p:spPr>
          <a:xfrm>
            <a:off x="5866326" y="5115042"/>
            <a:ext cx="3441700" cy="1473200"/>
          </a:xfrm>
          <a:prstGeom prst="rect">
            <a:avLst/>
          </a:prstGeom>
        </p:spPr>
      </p:pic>
      <p:pic>
        <p:nvPicPr>
          <p:cNvPr id="7172" name="Picture 4" descr="undefined">
            <a:extLst>
              <a:ext uri="{FF2B5EF4-FFF2-40B4-BE49-F238E27FC236}">
                <a16:creationId xmlns:a16="http://schemas.microsoft.com/office/drawing/2014/main" id="{195B83F7-AED3-5D86-63B0-1DA3C1EC5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076" y="1181685"/>
            <a:ext cx="3998197" cy="2037862"/>
          </a:xfrm>
          <a:prstGeom prst="rect">
            <a:avLst/>
          </a:prstGeom>
          <a:noFill/>
          <a:extLst>
            <a:ext uri="{909E8E84-426E-40DD-AFC4-6F175D3DCCD1}">
              <a14:hiddenFill xmlns:a14="http://schemas.microsoft.com/office/drawing/2010/main">
                <a:solidFill>
                  <a:srgbClr val="FFFFFF"/>
                </a:solidFill>
              </a14:hiddenFill>
            </a:ext>
          </a:extLst>
        </p:spPr>
      </p:pic>
      <p:sp>
        <p:nvSpPr>
          <p:cNvPr id="7" name="Can 6">
            <a:extLst>
              <a:ext uri="{FF2B5EF4-FFF2-40B4-BE49-F238E27FC236}">
                <a16:creationId xmlns:a16="http://schemas.microsoft.com/office/drawing/2014/main" id="{8ABB796D-DC19-004D-3F87-3F1D12B37513}"/>
              </a:ext>
            </a:extLst>
          </p:cNvPr>
          <p:cNvSpPr/>
          <p:nvPr/>
        </p:nvSpPr>
        <p:spPr>
          <a:xfrm>
            <a:off x="10067258" y="368733"/>
            <a:ext cx="591015" cy="66907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90659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193E-D0D7-36AB-67E1-259296B6F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64382-FD8D-E140-5180-FD9970102FDB}"/>
              </a:ext>
            </a:extLst>
          </p:cNvPr>
          <p:cNvSpPr>
            <a:spLocks noGrp="1"/>
          </p:cNvSpPr>
          <p:nvPr>
            <p:ph type="title"/>
          </p:nvPr>
        </p:nvSpPr>
        <p:spPr>
          <a:xfrm>
            <a:off x="310075" y="285786"/>
            <a:ext cx="10515600" cy="1325563"/>
          </a:xfrm>
        </p:spPr>
        <p:txBody>
          <a:bodyPr/>
          <a:lstStyle/>
          <a:p>
            <a:r>
              <a:rPr lang="en-AT" dirty="0"/>
              <a:t>… how does that fit to LLMs?</a:t>
            </a:r>
          </a:p>
        </p:txBody>
      </p:sp>
      <p:sp>
        <p:nvSpPr>
          <p:cNvPr id="3" name="Content Placeholder 2">
            <a:extLst>
              <a:ext uri="{FF2B5EF4-FFF2-40B4-BE49-F238E27FC236}">
                <a16:creationId xmlns:a16="http://schemas.microsoft.com/office/drawing/2014/main" id="{FE0E36A0-BE4C-F092-0A60-0C41535F4B59}"/>
              </a:ext>
            </a:extLst>
          </p:cNvPr>
          <p:cNvSpPr>
            <a:spLocks noGrp="1"/>
          </p:cNvSpPr>
          <p:nvPr>
            <p:ph idx="1"/>
          </p:nvPr>
        </p:nvSpPr>
        <p:spPr>
          <a:xfrm>
            <a:off x="30738" y="1841178"/>
            <a:ext cx="6065262" cy="4351338"/>
          </a:xfrm>
        </p:spPr>
        <p:txBody>
          <a:bodyPr>
            <a:normAutofit fontScale="62500" lnSpcReduction="20000"/>
          </a:bodyPr>
          <a:lstStyle/>
          <a:p>
            <a:r>
              <a:rPr lang="en-AT" b="1" dirty="0"/>
              <a:t>“Sequence encoding” in the parameters of the LLM</a:t>
            </a:r>
            <a:r>
              <a:rPr lang="en-AT" dirty="0"/>
              <a:t>: </a:t>
            </a:r>
          </a:p>
          <a:p>
            <a:pPr marL="0" indent="0">
              <a:buNone/>
            </a:pPr>
            <a:r>
              <a:rPr lang="en-AT" dirty="0"/>
              <a:t>     tensor representation in the model parameters </a:t>
            </a:r>
          </a:p>
          <a:p>
            <a:pPr marL="0" indent="0">
              <a:buNone/>
            </a:pPr>
            <a:r>
              <a:rPr lang="en-AT" dirty="0"/>
              <a:t>     (e.g. 175B parameters in GPT-3 ?)</a:t>
            </a:r>
          </a:p>
          <a:p>
            <a:r>
              <a:rPr lang="en-AT" b="1" dirty="0"/>
              <a:t>Updates: </a:t>
            </a:r>
            <a:r>
              <a:rPr lang="en-AT" dirty="0"/>
              <a:t>not really?</a:t>
            </a:r>
          </a:p>
          <a:p>
            <a:pPr marL="0" indent="0">
              <a:buNone/>
            </a:pPr>
            <a:endParaRPr lang="en-AT" dirty="0"/>
          </a:p>
          <a:p>
            <a:endParaRPr lang="en-AT" dirty="0"/>
          </a:p>
          <a:p>
            <a:r>
              <a:rPr lang="en-AT" b="1" dirty="0"/>
              <a:t>API</a:t>
            </a:r>
            <a:r>
              <a:rPr lang="en-AT" dirty="0"/>
              <a:t>: Natural language, or, resp. character-sequence encoding of requests,</a:t>
            </a:r>
          </a:p>
          <a:p>
            <a:r>
              <a:rPr lang="en-GB" b="1" dirty="0"/>
              <a:t>R</a:t>
            </a:r>
            <a:r>
              <a:rPr lang="en-AT" b="1" dirty="0"/>
              <a:t>etrieval </a:t>
            </a:r>
            <a:r>
              <a:rPr lang="en-AT" dirty="0"/>
              <a:t>is unreliable...</a:t>
            </a:r>
          </a:p>
          <a:p>
            <a:pPr lvl="2"/>
            <a:r>
              <a:rPr lang="en-GB" dirty="0"/>
              <a:t>Guarantees that you get out what you put in?</a:t>
            </a:r>
            <a:endParaRPr lang="en-AT" dirty="0"/>
          </a:p>
          <a:p>
            <a:endParaRPr lang="en-AT" dirty="0"/>
          </a:p>
          <a:p>
            <a:pPr lvl="1"/>
            <a:endParaRPr lang="en-AT" dirty="0">
              <a:latin typeface="Courier New" panose="02070309020205020404" pitchFamily="49" charset="0"/>
              <a:cs typeface="Courier New" panose="02070309020205020404" pitchFamily="49" charset="0"/>
            </a:endParaRPr>
          </a:p>
          <a:p>
            <a:pPr marL="0" indent="0">
              <a:buNone/>
            </a:pPr>
            <a:endParaRPr lang="en-AT" dirty="0"/>
          </a:p>
          <a:p>
            <a:r>
              <a:rPr lang="en-AT" b="1" dirty="0"/>
              <a:t>Optimization?</a:t>
            </a:r>
          </a:p>
          <a:p>
            <a:pPr lvl="1"/>
            <a:r>
              <a:rPr lang="en-GB" dirty="0"/>
              <a:t>R</a:t>
            </a:r>
            <a:r>
              <a:rPr lang="en-AT" dirty="0"/>
              <a:t>etrieval is costly...</a:t>
            </a:r>
            <a:endParaRPr lang="en-AT" b="1" dirty="0"/>
          </a:p>
          <a:p>
            <a:endParaRPr lang="en-AT" dirty="0"/>
          </a:p>
          <a:p>
            <a:endParaRPr lang="en-AT" dirty="0"/>
          </a:p>
          <a:p>
            <a:endParaRPr lang="en-AT" dirty="0"/>
          </a:p>
        </p:txBody>
      </p:sp>
      <p:pic>
        <p:nvPicPr>
          <p:cNvPr id="7170" name="Picture 2" descr="🤔 Thinking Face emoji Meaning | Dictionary.com">
            <a:extLst>
              <a:ext uri="{FF2B5EF4-FFF2-40B4-BE49-F238E27FC236}">
                <a16:creationId xmlns:a16="http://schemas.microsoft.com/office/drawing/2014/main" id="{A67C9FF1-4352-5942-68A2-5FB95A371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143" y="99646"/>
            <a:ext cx="1296857" cy="1296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E110D8-4641-3057-8DCF-E1A5E6219150}"/>
              </a:ext>
            </a:extLst>
          </p:cNvPr>
          <p:cNvSpPr txBox="1"/>
          <p:nvPr/>
        </p:nvSpPr>
        <p:spPr>
          <a:xfrm>
            <a:off x="6952699" y="1079932"/>
            <a:ext cx="6105378" cy="646331"/>
          </a:xfrm>
          <a:prstGeom prst="rect">
            <a:avLst/>
          </a:prstGeom>
          <a:noFill/>
        </p:spPr>
        <p:txBody>
          <a:bodyPr wrap="square">
            <a:spAutoFit/>
          </a:bodyPr>
          <a:lstStyle/>
          <a:p>
            <a:pPr>
              <a:lnSpc>
                <a:spcPct val="100000"/>
              </a:lnSpc>
            </a:pPr>
            <a:r>
              <a:rPr lang="de-DE" b="1" i="1" dirty="0">
                <a:solidFill>
                  <a:srgbClr val="FF0000"/>
                </a:solidFill>
              </a:rPr>
              <a:t>In </a:t>
            </a:r>
            <a:r>
              <a:rPr lang="de-DE" b="1" i="1" dirty="0" err="1">
                <a:solidFill>
                  <a:srgbClr val="FF0000"/>
                </a:solidFill>
              </a:rPr>
              <a:t>what</a:t>
            </a:r>
            <a:r>
              <a:rPr lang="de-DE" b="1" i="1" dirty="0">
                <a:solidFill>
                  <a:srgbClr val="FF0000"/>
                </a:solidFill>
              </a:rPr>
              <a:t> sense </a:t>
            </a:r>
            <a:r>
              <a:rPr lang="de-DE" b="1" i="1" dirty="0" err="1">
                <a:solidFill>
                  <a:srgbClr val="FF0000"/>
                </a:solidFill>
              </a:rPr>
              <a:t>are</a:t>
            </a:r>
            <a:r>
              <a:rPr lang="de-DE" b="1" i="1" dirty="0">
                <a:solidFill>
                  <a:srgbClr val="FF0000"/>
                </a:solidFill>
              </a:rPr>
              <a:t> LLMs a </a:t>
            </a:r>
            <a:r>
              <a:rPr lang="de-DE" b="1" i="1" dirty="0" err="1">
                <a:solidFill>
                  <a:srgbClr val="FF0000"/>
                </a:solidFill>
              </a:rPr>
              <a:t>database</a:t>
            </a:r>
            <a:r>
              <a:rPr lang="de-DE" b="1" i="1" dirty="0">
                <a:solidFill>
                  <a:srgbClr val="FF0000"/>
                </a:solidFill>
              </a:rPr>
              <a:t>?</a:t>
            </a:r>
          </a:p>
          <a:p>
            <a:pPr lvl="1">
              <a:lnSpc>
                <a:spcPct val="100000"/>
              </a:lnSpc>
            </a:pPr>
            <a:r>
              <a:rPr lang="de-DE" b="1" i="1" dirty="0" err="1">
                <a:solidFill>
                  <a:srgbClr val="FF0000"/>
                </a:solidFill>
              </a:rPr>
              <a:t>What</a:t>
            </a:r>
            <a:r>
              <a:rPr lang="de-DE" b="1" i="1" dirty="0">
                <a:solidFill>
                  <a:srgbClr val="FF0000"/>
                </a:solidFill>
              </a:rPr>
              <a:t> </a:t>
            </a:r>
            <a:r>
              <a:rPr lang="de-DE" b="1" i="1" dirty="0" err="1">
                <a:solidFill>
                  <a:srgbClr val="FF0000"/>
                </a:solidFill>
              </a:rPr>
              <a:t>exactly</a:t>
            </a:r>
            <a:r>
              <a:rPr lang="de-DE" b="1" i="1" dirty="0">
                <a:solidFill>
                  <a:srgbClr val="FF0000"/>
                </a:solidFill>
              </a:rPr>
              <a:t> </a:t>
            </a:r>
            <a:r>
              <a:rPr lang="de-DE" b="1" i="1" dirty="0" err="1">
                <a:solidFill>
                  <a:srgbClr val="FF0000"/>
                </a:solidFill>
              </a:rPr>
              <a:t>doesn‘t</a:t>
            </a:r>
            <a:r>
              <a:rPr lang="de-DE" b="1" i="1" dirty="0">
                <a:solidFill>
                  <a:srgbClr val="FF0000"/>
                </a:solidFill>
              </a:rPr>
              <a:t> </a:t>
            </a:r>
            <a:r>
              <a:rPr lang="de-DE" b="1" i="1" dirty="0" err="1">
                <a:solidFill>
                  <a:srgbClr val="FF0000"/>
                </a:solidFill>
              </a:rPr>
              <a:t>work</a:t>
            </a:r>
            <a:r>
              <a:rPr lang="de-DE" b="1" i="1" dirty="0">
                <a:solidFill>
                  <a:srgbClr val="FF0000"/>
                </a:solidFill>
              </a:rPr>
              <a:t> and </a:t>
            </a:r>
            <a:r>
              <a:rPr lang="de-DE" b="1" i="1" dirty="0" err="1">
                <a:solidFill>
                  <a:srgbClr val="FF0000"/>
                </a:solidFill>
              </a:rPr>
              <a:t>why</a:t>
            </a:r>
            <a:r>
              <a:rPr lang="de-DE" b="1" i="1" dirty="0">
                <a:solidFill>
                  <a:srgbClr val="FF0000"/>
                </a:solidFill>
              </a:rPr>
              <a:t>?</a:t>
            </a:r>
          </a:p>
        </p:txBody>
      </p:sp>
      <p:sp>
        <p:nvSpPr>
          <p:cNvPr id="9" name="Can 8">
            <a:extLst>
              <a:ext uri="{FF2B5EF4-FFF2-40B4-BE49-F238E27FC236}">
                <a16:creationId xmlns:a16="http://schemas.microsoft.com/office/drawing/2014/main" id="{4A9485BA-6D01-165C-6B8D-B08A4125DF2B}"/>
              </a:ext>
            </a:extLst>
          </p:cNvPr>
          <p:cNvSpPr/>
          <p:nvPr/>
        </p:nvSpPr>
        <p:spPr>
          <a:xfrm>
            <a:off x="10152750" y="170873"/>
            <a:ext cx="742393" cy="79414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LLMs</a:t>
            </a:r>
          </a:p>
        </p:txBody>
      </p:sp>
    </p:spTree>
    <p:extLst>
      <p:ext uri="{BB962C8B-B14F-4D97-AF65-F5344CB8AC3E}">
        <p14:creationId xmlns:p14="http://schemas.microsoft.com/office/powerpoint/2010/main" val="333138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A4DC5-4E80-AA01-ED25-15B2BA0A6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EA4DA-B58A-04FE-DF91-49D87E6618AA}"/>
              </a:ext>
            </a:extLst>
          </p:cNvPr>
          <p:cNvSpPr>
            <a:spLocks noGrp="1"/>
          </p:cNvSpPr>
          <p:nvPr>
            <p:ph type="title"/>
          </p:nvPr>
        </p:nvSpPr>
        <p:spPr>
          <a:xfrm>
            <a:off x="310075" y="285786"/>
            <a:ext cx="10515600" cy="1325563"/>
          </a:xfrm>
        </p:spPr>
        <p:txBody>
          <a:bodyPr/>
          <a:lstStyle/>
          <a:p>
            <a:r>
              <a:rPr lang="en-AT" dirty="0"/>
              <a:t>… how does that fit to KGs?</a:t>
            </a:r>
          </a:p>
        </p:txBody>
      </p:sp>
      <p:sp>
        <p:nvSpPr>
          <p:cNvPr id="3" name="Content Placeholder 2">
            <a:extLst>
              <a:ext uri="{FF2B5EF4-FFF2-40B4-BE49-F238E27FC236}">
                <a16:creationId xmlns:a16="http://schemas.microsoft.com/office/drawing/2014/main" id="{A2702306-4724-D2B0-9B4F-9E06C584B6F3}"/>
              </a:ext>
            </a:extLst>
          </p:cNvPr>
          <p:cNvSpPr>
            <a:spLocks noGrp="1"/>
          </p:cNvSpPr>
          <p:nvPr>
            <p:ph idx="1"/>
          </p:nvPr>
        </p:nvSpPr>
        <p:spPr>
          <a:xfrm>
            <a:off x="30738" y="1841178"/>
            <a:ext cx="6065262" cy="4351338"/>
          </a:xfrm>
        </p:spPr>
        <p:txBody>
          <a:bodyPr>
            <a:normAutofit/>
          </a:bodyPr>
          <a:lstStyle/>
          <a:p>
            <a:endParaRPr lang="en-AT" dirty="0"/>
          </a:p>
          <a:p>
            <a:endParaRPr lang="en-AT" dirty="0"/>
          </a:p>
          <a:p>
            <a:endParaRPr lang="en-AT" dirty="0"/>
          </a:p>
        </p:txBody>
      </p:sp>
      <p:pic>
        <p:nvPicPr>
          <p:cNvPr id="7170" name="Picture 2" descr="🤔 Thinking Face emoji Meaning | Dictionary.com">
            <a:extLst>
              <a:ext uri="{FF2B5EF4-FFF2-40B4-BE49-F238E27FC236}">
                <a16:creationId xmlns:a16="http://schemas.microsoft.com/office/drawing/2014/main" id="{44AC2FB4-CA60-5D8B-1FB7-B514CF9DD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143" y="99646"/>
            <a:ext cx="1296857" cy="1296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07AEE6B-0A38-6247-780E-746A50FEAADD}"/>
              </a:ext>
            </a:extLst>
          </p:cNvPr>
          <p:cNvSpPr txBox="1"/>
          <p:nvPr/>
        </p:nvSpPr>
        <p:spPr>
          <a:xfrm>
            <a:off x="6952699" y="1079932"/>
            <a:ext cx="6105378" cy="646331"/>
          </a:xfrm>
          <a:prstGeom prst="rect">
            <a:avLst/>
          </a:prstGeom>
          <a:noFill/>
        </p:spPr>
        <p:txBody>
          <a:bodyPr wrap="square">
            <a:spAutoFit/>
          </a:bodyPr>
          <a:lstStyle/>
          <a:p>
            <a:pPr>
              <a:lnSpc>
                <a:spcPct val="100000"/>
              </a:lnSpc>
            </a:pPr>
            <a:r>
              <a:rPr lang="de-DE" b="1" i="1" dirty="0">
                <a:solidFill>
                  <a:srgbClr val="FF0000"/>
                </a:solidFill>
              </a:rPr>
              <a:t>In </a:t>
            </a:r>
            <a:r>
              <a:rPr lang="de-DE" b="1" i="1" dirty="0" err="1">
                <a:solidFill>
                  <a:srgbClr val="FF0000"/>
                </a:solidFill>
              </a:rPr>
              <a:t>what</a:t>
            </a:r>
            <a:r>
              <a:rPr lang="de-DE" b="1" i="1" dirty="0">
                <a:solidFill>
                  <a:srgbClr val="FF0000"/>
                </a:solidFill>
              </a:rPr>
              <a:t> sense </a:t>
            </a:r>
            <a:r>
              <a:rPr lang="de-DE" b="1" i="1" dirty="0" err="1">
                <a:solidFill>
                  <a:srgbClr val="FF0000"/>
                </a:solidFill>
              </a:rPr>
              <a:t>are</a:t>
            </a:r>
            <a:r>
              <a:rPr lang="de-DE" b="1" i="1" dirty="0">
                <a:solidFill>
                  <a:srgbClr val="FF0000"/>
                </a:solidFill>
              </a:rPr>
              <a:t> KGs a </a:t>
            </a:r>
            <a:r>
              <a:rPr lang="de-DE" b="1" i="1" dirty="0" err="1">
                <a:solidFill>
                  <a:srgbClr val="FF0000"/>
                </a:solidFill>
              </a:rPr>
              <a:t>database</a:t>
            </a:r>
            <a:r>
              <a:rPr lang="de-DE" b="1" i="1" dirty="0">
                <a:solidFill>
                  <a:srgbClr val="FF0000"/>
                </a:solidFill>
              </a:rPr>
              <a:t>?</a:t>
            </a:r>
          </a:p>
          <a:p>
            <a:pPr lvl="1">
              <a:lnSpc>
                <a:spcPct val="100000"/>
              </a:lnSpc>
            </a:pPr>
            <a:r>
              <a:rPr lang="de-DE" b="1" i="1" dirty="0" err="1">
                <a:solidFill>
                  <a:srgbClr val="FF0000"/>
                </a:solidFill>
              </a:rPr>
              <a:t>What</a:t>
            </a:r>
            <a:r>
              <a:rPr lang="de-DE" b="1" i="1" dirty="0">
                <a:solidFill>
                  <a:srgbClr val="FF0000"/>
                </a:solidFill>
              </a:rPr>
              <a:t> </a:t>
            </a:r>
            <a:r>
              <a:rPr lang="de-DE" b="1" i="1" dirty="0" err="1">
                <a:solidFill>
                  <a:srgbClr val="FF0000"/>
                </a:solidFill>
              </a:rPr>
              <a:t>exactly</a:t>
            </a:r>
            <a:r>
              <a:rPr lang="de-DE" b="1" i="1" dirty="0">
                <a:solidFill>
                  <a:srgbClr val="FF0000"/>
                </a:solidFill>
              </a:rPr>
              <a:t> </a:t>
            </a:r>
            <a:r>
              <a:rPr lang="de-DE" b="1" i="1" dirty="0" err="1">
                <a:solidFill>
                  <a:srgbClr val="FF0000"/>
                </a:solidFill>
              </a:rPr>
              <a:t>doesn‘t</a:t>
            </a:r>
            <a:r>
              <a:rPr lang="de-DE" b="1" i="1" dirty="0">
                <a:solidFill>
                  <a:srgbClr val="FF0000"/>
                </a:solidFill>
              </a:rPr>
              <a:t> </a:t>
            </a:r>
            <a:r>
              <a:rPr lang="de-DE" b="1" i="1" dirty="0" err="1">
                <a:solidFill>
                  <a:srgbClr val="FF0000"/>
                </a:solidFill>
              </a:rPr>
              <a:t>work</a:t>
            </a:r>
            <a:r>
              <a:rPr lang="de-DE" b="1" i="1" dirty="0">
                <a:solidFill>
                  <a:srgbClr val="FF0000"/>
                </a:solidFill>
              </a:rPr>
              <a:t> and </a:t>
            </a:r>
            <a:r>
              <a:rPr lang="de-DE" b="1" i="1" dirty="0" err="1">
                <a:solidFill>
                  <a:srgbClr val="FF0000"/>
                </a:solidFill>
              </a:rPr>
              <a:t>why</a:t>
            </a:r>
            <a:r>
              <a:rPr lang="de-DE" b="1" i="1" dirty="0">
                <a:solidFill>
                  <a:srgbClr val="FF0000"/>
                </a:solidFill>
              </a:rPr>
              <a:t>?</a:t>
            </a:r>
          </a:p>
        </p:txBody>
      </p:sp>
      <p:sp>
        <p:nvSpPr>
          <p:cNvPr id="9" name="Can 8">
            <a:extLst>
              <a:ext uri="{FF2B5EF4-FFF2-40B4-BE49-F238E27FC236}">
                <a16:creationId xmlns:a16="http://schemas.microsoft.com/office/drawing/2014/main" id="{69805ED4-399C-2234-1F20-500A9A1C02A9}"/>
              </a:ext>
            </a:extLst>
          </p:cNvPr>
          <p:cNvSpPr/>
          <p:nvPr/>
        </p:nvSpPr>
        <p:spPr>
          <a:xfrm>
            <a:off x="10152750" y="170873"/>
            <a:ext cx="742393" cy="79414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KGs</a:t>
            </a:r>
          </a:p>
        </p:txBody>
      </p:sp>
      <p:sp>
        <p:nvSpPr>
          <p:cNvPr id="5" name="Content Placeholder 2">
            <a:extLst>
              <a:ext uri="{FF2B5EF4-FFF2-40B4-BE49-F238E27FC236}">
                <a16:creationId xmlns:a16="http://schemas.microsoft.com/office/drawing/2014/main" id="{E8B890E2-1B7B-C8E4-BC30-FDC13F2E5D11}"/>
              </a:ext>
            </a:extLst>
          </p:cNvPr>
          <p:cNvSpPr txBox="1">
            <a:spLocks/>
          </p:cNvSpPr>
          <p:nvPr/>
        </p:nvSpPr>
        <p:spPr>
          <a:xfrm>
            <a:off x="134815" y="1611348"/>
            <a:ext cx="11830444" cy="5147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1800" b="1" dirty="0"/>
              <a:t>Schema </a:t>
            </a:r>
            <a:r>
              <a:rPr lang="en-AT" sz="1800" b="1" dirty="0">
                <a:solidFill>
                  <a:srgbClr val="FF0000"/>
                </a:solidFill>
              </a:rPr>
              <a:t>independent </a:t>
            </a:r>
            <a:r>
              <a:rPr lang="en-AT" sz="1800" b="1" dirty="0"/>
              <a:t>data encoding</a:t>
            </a:r>
            <a:r>
              <a:rPr lang="en-AT" sz="1800" dirty="0"/>
              <a:t>: </a:t>
            </a:r>
          </a:p>
          <a:p>
            <a:pPr marL="0" indent="0">
              <a:buFont typeface="Arial" panose="020B0604020202020204" pitchFamily="34" charset="0"/>
              <a:buNone/>
            </a:pPr>
            <a:r>
              <a:rPr lang="en-AT" sz="1800" dirty="0"/>
              <a:t>     less room for bespoke indexes,</a:t>
            </a:r>
          </a:p>
          <a:p>
            <a:pPr marL="0" indent="0">
              <a:buFont typeface="Arial" panose="020B0604020202020204" pitchFamily="34" charset="0"/>
              <a:buNone/>
            </a:pPr>
            <a:r>
              <a:rPr lang="en-AT" sz="1800" dirty="0"/>
              <a:t>     still </a:t>
            </a:r>
            <a:r>
              <a:rPr lang="en-AT" sz="1800" b="1" dirty="0"/>
              <a:t>relatively </a:t>
            </a:r>
            <a:r>
              <a:rPr lang="en-AT" sz="1800" dirty="0"/>
              <a:t>efficient retrieval</a:t>
            </a:r>
          </a:p>
          <a:p>
            <a:r>
              <a:rPr lang="en-AT" sz="1800" b="1" dirty="0"/>
              <a:t>Updates: </a:t>
            </a:r>
            <a:r>
              <a:rPr lang="en-AT" sz="1800" dirty="0"/>
              <a:t>mostly efficient,  … but indexes at a cost (e.g. compressed index encodings such as HDT [1] )</a:t>
            </a:r>
          </a:p>
          <a:p>
            <a:r>
              <a:rPr lang="en-AT" sz="1800" b="1" dirty="0"/>
              <a:t>Integrity Constraints</a:t>
            </a:r>
            <a:r>
              <a:rPr lang="en-AT" sz="1800" b="1" dirty="0">
                <a:solidFill>
                  <a:srgbClr val="FF0000"/>
                </a:solidFill>
              </a:rPr>
              <a:t>+Logical axioms</a:t>
            </a:r>
            <a:r>
              <a:rPr lang="en-AT" sz="1800" b="1" dirty="0"/>
              <a:t>: </a:t>
            </a:r>
          </a:p>
          <a:p>
            <a:pPr lvl="1"/>
            <a:r>
              <a:rPr lang="en-AT" sz="1400" b="1" dirty="0"/>
              <a:t>not </a:t>
            </a:r>
            <a:r>
              <a:rPr lang="en-AT" sz="1400" dirty="0"/>
              <a:t>checked upon insert/updates</a:t>
            </a:r>
          </a:p>
          <a:p>
            <a:pPr lvl="1"/>
            <a:r>
              <a:rPr lang="en-GB" sz="1400" dirty="0"/>
              <a:t>D</a:t>
            </a:r>
            <a:r>
              <a:rPr lang="en-AT" sz="1400" dirty="0"/>
              <a:t>ifferent standards and language: </a:t>
            </a:r>
            <a:r>
              <a:rPr lang="en-AT" sz="1400" b="1" dirty="0"/>
              <a:t>OWL</a:t>
            </a:r>
            <a:r>
              <a:rPr lang="en-AT" sz="1400" dirty="0"/>
              <a:t> (Description Logics), </a:t>
            </a:r>
            <a:r>
              <a:rPr lang="en-AT" sz="1400" b="1" dirty="0"/>
              <a:t>SHACL </a:t>
            </a:r>
            <a:r>
              <a:rPr lang="en-AT" sz="1400" dirty="0"/>
              <a:t>(constraints), Datalog variants, </a:t>
            </a:r>
          </a:p>
          <a:p>
            <a:pPr lvl="1"/>
            <a:endParaRPr lang="en-AT" sz="1800" dirty="0"/>
          </a:p>
          <a:p>
            <a:r>
              <a:rPr lang="en-AT" sz="1800" b="1" dirty="0"/>
              <a:t>API</a:t>
            </a:r>
            <a:r>
              <a:rPr lang="en-AT" sz="1800" dirty="0"/>
              <a:t>: Declarative query languages (SPARQL)</a:t>
            </a:r>
          </a:p>
          <a:p>
            <a:pPr marL="0" indent="0">
              <a:buNone/>
            </a:pPr>
            <a:endParaRPr lang="en-AT" sz="1800" dirty="0"/>
          </a:p>
          <a:p>
            <a:r>
              <a:rPr lang="en-AT" sz="1800" b="1" dirty="0"/>
              <a:t>Optimization? </a:t>
            </a:r>
            <a:r>
              <a:rPr lang="en-GB" sz="1800" dirty="0"/>
              <a:t>P</a:t>
            </a:r>
            <a:r>
              <a:rPr lang="en-AT" sz="1800" dirty="0"/>
              <a:t>artially... “compact deductive representation” comes at a cost</a:t>
            </a:r>
          </a:p>
          <a:p>
            <a:endParaRPr lang="en-AT" sz="1800" dirty="0"/>
          </a:p>
          <a:p>
            <a:pPr marL="0" indent="0">
              <a:buNone/>
            </a:pPr>
            <a:r>
              <a:rPr lang="en-AT" sz="1600" dirty="0"/>
              <a:t>[1] </a:t>
            </a:r>
            <a:r>
              <a:rPr lang="en-GB" sz="1600" dirty="0"/>
              <a:t>Javier D. Fernández, Miguel A. Martínez-Prieto, Claudio Gutierrez, Axel Polleres, Mario Arias: Binary RDF representation for publication and exchange (HDT). J. Web </a:t>
            </a:r>
            <a:r>
              <a:rPr lang="en-GB" sz="1600" dirty="0" err="1"/>
              <a:t>Semant</a:t>
            </a:r>
            <a:r>
              <a:rPr lang="en-GB" sz="1600" dirty="0"/>
              <a:t>. 19: 22-41 (2013)</a:t>
            </a:r>
          </a:p>
          <a:p>
            <a:endParaRPr lang="en-AT" sz="1400" dirty="0"/>
          </a:p>
          <a:p>
            <a:endParaRPr lang="en-AT" sz="1400" dirty="0"/>
          </a:p>
        </p:txBody>
      </p:sp>
      <p:pic>
        <p:nvPicPr>
          <p:cNvPr id="10247" name="Picture 7">
            <a:extLst>
              <a:ext uri="{FF2B5EF4-FFF2-40B4-BE49-F238E27FC236}">
                <a16:creationId xmlns:a16="http://schemas.microsoft.com/office/drawing/2014/main" id="{7D7AE2F6-525B-7342-D24C-5A9F40538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2746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4F339C06-B860-9F44-CD1E-6827CD80C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746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C7F8B4DB-529D-6A0C-3BFA-D0C8B7F2F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2746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C0FA5206-C651-F32C-3E66-D56D812F2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274638"/>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2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82730-1BB0-7B40-016C-357AD04FCE0F}"/>
              </a:ext>
            </a:extLst>
          </p:cNvPr>
          <p:cNvSpPr>
            <a:spLocks noGrp="1"/>
          </p:cNvSpPr>
          <p:nvPr>
            <p:ph idx="1"/>
          </p:nvPr>
        </p:nvSpPr>
        <p:spPr>
          <a:xfrm>
            <a:off x="700729" y="1823244"/>
            <a:ext cx="10346192" cy="4304461"/>
          </a:xfrm>
        </p:spPr>
        <p:txBody>
          <a:bodyPr/>
          <a:lstStyle/>
          <a:p>
            <a:r>
              <a:rPr lang="en-AT" dirty="0"/>
              <a:t>DBPedia (since 2007) 			vs. 			Wikidata (since 2012)</a:t>
            </a:r>
          </a:p>
        </p:txBody>
      </p:sp>
      <p:sp>
        <p:nvSpPr>
          <p:cNvPr id="3" name="Title 2">
            <a:extLst>
              <a:ext uri="{FF2B5EF4-FFF2-40B4-BE49-F238E27FC236}">
                <a16:creationId xmlns:a16="http://schemas.microsoft.com/office/drawing/2014/main" id="{A7E0920F-25BB-F325-C4EB-7013BB2E8761}"/>
              </a:ext>
            </a:extLst>
          </p:cNvPr>
          <p:cNvSpPr>
            <a:spLocks noGrp="1"/>
          </p:cNvSpPr>
          <p:nvPr>
            <p:ph type="title"/>
          </p:nvPr>
        </p:nvSpPr>
        <p:spPr>
          <a:xfrm>
            <a:off x="531321" y="287973"/>
            <a:ext cx="10515600" cy="1325563"/>
          </a:xfrm>
        </p:spPr>
        <p:txBody>
          <a:bodyPr>
            <a:normAutofit/>
          </a:bodyPr>
          <a:lstStyle/>
          <a:p>
            <a:r>
              <a:rPr lang="en-AT" dirty="0"/>
              <a:t>L</a:t>
            </a:r>
            <a:r>
              <a:rPr lang="en-GB" dirty="0"/>
              <a:t>e</a:t>
            </a:r>
            <a:r>
              <a:rPr lang="en-AT" dirty="0"/>
              <a:t>t’s have a look at practical examples of collaboratively curated Knowledge Graphs:</a:t>
            </a:r>
          </a:p>
        </p:txBody>
      </p:sp>
      <p:pic>
        <p:nvPicPr>
          <p:cNvPr id="4" name="Picture 3">
            <a:extLst>
              <a:ext uri="{FF2B5EF4-FFF2-40B4-BE49-F238E27FC236}">
                <a16:creationId xmlns:a16="http://schemas.microsoft.com/office/drawing/2014/main" id="{C186F282-98CE-8C62-10D9-2D5DCB2B1607}"/>
              </a:ext>
            </a:extLst>
          </p:cNvPr>
          <p:cNvPicPr>
            <a:picLocks noChangeAspect="1"/>
          </p:cNvPicPr>
          <p:nvPr/>
        </p:nvPicPr>
        <p:blipFill>
          <a:blip r:embed="rId2"/>
          <a:stretch>
            <a:fillRect/>
          </a:stretch>
        </p:blipFill>
        <p:spPr>
          <a:xfrm>
            <a:off x="83378" y="2555895"/>
            <a:ext cx="3054927" cy="3583664"/>
          </a:xfrm>
          <a:prstGeom prst="rect">
            <a:avLst/>
          </a:prstGeom>
        </p:spPr>
      </p:pic>
      <p:pic>
        <p:nvPicPr>
          <p:cNvPr id="5" name="Picture 4">
            <a:extLst>
              <a:ext uri="{FF2B5EF4-FFF2-40B4-BE49-F238E27FC236}">
                <a16:creationId xmlns:a16="http://schemas.microsoft.com/office/drawing/2014/main" id="{B538D1FF-286E-0E06-646D-E2A1088EDC5C}"/>
              </a:ext>
            </a:extLst>
          </p:cNvPr>
          <p:cNvPicPr>
            <a:picLocks noChangeAspect="1"/>
          </p:cNvPicPr>
          <p:nvPr/>
        </p:nvPicPr>
        <p:blipFill>
          <a:blip r:embed="rId3"/>
          <a:stretch>
            <a:fillRect/>
          </a:stretch>
        </p:blipFill>
        <p:spPr>
          <a:xfrm>
            <a:off x="8924046" y="2097660"/>
            <a:ext cx="3054926" cy="4553569"/>
          </a:xfrm>
          <a:prstGeom prst="rect">
            <a:avLst/>
          </a:prstGeom>
        </p:spPr>
      </p:pic>
      <p:sp>
        <p:nvSpPr>
          <p:cNvPr id="6" name="TextBox 5">
            <a:extLst>
              <a:ext uri="{FF2B5EF4-FFF2-40B4-BE49-F238E27FC236}">
                <a16:creationId xmlns:a16="http://schemas.microsoft.com/office/drawing/2014/main" id="{3C8A1AD0-643A-91C9-3226-9168BD3C577C}"/>
              </a:ext>
            </a:extLst>
          </p:cNvPr>
          <p:cNvSpPr txBox="1"/>
          <p:nvPr/>
        </p:nvSpPr>
        <p:spPr>
          <a:xfrm>
            <a:off x="3396987" y="3496030"/>
            <a:ext cx="5205784" cy="1938992"/>
          </a:xfrm>
          <a:prstGeom prst="rect">
            <a:avLst/>
          </a:prstGeom>
          <a:noFill/>
        </p:spPr>
        <p:txBody>
          <a:bodyPr wrap="none" rtlCol="0">
            <a:spAutoFit/>
          </a:bodyPr>
          <a:lstStyle/>
          <a:p>
            <a:pPr marL="285750" indent="-285750">
              <a:buFont typeface="Arial" panose="020B0604020202020204" pitchFamily="34" charset="0"/>
              <a:buChar char="•"/>
            </a:pPr>
            <a:r>
              <a:rPr lang="en-US" sz="2000" dirty="0"/>
              <a:t>Data Format: RDF</a:t>
            </a:r>
          </a:p>
          <a:p>
            <a:pPr marL="285750" indent="-285750">
              <a:buFont typeface="Arial" panose="020B0604020202020204" pitchFamily="34" charset="0"/>
              <a:buChar char="•"/>
            </a:pPr>
            <a:r>
              <a:rPr lang="en-US" sz="2000" dirty="0"/>
              <a:t>Retrieval: SPARQL endpoint</a:t>
            </a:r>
          </a:p>
          <a:p>
            <a:pPr marL="285750" indent="-285750">
              <a:buFont typeface="Arial" panose="020B0604020202020204" pitchFamily="34" charset="0"/>
              <a:buChar char="•"/>
            </a:pPr>
            <a:r>
              <a:rPr lang="en-US" sz="2000" dirty="0"/>
              <a:t>Logical axioms: Deductive inference (OWL)</a:t>
            </a:r>
          </a:p>
          <a:p>
            <a:pPr marL="285750" indent="-285750">
              <a:buFont typeface="Arial" panose="020B0604020202020204" pitchFamily="34" charset="0"/>
              <a:buChar char="•"/>
            </a:pPr>
            <a:r>
              <a:rPr lang="en-US" sz="2000" dirty="0"/>
              <a:t>Constraints (SHACL)</a:t>
            </a:r>
          </a:p>
          <a:p>
            <a:pPr marL="285750" indent="-285750">
              <a:buFont typeface="Arial" panose="020B0604020202020204" pitchFamily="34" charset="0"/>
              <a:buChar char="•"/>
            </a:pPr>
            <a:r>
              <a:rPr lang="en-US" sz="2000" dirty="0"/>
              <a:t>Consistent</a:t>
            </a:r>
          </a:p>
          <a:p>
            <a:pPr marL="285750" indent="-285750">
              <a:buFont typeface="Arial" panose="020B0604020202020204" pitchFamily="34" charset="0"/>
              <a:buChar char="•"/>
            </a:pPr>
            <a:r>
              <a:rPr lang="en-US" sz="2000" dirty="0"/>
              <a:t>Context</a:t>
            </a:r>
          </a:p>
        </p:txBody>
      </p:sp>
      <p:pic>
        <p:nvPicPr>
          <p:cNvPr id="1026" name="Picture 2">
            <a:extLst>
              <a:ext uri="{FF2B5EF4-FFF2-40B4-BE49-F238E27FC236}">
                <a16:creationId xmlns:a16="http://schemas.microsoft.com/office/drawing/2014/main" id="{BBB4EC75-096C-4C19-48B4-84E3E691B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103" y="3567549"/>
            <a:ext cx="230640" cy="230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6F58F7C-7B07-5F2A-036E-934CBC13C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400" y="3849236"/>
            <a:ext cx="230640" cy="230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5E94684-3F67-BB1C-46AA-A2B5F23DF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400" y="4143805"/>
            <a:ext cx="230640" cy="230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red circle with a x in the middle | Premium AI-generated vector">
            <a:extLst>
              <a:ext uri="{FF2B5EF4-FFF2-40B4-BE49-F238E27FC236}">
                <a16:creationId xmlns:a16="http://schemas.microsoft.com/office/drawing/2014/main" id="{80301EC7-E3DA-1BFA-100F-65D2B09B8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629" y="4752375"/>
            <a:ext cx="237412" cy="2374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 red circle with a x in the middle | Premium AI-generated vector">
            <a:extLst>
              <a:ext uri="{FF2B5EF4-FFF2-40B4-BE49-F238E27FC236}">
                <a16:creationId xmlns:a16="http://schemas.microsoft.com/office/drawing/2014/main" id="{23495E93-963D-7018-F36D-31196E620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629" y="4465526"/>
            <a:ext cx="237412" cy="2374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69AE1D73-B7E8-4849-BBE7-6963D7DFE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646" y="3501934"/>
            <a:ext cx="230640" cy="230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8A52485C-1C03-1045-A481-8727EECE3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943" y="3783621"/>
            <a:ext cx="230640" cy="2306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6123D0AD-D8D3-6EB1-56D8-DFD4FCB1A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2172" y="4680547"/>
            <a:ext cx="244676" cy="2446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 red circle with a x in the middle | Premium AI-generated vector">
            <a:extLst>
              <a:ext uri="{FF2B5EF4-FFF2-40B4-BE49-F238E27FC236}">
                <a16:creationId xmlns:a16="http://schemas.microsoft.com/office/drawing/2014/main" id="{5DCF4F65-8A7A-C36E-4134-A3ECB05C1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436" y="4960210"/>
            <a:ext cx="237412" cy="237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 red circle with a x in the middle | Premium AI-generated vector">
            <a:extLst>
              <a:ext uri="{FF2B5EF4-FFF2-40B4-BE49-F238E27FC236}">
                <a16:creationId xmlns:a16="http://schemas.microsoft.com/office/drawing/2014/main" id="{E3BC29E8-90C3-9A19-FA47-A86ED3804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172" y="4118224"/>
            <a:ext cx="237412" cy="237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AFC1E91-89F3-46F4-964D-38A3360D6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540" y="4384513"/>
            <a:ext cx="244676" cy="244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 red circle with a x in the middle | Premium AI-generated vector">
            <a:extLst>
              <a:ext uri="{FF2B5EF4-FFF2-40B4-BE49-F238E27FC236}">
                <a16:creationId xmlns:a16="http://schemas.microsoft.com/office/drawing/2014/main" id="{D8FA1149-CAA8-3DF2-BD4C-7430D957F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066" y="5038587"/>
            <a:ext cx="237412" cy="23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5279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3621</TotalTime>
  <Words>1385</Words>
  <Application>Microsoft Macintosh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Courier New</vt:lpstr>
      <vt:lpstr>Wingdings</vt:lpstr>
      <vt:lpstr>Office Theme</vt:lpstr>
      <vt:lpstr>Towards a BILAI  “Hybrid Knowledge Model”  </vt:lpstr>
      <vt:lpstr>Nov 28: https://youtu.be/9AMx1YgPirk</vt:lpstr>
      <vt:lpstr>Our last meeting:</vt:lpstr>
      <vt:lpstr>Our last meeting:</vt:lpstr>
      <vt:lpstr>Potential components of a Hybrid Knowledge Model (without claiming completeness)</vt:lpstr>
      <vt:lpstr>What I learnt about databases…</vt:lpstr>
      <vt:lpstr>… how does that fit to LLMs?</vt:lpstr>
      <vt:lpstr>… how does that fit to KGs?</vt:lpstr>
      <vt:lpstr>Let’s have a look at practical examples of collaboratively curated Knowledge Graphs:</vt:lpstr>
      <vt:lpstr>Dbpedia is not logically consistent!   [1]</vt:lpstr>
      <vt:lpstr>Wikidata is also not “consistent”, but doesn’t use OWL</vt:lpstr>
      <vt:lpstr>A lot if open questions  (that require Bilateral AI expertise):</vt:lpstr>
      <vt:lpstr>Looking forward to learn from each other!</vt:lpstr>
      <vt:lpstr>Backup information on my area (Knowledge Graphs) incl. own work and trends, see:</vt:lpstr>
      <vt:lpstr>Pitch Axel Polleres BILAI opening event (in German):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Polleres, Axel</dc:creator>
  <cp:lastModifiedBy>Polleres, Axel</cp:lastModifiedBy>
  <cp:revision>25</cp:revision>
  <dcterms:created xsi:type="dcterms:W3CDTF">2025-02-25T03:10:11Z</dcterms:created>
  <dcterms:modified xsi:type="dcterms:W3CDTF">2025-02-27T16:06:40Z</dcterms:modified>
</cp:coreProperties>
</file>