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3" r:id="rId1"/>
  </p:sldMasterIdLst>
  <p:notesMasterIdLst>
    <p:notesMasterId r:id="rId15"/>
  </p:notesMasterIdLst>
  <p:sldIdLst>
    <p:sldId id="268" r:id="rId2"/>
    <p:sldId id="257" r:id="rId3"/>
    <p:sldId id="267" r:id="rId4"/>
    <p:sldId id="259" r:id="rId5"/>
    <p:sldId id="258" r:id="rId6"/>
    <p:sldId id="261" r:id="rId7"/>
    <p:sldId id="262" r:id="rId8"/>
    <p:sldId id="260" r:id="rId9"/>
    <p:sldId id="266" r:id="rId10"/>
    <p:sldId id="264" r:id="rId11"/>
    <p:sldId id="270" r:id="rId12"/>
    <p:sldId id="269" r:id="rId13"/>
    <p:sldId id="265" r:id="rId14"/>
  </p:sldIdLst>
  <p:sldSz cx="12192000" cy="6858000"/>
  <p:notesSz cx="6858000" cy="9144000"/>
  <p:embeddedFontLst>
    <p:embeddedFont>
      <p:font typeface="Arial Black" panose="020B0604020202020204" pitchFamily="34" charset="0"/>
      <p:bold r:id="rId16"/>
    </p:embeddedFont>
    <p:embeddedFont>
      <p:font typeface="Play" pitchFamily="2" charset="0"/>
      <p:regular r:id="rId17"/>
      <p:bold r:id="rId18"/>
    </p:embeddedFont>
    <p:embeddedFont>
      <p:font typeface="Verdana" panose="020B060403050404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2"/>
    <p:restoredTop sz="94795"/>
  </p:normalViewPr>
  <p:slideViewPr>
    <p:cSldViewPr snapToGrid="0">
      <p:cViewPr varScale="1">
        <p:scale>
          <a:sx n="79" d="100"/>
          <a:sy n="79" d="100"/>
        </p:scale>
        <p:origin x="224" y="72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3" name="Google Shape;140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dirty="0"/>
              <a:t>Test</a:t>
            </a:r>
            <a:endParaRPr dirty="0"/>
          </a:p>
        </p:txBody>
      </p:sp>
      <p:sp>
        <p:nvSpPr>
          <p:cNvPr id="1404" name="Google Shape;140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But this is a “chat-</a:t>
            </a:r>
            <a:r>
              <a:rPr lang="en-GB" dirty="0"/>
              <a:t>t</a:t>
            </a:r>
            <a:r>
              <a:rPr lang="en-AT" dirty="0"/>
              <a:t>o-your-data use case”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Arial"/>
                <a:ea typeface="Arial"/>
                <a:cs typeface="Arial"/>
                <a:sym typeface="Arial"/>
              </a:rPr>
              <a:t>2</a:t>
            </a:fld>
            <a:endParaRPr lang="de-DE"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119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Sepp Hiochreiter: an LLM is actually a “database”… </a:t>
            </a:r>
            <a:r>
              <a:rPr lang="en-AT" b="1" dirty="0"/>
              <a:t>and the past slide example has shown, that this is not yet the end of the story… still room for improvement. We need to rethink this architecture, but we may also need to rethink our databases, because there’s another problem!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Arial"/>
                <a:ea typeface="Arial"/>
                <a:cs typeface="Arial"/>
                <a:sym typeface="Arial"/>
              </a:rPr>
              <a:t>3</a:t>
            </a:fld>
            <a:endParaRPr lang="de-DE"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3482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t>
            </a:r>
            <a:r>
              <a:rPr lang="en-AT" dirty="0"/>
              <a:t>earn from hisrotical data” </a:t>
            </a:r>
            <a:r>
              <a:rPr lang="en-AT" dirty="0">
                <a:sym typeface="Wingdings" pitchFamily="2" charset="2"/>
              </a:rPr>
              <a:t> We would be happy for your use cases</a:t>
            </a:r>
            <a:endParaRPr lang="en-A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Arial"/>
                <a:ea typeface="Arial"/>
                <a:cs typeface="Arial"/>
                <a:sym typeface="Arial"/>
              </a:rPr>
              <a:t>8</a:t>
            </a:fld>
            <a:endParaRPr lang="de-DE"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79519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jp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45"/>
        <p:cNvGrpSpPr/>
        <p:nvPr/>
      </p:nvGrpSpPr>
      <p:grpSpPr>
        <a:xfrm>
          <a:off x="0" y="0"/>
          <a:ext cx="0" cy="0"/>
          <a:chOff x="0" y="0"/>
          <a:chExt cx="0" cy="0"/>
        </a:xfrm>
      </p:grpSpPr>
      <p:sp>
        <p:nvSpPr>
          <p:cNvPr id="46" name="Google Shape;46;p3"/>
          <p:cNvSpPr/>
          <p:nvPr/>
        </p:nvSpPr>
        <p:spPr>
          <a:xfrm rot="10800000">
            <a:off x="8611" y="5240"/>
            <a:ext cx="12192000" cy="6900362"/>
          </a:xfrm>
          <a:prstGeom prst="rect">
            <a:avLst/>
          </a:prstGeom>
          <a:gradFill>
            <a:gsLst>
              <a:gs pos="0">
                <a:srgbClr val="CFC700"/>
              </a:gs>
              <a:gs pos="73000">
                <a:srgbClr val="8F8A06"/>
              </a:gs>
              <a:gs pos="100000">
                <a:srgbClr val="8F8A06"/>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 name="Google Shape;47;p3"/>
          <p:cNvSpPr/>
          <p:nvPr/>
        </p:nvSpPr>
        <p:spPr>
          <a:xfrm>
            <a:off x="-2513" y="-388"/>
            <a:ext cx="7788695" cy="6900365"/>
          </a:xfrm>
          <a:custGeom>
            <a:avLst/>
            <a:gdLst/>
            <a:ahLst/>
            <a:cxnLst/>
            <a:rect l="l" t="t" r="r" b="b"/>
            <a:pathLst>
              <a:path w="7788695" h="6900365" extrusionOk="0">
                <a:moveTo>
                  <a:pt x="0" y="0"/>
                </a:moveTo>
                <a:lnTo>
                  <a:pt x="6383271" y="0"/>
                </a:lnTo>
                <a:lnTo>
                  <a:pt x="6410182" y="28227"/>
                </a:lnTo>
                <a:cubicBezTo>
                  <a:pt x="7266676" y="970579"/>
                  <a:pt x="7788695" y="2222400"/>
                  <a:pt x="7788695" y="3596144"/>
                </a:cubicBezTo>
                <a:cubicBezTo>
                  <a:pt x="7788695" y="4786722"/>
                  <a:pt x="7396601" y="5885722"/>
                  <a:pt x="6734497" y="6771060"/>
                </a:cubicBezTo>
                <a:lnTo>
                  <a:pt x="6632883" y="6900365"/>
                </a:lnTo>
                <a:lnTo>
                  <a:pt x="0" y="6900365"/>
                </a:lnTo>
                <a:lnTo>
                  <a:pt x="0" y="0"/>
                </a:lnTo>
                <a:close/>
              </a:path>
            </a:pathLst>
          </a:cu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8" name="Google Shape;48;p3"/>
          <p:cNvSpPr txBox="1">
            <a:spLocks noGrp="1"/>
          </p:cNvSpPr>
          <p:nvPr>
            <p:ph type="ctrTitle"/>
          </p:nvPr>
        </p:nvSpPr>
        <p:spPr>
          <a:xfrm>
            <a:off x="1012798" y="943640"/>
            <a:ext cx="5758233" cy="268062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600"/>
              <a:buFont typeface="Play"/>
              <a:buNone/>
              <a:defRPr sz="4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
          <p:cNvSpPr txBox="1">
            <a:spLocks noGrp="1"/>
          </p:cNvSpPr>
          <p:nvPr>
            <p:ph type="subTitle" idx="1"/>
          </p:nvPr>
        </p:nvSpPr>
        <p:spPr>
          <a:xfrm>
            <a:off x="1012798" y="3891764"/>
            <a:ext cx="5758233" cy="213359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10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50" name="Google Shape;50;p3"/>
          <p:cNvGrpSpPr/>
          <p:nvPr/>
        </p:nvGrpSpPr>
        <p:grpSpPr>
          <a:xfrm>
            <a:off x="6818243" y="526847"/>
            <a:ext cx="4874476" cy="3115844"/>
            <a:chOff x="6513074" y="825017"/>
            <a:chExt cx="5139889" cy="3285500"/>
          </a:xfrm>
        </p:grpSpPr>
        <p:grpSp>
          <p:nvGrpSpPr>
            <p:cNvPr id="51" name="Google Shape;51;p3"/>
            <p:cNvGrpSpPr/>
            <p:nvPr/>
          </p:nvGrpSpPr>
          <p:grpSpPr>
            <a:xfrm>
              <a:off x="8367461" y="825017"/>
              <a:ext cx="3285502" cy="3285500"/>
              <a:chOff x="492253" y="543708"/>
              <a:chExt cx="4280054" cy="4280052"/>
            </a:xfrm>
          </p:grpSpPr>
          <p:sp>
            <p:nvSpPr>
              <p:cNvPr id="52" name="Google Shape;52;p3"/>
              <p:cNvSpPr/>
              <p:nvPr/>
            </p:nvSpPr>
            <p:spPr>
              <a:xfrm>
                <a:off x="492253" y="543708"/>
                <a:ext cx="4280054" cy="4280052"/>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3" name="Google Shape;53;p3"/>
              <p:cNvPicPr preferRelativeResize="0"/>
              <p:nvPr/>
            </p:nvPicPr>
            <p:blipFill rotWithShape="1">
              <a:blip r:embed="rId2">
                <a:alphaModFix/>
              </a:blip>
              <a:srcRect b="11224"/>
              <a:stretch/>
            </p:blipFill>
            <p:spPr>
              <a:xfrm>
                <a:off x="1578379" y="1619608"/>
                <a:ext cx="2107801" cy="2197481"/>
              </a:xfrm>
              <a:prstGeom prst="rect">
                <a:avLst/>
              </a:prstGeom>
              <a:noFill/>
              <a:ln>
                <a:noFill/>
              </a:ln>
            </p:spPr>
          </p:pic>
        </p:grpSp>
        <p:cxnSp>
          <p:nvCxnSpPr>
            <p:cNvPr id="54" name="Google Shape;54;p3"/>
            <p:cNvCxnSpPr/>
            <p:nvPr/>
          </p:nvCxnSpPr>
          <p:spPr>
            <a:xfrm>
              <a:off x="7583499" y="2324284"/>
              <a:ext cx="1642751" cy="0"/>
            </a:xfrm>
            <a:prstGeom prst="straightConnector1">
              <a:avLst/>
            </a:prstGeom>
            <a:noFill/>
            <a:ln w="19050"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pic>
          <p:nvPicPr>
            <p:cNvPr id="55" name="Google Shape;55;p3"/>
            <p:cNvPicPr preferRelativeResize="0"/>
            <p:nvPr/>
          </p:nvPicPr>
          <p:blipFill rotWithShape="1">
            <a:blip r:embed="rId3">
              <a:alphaModFix/>
            </a:blip>
            <a:srcRect/>
            <a:stretch/>
          </p:blipFill>
          <p:spPr>
            <a:xfrm>
              <a:off x="6513074" y="1615471"/>
              <a:ext cx="1315350" cy="1315350"/>
            </a:xfrm>
            <a:prstGeom prst="rect">
              <a:avLst/>
            </a:prstGeom>
            <a:noFill/>
            <a:ln>
              <a:noFill/>
            </a:ln>
          </p:spPr>
        </p:pic>
      </p:grpSp>
      <p:pic>
        <p:nvPicPr>
          <p:cNvPr id="56" name="Google Shape;56;p3" descr="Ein Bild, das Logo, Symbol, Schrift, Grafiken enthält.&#10;&#10;Automatisch generierte Beschreibung"/>
          <p:cNvPicPr preferRelativeResize="0"/>
          <p:nvPr/>
        </p:nvPicPr>
        <p:blipFill rotWithShape="1">
          <a:blip r:embed="rId4">
            <a:alphaModFix/>
          </a:blip>
          <a:srcRect/>
          <a:stretch/>
        </p:blipFill>
        <p:spPr>
          <a:xfrm>
            <a:off x="7609148" y="5767153"/>
            <a:ext cx="1432005" cy="902497"/>
          </a:xfrm>
          <a:prstGeom prst="rect">
            <a:avLst/>
          </a:prstGeom>
          <a:noFill/>
          <a:ln>
            <a:noFill/>
          </a:ln>
        </p:spPr>
      </p:pic>
      <p:sp>
        <p:nvSpPr>
          <p:cNvPr id="57" name="Google Shape;57;p3"/>
          <p:cNvSpPr txBox="1"/>
          <p:nvPr/>
        </p:nvSpPr>
        <p:spPr>
          <a:xfrm>
            <a:off x="9206338" y="6095453"/>
            <a:ext cx="1716940" cy="250903"/>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384147"/>
              </a:buClr>
              <a:buSzPts val="1800"/>
              <a:buFont typeface="Arial"/>
              <a:buNone/>
            </a:pPr>
            <a:r>
              <a:rPr lang="de-DE" sz="1800" b="0" i="0" u="none" strike="noStrike" cap="none">
                <a:solidFill>
                  <a:srgbClr val="384147"/>
                </a:solidFill>
                <a:latin typeface="Arial"/>
                <a:ea typeface="Arial"/>
                <a:cs typeface="Arial"/>
                <a:sym typeface="Arial"/>
              </a:rPr>
              <a:t>bilateral-ai.net</a:t>
            </a:r>
            <a:endParaRPr/>
          </a:p>
        </p:txBody>
      </p:sp>
      <p:grpSp>
        <p:nvGrpSpPr>
          <p:cNvPr id="58" name="Google Shape;58;p3"/>
          <p:cNvGrpSpPr/>
          <p:nvPr/>
        </p:nvGrpSpPr>
        <p:grpSpPr>
          <a:xfrm rot="10800000">
            <a:off x="10780707" y="6127064"/>
            <a:ext cx="557594" cy="162884"/>
            <a:chOff x="7921933" y="6295685"/>
            <a:chExt cx="557594" cy="162884"/>
          </a:xfrm>
        </p:grpSpPr>
        <p:cxnSp>
          <p:nvCxnSpPr>
            <p:cNvPr id="59" name="Google Shape;59;p3"/>
            <p:cNvCxnSpPr/>
            <p:nvPr/>
          </p:nvCxnSpPr>
          <p:spPr>
            <a:xfrm>
              <a:off x="7921933" y="6377127"/>
              <a:ext cx="481837" cy="0"/>
            </a:xfrm>
            <a:prstGeom prst="straightConnector1">
              <a:avLst/>
            </a:prstGeom>
            <a:noFill/>
            <a:ln w="19050"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60" name="Google Shape;60;p3"/>
            <p:cNvSpPr/>
            <p:nvPr/>
          </p:nvSpPr>
          <p:spPr>
            <a:xfrm>
              <a:off x="8316642" y="6295685"/>
              <a:ext cx="162885" cy="162884"/>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61" name="Google Shape;61;p3"/>
          <p:cNvPicPr preferRelativeResize="0"/>
          <p:nvPr/>
        </p:nvPicPr>
        <p:blipFill rotWithShape="1">
          <a:blip r:embed="rId5">
            <a:alphaModFix amt="60000"/>
          </a:blip>
          <a:srcRect/>
          <a:stretch/>
        </p:blipFill>
        <p:spPr>
          <a:xfrm>
            <a:off x="426864" y="6051646"/>
            <a:ext cx="6125164" cy="300253"/>
          </a:xfrm>
          <a:prstGeom prst="rect">
            <a:avLst/>
          </a:prstGeom>
          <a:noFill/>
          <a:ln>
            <a:noFill/>
          </a:ln>
        </p:spPr>
      </p:pic>
      <p:sp>
        <p:nvSpPr>
          <p:cNvPr id="62" name="Google Shape;62;p3"/>
          <p:cNvSpPr txBox="1"/>
          <p:nvPr/>
        </p:nvSpPr>
        <p:spPr>
          <a:xfrm>
            <a:off x="5460507" y="5975813"/>
            <a:ext cx="888784"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b="0" i="0" u="none" strike="noStrike" cap="none">
                <a:solidFill>
                  <a:srgbClr val="A5A5A5"/>
                </a:solidFill>
                <a:latin typeface="Arial"/>
                <a:ea typeface="Arial"/>
                <a:cs typeface="Arial"/>
                <a:sym typeface="Arial"/>
              </a:rPr>
              <a:t>Funded by:</a:t>
            </a:r>
            <a:endParaRPr sz="1800" b="0" i="0" u="none" strike="noStrike" cap="none">
              <a:solidFill>
                <a:schemeClr val="dk1"/>
              </a:solidFill>
              <a:latin typeface="Arial"/>
              <a:ea typeface="Arial"/>
              <a:cs typeface="Arial"/>
              <a:sym typeface="Arial"/>
            </a:endParaRPr>
          </a:p>
        </p:txBody>
      </p:sp>
      <p:pic>
        <p:nvPicPr>
          <p:cNvPr id="63" name="Google Shape;63;p3"/>
          <p:cNvPicPr preferRelativeResize="0"/>
          <p:nvPr/>
        </p:nvPicPr>
        <p:blipFill rotWithShape="1">
          <a:blip r:embed="rId6">
            <a:alphaModFix/>
          </a:blip>
          <a:srcRect l="-10423"/>
          <a:stretch/>
        </p:blipFill>
        <p:spPr>
          <a:xfrm>
            <a:off x="11056496" y="5872808"/>
            <a:ext cx="708640" cy="7560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Abschnitts-&#10;überschrift">
  <p:cSld name="8_Abschnitts-&#10;überschrift">
    <p:bg>
      <p:bgPr>
        <a:solidFill>
          <a:schemeClr val="lt1"/>
        </a:solidFill>
        <a:effectLst/>
      </p:bgPr>
    </p:bg>
    <p:spTree>
      <p:nvGrpSpPr>
        <p:cNvPr id="1" name="Shape 202"/>
        <p:cNvGrpSpPr/>
        <p:nvPr/>
      </p:nvGrpSpPr>
      <p:grpSpPr>
        <a:xfrm>
          <a:off x="0" y="0"/>
          <a:ext cx="0" cy="0"/>
          <a:chOff x="0" y="0"/>
          <a:chExt cx="0" cy="0"/>
        </a:xfrm>
      </p:grpSpPr>
      <p:sp>
        <p:nvSpPr>
          <p:cNvPr id="203" name="Google Shape;203;p12"/>
          <p:cNvSpPr/>
          <p:nvPr/>
        </p:nvSpPr>
        <p:spPr>
          <a:xfrm>
            <a:off x="0" y="780"/>
            <a:ext cx="12192000" cy="685722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04" name="Google Shape;204;p12"/>
          <p:cNvGrpSpPr/>
          <p:nvPr/>
        </p:nvGrpSpPr>
        <p:grpSpPr>
          <a:xfrm rot="-5400001">
            <a:off x="2804187" y="-117228"/>
            <a:ext cx="5122823" cy="6624109"/>
            <a:chOff x="447266" y="924755"/>
            <a:chExt cx="547797" cy="708334"/>
          </a:xfrm>
        </p:grpSpPr>
        <p:cxnSp>
          <p:nvCxnSpPr>
            <p:cNvPr id="205" name="Google Shape;205;p12"/>
            <p:cNvCxnSpPr/>
            <p:nvPr/>
          </p:nvCxnSpPr>
          <p:spPr>
            <a:xfrm rot="-5400000">
              <a:off x="592490" y="1070865"/>
              <a:ext cx="257349" cy="0"/>
            </a:xfrm>
            <a:prstGeom prst="straightConnector1">
              <a:avLst/>
            </a:prstGeom>
            <a:noFill/>
            <a:ln w="22225"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sp>
          <p:nvSpPr>
            <p:cNvPr id="206" name="Google Shape;206;p12"/>
            <p:cNvSpPr/>
            <p:nvPr/>
          </p:nvSpPr>
          <p:spPr>
            <a:xfrm rot="-5400001">
              <a:off x="666870" y="924755"/>
              <a:ext cx="108589" cy="108589"/>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u="none" strike="noStrike" cap="none">
                <a:solidFill>
                  <a:schemeClr val="lt1"/>
                </a:solidFill>
                <a:latin typeface="Arial"/>
                <a:ea typeface="Arial"/>
                <a:cs typeface="Arial"/>
                <a:sym typeface="Arial"/>
              </a:endParaRPr>
            </a:p>
          </p:txBody>
        </p:sp>
        <p:sp>
          <p:nvSpPr>
            <p:cNvPr id="207" name="Google Shape;207;p12"/>
            <p:cNvSpPr/>
            <p:nvPr/>
          </p:nvSpPr>
          <p:spPr>
            <a:xfrm rot="-5400001">
              <a:off x="447267" y="1085292"/>
              <a:ext cx="547796" cy="547797"/>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Arial"/>
                <a:ea typeface="Arial"/>
                <a:cs typeface="Arial"/>
                <a:sym typeface="Arial"/>
              </a:endParaRPr>
            </a:p>
          </p:txBody>
        </p:sp>
      </p:grpSp>
      <p:sp>
        <p:nvSpPr>
          <p:cNvPr id="208" name="Google Shape;208;p12"/>
          <p:cNvSpPr txBox="1">
            <a:spLocks noGrp="1"/>
          </p:cNvSpPr>
          <p:nvPr>
            <p:ph type="body" idx="1"/>
          </p:nvPr>
        </p:nvSpPr>
        <p:spPr>
          <a:xfrm>
            <a:off x="1911064" y="2664191"/>
            <a:ext cx="1300485" cy="103838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2400"/>
              <a:buNone/>
              <a:defRPr sz="2400" b="0"/>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09" name="Google Shape;209;p12"/>
          <p:cNvGrpSpPr/>
          <p:nvPr/>
        </p:nvGrpSpPr>
        <p:grpSpPr>
          <a:xfrm rot="10800000">
            <a:off x="229332" y="222662"/>
            <a:ext cx="468140" cy="911285"/>
            <a:chOff x="487095" y="681975"/>
            <a:chExt cx="468140" cy="911285"/>
          </a:xfrm>
        </p:grpSpPr>
        <p:sp>
          <p:nvSpPr>
            <p:cNvPr id="210" name="Google Shape;210;p12"/>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211" name="Google Shape;211;p12"/>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12" name="Google Shape;212;p12"/>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213" name="Google Shape;213;p12"/>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de-DE"/>
              <a:t>‹#›</a:t>
            </a:fld>
            <a:endParaRPr/>
          </a:p>
        </p:txBody>
      </p:sp>
      <p:sp>
        <p:nvSpPr>
          <p:cNvPr id="214" name="Google Shape;214;p12"/>
          <p:cNvSpPr txBox="1">
            <a:spLocks noGrp="1"/>
          </p:cNvSpPr>
          <p:nvPr>
            <p:ph type="title"/>
          </p:nvPr>
        </p:nvSpPr>
        <p:spPr>
          <a:xfrm>
            <a:off x="3701807" y="1033588"/>
            <a:ext cx="4828871" cy="435018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Play"/>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5" name="Google Shape;215;p12"/>
          <p:cNvPicPr preferRelativeResize="0"/>
          <p:nvPr/>
        </p:nvPicPr>
        <p:blipFill rotWithShape="1">
          <a:blip r:embed="rId2">
            <a:alphaModFix/>
          </a:blip>
          <a:srcRect/>
          <a:stretch/>
        </p:blipFill>
        <p:spPr>
          <a:xfrm>
            <a:off x="10681511" y="232005"/>
            <a:ext cx="1106383" cy="507770"/>
          </a:xfrm>
          <a:prstGeom prst="rect">
            <a:avLst/>
          </a:prstGeom>
          <a:noFill/>
          <a:ln>
            <a:noFill/>
          </a:ln>
        </p:spPr>
      </p:pic>
      <p:sp>
        <p:nvSpPr>
          <p:cNvPr id="216" name="Google Shape;216;p12"/>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12"/>
          <p:cNvSpPr txBox="1">
            <a:spLocks noGrp="1"/>
          </p:cNvSpPr>
          <p:nvPr>
            <p:ph type="ftr" idx="11"/>
          </p:nvPr>
        </p:nvSpPr>
        <p:spPr>
          <a:xfrm>
            <a:off x="1380353" y="6356350"/>
            <a:ext cx="1039778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18" name="Google Shape;218;p12"/>
          <p:cNvPicPr preferRelativeResize="0"/>
          <p:nvPr/>
        </p:nvPicPr>
        <p:blipFill rotWithShape="1">
          <a:blip r:embed="rId3">
            <a:alphaModFix amt="60000"/>
          </a:blip>
          <a:srcRect/>
          <a:stretch/>
        </p:blipFill>
        <p:spPr>
          <a:xfrm>
            <a:off x="6337299" y="6383305"/>
            <a:ext cx="5556250" cy="272365"/>
          </a:xfrm>
          <a:prstGeom prst="rect">
            <a:avLst/>
          </a:prstGeom>
          <a:noFill/>
          <a:ln>
            <a:noFill/>
          </a:ln>
        </p:spPr>
      </p:pic>
      <p:sp>
        <p:nvSpPr>
          <p:cNvPr id="219" name="Google Shape;219;p12"/>
          <p:cNvSpPr txBox="1"/>
          <p:nvPr/>
        </p:nvSpPr>
        <p:spPr>
          <a:xfrm>
            <a:off x="10899614" y="6315981"/>
            <a:ext cx="836195"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b="0" i="0" u="none" strike="noStrike" cap="none">
                <a:solidFill>
                  <a:srgbClr val="A5A5A5"/>
                </a:solidFill>
                <a:latin typeface="Arial"/>
                <a:ea typeface="Arial"/>
                <a:cs typeface="Arial"/>
                <a:sym typeface="Arial"/>
              </a:rPr>
              <a:t>Funded by:</a:t>
            </a:r>
            <a:endParaRPr sz="1800" b="0" i="0" u="none" strike="noStrike" cap="none">
              <a:solidFill>
                <a:schemeClr val="dk1"/>
              </a:solidFill>
              <a:latin typeface="Arial"/>
              <a:ea typeface="Arial"/>
              <a:cs typeface="Arial"/>
              <a:sym typeface="Arial"/>
            </a:endParaRPr>
          </a:p>
        </p:txBody>
      </p:sp>
      <p:grpSp>
        <p:nvGrpSpPr>
          <p:cNvPr id="220" name="Google Shape;220;p12"/>
          <p:cNvGrpSpPr/>
          <p:nvPr/>
        </p:nvGrpSpPr>
        <p:grpSpPr>
          <a:xfrm rot="5400000">
            <a:off x="1131859" y="6377188"/>
            <a:ext cx="175689" cy="325599"/>
            <a:chOff x="487095" y="725670"/>
            <a:chExt cx="468140" cy="867590"/>
          </a:xfrm>
        </p:grpSpPr>
        <p:cxnSp>
          <p:nvCxnSpPr>
            <p:cNvPr id="221" name="Google Shape;221;p12"/>
            <p:cNvCxnSpPr/>
            <p:nvPr/>
          </p:nvCxnSpPr>
          <p:spPr>
            <a:xfrm rot="10800000">
              <a:off x="721165" y="779868"/>
              <a:ext cx="0" cy="419671"/>
            </a:xfrm>
            <a:prstGeom prst="straightConnector1">
              <a:avLst/>
            </a:prstGeom>
            <a:noFill/>
            <a:ln w="9525" cap="flat" cmpd="sng">
              <a:solidFill>
                <a:schemeClr val="lt1"/>
              </a:solidFill>
              <a:prstDash val="solid"/>
              <a:miter lim="800000"/>
              <a:headEnd type="none" w="sm" len="sm"/>
              <a:tailEnd type="none" w="sm" len="sm"/>
            </a:ln>
            <a:effectLst>
              <a:outerShdw blurRad="40000" dist="20000" dir="5400000" rotWithShape="0">
                <a:srgbClr val="000000">
                  <a:alpha val="37647"/>
                </a:srgbClr>
              </a:outerShdw>
            </a:effectLst>
          </p:spPr>
        </p:cxnSp>
        <p:sp>
          <p:nvSpPr>
            <p:cNvPr id="222" name="Google Shape;222;p12"/>
            <p:cNvSpPr/>
            <p:nvPr/>
          </p:nvSpPr>
          <p:spPr>
            <a:xfrm>
              <a:off x="637470" y="725670"/>
              <a:ext cx="167390" cy="16739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223" name="Google Shape;223;p12"/>
            <p:cNvSpPr/>
            <p:nvPr/>
          </p:nvSpPr>
          <p:spPr>
            <a:xfrm>
              <a:off x="487095" y="1125120"/>
              <a:ext cx="468140" cy="46814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Titel und Inhalt">
  <p:cSld name="7_Titel und Inhalt">
    <p:spTree>
      <p:nvGrpSpPr>
        <p:cNvPr id="1" name="Shape 224"/>
        <p:cNvGrpSpPr/>
        <p:nvPr/>
      </p:nvGrpSpPr>
      <p:grpSpPr>
        <a:xfrm>
          <a:off x="0" y="0"/>
          <a:ext cx="0" cy="0"/>
          <a:chOff x="0" y="0"/>
          <a:chExt cx="0" cy="0"/>
        </a:xfrm>
      </p:grpSpPr>
      <p:sp>
        <p:nvSpPr>
          <p:cNvPr id="225" name="Google Shape;225;p13"/>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13"/>
          <p:cNvSpPr txBox="1">
            <a:spLocks noGrp="1"/>
          </p:cNvSpPr>
          <p:nvPr>
            <p:ph type="ftr" idx="11"/>
          </p:nvPr>
        </p:nvSpPr>
        <p:spPr>
          <a:xfrm>
            <a:off x="1380353" y="6356350"/>
            <a:ext cx="47156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227" name="Google Shape;227;p13"/>
          <p:cNvGrpSpPr/>
          <p:nvPr/>
        </p:nvGrpSpPr>
        <p:grpSpPr>
          <a:xfrm rot="10800000">
            <a:off x="229332" y="222662"/>
            <a:ext cx="468140" cy="911285"/>
            <a:chOff x="487095" y="681975"/>
            <a:chExt cx="468140" cy="911285"/>
          </a:xfrm>
        </p:grpSpPr>
        <p:sp>
          <p:nvSpPr>
            <p:cNvPr id="228" name="Google Shape;228;p13"/>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229" name="Google Shape;229;p13"/>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0" name="Google Shape;230;p13"/>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231" name="Google Shape;231;p13"/>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marR="0" lvl="0" indent="0" algn="ctr">
              <a:spcBef>
                <a:spcPts val="0"/>
              </a:spcBef>
              <a:buNone/>
              <a:defRPr sz="1400" b="0" i="0" u="none" strike="noStrike" cap="none">
                <a:solidFill>
                  <a:schemeClr val="dk2"/>
                </a:solidFill>
                <a:latin typeface="Arial"/>
                <a:ea typeface="Arial"/>
                <a:cs typeface="Arial"/>
                <a:sym typeface="Arial"/>
              </a:defRPr>
            </a:lvl1pPr>
            <a:lvl2pPr marL="0" marR="0" lvl="1" indent="0" algn="ctr">
              <a:spcBef>
                <a:spcPts val="0"/>
              </a:spcBef>
              <a:buNone/>
              <a:defRPr sz="1400" b="0" i="0" u="none" strike="noStrike" cap="none">
                <a:solidFill>
                  <a:schemeClr val="dk2"/>
                </a:solidFill>
                <a:latin typeface="Arial"/>
                <a:ea typeface="Arial"/>
                <a:cs typeface="Arial"/>
                <a:sym typeface="Arial"/>
              </a:defRPr>
            </a:lvl2pPr>
            <a:lvl3pPr marL="0" marR="0" lvl="2" indent="0" algn="ctr">
              <a:spcBef>
                <a:spcPts val="0"/>
              </a:spcBef>
              <a:buNone/>
              <a:defRPr sz="1400" b="0" i="0" u="none" strike="noStrike" cap="none">
                <a:solidFill>
                  <a:schemeClr val="dk2"/>
                </a:solidFill>
                <a:latin typeface="Arial"/>
                <a:ea typeface="Arial"/>
                <a:cs typeface="Arial"/>
                <a:sym typeface="Arial"/>
              </a:defRPr>
            </a:lvl3pPr>
            <a:lvl4pPr marL="0" marR="0" lvl="3" indent="0" algn="ctr">
              <a:spcBef>
                <a:spcPts val="0"/>
              </a:spcBef>
              <a:buNone/>
              <a:defRPr sz="1400" b="0" i="0" u="none" strike="noStrike" cap="none">
                <a:solidFill>
                  <a:schemeClr val="dk2"/>
                </a:solidFill>
                <a:latin typeface="Arial"/>
                <a:ea typeface="Arial"/>
                <a:cs typeface="Arial"/>
                <a:sym typeface="Arial"/>
              </a:defRPr>
            </a:lvl4pPr>
            <a:lvl5pPr marL="0" marR="0" lvl="4" indent="0" algn="ctr">
              <a:spcBef>
                <a:spcPts val="0"/>
              </a:spcBef>
              <a:buNone/>
              <a:defRPr sz="1400" b="0" i="0" u="none" strike="noStrike" cap="none">
                <a:solidFill>
                  <a:schemeClr val="dk2"/>
                </a:solidFill>
                <a:latin typeface="Arial"/>
                <a:ea typeface="Arial"/>
                <a:cs typeface="Arial"/>
                <a:sym typeface="Arial"/>
              </a:defRPr>
            </a:lvl5pPr>
            <a:lvl6pPr marL="0" marR="0" lvl="5" indent="0" algn="ctr">
              <a:spcBef>
                <a:spcPts val="0"/>
              </a:spcBef>
              <a:buNone/>
              <a:defRPr sz="1400" b="0" i="0" u="none" strike="noStrike" cap="none">
                <a:solidFill>
                  <a:schemeClr val="dk2"/>
                </a:solidFill>
                <a:latin typeface="Arial"/>
                <a:ea typeface="Arial"/>
                <a:cs typeface="Arial"/>
                <a:sym typeface="Arial"/>
              </a:defRPr>
            </a:lvl6pPr>
            <a:lvl7pPr marL="0" marR="0" lvl="6" indent="0" algn="ctr">
              <a:spcBef>
                <a:spcPts val="0"/>
              </a:spcBef>
              <a:buNone/>
              <a:defRPr sz="1400" b="0" i="0" u="none" strike="noStrike" cap="none">
                <a:solidFill>
                  <a:schemeClr val="dk2"/>
                </a:solidFill>
                <a:latin typeface="Arial"/>
                <a:ea typeface="Arial"/>
                <a:cs typeface="Arial"/>
                <a:sym typeface="Arial"/>
              </a:defRPr>
            </a:lvl7pPr>
            <a:lvl8pPr marL="0" marR="0" lvl="7" indent="0" algn="ctr">
              <a:spcBef>
                <a:spcPts val="0"/>
              </a:spcBef>
              <a:buNone/>
              <a:defRPr sz="1400" b="0" i="0" u="none" strike="noStrike" cap="none">
                <a:solidFill>
                  <a:schemeClr val="dk2"/>
                </a:solidFill>
                <a:latin typeface="Arial"/>
                <a:ea typeface="Arial"/>
                <a:cs typeface="Arial"/>
                <a:sym typeface="Arial"/>
              </a:defRPr>
            </a:lvl8pPr>
            <a:lvl9pPr marL="0" marR="0" lvl="8" indent="0" algn="ctr">
              <a:spcBef>
                <a:spcPts val="0"/>
              </a:spcBef>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de-DE"/>
              <a:t>‹#›</a:t>
            </a:fld>
            <a:endParaRPr/>
          </a:p>
        </p:txBody>
      </p:sp>
      <p:grpSp>
        <p:nvGrpSpPr>
          <p:cNvPr id="232" name="Google Shape;232;p13"/>
          <p:cNvGrpSpPr/>
          <p:nvPr/>
        </p:nvGrpSpPr>
        <p:grpSpPr>
          <a:xfrm rot="5400000">
            <a:off x="1131859" y="6377188"/>
            <a:ext cx="175689" cy="325599"/>
            <a:chOff x="487095" y="725670"/>
            <a:chExt cx="468140" cy="867590"/>
          </a:xfrm>
        </p:grpSpPr>
        <p:cxnSp>
          <p:nvCxnSpPr>
            <p:cNvPr id="233" name="Google Shape;233;p13"/>
            <p:cNvCxnSpPr/>
            <p:nvPr/>
          </p:nvCxnSpPr>
          <p:spPr>
            <a:xfrm rot="10800000">
              <a:off x="721165" y="779868"/>
              <a:ext cx="0" cy="419671"/>
            </a:xfrm>
            <a:prstGeom prst="straightConnector1">
              <a:avLst/>
            </a:prstGeom>
            <a:noFill/>
            <a:ln w="9525"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234" name="Google Shape;234;p13"/>
            <p:cNvSpPr/>
            <p:nvPr/>
          </p:nvSpPr>
          <p:spPr>
            <a:xfrm>
              <a:off x="637470" y="725670"/>
              <a:ext cx="167390" cy="16739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235" name="Google Shape;235;p13"/>
            <p:cNvSpPr/>
            <p:nvPr/>
          </p:nvSpPr>
          <p:spPr>
            <a:xfrm>
              <a:off x="487095" y="1125120"/>
              <a:ext cx="468140" cy="46814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9_Abschnitts-&#10;überschrift">
  <p:cSld name="9_Abschnitts-&#10;überschrift">
    <p:bg>
      <p:bgPr>
        <a:solidFill>
          <a:schemeClr val="lt1"/>
        </a:solidFill>
        <a:effectLst/>
      </p:bgPr>
    </p:bg>
    <p:spTree>
      <p:nvGrpSpPr>
        <p:cNvPr id="1" name="Shape 236"/>
        <p:cNvGrpSpPr/>
        <p:nvPr/>
      </p:nvGrpSpPr>
      <p:grpSpPr>
        <a:xfrm>
          <a:off x="0" y="0"/>
          <a:ext cx="0" cy="0"/>
          <a:chOff x="0" y="0"/>
          <a:chExt cx="0" cy="0"/>
        </a:xfrm>
      </p:grpSpPr>
      <p:sp>
        <p:nvSpPr>
          <p:cNvPr id="237" name="Google Shape;237;p14"/>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38" name="Google Shape;238;p14"/>
          <p:cNvGrpSpPr/>
          <p:nvPr/>
        </p:nvGrpSpPr>
        <p:grpSpPr>
          <a:xfrm rot="-5400001">
            <a:off x="2804187" y="-117228"/>
            <a:ext cx="5122823" cy="6624109"/>
            <a:chOff x="447266" y="924755"/>
            <a:chExt cx="547797" cy="708334"/>
          </a:xfrm>
        </p:grpSpPr>
        <p:cxnSp>
          <p:nvCxnSpPr>
            <p:cNvPr id="239" name="Google Shape;239;p14"/>
            <p:cNvCxnSpPr/>
            <p:nvPr/>
          </p:nvCxnSpPr>
          <p:spPr>
            <a:xfrm rot="-5400000">
              <a:off x="592490" y="1070865"/>
              <a:ext cx="257349" cy="0"/>
            </a:xfrm>
            <a:prstGeom prst="straightConnector1">
              <a:avLst/>
            </a:prstGeom>
            <a:noFill/>
            <a:ln w="22225" cap="flat" cmpd="sng">
              <a:solidFill>
                <a:schemeClr val="lt1"/>
              </a:solidFill>
              <a:prstDash val="solid"/>
              <a:miter lim="800000"/>
              <a:headEnd type="none" w="sm" len="sm"/>
              <a:tailEnd type="none" w="sm" len="sm"/>
            </a:ln>
            <a:effectLst>
              <a:outerShdw blurRad="40000" dist="20000" dir="5400000" rotWithShape="0">
                <a:srgbClr val="000000">
                  <a:alpha val="37647"/>
                </a:srgbClr>
              </a:outerShdw>
            </a:effectLst>
          </p:spPr>
        </p:cxnSp>
        <p:sp>
          <p:nvSpPr>
            <p:cNvPr id="240" name="Google Shape;240;p14"/>
            <p:cNvSpPr/>
            <p:nvPr/>
          </p:nvSpPr>
          <p:spPr>
            <a:xfrm rot="-5400001">
              <a:off x="666870" y="924755"/>
              <a:ext cx="108589" cy="10858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u="none" strike="noStrike" cap="none">
                <a:solidFill>
                  <a:schemeClr val="lt1"/>
                </a:solidFill>
                <a:latin typeface="Arial"/>
                <a:ea typeface="Arial"/>
                <a:cs typeface="Arial"/>
                <a:sym typeface="Arial"/>
              </a:endParaRPr>
            </a:p>
          </p:txBody>
        </p:sp>
        <p:sp>
          <p:nvSpPr>
            <p:cNvPr id="241" name="Google Shape;241;p14"/>
            <p:cNvSpPr/>
            <p:nvPr/>
          </p:nvSpPr>
          <p:spPr>
            <a:xfrm rot="-5400001">
              <a:off x="447267" y="1085292"/>
              <a:ext cx="547796" cy="54779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Arial"/>
                <a:ea typeface="Arial"/>
                <a:cs typeface="Arial"/>
                <a:sym typeface="Arial"/>
              </a:endParaRPr>
            </a:p>
          </p:txBody>
        </p:sp>
      </p:grpSp>
      <p:sp>
        <p:nvSpPr>
          <p:cNvPr id="242" name="Google Shape;242;p14"/>
          <p:cNvSpPr txBox="1">
            <a:spLocks noGrp="1"/>
          </p:cNvSpPr>
          <p:nvPr>
            <p:ph type="body" idx="1"/>
          </p:nvPr>
        </p:nvSpPr>
        <p:spPr>
          <a:xfrm>
            <a:off x="1911064" y="2664191"/>
            <a:ext cx="1300485" cy="103838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2400"/>
              <a:buNone/>
              <a:defRPr sz="2400" b="0"/>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3" name="Google Shape;243;p14"/>
          <p:cNvGrpSpPr/>
          <p:nvPr/>
        </p:nvGrpSpPr>
        <p:grpSpPr>
          <a:xfrm rot="10800000">
            <a:off x="229332" y="222662"/>
            <a:ext cx="468140" cy="911285"/>
            <a:chOff x="487095" y="681975"/>
            <a:chExt cx="468140" cy="911285"/>
          </a:xfrm>
        </p:grpSpPr>
        <p:sp>
          <p:nvSpPr>
            <p:cNvPr id="244" name="Google Shape;244;p14"/>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245" name="Google Shape;245;p14"/>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6" name="Google Shape;246;p14"/>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247" name="Google Shape;247;p14"/>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de-DE"/>
              <a:t>‹#›</a:t>
            </a:fld>
            <a:endParaRPr/>
          </a:p>
        </p:txBody>
      </p:sp>
      <p:sp>
        <p:nvSpPr>
          <p:cNvPr id="248" name="Google Shape;248;p14"/>
          <p:cNvSpPr txBox="1">
            <a:spLocks noGrp="1"/>
          </p:cNvSpPr>
          <p:nvPr>
            <p:ph type="title"/>
          </p:nvPr>
        </p:nvSpPr>
        <p:spPr>
          <a:xfrm>
            <a:off x="3701807" y="1033588"/>
            <a:ext cx="4828871" cy="435018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Play"/>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9" name="Google Shape;249;p14"/>
          <p:cNvPicPr preferRelativeResize="0"/>
          <p:nvPr/>
        </p:nvPicPr>
        <p:blipFill rotWithShape="1">
          <a:blip r:embed="rId2">
            <a:alphaModFix/>
          </a:blip>
          <a:srcRect/>
          <a:stretch/>
        </p:blipFill>
        <p:spPr>
          <a:xfrm>
            <a:off x="10681511" y="232005"/>
            <a:ext cx="1106383" cy="507770"/>
          </a:xfrm>
          <a:prstGeom prst="rect">
            <a:avLst/>
          </a:prstGeom>
          <a:noFill/>
          <a:ln>
            <a:noFill/>
          </a:ln>
        </p:spPr>
      </p:pic>
      <p:sp>
        <p:nvSpPr>
          <p:cNvPr id="250" name="Google Shape;250;p14"/>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14"/>
          <p:cNvSpPr txBox="1">
            <a:spLocks noGrp="1"/>
          </p:cNvSpPr>
          <p:nvPr>
            <p:ph type="ftr" idx="11"/>
          </p:nvPr>
        </p:nvSpPr>
        <p:spPr>
          <a:xfrm>
            <a:off x="1380353" y="6356350"/>
            <a:ext cx="1039778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52" name="Google Shape;252;p14"/>
          <p:cNvPicPr preferRelativeResize="0"/>
          <p:nvPr/>
        </p:nvPicPr>
        <p:blipFill rotWithShape="1">
          <a:blip r:embed="rId3">
            <a:alphaModFix amt="60000"/>
          </a:blip>
          <a:srcRect/>
          <a:stretch/>
        </p:blipFill>
        <p:spPr>
          <a:xfrm>
            <a:off x="6337299" y="6383305"/>
            <a:ext cx="5556250" cy="272365"/>
          </a:xfrm>
          <a:prstGeom prst="rect">
            <a:avLst/>
          </a:prstGeom>
          <a:noFill/>
          <a:ln>
            <a:noFill/>
          </a:ln>
        </p:spPr>
      </p:pic>
      <p:sp>
        <p:nvSpPr>
          <p:cNvPr id="253" name="Google Shape;253;p14"/>
          <p:cNvSpPr txBox="1"/>
          <p:nvPr/>
        </p:nvSpPr>
        <p:spPr>
          <a:xfrm>
            <a:off x="10899614" y="6315981"/>
            <a:ext cx="836195"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b="0" i="0" u="none" strike="noStrike" cap="none">
                <a:solidFill>
                  <a:srgbClr val="A5A5A5"/>
                </a:solidFill>
                <a:latin typeface="Arial"/>
                <a:ea typeface="Arial"/>
                <a:cs typeface="Arial"/>
                <a:sym typeface="Arial"/>
              </a:rPr>
              <a:t>Funded by:</a:t>
            </a:r>
            <a:endParaRPr sz="1800" b="0" i="0" u="none" strike="noStrike" cap="none">
              <a:solidFill>
                <a:schemeClr val="dk1"/>
              </a:solidFill>
              <a:latin typeface="Arial"/>
              <a:ea typeface="Arial"/>
              <a:cs typeface="Arial"/>
              <a:sym typeface="Arial"/>
            </a:endParaRPr>
          </a:p>
        </p:txBody>
      </p:sp>
      <p:grpSp>
        <p:nvGrpSpPr>
          <p:cNvPr id="254" name="Google Shape;254;p14"/>
          <p:cNvGrpSpPr/>
          <p:nvPr/>
        </p:nvGrpSpPr>
        <p:grpSpPr>
          <a:xfrm rot="5400000">
            <a:off x="1131859" y="6377188"/>
            <a:ext cx="175689" cy="325599"/>
            <a:chOff x="487095" y="725670"/>
            <a:chExt cx="468140" cy="867590"/>
          </a:xfrm>
        </p:grpSpPr>
        <p:cxnSp>
          <p:nvCxnSpPr>
            <p:cNvPr id="255" name="Google Shape;255;p14"/>
            <p:cNvCxnSpPr/>
            <p:nvPr/>
          </p:nvCxnSpPr>
          <p:spPr>
            <a:xfrm rot="10800000">
              <a:off x="721165" y="779868"/>
              <a:ext cx="0" cy="419671"/>
            </a:xfrm>
            <a:prstGeom prst="straightConnector1">
              <a:avLst/>
            </a:prstGeom>
            <a:noFill/>
            <a:ln w="9525" cap="flat" cmpd="sng">
              <a:solidFill>
                <a:schemeClr val="lt1"/>
              </a:solidFill>
              <a:prstDash val="solid"/>
              <a:miter lim="800000"/>
              <a:headEnd type="none" w="sm" len="sm"/>
              <a:tailEnd type="none" w="sm" len="sm"/>
            </a:ln>
            <a:effectLst>
              <a:outerShdw blurRad="40000" dist="20000" dir="5400000" rotWithShape="0">
                <a:srgbClr val="000000">
                  <a:alpha val="37647"/>
                </a:srgbClr>
              </a:outerShdw>
            </a:effectLst>
          </p:spPr>
        </p:cxnSp>
        <p:sp>
          <p:nvSpPr>
            <p:cNvPr id="256" name="Google Shape;256;p14"/>
            <p:cNvSpPr/>
            <p:nvPr/>
          </p:nvSpPr>
          <p:spPr>
            <a:xfrm>
              <a:off x="637470" y="725670"/>
              <a:ext cx="167390" cy="16739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257" name="Google Shape;257;p14"/>
            <p:cNvSpPr/>
            <p:nvPr/>
          </p:nvSpPr>
          <p:spPr>
            <a:xfrm>
              <a:off x="487095" y="1125120"/>
              <a:ext cx="468140" cy="46814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258"/>
        <p:cNvGrpSpPr/>
        <p:nvPr/>
      </p:nvGrpSpPr>
      <p:grpSpPr>
        <a:xfrm>
          <a:off x="0" y="0"/>
          <a:ext cx="0" cy="0"/>
          <a:chOff x="0" y="0"/>
          <a:chExt cx="0" cy="0"/>
        </a:xfrm>
      </p:grpSpPr>
      <p:sp>
        <p:nvSpPr>
          <p:cNvPr id="259" name="Google Shape;259;p15"/>
          <p:cNvSpPr txBox="1">
            <a:spLocks noGrp="1"/>
          </p:cNvSpPr>
          <p:nvPr>
            <p:ph type="title"/>
          </p:nvPr>
        </p:nvSpPr>
        <p:spPr>
          <a:xfrm>
            <a:off x="486000" y="575999"/>
            <a:ext cx="11124000" cy="990000"/>
          </a:xfrm>
          <a:prstGeom prst="rect">
            <a:avLst/>
          </a:prstGeom>
          <a:noFill/>
          <a:ln>
            <a:noFill/>
          </a:ln>
        </p:spPr>
        <p:txBody>
          <a:bodyPr spcFirstLastPara="1" wrap="square" lIns="121900" tIns="60925" rIns="121900" bIns="60925" anchor="t" anchorCtr="0">
            <a:noAutofit/>
          </a:bodyPr>
          <a:lstStyle>
            <a:lvl1pPr lvl="0" algn="l">
              <a:lnSpc>
                <a:spcPct val="83000"/>
              </a:lnSpc>
              <a:spcBef>
                <a:spcPts val="0"/>
              </a:spcBef>
              <a:spcAft>
                <a:spcPts val="0"/>
              </a:spcAft>
              <a:buClr>
                <a:schemeClr val="dk1"/>
              </a:buClr>
              <a:buSzPts val="4000"/>
              <a:buFont typeface="Arial Black"/>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260" name="Google Shape;260;p15"/>
          <p:cNvSpPr txBox="1">
            <a:spLocks noGrp="1"/>
          </p:cNvSpPr>
          <p:nvPr>
            <p:ph type="body" idx="1"/>
          </p:nvPr>
        </p:nvSpPr>
        <p:spPr>
          <a:xfrm>
            <a:off x="471600" y="1621584"/>
            <a:ext cx="11138400" cy="4516800"/>
          </a:xfrm>
          <a:prstGeom prst="rect">
            <a:avLst/>
          </a:prstGeom>
          <a:noFill/>
          <a:ln>
            <a:noFill/>
          </a:ln>
        </p:spPr>
        <p:txBody>
          <a:bodyPr spcFirstLastPara="1" wrap="square" lIns="121900" tIns="60925" rIns="121900" bIns="60925" anchor="t" anchorCtr="0">
            <a:noAutofit/>
          </a:bodyPr>
          <a:lstStyle>
            <a:lvl1pPr marL="457200" lvl="0" indent="-431800" algn="l">
              <a:lnSpc>
                <a:spcPct val="105000"/>
              </a:lnSpc>
              <a:spcBef>
                <a:spcPts val="800"/>
              </a:spcBef>
              <a:spcAft>
                <a:spcPts val="0"/>
              </a:spcAft>
              <a:buClr>
                <a:schemeClr val="dk1"/>
              </a:buClr>
              <a:buSzPts val="3200"/>
              <a:buChar char="•"/>
              <a:defRPr/>
            </a:lvl1pPr>
            <a:lvl2pPr marL="914400" lvl="1" indent="-438150" algn="l">
              <a:lnSpc>
                <a:spcPct val="105000"/>
              </a:lnSpc>
              <a:spcBef>
                <a:spcPts val="0"/>
              </a:spcBef>
              <a:spcAft>
                <a:spcPts val="0"/>
              </a:spcAft>
              <a:buClr>
                <a:schemeClr val="dk1"/>
              </a:buClr>
              <a:buSzPts val="3300"/>
              <a:buChar char="◦"/>
              <a:defRPr/>
            </a:lvl2pPr>
            <a:lvl3pPr marL="1371600" lvl="2" indent="-355600" algn="l">
              <a:lnSpc>
                <a:spcPct val="105000"/>
              </a:lnSpc>
              <a:spcBef>
                <a:spcPts val="0"/>
              </a:spcBef>
              <a:spcAft>
                <a:spcPts val="0"/>
              </a:spcAft>
              <a:buClr>
                <a:schemeClr val="dk1"/>
              </a:buClr>
              <a:buSzPts val="2000"/>
              <a:buChar char="▪"/>
              <a:defRPr/>
            </a:lvl3pPr>
            <a:lvl4pPr marL="1828800" lvl="3" indent="-393700" algn="l">
              <a:lnSpc>
                <a:spcPct val="105000"/>
              </a:lnSpc>
              <a:spcBef>
                <a:spcPts val="0"/>
              </a:spcBef>
              <a:spcAft>
                <a:spcPts val="0"/>
              </a:spcAft>
              <a:buClr>
                <a:schemeClr val="dk1"/>
              </a:buClr>
              <a:buSzPts val="2600"/>
              <a:buChar char="-"/>
              <a:defRPr/>
            </a:lvl4pPr>
            <a:lvl5pPr marL="2286000" lvl="4" indent="-330200" algn="l">
              <a:lnSpc>
                <a:spcPct val="105000"/>
              </a:lnSpc>
              <a:spcBef>
                <a:spcPts val="0"/>
              </a:spcBef>
              <a:spcAft>
                <a:spcPts val="0"/>
              </a:spcAft>
              <a:buClr>
                <a:schemeClr val="dk1"/>
              </a:buClr>
              <a:buSzPts val="16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261" name="Google Shape;261;p15"/>
          <p:cNvSpPr txBox="1">
            <a:spLocks noGrp="1"/>
          </p:cNvSpPr>
          <p:nvPr>
            <p:ph type="body" idx="2"/>
          </p:nvPr>
        </p:nvSpPr>
        <p:spPr>
          <a:xfrm>
            <a:off x="471600" y="5858821"/>
            <a:ext cx="11138400" cy="278100"/>
          </a:xfrm>
          <a:prstGeom prst="rect">
            <a:avLst/>
          </a:prstGeom>
          <a:noFill/>
          <a:ln>
            <a:noFill/>
          </a:ln>
        </p:spPr>
        <p:txBody>
          <a:bodyPr spcFirstLastPara="1" wrap="square" lIns="121900" tIns="60925" rIns="121900" bIns="60925" anchor="b" anchorCtr="0">
            <a:noAutofit/>
          </a:bodyPr>
          <a:lstStyle>
            <a:lvl1pPr marL="457200" lvl="0" indent="-228600" algn="l">
              <a:lnSpc>
                <a:spcPct val="83000"/>
              </a:lnSpc>
              <a:spcBef>
                <a:spcPts val="800"/>
              </a:spcBef>
              <a:spcAft>
                <a:spcPts val="0"/>
              </a:spcAft>
              <a:buClr>
                <a:schemeClr val="dk1"/>
              </a:buClr>
              <a:buSzPts val="1300"/>
              <a:buNone/>
              <a:defRPr sz="800" b="0">
                <a:latin typeface="Arial"/>
                <a:ea typeface="Arial"/>
                <a:cs typeface="Arial"/>
                <a:sym typeface="Arial"/>
              </a:defRPr>
            </a:lvl1pPr>
            <a:lvl2pPr marL="914400" lvl="1" indent="-228600" algn="l">
              <a:lnSpc>
                <a:spcPct val="133333"/>
              </a:lnSpc>
              <a:spcBef>
                <a:spcPts val="0"/>
              </a:spcBef>
              <a:spcAft>
                <a:spcPts val="0"/>
              </a:spcAft>
              <a:buClr>
                <a:schemeClr val="dk1"/>
              </a:buClr>
              <a:buSzPts val="1300"/>
              <a:buNone/>
              <a:defRPr sz="800"/>
            </a:lvl2pPr>
            <a:lvl3pPr marL="1371600" lvl="2" indent="-228600" algn="l">
              <a:lnSpc>
                <a:spcPct val="133333"/>
              </a:lnSpc>
              <a:spcBef>
                <a:spcPts val="0"/>
              </a:spcBef>
              <a:spcAft>
                <a:spcPts val="0"/>
              </a:spcAft>
              <a:buClr>
                <a:schemeClr val="dk1"/>
              </a:buClr>
              <a:buSzPts val="900"/>
              <a:buNone/>
              <a:defRPr sz="800"/>
            </a:lvl3pPr>
            <a:lvl4pPr marL="1828800" lvl="3" indent="-228600" algn="l">
              <a:lnSpc>
                <a:spcPct val="133333"/>
              </a:lnSpc>
              <a:spcBef>
                <a:spcPts val="0"/>
              </a:spcBef>
              <a:spcAft>
                <a:spcPts val="0"/>
              </a:spcAft>
              <a:buClr>
                <a:schemeClr val="dk1"/>
              </a:buClr>
              <a:buSzPts val="1100"/>
              <a:buNone/>
              <a:defRPr sz="800"/>
            </a:lvl4pPr>
            <a:lvl5pPr marL="2286000" lvl="4" indent="-228600" algn="l">
              <a:lnSpc>
                <a:spcPct val="133333"/>
              </a:lnSpc>
              <a:spcBef>
                <a:spcPts val="0"/>
              </a:spcBef>
              <a:spcAft>
                <a:spcPts val="0"/>
              </a:spcAft>
              <a:buClr>
                <a:schemeClr val="dk1"/>
              </a:buClr>
              <a:buSzPts val="700"/>
              <a:buNone/>
              <a:defRPr sz="800"/>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262" name="Google Shape;262;p15"/>
          <p:cNvSpPr txBox="1">
            <a:spLocks noGrp="1"/>
          </p:cNvSpPr>
          <p:nvPr>
            <p:ph type="dt" idx="10"/>
          </p:nvPr>
        </p:nvSpPr>
        <p:spPr>
          <a:xfrm>
            <a:off x="9424800" y="6357600"/>
            <a:ext cx="817200" cy="365100"/>
          </a:xfrm>
          <a:prstGeom prst="rect">
            <a:avLst/>
          </a:prstGeom>
          <a:noFill/>
          <a:ln>
            <a:noFill/>
          </a:ln>
        </p:spPr>
        <p:txBody>
          <a:bodyPr spcFirstLastPara="1" wrap="square" lIns="121900" tIns="60925" rIns="121900" bIns="60925" anchor="b" anchorCtr="0">
            <a:noAutofit/>
          </a:bodyPr>
          <a:lstStyle>
            <a:lvl1pPr lvl="0" algn="r">
              <a:spcBef>
                <a:spcPts val="0"/>
              </a:spcBef>
              <a:spcAft>
                <a:spcPts val="0"/>
              </a:spcAft>
              <a:buClr>
                <a:srgbClr val="888888"/>
              </a:buClr>
              <a:buSzPts val="1900"/>
              <a:buFont typeface="Calibri"/>
              <a:buNone/>
              <a:defRPr/>
            </a:lvl1pPr>
            <a:lvl2pPr lvl="1" algn="l">
              <a:spcBef>
                <a:spcPts val="0"/>
              </a:spcBef>
              <a:spcAft>
                <a:spcPts val="0"/>
              </a:spcAft>
              <a:buClr>
                <a:schemeClr val="dk1"/>
              </a:buClr>
              <a:buSzPts val="1900"/>
              <a:buFont typeface="Calibri"/>
              <a:buNone/>
              <a:defRPr/>
            </a:lvl2pPr>
            <a:lvl3pPr lvl="2" algn="l">
              <a:spcBef>
                <a:spcPts val="0"/>
              </a:spcBef>
              <a:spcAft>
                <a:spcPts val="0"/>
              </a:spcAft>
              <a:buClr>
                <a:schemeClr val="dk1"/>
              </a:buClr>
              <a:buSzPts val="1900"/>
              <a:buFont typeface="Calibri"/>
              <a:buNone/>
              <a:defRPr/>
            </a:lvl3pPr>
            <a:lvl4pPr lvl="3" algn="l">
              <a:spcBef>
                <a:spcPts val="0"/>
              </a:spcBef>
              <a:spcAft>
                <a:spcPts val="0"/>
              </a:spcAft>
              <a:buClr>
                <a:schemeClr val="dk1"/>
              </a:buClr>
              <a:buSzPts val="1900"/>
              <a:buFont typeface="Calibri"/>
              <a:buNone/>
              <a:defRPr/>
            </a:lvl4pPr>
            <a:lvl5pPr lvl="4" algn="l">
              <a:spcBef>
                <a:spcPts val="0"/>
              </a:spcBef>
              <a:spcAft>
                <a:spcPts val="0"/>
              </a:spcAft>
              <a:buClr>
                <a:schemeClr val="dk1"/>
              </a:buClr>
              <a:buSzPts val="1900"/>
              <a:buFont typeface="Calibri"/>
              <a:buNone/>
              <a:defRPr/>
            </a:lvl5pPr>
            <a:lvl6pPr lvl="5" algn="l">
              <a:spcBef>
                <a:spcPts val="0"/>
              </a:spcBef>
              <a:spcAft>
                <a:spcPts val="0"/>
              </a:spcAft>
              <a:buClr>
                <a:schemeClr val="dk1"/>
              </a:buClr>
              <a:buSzPts val="1900"/>
              <a:buFont typeface="Calibri"/>
              <a:buNone/>
              <a:defRPr/>
            </a:lvl6pPr>
            <a:lvl7pPr lvl="6" algn="l">
              <a:spcBef>
                <a:spcPts val="0"/>
              </a:spcBef>
              <a:spcAft>
                <a:spcPts val="0"/>
              </a:spcAft>
              <a:buClr>
                <a:schemeClr val="dk1"/>
              </a:buClr>
              <a:buSzPts val="1900"/>
              <a:buFont typeface="Calibri"/>
              <a:buNone/>
              <a:defRPr/>
            </a:lvl7pPr>
            <a:lvl8pPr lvl="7" algn="l">
              <a:spcBef>
                <a:spcPts val="0"/>
              </a:spcBef>
              <a:spcAft>
                <a:spcPts val="0"/>
              </a:spcAft>
              <a:buClr>
                <a:schemeClr val="dk1"/>
              </a:buClr>
              <a:buSzPts val="1900"/>
              <a:buFont typeface="Calibri"/>
              <a:buNone/>
              <a:defRPr/>
            </a:lvl8pPr>
            <a:lvl9pPr lvl="8" algn="l">
              <a:spcBef>
                <a:spcPts val="0"/>
              </a:spcBef>
              <a:spcAft>
                <a:spcPts val="0"/>
              </a:spcAft>
              <a:buClr>
                <a:schemeClr val="dk1"/>
              </a:buClr>
              <a:buSzPts val="1900"/>
              <a:buFont typeface="Calibri"/>
              <a:buNone/>
              <a:defRPr/>
            </a:lvl9pPr>
          </a:lstStyle>
          <a:p>
            <a:endParaRPr/>
          </a:p>
        </p:txBody>
      </p:sp>
      <p:sp>
        <p:nvSpPr>
          <p:cNvPr id="263" name="Google Shape;263;p15"/>
          <p:cNvSpPr txBox="1">
            <a:spLocks noGrp="1"/>
          </p:cNvSpPr>
          <p:nvPr>
            <p:ph type="ftr" idx="11"/>
          </p:nvPr>
        </p:nvSpPr>
        <p:spPr>
          <a:xfrm>
            <a:off x="5889600" y="6350400"/>
            <a:ext cx="2426400" cy="365100"/>
          </a:xfrm>
          <a:prstGeom prst="rect">
            <a:avLst/>
          </a:prstGeom>
          <a:noFill/>
          <a:ln>
            <a:noFill/>
          </a:ln>
        </p:spPr>
        <p:txBody>
          <a:bodyPr spcFirstLastPara="1" wrap="square" lIns="121900" tIns="60925" rIns="121900" bIns="60925" anchor="b" anchorCtr="0">
            <a:noAutofit/>
          </a:bodyPr>
          <a:lstStyle>
            <a:lvl1pPr lvl="0" algn="r">
              <a:spcBef>
                <a:spcPts val="0"/>
              </a:spcBef>
              <a:spcAft>
                <a:spcPts val="0"/>
              </a:spcAft>
              <a:buClr>
                <a:srgbClr val="888888"/>
              </a:buClr>
              <a:buSzPts val="1900"/>
              <a:buFont typeface="Calibri"/>
              <a:buNone/>
              <a:defRPr/>
            </a:lvl1pPr>
            <a:lvl2pPr lvl="1" algn="l">
              <a:spcBef>
                <a:spcPts val="0"/>
              </a:spcBef>
              <a:spcAft>
                <a:spcPts val="0"/>
              </a:spcAft>
              <a:buClr>
                <a:schemeClr val="dk1"/>
              </a:buClr>
              <a:buSzPts val="1900"/>
              <a:buFont typeface="Calibri"/>
              <a:buNone/>
              <a:defRPr/>
            </a:lvl2pPr>
            <a:lvl3pPr lvl="2" algn="l">
              <a:spcBef>
                <a:spcPts val="0"/>
              </a:spcBef>
              <a:spcAft>
                <a:spcPts val="0"/>
              </a:spcAft>
              <a:buClr>
                <a:schemeClr val="dk1"/>
              </a:buClr>
              <a:buSzPts val="1900"/>
              <a:buFont typeface="Calibri"/>
              <a:buNone/>
              <a:defRPr/>
            </a:lvl3pPr>
            <a:lvl4pPr lvl="3" algn="l">
              <a:spcBef>
                <a:spcPts val="0"/>
              </a:spcBef>
              <a:spcAft>
                <a:spcPts val="0"/>
              </a:spcAft>
              <a:buClr>
                <a:schemeClr val="dk1"/>
              </a:buClr>
              <a:buSzPts val="1900"/>
              <a:buFont typeface="Calibri"/>
              <a:buNone/>
              <a:defRPr/>
            </a:lvl4pPr>
            <a:lvl5pPr lvl="4" algn="l">
              <a:spcBef>
                <a:spcPts val="0"/>
              </a:spcBef>
              <a:spcAft>
                <a:spcPts val="0"/>
              </a:spcAft>
              <a:buClr>
                <a:schemeClr val="dk1"/>
              </a:buClr>
              <a:buSzPts val="1900"/>
              <a:buFont typeface="Calibri"/>
              <a:buNone/>
              <a:defRPr/>
            </a:lvl5pPr>
            <a:lvl6pPr lvl="5" algn="l">
              <a:spcBef>
                <a:spcPts val="0"/>
              </a:spcBef>
              <a:spcAft>
                <a:spcPts val="0"/>
              </a:spcAft>
              <a:buClr>
                <a:schemeClr val="dk1"/>
              </a:buClr>
              <a:buSzPts val="1900"/>
              <a:buFont typeface="Calibri"/>
              <a:buNone/>
              <a:defRPr/>
            </a:lvl6pPr>
            <a:lvl7pPr lvl="6" algn="l">
              <a:spcBef>
                <a:spcPts val="0"/>
              </a:spcBef>
              <a:spcAft>
                <a:spcPts val="0"/>
              </a:spcAft>
              <a:buClr>
                <a:schemeClr val="dk1"/>
              </a:buClr>
              <a:buSzPts val="1900"/>
              <a:buFont typeface="Calibri"/>
              <a:buNone/>
              <a:defRPr/>
            </a:lvl7pPr>
            <a:lvl8pPr lvl="7" algn="l">
              <a:spcBef>
                <a:spcPts val="0"/>
              </a:spcBef>
              <a:spcAft>
                <a:spcPts val="0"/>
              </a:spcAft>
              <a:buClr>
                <a:schemeClr val="dk1"/>
              </a:buClr>
              <a:buSzPts val="1900"/>
              <a:buFont typeface="Calibri"/>
              <a:buNone/>
              <a:defRPr/>
            </a:lvl8pPr>
            <a:lvl9pPr lvl="8" algn="l">
              <a:spcBef>
                <a:spcPts val="0"/>
              </a:spcBef>
              <a:spcAft>
                <a:spcPts val="0"/>
              </a:spcAft>
              <a:buClr>
                <a:schemeClr val="dk1"/>
              </a:buClr>
              <a:buSzPts val="1900"/>
              <a:buFont typeface="Calibri"/>
              <a:buNone/>
              <a:defRPr/>
            </a:lvl9pPr>
          </a:lstStyle>
          <a:p>
            <a:endParaRPr/>
          </a:p>
        </p:txBody>
      </p:sp>
      <p:sp>
        <p:nvSpPr>
          <p:cNvPr id="264" name="Google Shape;264;p15"/>
          <p:cNvSpPr txBox="1">
            <a:spLocks noGrp="1"/>
          </p:cNvSpPr>
          <p:nvPr>
            <p:ph type="sldNum" idx="12"/>
          </p:nvPr>
        </p:nvSpPr>
        <p:spPr>
          <a:xfrm>
            <a:off x="11019600" y="6357600"/>
            <a:ext cx="686100" cy="365100"/>
          </a:xfrm>
          <a:prstGeom prst="rect">
            <a:avLst/>
          </a:prstGeom>
          <a:noFill/>
          <a:ln>
            <a:noFill/>
          </a:ln>
        </p:spPr>
        <p:txBody>
          <a:bodyPr spcFirstLastPara="1" wrap="square" lIns="121900" tIns="60925" rIns="121900" bIns="60925" anchor="b" anchorCtr="0">
            <a:noAutofit/>
          </a:bodyPr>
          <a:lstStyle>
            <a:lvl1pPr marL="0" lvl="0"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5"/>
        <p:cNvGrpSpPr/>
        <p:nvPr/>
      </p:nvGrpSpPr>
      <p:grpSpPr>
        <a:xfrm>
          <a:off x="0" y="0"/>
          <a:ext cx="0" cy="0"/>
          <a:chOff x="0" y="0"/>
          <a:chExt cx="0" cy="0"/>
        </a:xfrm>
      </p:grpSpPr>
      <p:sp>
        <p:nvSpPr>
          <p:cNvPr id="266" name="Google Shape;266;p16"/>
          <p:cNvSpPr txBox="1">
            <a:spLocks noGrp="1"/>
          </p:cNvSpPr>
          <p:nvPr>
            <p:ph type="sldNum" idx="12"/>
          </p:nvPr>
        </p:nvSpPr>
        <p:spPr>
          <a:xfrm>
            <a:off x="11296610" y="6217622"/>
            <a:ext cx="731700" cy="524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C783-52DA-A407-04B7-91F6A01EA71F}"/>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0045CE5A-3663-7257-3496-F764F83A46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40491EBF-BAB1-4CDA-46BC-2468B71F0F45}"/>
              </a:ext>
            </a:extLst>
          </p:cNvPr>
          <p:cNvSpPr>
            <a:spLocks noGrp="1"/>
          </p:cNvSpPr>
          <p:nvPr>
            <p:ph type="dt" sz="half" idx="10"/>
          </p:nvPr>
        </p:nvSpPr>
        <p:spPr/>
        <p:txBody>
          <a:bodyPr/>
          <a:lstStyle/>
          <a:p>
            <a:fld id="{0801556C-DEA6-7E45-B29A-EB1B0F59C022}" type="datetimeFigureOut">
              <a:rPr lang="en-AT" smtClean="0"/>
              <a:t>03.10.25</a:t>
            </a:fld>
            <a:endParaRPr lang="en-AT"/>
          </a:p>
        </p:txBody>
      </p:sp>
      <p:sp>
        <p:nvSpPr>
          <p:cNvPr id="5" name="Footer Placeholder 4">
            <a:extLst>
              <a:ext uri="{FF2B5EF4-FFF2-40B4-BE49-F238E27FC236}">
                <a16:creationId xmlns:a16="http://schemas.microsoft.com/office/drawing/2014/main" id="{C30CAC35-95E5-73EF-78E1-8F57830DDAAB}"/>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E653DF33-C0BF-7240-AEF3-7D74CAF57A50}"/>
              </a:ext>
            </a:extLst>
          </p:cNvPr>
          <p:cNvSpPr>
            <a:spLocks noGrp="1"/>
          </p:cNvSpPr>
          <p:nvPr>
            <p:ph type="sldNum" sz="quarter" idx="12"/>
          </p:nvPr>
        </p:nvSpPr>
        <p:spPr/>
        <p:txBody>
          <a:bodyPr/>
          <a:lstStyle/>
          <a:p>
            <a:fld id="{ACAF58F7-3888-5247-9127-75A0C8C8E184}" type="slidenum">
              <a:rPr lang="en-AT" smtClean="0"/>
              <a:t>‹#›</a:t>
            </a:fld>
            <a:endParaRPr lang="en-AT"/>
          </a:p>
        </p:txBody>
      </p:sp>
    </p:spTree>
    <p:extLst>
      <p:ext uri="{BB962C8B-B14F-4D97-AF65-F5344CB8AC3E}">
        <p14:creationId xmlns:p14="http://schemas.microsoft.com/office/powerpoint/2010/main" val="341250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elfolie">
  <p:cSld name="4_Titelfolie">
    <p:spTree>
      <p:nvGrpSpPr>
        <p:cNvPr id="1" name="Shape 64"/>
        <p:cNvGrpSpPr/>
        <p:nvPr/>
      </p:nvGrpSpPr>
      <p:grpSpPr>
        <a:xfrm>
          <a:off x="0" y="0"/>
          <a:ext cx="0" cy="0"/>
          <a:chOff x="0" y="0"/>
          <a:chExt cx="0" cy="0"/>
        </a:xfrm>
      </p:grpSpPr>
      <p:sp>
        <p:nvSpPr>
          <p:cNvPr id="65" name="Google Shape;65;p4"/>
          <p:cNvSpPr/>
          <p:nvPr/>
        </p:nvSpPr>
        <p:spPr>
          <a:xfrm rot="10800000">
            <a:off x="0" y="0"/>
            <a:ext cx="12192000" cy="6900362"/>
          </a:xfrm>
          <a:prstGeom prst="rect">
            <a:avLst/>
          </a:prstGeom>
          <a:gradFill>
            <a:gsLst>
              <a:gs pos="0">
                <a:srgbClr val="CFC700"/>
              </a:gs>
              <a:gs pos="73000">
                <a:srgbClr val="8F8A06"/>
              </a:gs>
              <a:gs pos="100000">
                <a:srgbClr val="8F8A06"/>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6" name="Google Shape;66;p4"/>
          <p:cNvSpPr/>
          <p:nvPr/>
        </p:nvSpPr>
        <p:spPr>
          <a:xfrm>
            <a:off x="-2513" y="-388"/>
            <a:ext cx="7788695" cy="6900365"/>
          </a:xfrm>
          <a:custGeom>
            <a:avLst/>
            <a:gdLst/>
            <a:ahLst/>
            <a:cxnLst/>
            <a:rect l="l" t="t" r="r" b="b"/>
            <a:pathLst>
              <a:path w="7788695" h="6900365" extrusionOk="0">
                <a:moveTo>
                  <a:pt x="0" y="0"/>
                </a:moveTo>
                <a:lnTo>
                  <a:pt x="6383271" y="0"/>
                </a:lnTo>
                <a:lnTo>
                  <a:pt x="6410182" y="28227"/>
                </a:lnTo>
                <a:cubicBezTo>
                  <a:pt x="7266676" y="970579"/>
                  <a:pt x="7788695" y="2222400"/>
                  <a:pt x="7788695" y="3596144"/>
                </a:cubicBezTo>
                <a:cubicBezTo>
                  <a:pt x="7788695" y="4786722"/>
                  <a:pt x="7396601" y="5885722"/>
                  <a:pt x="6734497" y="6771060"/>
                </a:cubicBezTo>
                <a:lnTo>
                  <a:pt x="6632883" y="6900365"/>
                </a:lnTo>
                <a:lnTo>
                  <a:pt x="0" y="6900365"/>
                </a:lnTo>
                <a:lnTo>
                  <a:pt x="0" y="0"/>
                </a:lnTo>
                <a:close/>
              </a:path>
            </a:pathLst>
          </a:custGeom>
          <a:gradFill>
            <a:gsLst>
              <a:gs pos="0">
                <a:schemeClr val="lt2"/>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67" name="Google Shape;67;p4"/>
          <p:cNvGrpSpPr/>
          <p:nvPr/>
        </p:nvGrpSpPr>
        <p:grpSpPr>
          <a:xfrm>
            <a:off x="6818243" y="526847"/>
            <a:ext cx="4874476" cy="3115844"/>
            <a:chOff x="6513074" y="825017"/>
            <a:chExt cx="5139889" cy="3285500"/>
          </a:xfrm>
        </p:grpSpPr>
        <p:cxnSp>
          <p:nvCxnSpPr>
            <p:cNvPr id="68" name="Google Shape;68;p4"/>
            <p:cNvCxnSpPr/>
            <p:nvPr/>
          </p:nvCxnSpPr>
          <p:spPr>
            <a:xfrm>
              <a:off x="7583499" y="2324284"/>
              <a:ext cx="1642751" cy="0"/>
            </a:xfrm>
            <a:prstGeom prst="straightConnector1">
              <a:avLst/>
            </a:prstGeom>
            <a:noFill/>
            <a:ln w="19050" cap="flat" cmpd="sng">
              <a:solidFill>
                <a:schemeClr val="lt1"/>
              </a:solidFill>
              <a:prstDash val="solid"/>
              <a:miter lim="800000"/>
              <a:headEnd type="none" w="sm" len="sm"/>
              <a:tailEnd type="none" w="sm" len="sm"/>
            </a:ln>
            <a:effectLst>
              <a:outerShdw blurRad="40000" dist="20000" dir="5400000" rotWithShape="0">
                <a:srgbClr val="000000">
                  <a:alpha val="37647"/>
                </a:srgbClr>
              </a:outerShdw>
            </a:effectLst>
          </p:spPr>
        </p:cxnSp>
        <p:grpSp>
          <p:nvGrpSpPr>
            <p:cNvPr id="69" name="Google Shape;69;p4"/>
            <p:cNvGrpSpPr/>
            <p:nvPr/>
          </p:nvGrpSpPr>
          <p:grpSpPr>
            <a:xfrm>
              <a:off x="8367461" y="825017"/>
              <a:ext cx="3285502" cy="3285500"/>
              <a:chOff x="492253" y="543708"/>
              <a:chExt cx="4280054" cy="4280052"/>
            </a:xfrm>
          </p:grpSpPr>
          <p:sp>
            <p:nvSpPr>
              <p:cNvPr id="70" name="Google Shape;70;p4"/>
              <p:cNvSpPr/>
              <p:nvPr/>
            </p:nvSpPr>
            <p:spPr>
              <a:xfrm>
                <a:off x="492253" y="543708"/>
                <a:ext cx="4280054" cy="428005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71" name="Google Shape;71;p4"/>
              <p:cNvPicPr preferRelativeResize="0"/>
              <p:nvPr/>
            </p:nvPicPr>
            <p:blipFill rotWithShape="1">
              <a:blip r:embed="rId2">
                <a:alphaModFix/>
              </a:blip>
              <a:srcRect t="-166"/>
              <a:stretch/>
            </p:blipFill>
            <p:spPr>
              <a:xfrm>
                <a:off x="1578379" y="1619608"/>
                <a:ext cx="2107801" cy="2199723"/>
              </a:xfrm>
              <a:prstGeom prst="rect">
                <a:avLst/>
              </a:prstGeom>
              <a:noFill/>
              <a:ln>
                <a:noFill/>
              </a:ln>
            </p:spPr>
          </p:pic>
        </p:grpSp>
        <p:pic>
          <p:nvPicPr>
            <p:cNvPr id="72" name="Google Shape;72;p4"/>
            <p:cNvPicPr preferRelativeResize="0"/>
            <p:nvPr/>
          </p:nvPicPr>
          <p:blipFill rotWithShape="1">
            <a:blip r:embed="rId3">
              <a:alphaModFix/>
            </a:blip>
            <a:srcRect/>
            <a:stretch/>
          </p:blipFill>
          <p:spPr>
            <a:xfrm>
              <a:off x="6513074" y="1615471"/>
              <a:ext cx="1315350" cy="1315350"/>
            </a:xfrm>
            <a:prstGeom prst="rect">
              <a:avLst/>
            </a:prstGeom>
            <a:noFill/>
            <a:ln>
              <a:noFill/>
            </a:ln>
          </p:spPr>
        </p:pic>
      </p:grpSp>
      <p:sp>
        <p:nvSpPr>
          <p:cNvPr id="73" name="Google Shape;73;p4"/>
          <p:cNvSpPr txBox="1">
            <a:spLocks noGrp="1"/>
          </p:cNvSpPr>
          <p:nvPr>
            <p:ph type="ctrTitle"/>
          </p:nvPr>
        </p:nvSpPr>
        <p:spPr>
          <a:xfrm>
            <a:off x="1012798" y="943640"/>
            <a:ext cx="5758233" cy="268062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600"/>
              <a:buFont typeface="Play"/>
              <a:buNone/>
              <a:defRPr sz="4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
          <p:cNvSpPr txBox="1">
            <a:spLocks noGrp="1"/>
          </p:cNvSpPr>
          <p:nvPr>
            <p:ph type="subTitle" idx="1"/>
          </p:nvPr>
        </p:nvSpPr>
        <p:spPr>
          <a:xfrm>
            <a:off x="1012798" y="3891764"/>
            <a:ext cx="5758233" cy="213359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10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5" name="Google Shape;75;p4" descr="Ein Bild, das Logo, Symbol, Schrift, Grafiken enthält.&#10;&#10;Automatisch generierte Beschreibung"/>
          <p:cNvPicPr preferRelativeResize="0"/>
          <p:nvPr/>
        </p:nvPicPr>
        <p:blipFill rotWithShape="1">
          <a:blip r:embed="rId4">
            <a:alphaModFix/>
          </a:blip>
          <a:srcRect/>
          <a:stretch/>
        </p:blipFill>
        <p:spPr>
          <a:xfrm>
            <a:off x="7609148" y="5767153"/>
            <a:ext cx="1432005" cy="902497"/>
          </a:xfrm>
          <a:prstGeom prst="rect">
            <a:avLst/>
          </a:prstGeom>
          <a:noFill/>
          <a:ln>
            <a:noFill/>
          </a:ln>
        </p:spPr>
      </p:pic>
      <p:sp>
        <p:nvSpPr>
          <p:cNvPr id="76" name="Google Shape;76;p4"/>
          <p:cNvSpPr txBox="1"/>
          <p:nvPr/>
        </p:nvSpPr>
        <p:spPr>
          <a:xfrm>
            <a:off x="9206338" y="6095453"/>
            <a:ext cx="1716940" cy="250903"/>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384147"/>
              </a:buClr>
              <a:buSzPts val="1800"/>
              <a:buFont typeface="Arial"/>
              <a:buNone/>
            </a:pPr>
            <a:r>
              <a:rPr lang="de-DE" sz="1800" b="0" i="0" u="none" strike="noStrike" cap="none">
                <a:solidFill>
                  <a:srgbClr val="384147"/>
                </a:solidFill>
                <a:latin typeface="Arial"/>
                <a:ea typeface="Arial"/>
                <a:cs typeface="Arial"/>
                <a:sym typeface="Arial"/>
              </a:rPr>
              <a:t>bilateral-ai.net</a:t>
            </a:r>
            <a:endParaRPr/>
          </a:p>
        </p:txBody>
      </p:sp>
      <p:grpSp>
        <p:nvGrpSpPr>
          <p:cNvPr id="77" name="Google Shape;77;p4"/>
          <p:cNvGrpSpPr/>
          <p:nvPr/>
        </p:nvGrpSpPr>
        <p:grpSpPr>
          <a:xfrm rot="10800000">
            <a:off x="10780707" y="6127064"/>
            <a:ext cx="557594" cy="162884"/>
            <a:chOff x="7921933" y="6295685"/>
            <a:chExt cx="557594" cy="162884"/>
          </a:xfrm>
        </p:grpSpPr>
        <p:cxnSp>
          <p:nvCxnSpPr>
            <p:cNvPr id="78" name="Google Shape;78;p4"/>
            <p:cNvCxnSpPr/>
            <p:nvPr/>
          </p:nvCxnSpPr>
          <p:spPr>
            <a:xfrm>
              <a:off x="7921933" y="6377127"/>
              <a:ext cx="481837" cy="0"/>
            </a:xfrm>
            <a:prstGeom prst="straightConnector1">
              <a:avLst/>
            </a:prstGeom>
            <a:noFill/>
            <a:ln w="19050"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79" name="Google Shape;79;p4"/>
            <p:cNvSpPr/>
            <p:nvPr/>
          </p:nvSpPr>
          <p:spPr>
            <a:xfrm>
              <a:off x="8316642" y="6295685"/>
              <a:ext cx="162885" cy="162884"/>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80" name="Google Shape;80;p4"/>
          <p:cNvGrpSpPr/>
          <p:nvPr/>
        </p:nvGrpSpPr>
        <p:grpSpPr>
          <a:xfrm>
            <a:off x="310678" y="5961621"/>
            <a:ext cx="6376799" cy="578415"/>
            <a:chOff x="336078" y="6082239"/>
            <a:chExt cx="6220335" cy="564223"/>
          </a:xfrm>
        </p:grpSpPr>
        <p:pic>
          <p:nvPicPr>
            <p:cNvPr id="81" name="Google Shape;81;p4"/>
            <p:cNvPicPr preferRelativeResize="0"/>
            <p:nvPr/>
          </p:nvPicPr>
          <p:blipFill rotWithShape="1">
            <a:blip r:embed="rId5">
              <a:alphaModFix amt="50000"/>
            </a:blip>
            <a:srcRect/>
            <a:stretch/>
          </p:blipFill>
          <p:spPr>
            <a:xfrm>
              <a:off x="336078" y="6148354"/>
              <a:ext cx="6220335" cy="498108"/>
            </a:xfrm>
            <a:prstGeom prst="rect">
              <a:avLst/>
            </a:prstGeom>
            <a:noFill/>
            <a:ln>
              <a:noFill/>
            </a:ln>
          </p:spPr>
        </p:pic>
        <p:sp>
          <p:nvSpPr>
            <p:cNvPr id="82" name="Google Shape;82;p4"/>
            <p:cNvSpPr txBox="1"/>
            <p:nvPr/>
          </p:nvSpPr>
          <p:spPr>
            <a:xfrm>
              <a:off x="5394891" y="6082239"/>
              <a:ext cx="888784"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b="0" i="0" u="none" strike="noStrike" cap="none">
                  <a:solidFill>
                    <a:srgbClr val="7F7F7F"/>
                  </a:solidFill>
                  <a:latin typeface="Arial"/>
                  <a:ea typeface="Arial"/>
                  <a:cs typeface="Arial"/>
                  <a:sym typeface="Arial"/>
                </a:rPr>
                <a:t>Funded by:</a:t>
              </a:r>
              <a:endParaRPr sz="1800" b="0" i="0" u="none" strike="noStrike" cap="none">
                <a:solidFill>
                  <a:schemeClr val="dk1"/>
                </a:solidFill>
                <a:latin typeface="Arial"/>
                <a:ea typeface="Arial"/>
                <a:cs typeface="Arial"/>
                <a:sym typeface="Arial"/>
              </a:endParaRPr>
            </a:p>
          </p:txBody>
        </p:sp>
      </p:grpSp>
      <p:pic>
        <p:nvPicPr>
          <p:cNvPr id="83" name="Google Shape;83;p4"/>
          <p:cNvPicPr preferRelativeResize="0"/>
          <p:nvPr/>
        </p:nvPicPr>
        <p:blipFill rotWithShape="1">
          <a:blip r:embed="rId6">
            <a:alphaModFix/>
          </a:blip>
          <a:srcRect l="-10423"/>
          <a:stretch/>
        </p:blipFill>
        <p:spPr>
          <a:xfrm>
            <a:off x="11056496" y="5872808"/>
            <a:ext cx="708640" cy="7560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Titelfolie">
  <p:cSld name="5_Titelfolie">
    <p:spTree>
      <p:nvGrpSpPr>
        <p:cNvPr id="1" name="Shape 84"/>
        <p:cNvGrpSpPr/>
        <p:nvPr/>
      </p:nvGrpSpPr>
      <p:grpSpPr>
        <a:xfrm>
          <a:off x="0" y="0"/>
          <a:ext cx="0" cy="0"/>
          <a:chOff x="0" y="0"/>
          <a:chExt cx="0" cy="0"/>
        </a:xfrm>
      </p:grpSpPr>
      <p:sp>
        <p:nvSpPr>
          <p:cNvPr id="85" name="Google Shape;85;p5"/>
          <p:cNvSpPr/>
          <p:nvPr/>
        </p:nvSpPr>
        <p:spPr>
          <a:xfrm rot="10800000">
            <a:off x="0" y="0"/>
            <a:ext cx="12192000" cy="6900362"/>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 name="Google Shape;86;p5"/>
          <p:cNvSpPr/>
          <p:nvPr/>
        </p:nvSpPr>
        <p:spPr>
          <a:xfrm>
            <a:off x="-2513" y="-388"/>
            <a:ext cx="7788695" cy="6900365"/>
          </a:xfrm>
          <a:custGeom>
            <a:avLst/>
            <a:gdLst/>
            <a:ahLst/>
            <a:cxnLst/>
            <a:rect l="l" t="t" r="r" b="b"/>
            <a:pathLst>
              <a:path w="7788695" h="6900365" extrusionOk="0">
                <a:moveTo>
                  <a:pt x="0" y="0"/>
                </a:moveTo>
                <a:lnTo>
                  <a:pt x="6383271" y="0"/>
                </a:lnTo>
                <a:lnTo>
                  <a:pt x="6410182" y="28227"/>
                </a:lnTo>
                <a:cubicBezTo>
                  <a:pt x="7266676" y="970579"/>
                  <a:pt x="7788695" y="2222400"/>
                  <a:pt x="7788695" y="3596144"/>
                </a:cubicBezTo>
                <a:cubicBezTo>
                  <a:pt x="7788695" y="4786722"/>
                  <a:pt x="7396601" y="5885722"/>
                  <a:pt x="6734497" y="6771060"/>
                </a:cubicBezTo>
                <a:lnTo>
                  <a:pt x="6632883" y="6900365"/>
                </a:lnTo>
                <a:lnTo>
                  <a:pt x="0" y="6900365"/>
                </a:lnTo>
                <a:lnTo>
                  <a:pt x="0" y="0"/>
                </a:lnTo>
                <a:close/>
              </a:path>
            </a:pathLst>
          </a:custGeom>
          <a:gradFill>
            <a:gsLst>
              <a:gs pos="0">
                <a:schemeClr val="lt2"/>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7" name="Google Shape;87;p5"/>
          <p:cNvSpPr txBox="1">
            <a:spLocks noGrp="1"/>
          </p:cNvSpPr>
          <p:nvPr>
            <p:ph type="ctrTitle"/>
          </p:nvPr>
        </p:nvSpPr>
        <p:spPr>
          <a:xfrm>
            <a:off x="1012798" y="943640"/>
            <a:ext cx="5758233" cy="268062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600"/>
              <a:buFont typeface="Play"/>
              <a:buNone/>
              <a:defRPr sz="4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
          <p:cNvSpPr txBox="1">
            <a:spLocks noGrp="1"/>
          </p:cNvSpPr>
          <p:nvPr>
            <p:ph type="subTitle" idx="1"/>
          </p:nvPr>
        </p:nvSpPr>
        <p:spPr>
          <a:xfrm>
            <a:off x="1012798" y="3891764"/>
            <a:ext cx="5758233" cy="213359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10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89" name="Google Shape;89;p5"/>
          <p:cNvGrpSpPr/>
          <p:nvPr/>
        </p:nvGrpSpPr>
        <p:grpSpPr>
          <a:xfrm>
            <a:off x="6818243" y="526847"/>
            <a:ext cx="4874476" cy="3115844"/>
            <a:chOff x="6513074" y="825017"/>
            <a:chExt cx="5139889" cy="3285500"/>
          </a:xfrm>
        </p:grpSpPr>
        <p:cxnSp>
          <p:nvCxnSpPr>
            <p:cNvPr id="90" name="Google Shape;90;p5"/>
            <p:cNvCxnSpPr/>
            <p:nvPr/>
          </p:nvCxnSpPr>
          <p:spPr>
            <a:xfrm>
              <a:off x="7583499" y="2324284"/>
              <a:ext cx="1642751" cy="0"/>
            </a:xfrm>
            <a:prstGeom prst="straightConnector1">
              <a:avLst/>
            </a:prstGeom>
            <a:noFill/>
            <a:ln w="19050" cap="flat" cmpd="sng">
              <a:solidFill>
                <a:schemeClr val="lt1"/>
              </a:solidFill>
              <a:prstDash val="solid"/>
              <a:miter lim="800000"/>
              <a:headEnd type="none" w="sm" len="sm"/>
              <a:tailEnd type="none" w="sm" len="sm"/>
            </a:ln>
            <a:effectLst>
              <a:outerShdw blurRad="40000" dist="20000" dir="5400000" rotWithShape="0">
                <a:srgbClr val="000000">
                  <a:alpha val="37647"/>
                </a:srgbClr>
              </a:outerShdw>
            </a:effectLst>
          </p:spPr>
        </p:cxnSp>
        <p:grpSp>
          <p:nvGrpSpPr>
            <p:cNvPr id="91" name="Google Shape;91;p5"/>
            <p:cNvGrpSpPr/>
            <p:nvPr/>
          </p:nvGrpSpPr>
          <p:grpSpPr>
            <a:xfrm>
              <a:off x="8367461" y="825017"/>
              <a:ext cx="3285502" cy="3285500"/>
              <a:chOff x="492253" y="543708"/>
              <a:chExt cx="4280054" cy="4280052"/>
            </a:xfrm>
          </p:grpSpPr>
          <p:sp>
            <p:nvSpPr>
              <p:cNvPr id="92" name="Google Shape;92;p5"/>
              <p:cNvSpPr/>
              <p:nvPr/>
            </p:nvSpPr>
            <p:spPr>
              <a:xfrm>
                <a:off x="492253" y="543708"/>
                <a:ext cx="4280054" cy="428005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3" name="Google Shape;93;p5"/>
              <p:cNvPicPr preferRelativeResize="0"/>
              <p:nvPr/>
            </p:nvPicPr>
            <p:blipFill rotWithShape="1">
              <a:blip r:embed="rId2">
                <a:alphaModFix/>
              </a:blip>
              <a:srcRect t="-166"/>
              <a:stretch/>
            </p:blipFill>
            <p:spPr>
              <a:xfrm>
                <a:off x="1578379" y="1619608"/>
                <a:ext cx="2107801" cy="2199723"/>
              </a:xfrm>
              <a:prstGeom prst="rect">
                <a:avLst/>
              </a:prstGeom>
              <a:noFill/>
              <a:ln>
                <a:noFill/>
              </a:ln>
            </p:spPr>
          </p:pic>
        </p:grpSp>
        <p:pic>
          <p:nvPicPr>
            <p:cNvPr id="94" name="Google Shape;94;p5"/>
            <p:cNvPicPr preferRelativeResize="0"/>
            <p:nvPr/>
          </p:nvPicPr>
          <p:blipFill rotWithShape="1">
            <a:blip r:embed="rId3">
              <a:alphaModFix/>
            </a:blip>
            <a:srcRect/>
            <a:stretch/>
          </p:blipFill>
          <p:spPr>
            <a:xfrm>
              <a:off x="6513074" y="1615471"/>
              <a:ext cx="1315350" cy="1315350"/>
            </a:xfrm>
            <a:prstGeom prst="rect">
              <a:avLst/>
            </a:prstGeom>
            <a:noFill/>
            <a:ln>
              <a:noFill/>
            </a:ln>
          </p:spPr>
        </p:pic>
      </p:grpSp>
      <p:sp>
        <p:nvSpPr>
          <p:cNvPr id="95" name="Google Shape;95;p5"/>
          <p:cNvSpPr txBox="1"/>
          <p:nvPr/>
        </p:nvSpPr>
        <p:spPr>
          <a:xfrm>
            <a:off x="9206338" y="6095453"/>
            <a:ext cx="1716940" cy="250903"/>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800"/>
              <a:buFont typeface="Arial"/>
              <a:buNone/>
            </a:pPr>
            <a:r>
              <a:rPr lang="de-DE" sz="1800" b="0" i="0" u="none" strike="noStrike" cap="none">
                <a:solidFill>
                  <a:schemeClr val="lt1"/>
                </a:solidFill>
                <a:latin typeface="Arial"/>
                <a:ea typeface="Arial"/>
                <a:cs typeface="Arial"/>
                <a:sym typeface="Arial"/>
              </a:rPr>
              <a:t>bilateral-ai.net</a:t>
            </a:r>
            <a:endParaRPr/>
          </a:p>
        </p:txBody>
      </p:sp>
      <p:pic>
        <p:nvPicPr>
          <p:cNvPr id="96" name="Google Shape;96;p5"/>
          <p:cNvPicPr preferRelativeResize="0"/>
          <p:nvPr/>
        </p:nvPicPr>
        <p:blipFill rotWithShape="1">
          <a:blip r:embed="rId4">
            <a:alphaModFix/>
          </a:blip>
          <a:srcRect r="-2217"/>
          <a:stretch/>
        </p:blipFill>
        <p:spPr>
          <a:xfrm>
            <a:off x="7643724" y="5767590"/>
            <a:ext cx="1425472" cy="898379"/>
          </a:xfrm>
          <a:prstGeom prst="rect">
            <a:avLst/>
          </a:prstGeom>
          <a:noFill/>
          <a:ln>
            <a:noFill/>
          </a:ln>
        </p:spPr>
      </p:pic>
      <p:grpSp>
        <p:nvGrpSpPr>
          <p:cNvPr id="97" name="Google Shape;97;p5"/>
          <p:cNvGrpSpPr/>
          <p:nvPr/>
        </p:nvGrpSpPr>
        <p:grpSpPr>
          <a:xfrm rot="10800000">
            <a:off x="10780707" y="5817971"/>
            <a:ext cx="976481" cy="756000"/>
            <a:chOff x="7503046" y="6011662"/>
            <a:chExt cx="976481" cy="756000"/>
          </a:xfrm>
        </p:grpSpPr>
        <p:cxnSp>
          <p:nvCxnSpPr>
            <p:cNvPr id="98" name="Google Shape;98;p5"/>
            <p:cNvCxnSpPr/>
            <p:nvPr/>
          </p:nvCxnSpPr>
          <p:spPr>
            <a:xfrm>
              <a:off x="7921933" y="6377127"/>
              <a:ext cx="481837" cy="0"/>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sp>
          <p:nvSpPr>
            <p:cNvPr id="99" name="Google Shape;99;p5"/>
            <p:cNvSpPr/>
            <p:nvPr/>
          </p:nvSpPr>
          <p:spPr>
            <a:xfrm>
              <a:off x="8316642" y="6295685"/>
              <a:ext cx="162885" cy="162884"/>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0" name="Google Shape;100;p5"/>
            <p:cNvPicPr preferRelativeResize="0"/>
            <p:nvPr/>
          </p:nvPicPr>
          <p:blipFill rotWithShape="1">
            <a:blip r:embed="rId5">
              <a:alphaModFix/>
            </a:blip>
            <a:srcRect l="-8632"/>
            <a:stretch/>
          </p:blipFill>
          <p:spPr>
            <a:xfrm>
              <a:off x="7503046" y="6011662"/>
              <a:ext cx="648411" cy="756000"/>
            </a:xfrm>
            <a:prstGeom prst="rect">
              <a:avLst/>
            </a:prstGeom>
            <a:noFill/>
            <a:ln>
              <a:noFill/>
            </a:ln>
          </p:spPr>
        </p:pic>
      </p:grpSp>
      <p:grpSp>
        <p:nvGrpSpPr>
          <p:cNvPr id="101" name="Google Shape;101;p5"/>
          <p:cNvGrpSpPr/>
          <p:nvPr/>
        </p:nvGrpSpPr>
        <p:grpSpPr>
          <a:xfrm>
            <a:off x="310678" y="5961621"/>
            <a:ext cx="6376799" cy="578415"/>
            <a:chOff x="336078" y="6082239"/>
            <a:chExt cx="6220335" cy="564223"/>
          </a:xfrm>
        </p:grpSpPr>
        <p:pic>
          <p:nvPicPr>
            <p:cNvPr id="102" name="Google Shape;102;p5"/>
            <p:cNvPicPr preferRelativeResize="0"/>
            <p:nvPr/>
          </p:nvPicPr>
          <p:blipFill rotWithShape="1">
            <a:blip r:embed="rId6">
              <a:alphaModFix amt="50000"/>
            </a:blip>
            <a:srcRect/>
            <a:stretch/>
          </p:blipFill>
          <p:spPr>
            <a:xfrm>
              <a:off x="336078" y="6148354"/>
              <a:ext cx="6220335" cy="498108"/>
            </a:xfrm>
            <a:prstGeom prst="rect">
              <a:avLst/>
            </a:prstGeom>
            <a:noFill/>
            <a:ln>
              <a:noFill/>
            </a:ln>
          </p:spPr>
        </p:pic>
        <p:sp>
          <p:nvSpPr>
            <p:cNvPr id="103" name="Google Shape;103;p5"/>
            <p:cNvSpPr txBox="1"/>
            <p:nvPr/>
          </p:nvSpPr>
          <p:spPr>
            <a:xfrm>
              <a:off x="5394891" y="6082239"/>
              <a:ext cx="888784"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b="0" i="0" u="none" strike="noStrike" cap="none">
                  <a:solidFill>
                    <a:srgbClr val="7F7F7F"/>
                  </a:solidFill>
                  <a:latin typeface="Arial"/>
                  <a:ea typeface="Arial"/>
                  <a:cs typeface="Arial"/>
                  <a:sym typeface="Arial"/>
                </a:rPr>
                <a:t>Funded by:</a:t>
              </a:r>
              <a:endParaRPr sz="18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el und Inhalt">
  <p:cSld name="1_Titel und Inhalt">
    <p:spTree>
      <p:nvGrpSpPr>
        <p:cNvPr id="1" name="Shape 104"/>
        <p:cNvGrpSpPr/>
        <p:nvPr/>
      </p:nvGrpSpPr>
      <p:grpSpPr>
        <a:xfrm>
          <a:off x="0" y="0"/>
          <a:ext cx="0" cy="0"/>
          <a:chOff x="0" y="0"/>
          <a:chExt cx="0" cy="0"/>
        </a:xfrm>
      </p:grpSpPr>
      <p:sp>
        <p:nvSpPr>
          <p:cNvPr id="105" name="Google Shape;105;p6"/>
          <p:cNvSpPr txBox="1">
            <a:spLocks noGrp="1"/>
          </p:cNvSpPr>
          <p:nvPr>
            <p:ph type="title"/>
          </p:nvPr>
        </p:nvSpPr>
        <p:spPr>
          <a:xfrm>
            <a:off x="727077" y="822121"/>
            <a:ext cx="11051060" cy="1003504"/>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Clr>
                <a:schemeClr val="dk2"/>
              </a:buClr>
              <a:buSzPts val="4000"/>
              <a:buFont typeface="Play"/>
              <a:buNone/>
              <a:defRPr sz="4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
          <p:cNvSpPr txBox="1">
            <a:spLocks noGrp="1"/>
          </p:cNvSpPr>
          <p:nvPr>
            <p:ph type="body" idx="1"/>
          </p:nvPr>
        </p:nvSpPr>
        <p:spPr>
          <a:xfrm>
            <a:off x="727076" y="1912688"/>
            <a:ext cx="11051060" cy="4264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a:lvl1pPr>
            <a:lvl2pPr marL="914400" lvl="1" indent="-381000" algn="l">
              <a:lnSpc>
                <a:spcPct val="90000"/>
              </a:lnSpc>
              <a:spcBef>
                <a:spcPts val="10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6"/>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
          <p:cNvSpPr txBox="1">
            <a:spLocks noGrp="1"/>
          </p:cNvSpPr>
          <p:nvPr>
            <p:ph type="ftr" idx="11"/>
          </p:nvPr>
        </p:nvSpPr>
        <p:spPr>
          <a:xfrm>
            <a:off x="1380353" y="6356350"/>
            <a:ext cx="47156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09" name="Google Shape;109;p6"/>
          <p:cNvGrpSpPr/>
          <p:nvPr/>
        </p:nvGrpSpPr>
        <p:grpSpPr>
          <a:xfrm rot="10800000">
            <a:off x="229332" y="222662"/>
            <a:ext cx="468140" cy="911285"/>
            <a:chOff x="487095" y="681975"/>
            <a:chExt cx="468140" cy="911285"/>
          </a:xfrm>
        </p:grpSpPr>
        <p:sp>
          <p:nvSpPr>
            <p:cNvPr id="110" name="Google Shape;110;p6"/>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11" name="Google Shape;111;p6"/>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12" name="Google Shape;112;p6"/>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113" name="Google Shape;113;p6"/>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marR="0" lvl="0" indent="0" algn="ctr">
              <a:spcBef>
                <a:spcPts val="0"/>
              </a:spcBef>
              <a:buNone/>
              <a:defRPr sz="1400" b="0" i="0" u="none" strike="noStrike" cap="none">
                <a:solidFill>
                  <a:schemeClr val="dk2"/>
                </a:solidFill>
                <a:latin typeface="Arial"/>
                <a:ea typeface="Arial"/>
                <a:cs typeface="Arial"/>
                <a:sym typeface="Arial"/>
              </a:defRPr>
            </a:lvl1pPr>
            <a:lvl2pPr marL="0" marR="0" lvl="1" indent="0" algn="ctr">
              <a:spcBef>
                <a:spcPts val="0"/>
              </a:spcBef>
              <a:buNone/>
              <a:defRPr sz="1400" b="0" i="0" u="none" strike="noStrike" cap="none">
                <a:solidFill>
                  <a:schemeClr val="dk2"/>
                </a:solidFill>
                <a:latin typeface="Arial"/>
                <a:ea typeface="Arial"/>
                <a:cs typeface="Arial"/>
                <a:sym typeface="Arial"/>
              </a:defRPr>
            </a:lvl2pPr>
            <a:lvl3pPr marL="0" marR="0" lvl="2" indent="0" algn="ctr">
              <a:spcBef>
                <a:spcPts val="0"/>
              </a:spcBef>
              <a:buNone/>
              <a:defRPr sz="1400" b="0" i="0" u="none" strike="noStrike" cap="none">
                <a:solidFill>
                  <a:schemeClr val="dk2"/>
                </a:solidFill>
                <a:latin typeface="Arial"/>
                <a:ea typeface="Arial"/>
                <a:cs typeface="Arial"/>
                <a:sym typeface="Arial"/>
              </a:defRPr>
            </a:lvl3pPr>
            <a:lvl4pPr marL="0" marR="0" lvl="3" indent="0" algn="ctr">
              <a:spcBef>
                <a:spcPts val="0"/>
              </a:spcBef>
              <a:buNone/>
              <a:defRPr sz="1400" b="0" i="0" u="none" strike="noStrike" cap="none">
                <a:solidFill>
                  <a:schemeClr val="dk2"/>
                </a:solidFill>
                <a:latin typeface="Arial"/>
                <a:ea typeface="Arial"/>
                <a:cs typeface="Arial"/>
                <a:sym typeface="Arial"/>
              </a:defRPr>
            </a:lvl4pPr>
            <a:lvl5pPr marL="0" marR="0" lvl="4" indent="0" algn="ctr">
              <a:spcBef>
                <a:spcPts val="0"/>
              </a:spcBef>
              <a:buNone/>
              <a:defRPr sz="1400" b="0" i="0" u="none" strike="noStrike" cap="none">
                <a:solidFill>
                  <a:schemeClr val="dk2"/>
                </a:solidFill>
                <a:latin typeface="Arial"/>
                <a:ea typeface="Arial"/>
                <a:cs typeface="Arial"/>
                <a:sym typeface="Arial"/>
              </a:defRPr>
            </a:lvl5pPr>
            <a:lvl6pPr marL="0" marR="0" lvl="5" indent="0" algn="ctr">
              <a:spcBef>
                <a:spcPts val="0"/>
              </a:spcBef>
              <a:buNone/>
              <a:defRPr sz="1400" b="0" i="0" u="none" strike="noStrike" cap="none">
                <a:solidFill>
                  <a:schemeClr val="dk2"/>
                </a:solidFill>
                <a:latin typeface="Arial"/>
                <a:ea typeface="Arial"/>
                <a:cs typeface="Arial"/>
                <a:sym typeface="Arial"/>
              </a:defRPr>
            </a:lvl6pPr>
            <a:lvl7pPr marL="0" marR="0" lvl="6" indent="0" algn="ctr">
              <a:spcBef>
                <a:spcPts val="0"/>
              </a:spcBef>
              <a:buNone/>
              <a:defRPr sz="1400" b="0" i="0" u="none" strike="noStrike" cap="none">
                <a:solidFill>
                  <a:schemeClr val="dk2"/>
                </a:solidFill>
                <a:latin typeface="Arial"/>
                <a:ea typeface="Arial"/>
                <a:cs typeface="Arial"/>
                <a:sym typeface="Arial"/>
              </a:defRPr>
            </a:lvl7pPr>
            <a:lvl8pPr marL="0" marR="0" lvl="7" indent="0" algn="ctr">
              <a:spcBef>
                <a:spcPts val="0"/>
              </a:spcBef>
              <a:buNone/>
              <a:defRPr sz="1400" b="0" i="0" u="none" strike="noStrike" cap="none">
                <a:solidFill>
                  <a:schemeClr val="dk2"/>
                </a:solidFill>
                <a:latin typeface="Arial"/>
                <a:ea typeface="Arial"/>
                <a:cs typeface="Arial"/>
                <a:sym typeface="Arial"/>
              </a:defRPr>
            </a:lvl8pPr>
            <a:lvl9pPr marL="0" marR="0" lvl="8" indent="0" algn="ctr">
              <a:spcBef>
                <a:spcPts val="0"/>
              </a:spcBef>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de-DE"/>
              <a:t>‹#›</a:t>
            </a:fld>
            <a:endParaRPr/>
          </a:p>
        </p:txBody>
      </p:sp>
      <p:grpSp>
        <p:nvGrpSpPr>
          <p:cNvPr id="114" name="Google Shape;114;p6"/>
          <p:cNvGrpSpPr/>
          <p:nvPr/>
        </p:nvGrpSpPr>
        <p:grpSpPr>
          <a:xfrm rot="5400000">
            <a:off x="1131859" y="6377188"/>
            <a:ext cx="175689" cy="325599"/>
            <a:chOff x="487095" y="725670"/>
            <a:chExt cx="468140" cy="867590"/>
          </a:xfrm>
        </p:grpSpPr>
        <p:cxnSp>
          <p:nvCxnSpPr>
            <p:cNvPr id="115" name="Google Shape;115;p6"/>
            <p:cNvCxnSpPr/>
            <p:nvPr/>
          </p:nvCxnSpPr>
          <p:spPr>
            <a:xfrm rot="10800000">
              <a:off x="721165" y="779868"/>
              <a:ext cx="0" cy="419671"/>
            </a:xfrm>
            <a:prstGeom prst="straightConnector1">
              <a:avLst/>
            </a:prstGeom>
            <a:noFill/>
            <a:ln w="9525"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116" name="Google Shape;116;p6"/>
            <p:cNvSpPr/>
            <p:nvPr/>
          </p:nvSpPr>
          <p:spPr>
            <a:xfrm>
              <a:off x="637470" y="725670"/>
              <a:ext cx="167390" cy="16739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17" name="Google Shape;117;p6"/>
            <p:cNvSpPr/>
            <p:nvPr/>
          </p:nvSpPr>
          <p:spPr>
            <a:xfrm>
              <a:off x="487095" y="1125120"/>
              <a:ext cx="468140" cy="46814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18" name="Google Shape;118;p6"/>
          <p:cNvSpPr txBox="1">
            <a:spLocks noGrp="1"/>
          </p:cNvSpPr>
          <p:nvPr>
            <p:ph type="body" idx="2"/>
          </p:nvPr>
        </p:nvSpPr>
        <p:spPr>
          <a:xfrm>
            <a:off x="749377" y="268288"/>
            <a:ext cx="7713663" cy="37444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600"/>
              <a:buNone/>
              <a:defRPr sz="16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el und Inhalt">
  <p:cSld name="5_Titel und Inhalt">
    <p:spTree>
      <p:nvGrpSpPr>
        <p:cNvPr id="1" name="Shape 119"/>
        <p:cNvGrpSpPr/>
        <p:nvPr/>
      </p:nvGrpSpPr>
      <p:grpSpPr>
        <a:xfrm>
          <a:off x="0" y="0"/>
          <a:ext cx="0" cy="0"/>
          <a:chOff x="0" y="0"/>
          <a:chExt cx="0" cy="0"/>
        </a:xfrm>
      </p:grpSpPr>
      <p:sp>
        <p:nvSpPr>
          <p:cNvPr id="120" name="Google Shape;120;p7"/>
          <p:cNvSpPr txBox="1">
            <a:spLocks noGrp="1"/>
          </p:cNvSpPr>
          <p:nvPr>
            <p:ph type="title"/>
          </p:nvPr>
        </p:nvSpPr>
        <p:spPr>
          <a:xfrm>
            <a:off x="727077" y="822121"/>
            <a:ext cx="11051060" cy="1003504"/>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Clr>
                <a:schemeClr val="dk2"/>
              </a:buClr>
              <a:buSzPts val="4000"/>
              <a:buFont typeface="Play"/>
              <a:buNone/>
              <a:defRPr sz="4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7"/>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7"/>
          <p:cNvSpPr txBox="1">
            <a:spLocks noGrp="1"/>
          </p:cNvSpPr>
          <p:nvPr>
            <p:ph type="ftr" idx="11"/>
          </p:nvPr>
        </p:nvSpPr>
        <p:spPr>
          <a:xfrm>
            <a:off x="1380353" y="6356350"/>
            <a:ext cx="47156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23" name="Google Shape;123;p7"/>
          <p:cNvGrpSpPr/>
          <p:nvPr/>
        </p:nvGrpSpPr>
        <p:grpSpPr>
          <a:xfrm rot="10800000">
            <a:off x="229332" y="222662"/>
            <a:ext cx="468140" cy="911285"/>
            <a:chOff x="487095" y="681975"/>
            <a:chExt cx="468140" cy="911285"/>
          </a:xfrm>
        </p:grpSpPr>
        <p:sp>
          <p:nvSpPr>
            <p:cNvPr id="124" name="Google Shape;124;p7"/>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25" name="Google Shape;125;p7"/>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6" name="Google Shape;126;p7"/>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127" name="Google Shape;127;p7"/>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marR="0" lvl="0" indent="0" algn="ctr">
              <a:spcBef>
                <a:spcPts val="0"/>
              </a:spcBef>
              <a:buNone/>
              <a:defRPr sz="1400" b="0" i="0" u="none" strike="noStrike" cap="none">
                <a:solidFill>
                  <a:schemeClr val="dk2"/>
                </a:solidFill>
                <a:latin typeface="Arial"/>
                <a:ea typeface="Arial"/>
                <a:cs typeface="Arial"/>
                <a:sym typeface="Arial"/>
              </a:defRPr>
            </a:lvl1pPr>
            <a:lvl2pPr marL="0" marR="0" lvl="1" indent="0" algn="ctr">
              <a:spcBef>
                <a:spcPts val="0"/>
              </a:spcBef>
              <a:buNone/>
              <a:defRPr sz="1400" b="0" i="0" u="none" strike="noStrike" cap="none">
                <a:solidFill>
                  <a:schemeClr val="dk2"/>
                </a:solidFill>
                <a:latin typeface="Arial"/>
                <a:ea typeface="Arial"/>
                <a:cs typeface="Arial"/>
                <a:sym typeface="Arial"/>
              </a:defRPr>
            </a:lvl2pPr>
            <a:lvl3pPr marL="0" marR="0" lvl="2" indent="0" algn="ctr">
              <a:spcBef>
                <a:spcPts val="0"/>
              </a:spcBef>
              <a:buNone/>
              <a:defRPr sz="1400" b="0" i="0" u="none" strike="noStrike" cap="none">
                <a:solidFill>
                  <a:schemeClr val="dk2"/>
                </a:solidFill>
                <a:latin typeface="Arial"/>
                <a:ea typeface="Arial"/>
                <a:cs typeface="Arial"/>
                <a:sym typeface="Arial"/>
              </a:defRPr>
            </a:lvl3pPr>
            <a:lvl4pPr marL="0" marR="0" lvl="3" indent="0" algn="ctr">
              <a:spcBef>
                <a:spcPts val="0"/>
              </a:spcBef>
              <a:buNone/>
              <a:defRPr sz="1400" b="0" i="0" u="none" strike="noStrike" cap="none">
                <a:solidFill>
                  <a:schemeClr val="dk2"/>
                </a:solidFill>
                <a:latin typeface="Arial"/>
                <a:ea typeface="Arial"/>
                <a:cs typeface="Arial"/>
                <a:sym typeface="Arial"/>
              </a:defRPr>
            </a:lvl4pPr>
            <a:lvl5pPr marL="0" marR="0" lvl="4" indent="0" algn="ctr">
              <a:spcBef>
                <a:spcPts val="0"/>
              </a:spcBef>
              <a:buNone/>
              <a:defRPr sz="1400" b="0" i="0" u="none" strike="noStrike" cap="none">
                <a:solidFill>
                  <a:schemeClr val="dk2"/>
                </a:solidFill>
                <a:latin typeface="Arial"/>
                <a:ea typeface="Arial"/>
                <a:cs typeface="Arial"/>
                <a:sym typeface="Arial"/>
              </a:defRPr>
            </a:lvl5pPr>
            <a:lvl6pPr marL="0" marR="0" lvl="5" indent="0" algn="ctr">
              <a:spcBef>
                <a:spcPts val="0"/>
              </a:spcBef>
              <a:buNone/>
              <a:defRPr sz="1400" b="0" i="0" u="none" strike="noStrike" cap="none">
                <a:solidFill>
                  <a:schemeClr val="dk2"/>
                </a:solidFill>
                <a:latin typeface="Arial"/>
                <a:ea typeface="Arial"/>
                <a:cs typeface="Arial"/>
                <a:sym typeface="Arial"/>
              </a:defRPr>
            </a:lvl6pPr>
            <a:lvl7pPr marL="0" marR="0" lvl="6" indent="0" algn="ctr">
              <a:spcBef>
                <a:spcPts val="0"/>
              </a:spcBef>
              <a:buNone/>
              <a:defRPr sz="1400" b="0" i="0" u="none" strike="noStrike" cap="none">
                <a:solidFill>
                  <a:schemeClr val="dk2"/>
                </a:solidFill>
                <a:latin typeface="Arial"/>
                <a:ea typeface="Arial"/>
                <a:cs typeface="Arial"/>
                <a:sym typeface="Arial"/>
              </a:defRPr>
            </a:lvl7pPr>
            <a:lvl8pPr marL="0" marR="0" lvl="7" indent="0" algn="ctr">
              <a:spcBef>
                <a:spcPts val="0"/>
              </a:spcBef>
              <a:buNone/>
              <a:defRPr sz="1400" b="0" i="0" u="none" strike="noStrike" cap="none">
                <a:solidFill>
                  <a:schemeClr val="dk2"/>
                </a:solidFill>
                <a:latin typeface="Arial"/>
                <a:ea typeface="Arial"/>
                <a:cs typeface="Arial"/>
                <a:sym typeface="Arial"/>
              </a:defRPr>
            </a:lvl8pPr>
            <a:lvl9pPr marL="0" marR="0" lvl="8" indent="0" algn="ctr">
              <a:spcBef>
                <a:spcPts val="0"/>
              </a:spcBef>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de-DE"/>
              <a:t>‹#›</a:t>
            </a:fld>
            <a:endParaRPr/>
          </a:p>
        </p:txBody>
      </p:sp>
      <p:grpSp>
        <p:nvGrpSpPr>
          <p:cNvPr id="128" name="Google Shape;128;p7"/>
          <p:cNvGrpSpPr/>
          <p:nvPr/>
        </p:nvGrpSpPr>
        <p:grpSpPr>
          <a:xfrm rot="5400000">
            <a:off x="1131859" y="6377188"/>
            <a:ext cx="175689" cy="325599"/>
            <a:chOff x="487095" y="725670"/>
            <a:chExt cx="468140" cy="867590"/>
          </a:xfrm>
        </p:grpSpPr>
        <p:cxnSp>
          <p:nvCxnSpPr>
            <p:cNvPr id="129" name="Google Shape;129;p7"/>
            <p:cNvCxnSpPr/>
            <p:nvPr/>
          </p:nvCxnSpPr>
          <p:spPr>
            <a:xfrm rot="10800000">
              <a:off x="721165" y="779868"/>
              <a:ext cx="0" cy="419671"/>
            </a:xfrm>
            <a:prstGeom prst="straightConnector1">
              <a:avLst/>
            </a:prstGeom>
            <a:noFill/>
            <a:ln w="9525"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130" name="Google Shape;130;p7"/>
            <p:cNvSpPr/>
            <p:nvPr/>
          </p:nvSpPr>
          <p:spPr>
            <a:xfrm>
              <a:off x="637470" y="725670"/>
              <a:ext cx="167390" cy="16739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31" name="Google Shape;131;p7"/>
            <p:cNvSpPr/>
            <p:nvPr/>
          </p:nvSpPr>
          <p:spPr>
            <a:xfrm>
              <a:off x="487095" y="1125120"/>
              <a:ext cx="468140" cy="46814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32" name="Google Shape;132;p7"/>
          <p:cNvSpPr txBox="1">
            <a:spLocks noGrp="1"/>
          </p:cNvSpPr>
          <p:nvPr>
            <p:ph type="body" idx="1"/>
          </p:nvPr>
        </p:nvSpPr>
        <p:spPr>
          <a:xfrm>
            <a:off x="749377" y="268288"/>
            <a:ext cx="7713663" cy="37444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600"/>
              <a:buNone/>
              <a:defRPr sz="16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7"/>
          <p:cNvSpPr txBox="1">
            <a:spLocks noGrp="1"/>
          </p:cNvSpPr>
          <p:nvPr>
            <p:ph type="body" idx="2"/>
          </p:nvPr>
        </p:nvSpPr>
        <p:spPr>
          <a:xfrm>
            <a:off x="727075" y="1912688"/>
            <a:ext cx="5400000" cy="42642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800"/>
              <a:buNone/>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7"/>
          <p:cNvSpPr txBox="1">
            <a:spLocks noGrp="1"/>
          </p:cNvSpPr>
          <p:nvPr>
            <p:ph type="body" idx="3"/>
          </p:nvPr>
        </p:nvSpPr>
        <p:spPr>
          <a:xfrm>
            <a:off x="6391894" y="1912688"/>
            <a:ext cx="5400000" cy="42642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800"/>
              <a:buNone/>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ld mit Überschrift">
  <p:cSld name="Bild mit Überschrift">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xfrm>
            <a:off x="839788" y="828338"/>
            <a:ext cx="3932237" cy="140925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8"/>
          <p:cNvSpPr>
            <a:spLocks noGrp="1"/>
          </p:cNvSpPr>
          <p:nvPr>
            <p:ph type="pic" idx="2"/>
          </p:nvPr>
        </p:nvSpPr>
        <p:spPr>
          <a:xfrm>
            <a:off x="5183188" y="828339"/>
            <a:ext cx="6594948" cy="5032712"/>
          </a:xfrm>
          <a:prstGeom prst="rect">
            <a:avLst/>
          </a:prstGeom>
          <a:noFill/>
          <a:ln>
            <a:noFill/>
          </a:ln>
        </p:spPr>
      </p:sp>
      <p:sp>
        <p:nvSpPr>
          <p:cNvPr id="138" name="Google Shape;138;p8"/>
          <p:cNvSpPr txBox="1">
            <a:spLocks noGrp="1"/>
          </p:cNvSpPr>
          <p:nvPr>
            <p:ph type="body" idx="1"/>
          </p:nvPr>
        </p:nvSpPr>
        <p:spPr>
          <a:xfrm>
            <a:off x="839788" y="2237591"/>
            <a:ext cx="3932237" cy="36313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600"/>
              <a:buNone/>
              <a:defRPr sz="1600"/>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p8"/>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8"/>
          <p:cNvSpPr txBox="1">
            <a:spLocks noGrp="1"/>
          </p:cNvSpPr>
          <p:nvPr>
            <p:ph type="ftr" idx="11"/>
          </p:nvPr>
        </p:nvSpPr>
        <p:spPr>
          <a:xfrm>
            <a:off x="1380353" y="6356350"/>
            <a:ext cx="1039778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8"/>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de-DE"/>
              <a:t>‹#›</a:t>
            </a:fld>
            <a:endParaRPr/>
          </a:p>
        </p:txBody>
      </p:sp>
      <p:sp>
        <p:nvSpPr>
          <p:cNvPr id="142" name="Google Shape;142;p8"/>
          <p:cNvSpPr txBox="1">
            <a:spLocks noGrp="1"/>
          </p:cNvSpPr>
          <p:nvPr>
            <p:ph type="body" idx="3"/>
          </p:nvPr>
        </p:nvSpPr>
        <p:spPr>
          <a:xfrm>
            <a:off x="5183188" y="5971093"/>
            <a:ext cx="6594475" cy="203200"/>
          </a:xfrm>
          <a:prstGeom prst="rect">
            <a:avLst/>
          </a:prstGeom>
          <a:noFill/>
          <a:ln>
            <a:noFill/>
          </a:ln>
        </p:spPr>
        <p:txBody>
          <a:bodyPr spcFirstLastPara="1" wrap="square" lIns="0" tIns="0" rIns="0" bIns="0" anchor="t" anchorCtr="0">
            <a:noAutofit/>
          </a:bodyPr>
          <a:lstStyle>
            <a:lvl1pPr marL="457200" lvl="0" indent="-228600" algn="r">
              <a:lnSpc>
                <a:spcPct val="90000"/>
              </a:lnSpc>
              <a:spcBef>
                <a:spcPts val="1000"/>
              </a:spcBef>
              <a:spcAft>
                <a:spcPts val="0"/>
              </a:spcAft>
              <a:buClr>
                <a:schemeClr val="dk2"/>
              </a:buClr>
              <a:buSzPts val="1000"/>
              <a:buNone/>
              <a:defRPr sz="1000"/>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8"/>
          <p:cNvSpPr txBox="1">
            <a:spLocks noGrp="1"/>
          </p:cNvSpPr>
          <p:nvPr>
            <p:ph type="body" idx="4"/>
          </p:nvPr>
        </p:nvSpPr>
        <p:spPr>
          <a:xfrm>
            <a:off x="749377" y="268288"/>
            <a:ext cx="7713663" cy="37444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600"/>
              <a:buNone/>
              <a:defRPr sz="16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el und Inhalt">
  <p:cSld name="3_Titel und Inhalt">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727077" y="822121"/>
            <a:ext cx="11051060" cy="1003504"/>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Clr>
                <a:schemeClr val="dk2"/>
              </a:buClr>
              <a:buSzPts val="4000"/>
              <a:buFont typeface="Play"/>
              <a:buNone/>
              <a:defRPr sz="4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9"/>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9"/>
          <p:cNvSpPr txBox="1">
            <a:spLocks noGrp="1"/>
          </p:cNvSpPr>
          <p:nvPr>
            <p:ph type="ftr" idx="11"/>
          </p:nvPr>
        </p:nvSpPr>
        <p:spPr>
          <a:xfrm>
            <a:off x="1380353" y="6356350"/>
            <a:ext cx="471564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48" name="Google Shape;148;p9"/>
          <p:cNvGrpSpPr/>
          <p:nvPr/>
        </p:nvGrpSpPr>
        <p:grpSpPr>
          <a:xfrm rot="10800000">
            <a:off x="229332" y="222662"/>
            <a:ext cx="468140" cy="911285"/>
            <a:chOff x="487095" y="681975"/>
            <a:chExt cx="468140" cy="911285"/>
          </a:xfrm>
        </p:grpSpPr>
        <p:sp>
          <p:nvSpPr>
            <p:cNvPr id="149" name="Google Shape;149;p9"/>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50" name="Google Shape;150;p9"/>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51" name="Google Shape;151;p9"/>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152" name="Google Shape;152;p9"/>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marR="0" lvl="0" indent="0" algn="ctr">
              <a:spcBef>
                <a:spcPts val="0"/>
              </a:spcBef>
              <a:buNone/>
              <a:defRPr sz="1400" b="0" i="0" u="none" strike="noStrike" cap="none">
                <a:solidFill>
                  <a:schemeClr val="dk2"/>
                </a:solidFill>
                <a:latin typeface="Arial"/>
                <a:ea typeface="Arial"/>
                <a:cs typeface="Arial"/>
                <a:sym typeface="Arial"/>
              </a:defRPr>
            </a:lvl1pPr>
            <a:lvl2pPr marL="0" marR="0" lvl="1" indent="0" algn="ctr">
              <a:spcBef>
                <a:spcPts val="0"/>
              </a:spcBef>
              <a:buNone/>
              <a:defRPr sz="1400" b="0" i="0" u="none" strike="noStrike" cap="none">
                <a:solidFill>
                  <a:schemeClr val="dk2"/>
                </a:solidFill>
                <a:latin typeface="Arial"/>
                <a:ea typeface="Arial"/>
                <a:cs typeface="Arial"/>
                <a:sym typeface="Arial"/>
              </a:defRPr>
            </a:lvl2pPr>
            <a:lvl3pPr marL="0" marR="0" lvl="2" indent="0" algn="ctr">
              <a:spcBef>
                <a:spcPts val="0"/>
              </a:spcBef>
              <a:buNone/>
              <a:defRPr sz="1400" b="0" i="0" u="none" strike="noStrike" cap="none">
                <a:solidFill>
                  <a:schemeClr val="dk2"/>
                </a:solidFill>
                <a:latin typeface="Arial"/>
                <a:ea typeface="Arial"/>
                <a:cs typeface="Arial"/>
                <a:sym typeface="Arial"/>
              </a:defRPr>
            </a:lvl3pPr>
            <a:lvl4pPr marL="0" marR="0" lvl="3" indent="0" algn="ctr">
              <a:spcBef>
                <a:spcPts val="0"/>
              </a:spcBef>
              <a:buNone/>
              <a:defRPr sz="1400" b="0" i="0" u="none" strike="noStrike" cap="none">
                <a:solidFill>
                  <a:schemeClr val="dk2"/>
                </a:solidFill>
                <a:latin typeface="Arial"/>
                <a:ea typeface="Arial"/>
                <a:cs typeface="Arial"/>
                <a:sym typeface="Arial"/>
              </a:defRPr>
            </a:lvl4pPr>
            <a:lvl5pPr marL="0" marR="0" lvl="4" indent="0" algn="ctr">
              <a:spcBef>
                <a:spcPts val="0"/>
              </a:spcBef>
              <a:buNone/>
              <a:defRPr sz="1400" b="0" i="0" u="none" strike="noStrike" cap="none">
                <a:solidFill>
                  <a:schemeClr val="dk2"/>
                </a:solidFill>
                <a:latin typeface="Arial"/>
                <a:ea typeface="Arial"/>
                <a:cs typeface="Arial"/>
                <a:sym typeface="Arial"/>
              </a:defRPr>
            </a:lvl5pPr>
            <a:lvl6pPr marL="0" marR="0" lvl="5" indent="0" algn="ctr">
              <a:spcBef>
                <a:spcPts val="0"/>
              </a:spcBef>
              <a:buNone/>
              <a:defRPr sz="1400" b="0" i="0" u="none" strike="noStrike" cap="none">
                <a:solidFill>
                  <a:schemeClr val="dk2"/>
                </a:solidFill>
                <a:latin typeface="Arial"/>
                <a:ea typeface="Arial"/>
                <a:cs typeface="Arial"/>
                <a:sym typeface="Arial"/>
              </a:defRPr>
            </a:lvl6pPr>
            <a:lvl7pPr marL="0" marR="0" lvl="6" indent="0" algn="ctr">
              <a:spcBef>
                <a:spcPts val="0"/>
              </a:spcBef>
              <a:buNone/>
              <a:defRPr sz="1400" b="0" i="0" u="none" strike="noStrike" cap="none">
                <a:solidFill>
                  <a:schemeClr val="dk2"/>
                </a:solidFill>
                <a:latin typeface="Arial"/>
                <a:ea typeface="Arial"/>
                <a:cs typeface="Arial"/>
                <a:sym typeface="Arial"/>
              </a:defRPr>
            </a:lvl7pPr>
            <a:lvl8pPr marL="0" marR="0" lvl="7" indent="0" algn="ctr">
              <a:spcBef>
                <a:spcPts val="0"/>
              </a:spcBef>
              <a:buNone/>
              <a:defRPr sz="1400" b="0" i="0" u="none" strike="noStrike" cap="none">
                <a:solidFill>
                  <a:schemeClr val="dk2"/>
                </a:solidFill>
                <a:latin typeface="Arial"/>
                <a:ea typeface="Arial"/>
                <a:cs typeface="Arial"/>
                <a:sym typeface="Arial"/>
              </a:defRPr>
            </a:lvl8pPr>
            <a:lvl9pPr marL="0" marR="0" lvl="8" indent="0" algn="ctr">
              <a:spcBef>
                <a:spcPts val="0"/>
              </a:spcBef>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de-DE"/>
              <a:t>‹#›</a:t>
            </a:fld>
            <a:endParaRPr/>
          </a:p>
        </p:txBody>
      </p:sp>
      <p:grpSp>
        <p:nvGrpSpPr>
          <p:cNvPr id="153" name="Google Shape;153;p9"/>
          <p:cNvGrpSpPr/>
          <p:nvPr/>
        </p:nvGrpSpPr>
        <p:grpSpPr>
          <a:xfrm rot="5400000">
            <a:off x="1131859" y="6377188"/>
            <a:ext cx="175689" cy="325599"/>
            <a:chOff x="487095" y="725670"/>
            <a:chExt cx="468140" cy="867590"/>
          </a:xfrm>
        </p:grpSpPr>
        <p:cxnSp>
          <p:nvCxnSpPr>
            <p:cNvPr id="154" name="Google Shape;154;p9"/>
            <p:cNvCxnSpPr/>
            <p:nvPr/>
          </p:nvCxnSpPr>
          <p:spPr>
            <a:xfrm rot="10800000">
              <a:off x="721165" y="779868"/>
              <a:ext cx="0" cy="419671"/>
            </a:xfrm>
            <a:prstGeom prst="straightConnector1">
              <a:avLst/>
            </a:prstGeom>
            <a:noFill/>
            <a:ln w="9525"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155" name="Google Shape;155;p9"/>
            <p:cNvSpPr/>
            <p:nvPr/>
          </p:nvSpPr>
          <p:spPr>
            <a:xfrm>
              <a:off x="637470" y="725670"/>
              <a:ext cx="167390" cy="16739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56" name="Google Shape;156;p9"/>
            <p:cNvSpPr/>
            <p:nvPr/>
          </p:nvSpPr>
          <p:spPr>
            <a:xfrm>
              <a:off x="487095" y="1125120"/>
              <a:ext cx="468140" cy="46814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57" name="Google Shape;157;p9"/>
          <p:cNvSpPr txBox="1">
            <a:spLocks noGrp="1"/>
          </p:cNvSpPr>
          <p:nvPr>
            <p:ph type="body" idx="1"/>
          </p:nvPr>
        </p:nvSpPr>
        <p:spPr>
          <a:xfrm>
            <a:off x="749377" y="268288"/>
            <a:ext cx="7713663" cy="37444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600"/>
              <a:buNone/>
              <a:defRPr sz="16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Abschnitts-&#10;überschrift">
  <p:cSld name="2_Abschnitts-&#10;überschrift">
    <p:spTree>
      <p:nvGrpSpPr>
        <p:cNvPr id="1" name="Shape 158"/>
        <p:cNvGrpSpPr/>
        <p:nvPr/>
      </p:nvGrpSpPr>
      <p:grpSpPr>
        <a:xfrm>
          <a:off x="0" y="0"/>
          <a:ext cx="0" cy="0"/>
          <a:chOff x="0" y="0"/>
          <a:chExt cx="0" cy="0"/>
        </a:xfrm>
      </p:grpSpPr>
      <p:sp>
        <p:nvSpPr>
          <p:cNvPr id="159" name="Google Shape;159;p10"/>
          <p:cNvSpPr/>
          <p:nvPr/>
        </p:nvSpPr>
        <p:spPr>
          <a:xfrm>
            <a:off x="1" y="-391"/>
            <a:ext cx="7917365" cy="690036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0" name="Google Shape;160;p10"/>
          <p:cNvSpPr/>
          <p:nvPr/>
        </p:nvSpPr>
        <p:spPr>
          <a:xfrm rot="10800000">
            <a:off x="3151533" y="-390"/>
            <a:ext cx="9040463" cy="6900365"/>
          </a:xfrm>
          <a:custGeom>
            <a:avLst/>
            <a:gdLst/>
            <a:ahLst/>
            <a:cxnLst/>
            <a:rect l="l" t="t" r="r" b="b"/>
            <a:pathLst>
              <a:path w="7788695" h="6900365" extrusionOk="0">
                <a:moveTo>
                  <a:pt x="0" y="0"/>
                </a:moveTo>
                <a:lnTo>
                  <a:pt x="6383271" y="0"/>
                </a:lnTo>
                <a:lnTo>
                  <a:pt x="6410182" y="28227"/>
                </a:lnTo>
                <a:cubicBezTo>
                  <a:pt x="7266676" y="970579"/>
                  <a:pt x="7788695" y="2222400"/>
                  <a:pt x="7788695" y="3596144"/>
                </a:cubicBezTo>
                <a:cubicBezTo>
                  <a:pt x="7788695" y="4786722"/>
                  <a:pt x="7396601" y="5885722"/>
                  <a:pt x="6734497" y="6771060"/>
                </a:cubicBezTo>
                <a:lnTo>
                  <a:pt x="6632883" y="6900365"/>
                </a:lnTo>
                <a:lnTo>
                  <a:pt x="0" y="6900365"/>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1" name="Google Shape;161;p10"/>
          <p:cNvSpPr txBox="1">
            <a:spLocks noGrp="1"/>
          </p:cNvSpPr>
          <p:nvPr>
            <p:ph type="title"/>
          </p:nvPr>
        </p:nvSpPr>
        <p:spPr>
          <a:xfrm>
            <a:off x="6040245" y="1717289"/>
            <a:ext cx="5682137" cy="19291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000"/>
              <a:buFont typeface="Pl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10"/>
          <p:cNvSpPr txBox="1">
            <a:spLocks noGrp="1"/>
          </p:cNvSpPr>
          <p:nvPr>
            <p:ph type="body" idx="1"/>
          </p:nvPr>
        </p:nvSpPr>
        <p:spPr>
          <a:xfrm>
            <a:off x="6040245" y="3792341"/>
            <a:ext cx="5424149" cy="17397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sz="2400">
                <a:solidFill>
                  <a:schemeClr val="dk2"/>
                </a:solidFill>
              </a:defRPr>
            </a:lvl1pPr>
            <a:lvl2pPr marL="914400" lvl="1" indent="-228600" algn="l">
              <a:lnSpc>
                <a:spcPct val="90000"/>
              </a:lnSpc>
              <a:spcBef>
                <a:spcPts val="1000"/>
              </a:spcBef>
              <a:spcAft>
                <a:spcPts val="0"/>
              </a:spcAft>
              <a:buSzPts val="2000"/>
              <a:buNone/>
              <a:defRPr sz="2000">
                <a:solidFill>
                  <a:srgbClr val="757575"/>
                </a:solidFill>
              </a:defRPr>
            </a:lvl2pPr>
            <a:lvl3pPr marL="1371600" lvl="2" indent="-228600" algn="l">
              <a:lnSpc>
                <a:spcPct val="90000"/>
              </a:lnSpc>
              <a:spcBef>
                <a:spcPts val="500"/>
              </a:spcBef>
              <a:spcAft>
                <a:spcPts val="0"/>
              </a:spcAft>
              <a:buSzPts val="1800"/>
              <a:buNone/>
              <a:defRPr sz="1800">
                <a:solidFill>
                  <a:srgbClr val="757575"/>
                </a:solidFill>
              </a:defRPr>
            </a:lvl3pPr>
            <a:lvl4pPr marL="1828800" lvl="3" indent="-228600" algn="l">
              <a:lnSpc>
                <a:spcPct val="90000"/>
              </a:lnSpc>
              <a:spcBef>
                <a:spcPts val="500"/>
              </a:spcBef>
              <a:spcAft>
                <a:spcPts val="0"/>
              </a:spcAft>
              <a:buSzPts val="1600"/>
              <a:buNone/>
              <a:defRPr sz="1600">
                <a:solidFill>
                  <a:srgbClr val="757575"/>
                </a:solidFill>
              </a:defRPr>
            </a:lvl4pPr>
            <a:lvl5pPr marL="2286000" lvl="4" indent="-228600" algn="l">
              <a:lnSpc>
                <a:spcPct val="90000"/>
              </a:lnSpc>
              <a:spcBef>
                <a:spcPts val="500"/>
              </a:spcBef>
              <a:spcAft>
                <a:spcPts val="0"/>
              </a:spcAft>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grpSp>
        <p:nvGrpSpPr>
          <p:cNvPr id="163" name="Google Shape;163;p10"/>
          <p:cNvGrpSpPr/>
          <p:nvPr/>
        </p:nvGrpSpPr>
        <p:grpSpPr>
          <a:xfrm rot="5400000">
            <a:off x="2501325" y="1280542"/>
            <a:ext cx="2644085" cy="4029293"/>
            <a:chOff x="487095" y="879866"/>
            <a:chExt cx="468140" cy="713394"/>
          </a:xfrm>
        </p:grpSpPr>
        <p:cxnSp>
          <p:nvCxnSpPr>
            <p:cNvPr id="164" name="Google Shape;164;p10"/>
            <p:cNvCxnSpPr/>
            <p:nvPr/>
          </p:nvCxnSpPr>
          <p:spPr>
            <a:xfrm rot="-5400001">
              <a:off x="567639" y="1046014"/>
              <a:ext cx="307051" cy="0"/>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sp>
          <p:nvSpPr>
            <p:cNvPr id="165" name="Google Shape;165;p10"/>
            <p:cNvSpPr/>
            <p:nvPr/>
          </p:nvSpPr>
          <p:spPr>
            <a:xfrm rot="-5400001">
              <a:off x="666870" y="879866"/>
              <a:ext cx="108589" cy="108589"/>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u="none" strike="noStrike" cap="none">
                <a:solidFill>
                  <a:schemeClr val="lt1"/>
                </a:solidFill>
                <a:latin typeface="Arial"/>
                <a:ea typeface="Arial"/>
                <a:cs typeface="Arial"/>
                <a:sym typeface="Arial"/>
              </a:endParaRPr>
            </a:p>
          </p:txBody>
        </p:sp>
        <p:sp>
          <p:nvSpPr>
            <p:cNvPr id="166" name="Google Shape;166;p10"/>
            <p:cNvSpPr/>
            <p:nvPr/>
          </p:nvSpPr>
          <p:spPr>
            <a:xfrm rot="-5400001">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Arial"/>
                <a:ea typeface="Arial"/>
                <a:cs typeface="Arial"/>
                <a:sym typeface="Arial"/>
              </a:endParaRPr>
            </a:p>
          </p:txBody>
        </p:sp>
      </p:grpSp>
      <p:sp>
        <p:nvSpPr>
          <p:cNvPr id="167" name="Google Shape;167;p10"/>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0"/>
          <p:cNvSpPr txBox="1">
            <a:spLocks noGrp="1"/>
          </p:cNvSpPr>
          <p:nvPr>
            <p:ph type="ftr" idx="11"/>
          </p:nvPr>
        </p:nvSpPr>
        <p:spPr>
          <a:xfrm>
            <a:off x="1380354" y="6356350"/>
            <a:ext cx="465989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10"/>
          <p:cNvSpPr txBox="1">
            <a:spLocks noGrp="1"/>
          </p:cNvSpPr>
          <p:nvPr>
            <p:ph type="body" idx="2"/>
          </p:nvPr>
        </p:nvSpPr>
        <p:spPr>
          <a:xfrm>
            <a:off x="2097088" y="2508250"/>
            <a:ext cx="2073275" cy="155098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4000"/>
              <a:buNone/>
              <a:defRPr sz="4000" b="0"/>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0" name="Google Shape;170;p10"/>
          <p:cNvPicPr preferRelativeResize="0"/>
          <p:nvPr/>
        </p:nvPicPr>
        <p:blipFill rotWithShape="1">
          <a:blip r:embed="rId2">
            <a:alphaModFix/>
          </a:blip>
          <a:srcRect/>
          <a:stretch/>
        </p:blipFill>
        <p:spPr>
          <a:xfrm>
            <a:off x="10685636" y="232005"/>
            <a:ext cx="1102258" cy="449032"/>
          </a:xfrm>
          <a:prstGeom prst="rect">
            <a:avLst/>
          </a:prstGeom>
          <a:noFill/>
          <a:ln>
            <a:noFill/>
          </a:ln>
        </p:spPr>
      </p:pic>
      <p:grpSp>
        <p:nvGrpSpPr>
          <p:cNvPr id="171" name="Google Shape;171;p10"/>
          <p:cNvGrpSpPr/>
          <p:nvPr/>
        </p:nvGrpSpPr>
        <p:grpSpPr>
          <a:xfrm rot="10800000">
            <a:off x="229332" y="222662"/>
            <a:ext cx="468140" cy="911285"/>
            <a:chOff x="487095" y="681975"/>
            <a:chExt cx="468140" cy="911285"/>
          </a:xfrm>
        </p:grpSpPr>
        <p:sp>
          <p:nvSpPr>
            <p:cNvPr id="172" name="Google Shape;172;p10"/>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73" name="Google Shape;173;p10"/>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74" name="Google Shape;174;p10"/>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175" name="Google Shape;175;p10"/>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de-DE"/>
              <a:t>‹#›</a:t>
            </a:fld>
            <a:endParaRPr/>
          </a:p>
        </p:txBody>
      </p:sp>
      <p:grpSp>
        <p:nvGrpSpPr>
          <p:cNvPr id="176" name="Google Shape;176;p10"/>
          <p:cNvGrpSpPr/>
          <p:nvPr/>
        </p:nvGrpSpPr>
        <p:grpSpPr>
          <a:xfrm>
            <a:off x="6162649" y="6315978"/>
            <a:ext cx="5852279" cy="530838"/>
            <a:chOff x="336078" y="6082239"/>
            <a:chExt cx="6220335" cy="564223"/>
          </a:xfrm>
        </p:grpSpPr>
        <p:pic>
          <p:nvPicPr>
            <p:cNvPr id="177" name="Google Shape;177;p10"/>
            <p:cNvPicPr preferRelativeResize="0"/>
            <p:nvPr/>
          </p:nvPicPr>
          <p:blipFill rotWithShape="1">
            <a:blip r:embed="rId3">
              <a:alphaModFix amt="50000"/>
            </a:blip>
            <a:srcRect/>
            <a:stretch/>
          </p:blipFill>
          <p:spPr>
            <a:xfrm>
              <a:off x="336078" y="6148354"/>
              <a:ext cx="6220335" cy="498108"/>
            </a:xfrm>
            <a:prstGeom prst="rect">
              <a:avLst/>
            </a:prstGeom>
            <a:noFill/>
            <a:ln>
              <a:noFill/>
            </a:ln>
          </p:spPr>
        </p:pic>
        <p:sp>
          <p:nvSpPr>
            <p:cNvPr id="178" name="Google Shape;178;p10"/>
            <p:cNvSpPr txBox="1"/>
            <p:nvPr/>
          </p:nvSpPr>
          <p:spPr>
            <a:xfrm>
              <a:off x="5370956" y="6082239"/>
              <a:ext cx="888784"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b="0" i="0" u="none" strike="noStrike" cap="none">
                  <a:solidFill>
                    <a:srgbClr val="7F7F7F"/>
                  </a:solidFill>
                  <a:latin typeface="Arial"/>
                  <a:ea typeface="Arial"/>
                  <a:cs typeface="Arial"/>
                  <a:sym typeface="Arial"/>
                </a:rPr>
                <a:t>Funded by:</a:t>
              </a:r>
              <a:endParaRPr sz="1800" b="0" i="0" u="none" strike="noStrike" cap="none">
                <a:solidFill>
                  <a:schemeClr val="dk1"/>
                </a:solidFill>
                <a:latin typeface="Arial"/>
                <a:ea typeface="Arial"/>
                <a:cs typeface="Arial"/>
                <a:sym typeface="Arial"/>
              </a:endParaRPr>
            </a:p>
          </p:txBody>
        </p:sp>
      </p:grpSp>
      <p:grpSp>
        <p:nvGrpSpPr>
          <p:cNvPr id="179" name="Google Shape;179;p10"/>
          <p:cNvGrpSpPr/>
          <p:nvPr/>
        </p:nvGrpSpPr>
        <p:grpSpPr>
          <a:xfrm rot="5400000">
            <a:off x="1131859" y="6377188"/>
            <a:ext cx="175689" cy="325599"/>
            <a:chOff x="487095" y="725670"/>
            <a:chExt cx="468140" cy="867590"/>
          </a:xfrm>
        </p:grpSpPr>
        <p:cxnSp>
          <p:nvCxnSpPr>
            <p:cNvPr id="180" name="Google Shape;180;p10"/>
            <p:cNvCxnSpPr/>
            <p:nvPr/>
          </p:nvCxnSpPr>
          <p:spPr>
            <a:xfrm rot="10800000">
              <a:off x="721165" y="779868"/>
              <a:ext cx="0" cy="419671"/>
            </a:xfrm>
            <a:prstGeom prst="straightConnector1">
              <a:avLst/>
            </a:prstGeom>
            <a:noFill/>
            <a:ln w="9525"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181" name="Google Shape;181;p10"/>
            <p:cNvSpPr/>
            <p:nvPr/>
          </p:nvSpPr>
          <p:spPr>
            <a:xfrm>
              <a:off x="637470" y="725670"/>
              <a:ext cx="167390" cy="16739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82" name="Google Shape;182;p10"/>
            <p:cNvSpPr/>
            <p:nvPr/>
          </p:nvSpPr>
          <p:spPr>
            <a:xfrm>
              <a:off x="487095" y="1125120"/>
              <a:ext cx="468140" cy="46814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Abschnitts-&#10;überschrift">
  <p:cSld name="3_Abschnitts-&#10;überschrift">
    <p:spTree>
      <p:nvGrpSpPr>
        <p:cNvPr id="1" name="Shape 183"/>
        <p:cNvGrpSpPr/>
        <p:nvPr/>
      </p:nvGrpSpPr>
      <p:grpSpPr>
        <a:xfrm>
          <a:off x="0" y="0"/>
          <a:ext cx="0" cy="0"/>
          <a:chOff x="0" y="0"/>
          <a:chExt cx="0" cy="0"/>
        </a:xfrm>
      </p:grpSpPr>
      <p:grpSp>
        <p:nvGrpSpPr>
          <p:cNvPr id="184" name="Google Shape;184;p11"/>
          <p:cNvGrpSpPr/>
          <p:nvPr/>
        </p:nvGrpSpPr>
        <p:grpSpPr>
          <a:xfrm rot="-5400001">
            <a:off x="2804190" y="-117225"/>
            <a:ext cx="5122814" cy="6624105"/>
            <a:chOff x="447267" y="924755"/>
            <a:chExt cx="547796" cy="708333"/>
          </a:xfrm>
        </p:grpSpPr>
        <p:cxnSp>
          <p:nvCxnSpPr>
            <p:cNvPr id="185" name="Google Shape;185;p11"/>
            <p:cNvCxnSpPr/>
            <p:nvPr/>
          </p:nvCxnSpPr>
          <p:spPr>
            <a:xfrm rot="-5400000">
              <a:off x="592490" y="1070865"/>
              <a:ext cx="257349" cy="0"/>
            </a:xfrm>
            <a:prstGeom prst="straightConnector1">
              <a:avLst/>
            </a:prstGeom>
            <a:noFill/>
            <a:ln w="22225"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sp>
          <p:nvSpPr>
            <p:cNvPr id="186" name="Google Shape;186;p11"/>
            <p:cNvSpPr/>
            <p:nvPr/>
          </p:nvSpPr>
          <p:spPr>
            <a:xfrm rot="-5400001">
              <a:off x="666870" y="924755"/>
              <a:ext cx="108589" cy="108589"/>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u="none" strike="noStrike" cap="none">
                <a:solidFill>
                  <a:schemeClr val="lt1"/>
                </a:solidFill>
                <a:latin typeface="Arial"/>
                <a:ea typeface="Arial"/>
                <a:cs typeface="Arial"/>
                <a:sym typeface="Arial"/>
              </a:endParaRPr>
            </a:p>
          </p:txBody>
        </p:sp>
        <p:sp>
          <p:nvSpPr>
            <p:cNvPr id="187" name="Google Shape;187;p11"/>
            <p:cNvSpPr/>
            <p:nvPr/>
          </p:nvSpPr>
          <p:spPr>
            <a:xfrm rot="-5400001">
              <a:off x="447267" y="1085292"/>
              <a:ext cx="547796" cy="547796"/>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Arial"/>
                <a:ea typeface="Arial"/>
                <a:cs typeface="Arial"/>
                <a:sym typeface="Arial"/>
              </a:endParaRPr>
            </a:p>
          </p:txBody>
        </p:sp>
      </p:grpSp>
      <p:sp>
        <p:nvSpPr>
          <p:cNvPr id="188" name="Google Shape;188;p11"/>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11"/>
          <p:cNvSpPr txBox="1">
            <a:spLocks noGrp="1"/>
          </p:cNvSpPr>
          <p:nvPr>
            <p:ph type="ftr" idx="11"/>
          </p:nvPr>
        </p:nvSpPr>
        <p:spPr>
          <a:xfrm>
            <a:off x="1380354" y="6356350"/>
            <a:ext cx="465989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11"/>
          <p:cNvSpPr txBox="1">
            <a:spLocks noGrp="1"/>
          </p:cNvSpPr>
          <p:nvPr>
            <p:ph type="body" idx="1"/>
          </p:nvPr>
        </p:nvSpPr>
        <p:spPr>
          <a:xfrm>
            <a:off x="1911064" y="2664191"/>
            <a:ext cx="1300485" cy="103838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2400"/>
              <a:buNone/>
              <a:defRPr sz="2400" b="0"/>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1" name="Google Shape;191;p11"/>
          <p:cNvPicPr preferRelativeResize="0"/>
          <p:nvPr/>
        </p:nvPicPr>
        <p:blipFill rotWithShape="1">
          <a:blip r:embed="rId2">
            <a:alphaModFix/>
          </a:blip>
          <a:srcRect/>
          <a:stretch/>
        </p:blipFill>
        <p:spPr>
          <a:xfrm>
            <a:off x="10685636" y="232005"/>
            <a:ext cx="1102258" cy="449032"/>
          </a:xfrm>
          <a:prstGeom prst="rect">
            <a:avLst/>
          </a:prstGeom>
          <a:noFill/>
          <a:ln>
            <a:noFill/>
          </a:ln>
        </p:spPr>
      </p:pic>
      <p:grpSp>
        <p:nvGrpSpPr>
          <p:cNvPr id="192" name="Google Shape;192;p11"/>
          <p:cNvGrpSpPr/>
          <p:nvPr/>
        </p:nvGrpSpPr>
        <p:grpSpPr>
          <a:xfrm rot="10800000">
            <a:off x="229332" y="222662"/>
            <a:ext cx="468140" cy="911285"/>
            <a:chOff x="487095" y="681975"/>
            <a:chExt cx="468140" cy="911285"/>
          </a:xfrm>
        </p:grpSpPr>
        <p:sp>
          <p:nvSpPr>
            <p:cNvPr id="193" name="Google Shape;193;p11"/>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94" name="Google Shape;194;p11"/>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5" name="Google Shape;195;p11"/>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196" name="Google Shape;196;p11"/>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de-DE"/>
              <a:t>‹#›</a:t>
            </a:fld>
            <a:endParaRPr/>
          </a:p>
        </p:txBody>
      </p:sp>
      <p:grpSp>
        <p:nvGrpSpPr>
          <p:cNvPr id="197" name="Google Shape;197;p11"/>
          <p:cNvGrpSpPr/>
          <p:nvPr/>
        </p:nvGrpSpPr>
        <p:grpSpPr>
          <a:xfrm rot="5400000">
            <a:off x="1131859" y="6377188"/>
            <a:ext cx="175689" cy="325599"/>
            <a:chOff x="487095" y="725670"/>
            <a:chExt cx="468140" cy="867590"/>
          </a:xfrm>
        </p:grpSpPr>
        <p:cxnSp>
          <p:nvCxnSpPr>
            <p:cNvPr id="198" name="Google Shape;198;p11"/>
            <p:cNvCxnSpPr/>
            <p:nvPr/>
          </p:nvCxnSpPr>
          <p:spPr>
            <a:xfrm rot="10800000">
              <a:off x="721165" y="779868"/>
              <a:ext cx="0" cy="419671"/>
            </a:xfrm>
            <a:prstGeom prst="straightConnector1">
              <a:avLst/>
            </a:prstGeom>
            <a:noFill/>
            <a:ln w="9525"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199" name="Google Shape;199;p11"/>
            <p:cNvSpPr/>
            <p:nvPr/>
          </p:nvSpPr>
          <p:spPr>
            <a:xfrm>
              <a:off x="637470" y="725670"/>
              <a:ext cx="167390" cy="16739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200" name="Google Shape;200;p11"/>
            <p:cNvSpPr/>
            <p:nvPr/>
          </p:nvSpPr>
          <p:spPr>
            <a:xfrm>
              <a:off x="487095" y="1125120"/>
              <a:ext cx="468140" cy="46814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201" name="Google Shape;201;p11"/>
          <p:cNvSpPr txBox="1">
            <a:spLocks noGrp="1"/>
          </p:cNvSpPr>
          <p:nvPr>
            <p:ph type="title"/>
          </p:nvPr>
        </p:nvSpPr>
        <p:spPr>
          <a:xfrm>
            <a:off x="3701807" y="1033588"/>
            <a:ext cx="4828871" cy="435018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Play"/>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27075" y="833265"/>
            <a:ext cx="11051059" cy="98578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4400"/>
              <a:buFont typeface="Play"/>
              <a:buNone/>
              <a:defRPr sz="4400" b="1" i="0" u="none" strike="noStrike" cap="none">
                <a:solidFill>
                  <a:schemeClr val="dk2"/>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727074" y="1921419"/>
            <a:ext cx="11060820" cy="42555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381000" algn="l" rtl="0">
              <a:lnSpc>
                <a:spcPct val="90000"/>
              </a:lnSpc>
              <a:spcBef>
                <a:spcPts val="1000"/>
              </a:spcBef>
              <a:spcAft>
                <a:spcPts val="0"/>
              </a:spcAft>
              <a:buClr>
                <a:schemeClr val="accent1"/>
              </a:buClr>
              <a:buSzPts val="2400"/>
              <a:buFont typeface="Arial"/>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1"/>
          <p:cNvPicPr preferRelativeResize="0"/>
          <p:nvPr/>
        </p:nvPicPr>
        <p:blipFill rotWithShape="1">
          <a:blip r:embed="rId17">
            <a:alphaModFix/>
          </a:blip>
          <a:srcRect/>
          <a:stretch/>
        </p:blipFill>
        <p:spPr>
          <a:xfrm>
            <a:off x="10685636" y="232005"/>
            <a:ext cx="1102258" cy="449032"/>
          </a:xfrm>
          <a:prstGeom prst="rect">
            <a:avLst/>
          </a:prstGeom>
          <a:noFill/>
          <a:ln>
            <a:noFill/>
          </a:ln>
        </p:spPr>
      </p:pic>
      <p:sp>
        <p:nvSpPr>
          <p:cNvPr id="13" name="Google Shape;13;p1"/>
          <p:cNvSpPr txBox="1">
            <a:spLocks noGrp="1"/>
          </p:cNvSpPr>
          <p:nvPr>
            <p:ph type="dt" idx="10"/>
          </p:nvPr>
        </p:nvSpPr>
        <p:spPr>
          <a:xfrm>
            <a:off x="0" y="6356350"/>
            <a:ext cx="1056904"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1380353" y="6356350"/>
            <a:ext cx="1039778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grpSp>
        <p:nvGrpSpPr>
          <p:cNvPr id="15" name="Google Shape;15;p1"/>
          <p:cNvGrpSpPr/>
          <p:nvPr/>
        </p:nvGrpSpPr>
        <p:grpSpPr>
          <a:xfrm rot="5400000">
            <a:off x="1131859" y="6377188"/>
            <a:ext cx="175689" cy="325599"/>
            <a:chOff x="487095" y="725670"/>
            <a:chExt cx="468140" cy="867590"/>
          </a:xfrm>
        </p:grpSpPr>
        <p:cxnSp>
          <p:nvCxnSpPr>
            <p:cNvPr id="16" name="Google Shape;16;p1"/>
            <p:cNvCxnSpPr/>
            <p:nvPr/>
          </p:nvCxnSpPr>
          <p:spPr>
            <a:xfrm rot="10800000">
              <a:off x="721165" y="779868"/>
              <a:ext cx="0" cy="419671"/>
            </a:xfrm>
            <a:prstGeom prst="straightConnector1">
              <a:avLst/>
            </a:prstGeom>
            <a:noFill/>
            <a:ln w="9525" cap="flat" cmpd="sng">
              <a:solidFill>
                <a:srgbClr val="384147"/>
              </a:solidFill>
              <a:prstDash val="solid"/>
              <a:miter lim="800000"/>
              <a:headEnd type="none" w="sm" len="sm"/>
              <a:tailEnd type="none" w="sm" len="sm"/>
            </a:ln>
            <a:effectLst>
              <a:outerShdw blurRad="40000" dist="20000" dir="5400000" rotWithShape="0">
                <a:srgbClr val="000000">
                  <a:alpha val="37647"/>
                </a:srgbClr>
              </a:outerShdw>
            </a:effectLst>
          </p:spPr>
        </p:cxnSp>
        <p:sp>
          <p:nvSpPr>
            <p:cNvPr id="17" name="Google Shape;17;p1"/>
            <p:cNvSpPr/>
            <p:nvPr/>
          </p:nvSpPr>
          <p:spPr>
            <a:xfrm>
              <a:off x="637470" y="725670"/>
              <a:ext cx="167390" cy="16739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18" name="Google Shape;18;p1"/>
            <p:cNvSpPr/>
            <p:nvPr/>
          </p:nvSpPr>
          <p:spPr>
            <a:xfrm>
              <a:off x="487095" y="1125120"/>
              <a:ext cx="468140" cy="468140"/>
            </a:xfrm>
            <a:prstGeom prst="ellipse">
              <a:avLst/>
            </a:prstGeom>
            <a:solidFill>
              <a:srgbClr val="3841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9" name="Google Shape;19;p1"/>
          <p:cNvGrpSpPr/>
          <p:nvPr/>
        </p:nvGrpSpPr>
        <p:grpSpPr>
          <a:xfrm rot="10800000">
            <a:off x="229332" y="222662"/>
            <a:ext cx="468140" cy="911285"/>
            <a:chOff x="487095" y="681975"/>
            <a:chExt cx="468140" cy="911285"/>
          </a:xfrm>
        </p:grpSpPr>
        <p:sp>
          <p:nvSpPr>
            <p:cNvPr id="20" name="Google Shape;20;p1"/>
            <p:cNvSpPr/>
            <p:nvPr/>
          </p:nvSpPr>
          <p:spPr>
            <a:xfrm>
              <a:off x="637470" y="681975"/>
              <a:ext cx="167390" cy="16739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FC700"/>
                </a:solidFill>
                <a:latin typeface="Arial"/>
                <a:ea typeface="Arial"/>
                <a:cs typeface="Arial"/>
                <a:sym typeface="Arial"/>
              </a:endParaRPr>
            </a:p>
          </p:txBody>
        </p:sp>
        <p:sp>
          <p:nvSpPr>
            <p:cNvPr id="21" name="Google Shape;21;p1"/>
            <p:cNvSpPr/>
            <p:nvPr/>
          </p:nvSpPr>
          <p:spPr>
            <a:xfrm>
              <a:off x="487095" y="1125120"/>
              <a:ext cx="468140" cy="468140"/>
            </a:xfrm>
            <a:prstGeom prst="ellipse">
              <a:avLst/>
            </a:prstGeom>
            <a:solidFill>
              <a:srgbClr val="CFC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2" name="Google Shape;22;p1"/>
            <p:cNvCxnSpPr/>
            <p:nvPr/>
          </p:nvCxnSpPr>
          <p:spPr>
            <a:xfrm rot="10800000">
              <a:off x="721165" y="779868"/>
              <a:ext cx="0" cy="419671"/>
            </a:xfrm>
            <a:prstGeom prst="straightConnector1">
              <a:avLst/>
            </a:prstGeom>
            <a:noFill/>
            <a:ln w="19050" cap="flat" cmpd="sng">
              <a:solidFill>
                <a:srgbClr val="CFC700"/>
              </a:solidFill>
              <a:prstDash val="solid"/>
              <a:miter lim="800000"/>
              <a:headEnd type="none" w="sm" len="sm"/>
              <a:tailEnd type="none" w="sm" len="sm"/>
            </a:ln>
            <a:effectLst>
              <a:outerShdw blurRad="40000" dist="20000" dir="5400000" rotWithShape="0">
                <a:srgbClr val="000000">
                  <a:alpha val="37647"/>
                </a:srgbClr>
              </a:outerShdw>
            </a:effectLst>
          </p:spPr>
        </p:cxnSp>
      </p:grpSp>
      <p:sp>
        <p:nvSpPr>
          <p:cNvPr id="23" name="Google Shape;23;p1"/>
          <p:cNvSpPr txBox="1">
            <a:spLocks noGrp="1"/>
          </p:cNvSpPr>
          <p:nvPr>
            <p:ph type="sldNum" idx="12"/>
          </p:nvPr>
        </p:nvSpPr>
        <p:spPr>
          <a:xfrm>
            <a:off x="203200" y="268293"/>
            <a:ext cx="523876" cy="365125"/>
          </a:xfrm>
          <a:prstGeom prst="rect">
            <a:avLst/>
          </a:prstGeom>
          <a:noFill/>
          <a:ln>
            <a:noFill/>
          </a:ln>
        </p:spPr>
        <p:txBody>
          <a:bodyPr spcFirstLastPara="1" wrap="square" lIns="0" tIns="0" rIns="0" bIns="0" anchor="ctr" anchorCtr="0">
            <a:noAutofit/>
          </a:bodyPr>
          <a:lstStyle>
            <a:lvl1pPr marL="0" marR="0" lvl="0" indent="0" algn="ctr" rtl="0">
              <a:spcBef>
                <a:spcPts val="0"/>
              </a:spcBef>
              <a:buNone/>
              <a:defRPr sz="1400" b="0" i="0" u="none" strike="noStrike" cap="none">
                <a:solidFill>
                  <a:schemeClr val="dk2"/>
                </a:solidFill>
                <a:latin typeface="Arial"/>
                <a:ea typeface="Arial"/>
                <a:cs typeface="Arial"/>
                <a:sym typeface="Arial"/>
              </a:defRPr>
            </a:lvl1pPr>
            <a:lvl2pPr marL="0" marR="0" lvl="1" indent="0" algn="ctr" rtl="0">
              <a:spcBef>
                <a:spcPts val="0"/>
              </a:spcBef>
              <a:buNone/>
              <a:defRPr sz="1400" b="0" i="0" u="none" strike="noStrike" cap="none">
                <a:solidFill>
                  <a:schemeClr val="dk2"/>
                </a:solidFill>
                <a:latin typeface="Arial"/>
                <a:ea typeface="Arial"/>
                <a:cs typeface="Arial"/>
                <a:sym typeface="Arial"/>
              </a:defRPr>
            </a:lvl2pPr>
            <a:lvl3pPr marL="0" marR="0" lvl="2" indent="0" algn="ctr" rtl="0">
              <a:spcBef>
                <a:spcPts val="0"/>
              </a:spcBef>
              <a:buNone/>
              <a:defRPr sz="1400" b="0" i="0" u="none" strike="noStrike" cap="none">
                <a:solidFill>
                  <a:schemeClr val="dk2"/>
                </a:solidFill>
                <a:latin typeface="Arial"/>
                <a:ea typeface="Arial"/>
                <a:cs typeface="Arial"/>
                <a:sym typeface="Arial"/>
              </a:defRPr>
            </a:lvl3pPr>
            <a:lvl4pPr marL="0" marR="0" lvl="3" indent="0" algn="ctr" rtl="0">
              <a:spcBef>
                <a:spcPts val="0"/>
              </a:spcBef>
              <a:buNone/>
              <a:defRPr sz="1400" b="0" i="0" u="none" strike="noStrike" cap="none">
                <a:solidFill>
                  <a:schemeClr val="dk2"/>
                </a:solidFill>
                <a:latin typeface="Arial"/>
                <a:ea typeface="Arial"/>
                <a:cs typeface="Arial"/>
                <a:sym typeface="Arial"/>
              </a:defRPr>
            </a:lvl4pPr>
            <a:lvl5pPr marL="0" marR="0" lvl="4" indent="0" algn="ctr" rtl="0">
              <a:spcBef>
                <a:spcPts val="0"/>
              </a:spcBef>
              <a:buNone/>
              <a:defRPr sz="1400" b="0" i="0" u="none" strike="noStrike" cap="none">
                <a:solidFill>
                  <a:schemeClr val="dk2"/>
                </a:solidFill>
                <a:latin typeface="Arial"/>
                <a:ea typeface="Arial"/>
                <a:cs typeface="Arial"/>
                <a:sym typeface="Arial"/>
              </a:defRPr>
            </a:lvl5pPr>
            <a:lvl6pPr marL="0" marR="0" lvl="5" indent="0" algn="ctr" rtl="0">
              <a:spcBef>
                <a:spcPts val="0"/>
              </a:spcBef>
              <a:buNone/>
              <a:defRPr sz="1400" b="0" i="0" u="none" strike="noStrike" cap="none">
                <a:solidFill>
                  <a:schemeClr val="dk2"/>
                </a:solidFill>
                <a:latin typeface="Arial"/>
                <a:ea typeface="Arial"/>
                <a:cs typeface="Arial"/>
                <a:sym typeface="Arial"/>
              </a:defRPr>
            </a:lvl6pPr>
            <a:lvl7pPr marL="0" marR="0" lvl="6" indent="0" algn="ctr" rtl="0">
              <a:spcBef>
                <a:spcPts val="0"/>
              </a:spcBef>
              <a:buNone/>
              <a:defRPr sz="1400" b="0" i="0" u="none" strike="noStrike" cap="none">
                <a:solidFill>
                  <a:schemeClr val="dk2"/>
                </a:solidFill>
                <a:latin typeface="Arial"/>
                <a:ea typeface="Arial"/>
                <a:cs typeface="Arial"/>
                <a:sym typeface="Arial"/>
              </a:defRPr>
            </a:lvl7pPr>
            <a:lvl8pPr marL="0" marR="0" lvl="7" indent="0" algn="ctr" rtl="0">
              <a:spcBef>
                <a:spcPts val="0"/>
              </a:spcBef>
              <a:buNone/>
              <a:defRPr sz="1400" b="0" i="0" u="none" strike="noStrike" cap="none">
                <a:solidFill>
                  <a:schemeClr val="dk2"/>
                </a:solidFill>
                <a:latin typeface="Arial"/>
                <a:ea typeface="Arial"/>
                <a:cs typeface="Arial"/>
                <a:sym typeface="Arial"/>
              </a:defRPr>
            </a:lvl8pPr>
            <a:lvl9pPr marL="0" marR="0" lvl="8" indent="0" algn="ctr" rtl="0">
              <a:spcBef>
                <a:spcPts val="0"/>
              </a:spcBef>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de-DE"/>
              <a:t>‹#›</a:t>
            </a:fld>
            <a:endParaRPr/>
          </a:p>
        </p:txBody>
      </p:sp>
      <p:grpSp>
        <p:nvGrpSpPr>
          <p:cNvPr id="24" name="Google Shape;24;p1"/>
          <p:cNvGrpSpPr/>
          <p:nvPr/>
        </p:nvGrpSpPr>
        <p:grpSpPr>
          <a:xfrm>
            <a:off x="6162649" y="6315981"/>
            <a:ext cx="5852279" cy="427331"/>
            <a:chOff x="336078" y="6082239"/>
            <a:chExt cx="6220335" cy="454205"/>
          </a:xfrm>
        </p:grpSpPr>
        <p:pic>
          <p:nvPicPr>
            <p:cNvPr id="25" name="Google Shape;25;p1"/>
            <p:cNvPicPr preferRelativeResize="0"/>
            <p:nvPr/>
          </p:nvPicPr>
          <p:blipFill rotWithShape="1">
            <a:blip r:embed="rId18">
              <a:alphaModFix amt="50000"/>
            </a:blip>
            <a:srcRect t="-2"/>
            <a:stretch/>
          </p:blipFill>
          <p:spPr>
            <a:xfrm>
              <a:off x="336078" y="6148355"/>
              <a:ext cx="6220335" cy="388089"/>
            </a:xfrm>
            <a:prstGeom prst="rect">
              <a:avLst/>
            </a:prstGeom>
            <a:noFill/>
            <a:ln>
              <a:noFill/>
            </a:ln>
          </p:spPr>
        </p:pic>
        <p:sp>
          <p:nvSpPr>
            <p:cNvPr id="26" name="Google Shape;26;p1"/>
            <p:cNvSpPr txBox="1"/>
            <p:nvPr/>
          </p:nvSpPr>
          <p:spPr>
            <a:xfrm>
              <a:off x="5370956" y="6082239"/>
              <a:ext cx="888784"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b="0" i="0" u="none" strike="noStrike" cap="none">
                  <a:solidFill>
                    <a:srgbClr val="7F7F7F"/>
                  </a:solidFill>
                  <a:latin typeface="Arial"/>
                  <a:ea typeface="Arial"/>
                  <a:cs typeface="Arial"/>
                  <a:sym typeface="Arial"/>
                </a:rPr>
                <a:t>Funded by:</a:t>
              </a:r>
              <a:endParaRPr sz="1800" b="0" i="0" u="none" strike="noStrike" cap="none">
                <a:solidFill>
                  <a:schemeClr val="dk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70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wikidata.org/wiki/Q127236" TargetMode="External"/><Relationship Id="rId1" Type="http://schemas.openxmlformats.org/officeDocument/2006/relationships/slideLayout" Target="../slideLayouts/slideLayout15.xml"/><Relationship Id="rId6" Type="http://schemas.openxmlformats.org/officeDocument/2006/relationships/hyperlink" Target="https://www.wikidata.org/wiki/Q16" TargetMode="External"/><Relationship Id="rId5" Type="http://schemas.openxmlformats.org/officeDocument/2006/relationships/hyperlink" Target="https://www.wikidata.org/wiki/Property:P17" TargetMode="External"/><Relationship Id="rId4" Type="http://schemas.openxmlformats.org/officeDocument/2006/relationships/hyperlink" Target="https://www.wikidata.org/wiki/Property:P804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101"/>
          <p:cNvSpPr txBox="1">
            <a:spLocks noGrp="1"/>
          </p:cNvSpPr>
          <p:nvPr>
            <p:ph type="ctrTitle"/>
          </p:nvPr>
        </p:nvSpPr>
        <p:spPr>
          <a:xfrm>
            <a:off x="469102" y="1734472"/>
            <a:ext cx="6438326" cy="4147344"/>
          </a:xfrm>
          <a:prstGeom prst="rect">
            <a:avLst/>
          </a:prstGeom>
          <a:noFill/>
          <a:ln>
            <a:noFill/>
          </a:ln>
        </p:spPr>
        <p:txBody>
          <a:bodyPr spcFirstLastPara="1" wrap="square" lIns="0" tIns="0" rIns="0" bIns="0" anchor="b" anchorCtr="0">
            <a:normAutofit fontScale="90000"/>
          </a:bodyPr>
          <a:lstStyle/>
          <a:p>
            <a:pPr lvl="0"/>
            <a:r>
              <a:rPr lang="en-GB" i="1" dirty="0"/>
              <a:t>“Natural Data Understanding": </a:t>
            </a:r>
            <a:r>
              <a:rPr lang="en-GB" dirty="0"/>
              <a:t>LLMs, Agents, Knowledge Graphs -  why they need each other to solve (your?) Data problems?</a:t>
            </a:r>
            <a:br>
              <a:rPr lang="de-DE" dirty="0"/>
            </a:br>
            <a:br>
              <a:rPr lang="de-DE" dirty="0"/>
            </a:br>
            <a:r>
              <a:rPr lang="de-DE" sz="2400" dirty="0"/>
              <a:t>Axel Polleres</a:t>
            </a:r>
            <a:br>
              <a:rPr lang="de-DE" sz="2400" dirty="0"/>
            </a:br>
            <a:r>
              <a:rPr lang="de-DE" sz="2400" dirty="0" err="1"/>
              <a:t>Inst</a:t>
            </a:r>
            <a:r>
              <a:rPr lang="de-DE" sz="2400" dirty="0"/>
              <a:t>. </a:t>
            </a:r>
            <a:r>
              <a:rPr lang="de-DE" sz="2400" dirty="0" err="1"/>
              <a:t>for</a:t>
            </a:r>
            <a:r>
              <a:rPr lang="de-DE" sz="2400" dirty="0"/>
              <a:t> Data, </a:t>
            </a:r>
            <a:r>
              <a:rPr lang="de-DE" sz="2400" dirty="0" err="1"/>
              <a:t>Process</a:t>
            </a:r>
            <a:r>
              <a:rPr lang="de-DE" sz="2400" dirty="0"/>
              <a:t> &amp; Knowledge Management, WU Wien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D79FBC-8103-BE8D-B3D0-FBAC9950E4C6}"/>
              </a:ext>
            </a:extLst>
          </p:cNvPr>
          <p:cNvSpPr>
            <a:spLocks noGrp="1"/>
          </p:cNvSpPr>
          <p:nvPr>
            <p:ph idx="1"/>
          </p:nvPr>
        </p:nvSpPr>
        <p:spPr>
          <a:xfrm>
            <a:off x="332482" y="1475289"/>
            <a:ext cx="11006328" cy="4351338"/>
          </a:xfrm>
        </p:spPr>
        <p:txBody>
          <a:bodyPr>
            <a:normAutofit/>
          </a:bodyPr>
          <a:lstStyle/>
          <a:p>
            <a:r>
              <a:rPr lang="en-AT" b="1" dirty="0"/>
              <a:t>Ingredient 2</a:t>
            </a:r>
            <a:r>
              <a:rPr lang="en-AT" dirty="0"/>
              <a:t>: Expertise on Symbolic Data Integration and Repair. Before the LLM hype, we long worked on </a:t>
            </a:r>
            <a:r>
              <a:rPr lang="en-AT" b="1" i="1" dirty="0"/>
              <a:t>purely symbolic </a:t>
            </a:r>
            <a:r>
              <a:rPr lang="en-AT" dirty="0"/>
              <a:t>solutions to integrating decentralised Knowledge </a:t>
            </a:r>
          </a:p>
          <a:p>
            <a:pPr lvl="1"/>
            <a:r>
              <a:rPr lang="en-AT" dirty="0"/>
              <a:t>Linked Data</a:t>
            </a:r>
          </a:p>
          <a:p>
            <a:pPr lvl="1"/>
            <a:r>
              <a:rPr lang="en-AT" dirty="0"/>
              <a:t>Ontology-based Data Access</a:t>
            </a:r>
          </a:p>
          <a:p>
            <a:endParaRPr lang="en-AT" dirty="0"/>
          </a:p>
        </p:txBody>
      </p:sp>
      <p:sp>
        <p:nvSpPr>
          <p:cNvPr id="2" name="Title 1">
            <a:extLst>
              <a:ext uri="{FF2B5EF4-FFF2-40B4-BE49-F238E27FC236}">
                <a16:creationId xmlns:a16="http://schemas.microsoft.com/office/drawing/2014/main" id="{5A29CC6A-D077-D8A2-274F-A66274A9BE94}"/>
              </a:ext>
            </a:extLst>
          </p:cNvPr>
          <p:cNvSpPr>
            <a:spLocks noGrp="1"/>
          </p:cNvSpPr>
          <p:nvPr>
            <p:ph type="title"/>
          </p:nvPr>
        </p:nvSpPr>
        <p:spPr>
          <a:xfrm>
            <a:off x="966918" y="144369"/>
            <a:ext cx="11051059" cy="985782"/>
          </a:xfrm>
        </p:spPr>
        <p:txBody>
          <a:bodyPr>
            <a:normAutofit/>
          </a:bodyPr>
          <a:lstStyle/>
          <a:p>
            <a:r>
              <a:rPr lang="en-AT" dirty="0"/>
              <a:t>What’s next? Where should this go?</a:t>
            </a:r>
          </a:p>
        </p:txBody>
      </p:sp>
      <p:sp>
        <p:nvSpPr>
          <p:cNvPr id="20" name="Oval 19">
            <a:extLst>
              <a:ext uri="{FF2B5EF4-FFF2-40B4-BE49-F238E27FC236}">
                <a16:creationId xmlns:a16="http://schemas.microsoft.com/office/drawing/2014/main" id="{EE802C40-E1D8-32C5-50BF-020151F74497}"/>
              </a:ext>
            </a:extLst>
          </p:cNvPr>
          <p:cNvSpPr/>
          <p:nvPr/>
        </p:nvSpPr>
        <p:spPr>
          <a:xfrm>
            <a:off x="8599301" y="5086544"/>
            <a:ext cx="759124" cy="776377"/>
          </a:xfrm>
          <a:prstGeom prst="ellipse">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E2841"/>
                </a:solidFill>
                <a:effectLst/>
                <a:uLnTx/>
                <a:uFillTx/>
                <a:latin typeface="Aptos" panose="02110004020202020204"/>
                <a:ea typeface="+mn-ea"/>
                <a:cs typeface="+mn-cs"/>
              </a:rPr>
              <a:t>KG</a:t>
            </a:r>
          </a:p>
        </p:txBody>
      </p:sp>
      <p:sp>
        <p:nvSpPr>
          <p:cNvPr id="22" name="Oval 21">
            <a:extLst>
              <a:ext uri="{FF2B5EF4-FFF2-40B4-BE49-F238E27FC236}">
                <a16:creationId xmlns:a16="http://schemas.microsoft.com/office/drawing/2014/main" id="{74AF02AB-69D3-0133-BEF9-4DBD27595CEB}"/>
              </a:ext>
            </a:extLst>
          </p:cNvPr>
          <p:cNvSpPr/>
          <p:nvPr/>
        </p:nvSpPr>
        <p:spPr>
          <a:xfrm>
            <a:off x="3137340" y="5086544"/>
            <a:ext cx="759124" cy="776377"/>
          </a:xfrm>
          <a:prstGeom prst="ellipse">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E2841"/>
                </a:solidFill>
                <a:effectLst/>
                <a:uLnTx/>
                <a:uFillTx/>
                <a:latin typeface="Aptos" panose="02110004020202020204"/>
                <a:ea typeface="+mn-ea"/>
                <a:cs typeface="+mn-cs"/>
              </a:rPr>
              <a:t>KG</a:t>
            </a:r>
          </a:p>
        </p:txBody>
      </p:sp>
      <p:sp>
        <p:nvSpPr>
          <p:cNvPr id="23" name="Oval 22">
            <a:extLst>
              <a:ext uri="{FF2B5EF4-FFF2-40B4-BE49-F238E27FC236}">
                <a16:creationId xmlns:a16="http://schemas.microsoft.com/office/drawing/2014/main" id="{8B87D974-E517-2BC7-4752-5771A0A5A741}"/>
              </a:ext>
            </a:extLst>
          </p:cNvPr>
          <p:cNvSpPr/>
          <p:nvPr/>
        </p:nvSpPr>
        <p:spPr>
          <a:xfrm>
            <a:off x="5601619" y="3038610"/>
            <a:ext cx="759124" cy="776377"/>
          </a:xfrm>
          <a:prstGeom prst="ellipse">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E2841"/>
                </a:solidFill>
                <a:effectLst/>
                <a:uLnTx/>
                <a:uFillTx/>
                <a:latin typeface="Aptos" panose="02110004020202020204"/>
                <a:ea typeface="+mn-ea"/>
                <a:cs typeface="+mn-cs"/>
              </a:rPr>
              <a:t>KG</a:t>
            </a:r>
          </a:p>
        </p:txBody>
      </p:sp>
      <p:cxnSp>
        <p:nvCxnSpPr>
          <p:cNvPr id="25" name="Straight Connector 24">
            <a:extLst>
              <a:ext uri="{FF2B5EF4-FFF2-40B4-BE49-F238E27FC236}">
                <a16:creationId xmlns:a16="http://schemas.microsoft.com/office/drawing/2014/main" id="{FC233ED2-DC42-3C9D-8548-D1A0592695C4}"/>
              </a:ext>
            </a:extLst>
          </p:cNvPr>
          <p:cNvCxnSpPr>
            <a:cxnSpLocks/>
            <a:endCxn id="20" idx="2"/>
          </p:cNvCxnSpPr>
          <p:nvPr/>
        </p:nvCxnSpPr>
        <p:spPr>
          <a:xfrm>
            <a:off x="3896464" y="5474733"/>
            <a:ext cx="4702837" cy="0"/>
          </a:xfrm>
          <a:prstGeom prst="line">
            <a:avLst/>
          </a:prstGeom>
          <a:noFill/>
          <a:ln w="19050" cap="flat" cmpd="sng" algn="ctr">
            <a:solidFill>
              <a:srgbClr val="156082"/>
            </a:solidFill>
            <a:prstDash val="solid"/>
            <a:miter lim="800000"/>
          </a:ln>
          <a:effectLst/>
        </p:spPr>
      </p:cxnSp>
      <p:cxnSp>
        <p:nvCxnSpPr>
          <p:cNvPr id="26" name="Straight Connector 25">
            <a:extLst>
              <a:ext uri="{FF2B5EF4-FFF2-40B4-BE49-F238E27FC236}">
                <a16:creationId xmlns:a16="http://schemas.microsoft.com/office/drawing/2014/main" id="{3D4FC2D1-E44C-6F6D-6BF1-4EF66EA067DC}"/>
              </a:ext>
            </a:extLst>
          </p:cNvPr>
          <p:cNvCxnSpPr>
            <a:cxnSpLocks/>
            <a:stCxn id="23" idx="5"/>
            <a:endCxn id="20" idx="1"/>
          </p:cNvCxnSpPr>
          <p:nvPr/>
        </p:nvCxnSpPr>
        <p:spPr>
          <a:xfrm>
            <a:off x="6249572" y="3701289"/>
            <a:ext cx="2460900" cy="1498953"/>
          </a:xfrm>
          <a:prstGeom prst="line">
            <a:avLst/>
          </a:prstGeom>
          <a:noFill/>
          <a:ln w="19050" cap="flat" cmpd="sng" algn="ctr">
            <a:solidFill>
              <a:srgbClr val="156082"/>
            </a:solidFill>
            <a:prstDash val="solid"/>
            <a:miter lim="800000"/>
          </a:ln>
          <a:effectLst/>
        </p:spPr>
      </p:cxnSp>
      <p:cxnSp>
        <p:nvCxnSpPr>
          <p:cNvPr id="29" name="Straight Connector 28">
            <a:extLst>
              <a:ext uri="{FF2B5EF4-FFF2-40B4-BE49-F238E27FC236}">
                <a16:creationId xmlns:a16="http://schemas.microsoft.com/office/drawing/2014/main" id="{EFF1CF32-460E-2A79-3D8E-DE3B4218F93A}"/>
              </a:ext>
            </a:extLst>
          </p:cNvPr>
          <p:cNvCxnSpPr>
            <a:cxnSpLocks/>
            <a:stCxn id="23" idx="3"/>
            <a:endCxn id="22" idx="7"/>
          </p:cNvCxnSpPr>
          <p:nvPr/>
        </p:nvCxnSpPr>
        <p:spPr>
          <a:xfrm flipH="1">
            <a:off x="3785293" y="3701289"/>
            <a:ext cx="1927497" cy="1498953"/>
          </a:xfrm>
          <a:prstGeom prst="line">
            <a:avLst/>
          </a:prstGeom>
          <a:noFill/>
          <a:ln w="19050" cap="flat" cmpd="sng" algn="ctr">
            <a:solidFill>
              <a:srgbClr val="156082"/>
            </a:solidFill>
            <a:prstDash val="solid"/>
            <a:miter lim="800000"/>
          </a:ln>
          <a:effectLst/>
        </p:spPr>
      </p:cxnSp>
      <p:sp>
        <p:nvSpPr>
          <p:cNvPr id="30" name="Magnetic Disk 29">
            <a:extLst>
              <a:ext uri="{FF2B5EF4-FFF2-40B4-BE49-F238E27FC236}">
                <a16:creationId xmlns:a16="http://schemas.microsoft.com/office/drawing/2014/main" id="{A1B59622-045E-5996-F3D9-5B3950B250C9}"/>
              </a:ext>
            </a:extLst>
          </p:cNvPr>
          <p:cNvSpPr/>
          <p:nvPr/>
        </p:nvSpPr>
        <p:spPr>
          <a:xfrm>
            <a:off x="6989268" y="3005018"/>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cxnSp>
        <p:nvCxnSpPr>
          <p:cNvPr id="31" name="Straight Connector 30">
            <a:extLst>
              <a:ext uri="{FF2B5EF4-FFF2-40B4-BE49-F238E27FC236}">
                <a16:creationId xmlns:a16="http://schemas.microsoft.com/office/drawing/2014/main" id="{0A6A8881-3A4F-7556-5FB4-5996119B3C57}"/>
              </a:ext>
            </a:extLst>
          </p:cNvPr>
          <p:cNvCxnSpPr>
            <a:cxnSpLocks/>
            <a:endCxn id="30" idx="2"/>
          </p:cNvCxnSpPr>
          <p:nvPr/>
        </p:nvCxnSpPr>
        <p:spPr>
          <a:xfrm flipV="1">
            <a:off x="6360743" y="3284531"/>
            <a:ext cx="628525" cy="106474"/>
          </a:xfrm>
          <a:prstGeom prst="line">
            <a:avLst/>
          </a:prstGeom>
          <a:noFill/>
          <a:ln w="19050" cap="flat" cmpd="sng" algn="ctr">
            <a:solidFill>
              <a:srgbClr val="156082"/>
            </a:solidFill>
            <a:prstDash val="solid"/>
            <a:miter lim="800000"/>
          </a:ln>
          <a:effectLst/>
        </p:spPr>
      </p:cxnSp>
      <p:sp>
        <p:nvSpPr>
          <p:cNvPr id="32" name="Magnetic Disk 31">
            <a:extLst>
              <a:ext uri="{FF2B5EF4-FFF2-40B4-BE49-F238E27FC236}">
                <a16:creationId xmlns:a16="http://schemas.microsoft.com/office/drawing/2014/main" id="{38B0174B-90C5-6B49-63F1-DAC81CEAEEF9}"/>
              </a:ext>
            </a:extLst>
          </p:cNvPr>
          <p:cNvSpPr/>
          <p:nvPr/>
        </p:nvSpPr>
        <p:spPr>
          <a:xfrm>
            <a:off x="9735353" y="5013666"/>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cxnSp>
        <p:nvCxnSpPr>
          <p:cNvPr id="33" name="Straight Connector 32">
            <a:extLst>
              <a:ext uri="{FF2B5EF4-FFF2-40B4-BE49-F238E27FC236}">
                <a16:creationId xmlns:a16="http://schemas.microsoft.com/office/drawing/2014/main" id="{21E508E9-F73F-AAAA-3CDB-C66FDC04177F}"/>
              </a:ext>
            </a:extLst>
          </p:cNvPr>
          <p:cNvCxnSpPr>
            <a:cxnSpLocks/>
            <a:stCxn id="20" idx="6"/>
            <a:endCxn id="32" idx="2"/>
          </p:cNvCxnSpPr>
          <p:nvPr/>
        </p:nvCxnSpPr>
        <p:spPr>
          <a:xfrm flipV="1">
            <a:off x="9358425" y="5293179"/>
            <a:ext cx="376928" cy="181554"/>
          </a:xfrm>
          <a:prstGeom prst="line">
            <a:avLst/>
          </a:prstGeom>
          <a:noFill/>
          <a:ln w="19050" cap="flat" cmpd="sng" algn="ctr">
            <a:solidFill>
              <a:srgbClr val="156082"/>
            </a:solidFill>
            <a:prstDash val="solid"/>
            <a:miter lim="800000"/>
          </a:ln>
          <a:effectLst/>
        </p:spPr>
      </p:cxnSp>
      <p:sp>
        <p:nvSpPr>
          <p:cNvPr id="38" name="Magnetic Disk 37">
            <a:extLst>
              <a:ext uri="{FF2B5EF4-FFF2-40B4-BE49-F238E27FC236}">
                <a16:creationId xmlns:a16="http://schemas.microsoft.com/office/drawing/2014/main" id="{705C59D7-CE6C-69B6-1D43-D8DFCD9CC515}"/>
              </a:ext>
            </a:extLst>
          </p:cNvPr>
          <p:cNvSpPr/>
          <p:nvPr/>
        </p:nvSpPr>
        <p:spPr>
          <a:xfrm>
            <a:off x="9467691" y="5624518"/>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cxnSp>
        <p:nvCxnSpPr>
          <p:cNvPr id="39" name="Straight Connector 38">
            <a:extLst>
              <a:ext uri="{FF2B5EF4-FFF2-40B4-BE49-F238E27FC236}">
                <a16:creationId xmlns:a16="http://schemas.microsoft.com/office/drawing/2014/main" id="{D8B1D67D-B86C-28C9-A44D-C7CC64ABE1F8}"/>
              </a:ext>
            </a:extLst>
          </p:cNvPr>
          <p:cNvCxnSpPr>
            <a:cxnSpLocks/>
            <a:stCxn id="20" idx="5"/>
            <a:endCxn id="38" idx="2"/>
          </p:cNvCxnSpPr>
          <p:nvPr/>
        </p:nvCxnSpPr>
        <p:spPr>
          <a:xfrm>
            <a:off x="9247254" y="5749223"/>
            <a:ext cx="220437" cy="154808"/>
          </a:xfrm>
          <a:prstGeom prst="line">
            <a:avLst/>
          </a:prstGeom>
          <a:noFill/>
          <a:ln w="19050" cap="flat" cmpd="sng" algn="ctr">
            <a:solidFill>
              <a:srgbClr val="156082"/>
            </a:solidFill>
            <a:prstDash val="solid"/>
            <a:miter lim="800000"/>
          </a:ln>
          <a:effectLst/>
        </p:spPr>
      </p:cxnSp>
    </p:spTree>
    <p:extLst>
      <p:ext uri="{BB962C8B-B14F-4D97-AF65-F5344CB8AC3E}">
        <p14:creationId xmlns:p14="http://schemas.microsoft.com/office/powerpoint/2010/main" val="355308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1E0E3-3471-E22A-A55F-370D61C9837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1D55D5-F90D-03B2-6A74-0D6781F2B1E6}"/>
              </a:ext>
            </a:extLst>
          </p:cNvPr>
          <p:cNvSpPr>
            <a:spLocks noGrp="1"/>
          </p:cNvSpPr>
          <p:nvPr>
            <p:ph idx="1"/>
          </p:nvPr>
        </p:nvSpPr>
        <p:spPr>
          <a:xfrm>
            <a:off x="347472" y="1690688"/>
            <a:ext cx="11006328" cy="4351338"/>
          </a:xfrm>
        </p:spPr>
        <p:txBody>
          <a:bodyPr>
            <a:normAutofit/>
          </a:bodyPr>
          <a:lstStyle/>
          <a:p>
            <a:r>
              <a:rPr lang="en-AT" b="1" dirty="0"/>
              <a:t>Ingredient3</a:t>
            </a:r>
            <a:r>
              <a:rPr lang="en-AT" dirty="0"/>
              <a:t>: </a:t>
            </a:r>
            <a:r>
              <a:rPr lang="en-AT" i="1" u="sng" dirty="0"/>
              <a:t>Combinations</a:t>
            </a:r>
            <a:r>
              <a:rPr lang="en-AT" dirty="0"/>
              <a:t> of LLMs and decentral KGs via </a:t>
            </a:r>
            <a:r>
              <a:rPr lang="en-AT" b="1" dirty="0"/>
              <a:t>RAG </a:t>
            </a:r>
            <a:r>
              <a:rPr lang="en-AT" dirty="0"/>
              <a:t>and </a:t>
            </a:r>
            <a:r>
              <a:rPr lang="en-AT" b="1" dirty="0"/>
              <a:t>Agent frameworks </a:t>
            </a:r>
            <a:r>
              <a:rPr lang="en-AT" dirty="0"/>
              <a:t>are one example of such Neuro-symbolic architectures:</a:t>
            </a:r>
          </a:p>
          <a:p>
            <a:endParaRPr lang="en-AT" dirty="0"/>
          </a:p>
        </p:txBody>
      </p:sp>
      <p:sp>
        <p:nvSpPr>
          <p:cNvPr id="2" name="Title 1">
            <a:extLst>
              <a:ext uri="{FF2B5EF4-FFF2-40B4-BE49-F238E27FC236}">
                <a16:creationId xmlns:a16="http://schemas.microsoft.com/office/drawing/2014/main" id="{3804AC67-0491-2FED-F8DD-C4407EDD5A61}"/>
              </a:ext>
            </a:extLst>
          </p:cNvPr>
          <p:cNvSpPr>
            <a:spLocks noGrp="1"/>
          </p:cNvSpPr>
          <p:nvPr>
            <p:ph type="title"/>
          </p:nvPr>
        </p:nvSpPr>
        <p:spPr>
          <a:xfrm>
            <a:off x="759128" y="164802"/>
            <a:ext cx="11051059" cy="985782"/>
          </a:xfrm>
        </p:spPr>
        <p:txBody>
          <a:bodyPr>
            <a:normAutofit/>
          </a:bodyPr>
          <a:lstStyle/>
          <a:p>
            <a:r>
              <a:rPr lang="en-AT" dirty="0"/>
              <a:t>What’s next? Where should this go?</a:t>
            </a:r>
          </a:p>
        </p:txBody>
      </p:sp>
      <p:sp>
        <p:nvSpPr>
          <p:cNvPr id="20" name="Oval 19">
            <a:extLst>
              <a:ext uri="{FF2B5EF4-FFF2-40B4-BE49-F238E27FC236}">
                <a16:creationId xmlns:a16="http://schemas.microsoft.com/office/drawing/2014/main" id="{B2A3908B-8D16-D3E6-79DE-58196C97E57C}"/>
              </a:ext>
            </a:extLst>
          </p:cNvPr>
          <p:cNvSpPr/>
          <p:nvPr/>
        </p:nvSpPr>
        <p:spPr>
          <a:xfrm>
            <a:off x="7669913" y="4621850"/>
            <a:ext cx="759124" cy="776377"/>
          </a:xfrm>
          <a:prstGeom prst="ellipse">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E2841"/>
                </a:solidFill>
                <a:effectLst/>
                <a:uLnTx/>
                <a:uFillTx/>
                <a:latin typeface="Aptos" panose="02110004020202020204"/>
                <a:ea typeface="+mn-ea"/>
                <a:cs typeface="+mn-cs"/>
              </a:rPr>
              <a:t>KG</a:t>
            </a:r>
          </a:p>
        </p:txBody>
      </p:sp>
      <p:sp>
        <p:nvSpPr>
          <p:cNvPr id="21" name="Oval 20">
            <a:extLst>
              <a:ext uri="{FF2B5EF4-FFF2-40B4-BE49-F238E27FC236}">
                <a16:creationId xmlns:a16="http://schemas.microsoft.com/office/drawing/2014/main" id="{46165B40-7CF4-35F8-1BF0-77F27F920466}"/>
              </a:ext>
            </a:extLst>
          </p:cNvPr>
          <p:cNvSpPr/>
          <p:nvPr/>
        </p:nvSpPr>
        <p:spPr>
          <a:xfrm>
            <a:off x="2207952" y="4621850"/>
            <a:ext cx="759124" cy="776377"/>
          </a:xfrm>
          <a:prstGeom prst="ellipse">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E2841"/>
                </a:solidFill>
                <a:effectLst/>
                <a:uLnTx/>
                <a:uFillTx/>
                <a:latin typeface="Aptos" panose="02110004020202020204"/>
                <a:ea typeface="+mn-ea"/>
                <a:cs typeface="+mn-cs"/>
              </a:rPr>
              <a:t>KG</a:t>
            </a:r>
          </a:p>
        </p:txBody>
      </p:sp>
      <p:sp>
        <p:nvSpPr>
          <p:cNvPr id="22" name="Oval 21">
            <a:extLst>
              <a:ext uri="{FF2B5EF4-FFF2-40B4-BE49-F238E27FC236}">
                <a16:creationId xmlns:a16="http://schemas.microsoft.com/office/drawing/2014/main" id="{D2CF1D10-9355-90C0-4BB7-C94B095DC47B}"/>
              </a:ext>
            </a:extLst>
          </p:cNvPr>
          <p:cNvSpPr/>
          <p:nvPr/>
        </p:nvSpPr>
        <p:spPr>
          <a:xfrm>
            <a:off x="4672231" y="2573916"/>
            <a:ext cx="759124" cy="776377"/>
          </a:xfrm>
          <a:prstGeom prst="ellipse">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E2841"/>
                </a:solidFill>
                <a:effectLst/>
                <a:uLnTx/>
                <a:uFillTx/>
                <a:latin typeface="Aptos" panose="02110004020202020204"/>
                <a:ea typeface="+mn-ea"/>
                <a:cs typeface="+mn-cs"/>
              </a:rPr>
              <a:t>KG</a:t>
            </a:r>
          </a:p>
        </p:txBody>
      </p:sp>
      <p:sp>
        <p:nvSpPr>
          <p:cNvPr id="23" name="Rounded Rectangle 22">
            <a:extLst>
              <a:ext uri="{FF2B5EF4-FFF2-40B4-BE49-F238E27FC236}">
                <a16:creationId xmlns:a16="http://schemas.microsoft.com/office/drawing/2014/main" id="{3476F01C-D111-88BB-D87F-56E5B5139B89}"/>
              </a:ext>
            </a:extLst>
          </p:cNvPr>
          <p:cNvSpPr/>
          <p:nvPr/>
        </p:nvSpPr>
        <p:spPr>
          <a:xfrm>
            <a:off x="4025249" y="4537353"/>
            <a:ext cx="2305409" cy="2013999"/>
          </a:xfrm>
          <a:prstGeom prst="roundRect">
            <a:avLst/>
          </a:prstGeom>
          <a:solidFill>
            <a:srgbClr val="E97132">
              <a:lumMod val="20000"/>
              <a:lumOff val="80000"/>
            </a:srgbClr>
          </a:solidFill>
          <a:ln w="1905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prstClr val="black"/>
                </a:solidFill>
                <a:effectLst/>
                <a:uLnTx/>
                <a:uFillTx/>
                <a:latin typeface="Aptos" panose="02110004020202020204"/>
                <a:ea typeface="+mn-ea"/>
                <a:cs typeface="+mn-cs"/>
              </a:rPr>
              <a:t>“Agentic” models: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prstClr val="black"/>
                </a:solidFill>
                <a:effectLst/>
                <a:uLnTx/>
                <a:uFillTx/>
                <a:latin typeface="Aptos" panose="02110004020202020204"/>
                <a:ea typeface="+mn-ea"/>
                <a:cs typeface="+mn-cs"/>
              </a:rPr>
              <a:t>LLM/ReAct</a:t>
            </a:r>
          </a:p>
        </p:txBody>
      </p:sp>
      <p:cxnSp>
        <p:nvCxnSpPr>
          <p:cNvPr id="24" name="Straight Connector 23">
            <a:extLst>
              <a:ext uri="{FF2B5EF4-FFF2-40B4-BE49-F238E27FC236}">
                <a16:creationId xmlns:a16="http://schemas.microsoft.com/office/drawing/2014/main" id="{6B90F90C-EBB8-0E8E-91C9-98245C4CC83C}"/>
              </a:ext>
            </a:extLst>
          </p:cNvPr>
          <p:cNvCxnSpPr>
            <a:stCxn id="21" idx="6"/>
            <a:endCxn id="23" idx="1"/>
          </p:cNvCxnSpPr>
          <p:nvPr/>
        </p:nvCxnSpPr>
        <p:spPr>
          <a:xfrm>
            <a:off x="2967076" y="5010039"/>
            <a:ext cx="1058173" cy="534314"/>
          </a:xfrm>
          <a:prstGeom prst="line">
            <a:avLst/>
          </a:prstGeom>
          <a:noFill/>
          <a:ln w="19050" cap="flat" cmpd="sng" algn="ctr">
            <a:solidFill>
              <a:srgbClr val="156082"/>
            </a:solidFill>
            <a:prstDash val="solid"/>
            <a:miter lim="800000"/>
          </a:ln>
          <a:effectLst/>
        </p:spPr>
      </p:cxnSp>
      <p:cxnSp>
        <p:nvCxnSpPr>
          <p:cNvPr id="25" name="Straight Connector 24">
            <a:extLst>
              <a:ext uri="{FF2B5EF4-FFF2-40B4-BE49-F238E27FC236}">
                <a16:creationId xmlns:a16="http://schemas.microsoft.com/office/drawing/2014/main" id="{ABEEBB73-7D88-375D-3761-5971A84FBD8D}"/>
              </a:ext>
            </a:extLst>
          </p:cNvPr>
          <p:cNvCxnSpPr>
            <a:cxnSpLocks/>
            <a:stCxn id="22" idx="4"/>
            <a:endCxn id="23" idx="0"/>
          </p:cNvCxnSpPr>
          <p:nvPr/>
        </p:nvCxnSpPr>
        <p:spPr>
          <a:xfrm>
            <a:off x="5051793" y="3350293"/>
            <a:ext cx="126161" cy="1187060"/>
          </a:xfrm>
          <a:prstGeom prst="line">
            <a:avLst/>
          </a:prstGeom>
          <a:noFill/>
          <a:ln w="19050" cap="flat" cmpd="sng" algn="ctr">
            <a:solidFill>
              <a:srgbClr val="156082"/>
            </a:solidFill>
            <a:prstDash val="solid"/>
            <a:miter lim="800000"/>
          </a:ln>
          <a:effectLst/>
        </p:spPr>
      </p:cxnSp>
      <p:cxnSp>
        <p:nvCxnSpPr>
          <p:cNvPr id="26" name="Straight Connector 25">
            <a:extLst>
              <a:ext uri="{FF2B5EF4-FFF2-40B4-BE49-F238E27FC236}">
                <a16:creationId xmlns:a16="http://schemas.microsoft.com/office/drawing/2014/main" id="{C5377367-ED18-0C47-8134-1C5BEC009106}"/>
              </a:ext>
            </a:extLst>
          </p:cNvPr>
          <p:cNvCxnSpPr>
            <a:cxnSpLocks/>
            <a:stCxn id="20" idx="2"/>
            <a:endCxn id="23" idx="3"/>
          </p:cNvCxnSpPr>
          <p:nvPr/>
        </p:nvCxnSpPr>
        <p:spPr>
          <a:xfrm flipH="1">
            <a:off x="6330658" y="5010039"/>
            <a:ext cx="1339255" cy="534314"/>
          </a:xfrm>
          <a:prstGeom prst="line">
            <a:avLst/>
          </a:prstGeom>
          <a:noFill/>
          <a:ln w="19050" cap="flat" cmpd="sng" algn="ctr">
            <a:solidFill>
              <a:srgbClr val="156082"/>
            </a:solidFill>
            <a:prstDash val="solid"/>
            <a:miter lim="800000"/>
          </a:ln>
          <a:effectLst/>
        </p:spPr>
      </p:cxnSp>
      <p:sp>
        <p:nvSpPr>
          <p:cNvPr id="27" name="Rounded Rectangle 26">
            <a:extLst>
              <a:ext uri="{FF2B5EF4-FFF2-40B4-BE49-F238E27FC236}">
                <a16:creationId xmlns:a16="http://schemas.microsoft.com/office/drawing/2014/main" id="{C3874A23-4603-0289-0932-C5FE99ECCAA4}"/>
              </a:ext>
            </a:extLst>
          </p:cNvPr>
          <p:cNvSpPr/>
          <p:nvPr/>
        </p:nvSpPr>
        <p:spPr>
          <a:xfrm>
            <a:off x="5373626" y="3854759"/>
            <a:ext cx="1822061" cy="1315213"/>
          </a:xfrm>
          <a:prstGeom prst="roundRect">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E2841"/>
                </a:solidFill>
                <a:effectLst/>
                <a:uLnTx/>
                <a:uFillTx/>
                <a:latin typeface="Aptos" panose="02110004020202020204"/>
                <a:ea typeface="+mn-ea"/>
                <a:cs typeface="+mn-cs"/>
              </a:rPr>
              <a:t>Planning/ Scheduling/</a:t>
            </a:r>
          </a:p>
          <a:p>
            <a:pPr marL="0" marR="0" lvl="0" indent="0" algn="ctr" defTabSz="914400" eaLnBrk="1" fontAlgn="auto" latinLnBrk="0" hangingPunct="1">
              <a:lnSpc>
                <a:spcPct val="100000"/>
              </a:lnSpc>
              <a:spcBef>
                <a:spcPts val="0"/>
              </a:spcBef>
              <a:spcAft>
                <a:spcPts val="0"/>
              </a:spcAft>
              <a:buClrTx/>
              <a:buSzTx/>
              <a:buFontTx/>
              <a:buNone/>
              <a:tabLst/>
              <a:defRPr/>
            </a:pPr>
            <a:r>
              <a:rPr lang="en-AT" sz="1800" kern="1200" dirty="0">
                <a:solidFill>
                  <a:srgbClr val="0E2841"/>
                </a:solidFill>
                <a:latin typeface="Aptos" panose="02110004020202020204"/>
                <a:ea typeface="+mn-ea"/>
                <a:cs typeface="+mn-cs"/>
              </a:rPr>
              <a:t>Configuration/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E2841"/>
                </a:solidFill>
                <a:effectLst/>
                <a:uLnTx/>
                <a:uFillTx/>
                <a:latin typeface="Aptos" panose="02110004020202020204"/>
                <a:ea typeface="+mn-ea"/>
                <a:cs typeface="+mn-cs"/>
              </a:rPr>
              <a:t>Policies</a:t>
            </a:r>
          </a:p>
        </p:txBody>
      </p:sp>
    </p:spTree>
    <p:extLst>
      <p:ext uri="{BB962C8B-B14F-4D97-AF65-F5344CB8AC3E}">
        <p14:creationId xmlns:p14="http://schemas.microsoft.com/office/powerpoint/2010/main" val="397497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E0134-3AEE-0D0B-9B15-299CD50130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8D7C7-CA50-C776-64B6-A322AC3C1538}"/>
              </a:ext>
            </a:extLst>
          </p:cNvPr>
          <p:cNvSpPr>
            <a:spLocks noGrp="1"/>
          </p:cNvSpPr>
          <p:nvPr>
            <p:ph idx="1"/>
          </p:nvPr>
        </p:nvSpPr>
        <p:spPr>
          <a:xfrm>
            <a:off x="-110352" y="1204514"/>
            <a:ext cx="12427838" cy="4351338"/>
          </a:xfrm>
        </p:spPr>
        <p:txBody>
          <a:bodyPr>
            <a:normAutofit/>
          </a:bodyPr>
          <a:lstStyle/>
          <a:p>
            <a:r>
              <a:rPr lang="en-AT" dirty="0"/>
              <a:t>Caveat: Our data and knowledge is </a:t>
            </a:r>
          </a:p>
          <a:p>
            <a:pPr lvl="1"/>
            <a:r>
              <a:rPr lang="en-AT" sz="2000" b="1" dirty="0"/>
              <a:t>distributed</a:t>
            </a:r>
            <a:r>
              <a:rPr lang="en-AT" sz="2000" dirty="0"/>
              <a:t> and </a:t>
            </a:r>
          </a:p>
          <a:p>
            <a:pPr lvl="1"/>
            <a:r>
              <a:rPr lang="en-AT" sz="2000" b="1" dirty="0"/>
              <a:t>not always sharable</a:t>
            </a:r>
            <a:r>
              <a:rPr lang="en-AT" sz="2000" dirty="0"/>
              <a:t> with a central  (API) model</a:t>
            </a:r>
          </a:p>
          <a:p>
            <a:pPr lvl="1"/>
            <a:r>
              <a:rPr lang="en-AT" sz="2000" dirty="0">
                <a:sym typeface="Wingdings" pitchFamily="2" charset="2"/>
              </a:rPr>
              <a:t> we need decentralized solutions!</a:t>
            </a:r>
            <a:endParaRPr lang="en-AT" sz="2000" dirty="0"/>
          </a:p>
          <a:p>
            <a:endParaRPr lang="en-AT" dirty="0"/>
          </a:p>
        </p:txBody>
      </p:sp>
      <p:sp>
        <p:nvSpPr>
          <p:cNvPr id="2" name="Title 1">
            <a:extLst>
              <a:ext uri="{FF2B5EF4-FFF2-40B4-BE49-F238E27FC236}">
                <a16:creationId xmlns:a16="http://schemas.microsoft.com/office/drawing/2014/main" id="{E8599E1C-92C6-CD18-50FA-D3820BA83A13}"/>
              </a:ext>
            </a:extLst>
          </p:cNvPr>
          <p:cNvSpPr>
            <a:spLocks noGrp="1"/>
          </p:cNvSpPr>
          <p:nvPr>
            <p:ph type="title"/>
          </p:nvPr>
        </p:nvSpPr>
        <p:spPr>
          <a:xfrm>
            <a:off x="742379" y="139372"/>
            <a:ext cx="11051059" cy="985782"/>
          </a:xfrm>
        </p:spPr>
        <p:txBody>
          <a:bodyPr>
            <a:normAutofit/>
          </a:bodyPr>
          <a:lstStyle/>
          <a:p>
            <a:r>
              <a:rPr lang="en-AT" dirty="0"/>
              <a:t>What’s next? Where should this go?</a:t>
            </a:r>
          </a:p>
        </p:txBody>
      </p:sp>
      <p:cxnSp>
        <p:nvCxnSpPr>
          <p:cNvPr id="30" name="Straight Connector 29">
            <a:extLst>
              <a:ext uri="{FF2B5EF4-FFF2-40B4-BE49-F238E27FC236}">
                <a16:creationId xmlns:a16="http://schemas.microsoft.com/office/drawing/2014/main" id="{BAD9B9B7-747F-2012-77A1-41DAAE90BEF5}"/>
              </a:ext>
            </a:extLst>
          </p:cNvPr>
          <p:cNvCxnSpPr>
            <a:cxnSpLocks/>
          </p:cNvCxnSpPr>
          <p:nvPr/>
        </p:nvCxnSpPr>
        <p:spPr>
          <a:xfrm flipV="1">
            <a:off x="3128657" y="3331407"/>
            <a:ext cx="1974785" cy="1271557"/>
          </a:xfrm>
          <a:prstGeom prst="line">
            <a:avLst/>
          </a:prstGeom>
          <a:noFill/>
          <a:ln w="19050" cap="flat" cmpd="sng" algn="ctr">
            <a:solidFill>
              <a:srgbClr val="156082"/>
            </a:solidFill>
            <a:prstDash val="solid"/>
            <a:miter lim="800000"/>
          </a:ln>
          <a:effectLst/>
        </p:spPr>
      </p:cxnSp>
      <p:cxnSp>
        <p:nvCxnSpPr>
          <p:cNvPr id="32" name="Straight Connector 31">
            <a:extLst>
              <a:ext uri="{FF2B5EF4-FFF2-40B4-BE49-F238E27FC236}">
                <a16:creationId xmlns:a16="http://schemas.microsoft.com/office/drawing/2014/main" id="{426E59B3-12BF-794C-13FB-7C92073A3147}"/>
              </a:ext>
            </a:extLst>
          </p:cNvPr>
          <p:cNvCxnSpPr>
            <a:cxnSpLocks/>
          </p:cNvCxnSpPr>
          <p:nvPr/>
        </p:nvCxnSpPr>
        <p:spPr>
          <a:xfrm flipH="1">
            <a:off x="3651634" y="5067907"/>
            <a:ext cx="4416007" cy="76754"/>
          </a:xfrm>
          <a:prstGeom prst="line">
            <a:avLst/>
          </a:prstGeom>
          <a:noFill/>
          <a:ln w="19050" cap="flat" cmpd="sng" algn="ctr">
            <a:solidFill>
              <a:srgbClr val="156082"/>
            </a:solidFill>
            <a:prstDash val="solid"/>
            <a:miter lim="800000"/>
          </a:ln>
          <a:effectLst/>
        </p:spPr>
      </p:cxnSp>
      <p:cxnSp>
        <p:nvCxnSpPr>
          <p:cNvPr id="33" name="Straight Connector 32">
            <a:extLst>
              <a:ext uri="{FF2B5EF4-FFF2-40B4-BE49-F238E27FC236}">
                <a16:creationId xmlns:a16="http://schemas.microsoft.com/office/drawing/2014/main" id="{E0D66F9E-E7D4-B216-014D-80DCFCDF180A}"/>
              </a:ext>
            </a:extLst>
          </p:cNvPr>
          <p:cNvCxnSpPr>
            <a:cxnSpLocks/>
          </p:cNvCxnSpPr>
          <p:nvPr/>
        </p:nvCxnSpPr>
        <p:spPr>
          <a:xfrm flipH="1" flipV="1">
            <a:off x="6716995" y="3453389"/>
            <a:ext cx="1372878" cy="1072821"/>
          </a:xfrm>
          <a:prstGeom prst="line">
            <a:avLst/>
          </a:prstGeom>
          <a:noFill/>
          <a:ln w="19050" cap="flat" cmpd="sng" algn="ctr">
            <a:solidFill>
              <a:srgbClr val="156082"/>
            </a:solidFill>
            <a:prstDash val="solid"/>
            <a:miter lim="800000"/>
          </a:ln>
          <a:effectLst/>
        </p:spPr>
      </p:cxnSp>
      <p:grpSp>
        <p:nvGrpSpPr>
          <p:cNvPr id="34" name="Group 33">
            <a:extLst>
              <a:ext uri="{FF2B5EF4-FFF2-40B4-BE49-F238E27FC236}">
                <a16:creationId xmlns:a16="http://schemas.microsoft.com/office/drawing/2014/main" id="{05C1569E-1116-DCBF-823D-BECAA8A731E2}"/>
              </a:ext>
            </a:extLst>
          </p:cNvPr>
          <p:cNvGrpSpPr/>
          <p:nvPr/>
        </p:nvGrpSpPr>
        <p:grpSpPr>
          <a:xfrm>
            <a:off x="1975104" y="4225430"/>
            <a:ext cx="1686564" cy="1707770"/>
            <a:chOff x="1883664" y="4334256"/>
            <a:chExt cx="1686564" cy="1707770"/>
          </a:xfrm>
        </p:grpSpPr>
        <p:sp>
          <p:nvSpPr>
            <p:cNvPr id="35" name="Rounded Rectangle 34">
              <a:extLst>
                <a:ext uri="{FF2B5EF4-FFF2-40B4-BE49-F238E27FC236}">
                  <a16:creationId xmlns:a16="http://schemas.microsoft.com/office/drawing/2014/main" id="{46D16F80-3440-3339-C12A-77C2888F5B25}"/>
                </a:ext>
              </a:extLst>
            </p:cNvPr>
            <p:cNvSpPr/>
            <p:nvPr/>
          </p:nvSpPr>
          <p:spPr>
            <a:xfrm>
              <a:off x="1883664" y="4334256"/>
              <a:ext cx="1686564" cy="1707770"/>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rPr>
                <a:t>Catalog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6" name="Magnetic Disk 35">
              <a:extLst>
                <a:ext uri="{FF2B5EF4-FFF2-40B4-BE49-F238E27FC236}">
                  <a16:creationId xmlns:a16="http://schemas.microsoft.com/office/drawing/2014/main" id="{300D00B5-5873-624A-D28D-481498D4B02C}"/>
                </a:ext>
              </a:extLst>
            </p:cNvPr>
            <p:cNvSpPr/>
            <p:nvPr/>
          </p:nvSpPr>
          <p:spPr>
            <a:xfrm>
              <a:off x="2601124" y="4947503"/>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49" name="Magnetic Disk 48">
              <a:extLst>
                <a:ext uri="{FF2B5EF4-FFF2-40B4-BE49-F238E27FC236}">
                  <a16:creationId xmlns:a16="http://schemas.microsoft.com/office/drawing/2014/main" id="{62A1A5B8-071B-C55E-A97F-C481D7F0BA07}"/>
                </a:ext>
              </a:extLst>
            </p:cNvPr>
            <p:cNvSpPr/>
            <p:nvPr/>
          </p:nvSpPr>
          <p:spPr>
            <a:xfrm>
              <a:off x="2319918" y="4711790"/>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50" name="Magnetic Disk 49">
              <a:extLst>
                <a:ext uri="{FF2B5EF4-FFF2-40B4-BE49-F238E27FC236}">
                  <a16:creationId xmlns:a16="http://schemas.microsoft.com/office/drawing/2014/main" id="{4C93EED5-7E65-302A-6DA4-FCF81F46FD90}"/>
                </a:ext>
              </a:extLst>
            </p:cNvPr>
            <p:cNvSpPr/>
            <p:nvPr/>
          </p:nvSpPr>
          <p:spPr>
            <a:xfrm>
              <a:off x="2983121" y="5108739"/>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grpSp>
      <p:grpSp>
        <p:nvGrpSpPr>
          <p:cNvPr id="51" name="Group 50">
            <a:extLst>
              <a:ext uri="{FF2B5EF4-FFF2-40B4-BE49-F238E27FC236}">
                <a16:creationId xmlns:a16="http://schemas.microsoft.com/office/drawing/2014/main" id="{D97EA874-C172-DDBB-ACBD-8D1562A36739}"/>
              </a:ext>
            </a:extLst>
          </p:cNvPr>
          <p:cNvGrpSpPr/>
          <p:nvPr/>
        </p:nvGrpSpPr>
        <p:grpSpPr>
          <a:xfrm>
            <a:off x="5004110" y="2706427"/>
            <a:ext cx="1686564" cy="1707770"/>
            <a:chOff x="1883664" y="4334256"/>
            <a:chExt cx="1686564" cy="1707770"/>
          </a:xfrm>
        </p:grpSpPr>
        <p:sp>
          <p:nvSpPr>
            <p:cNvPr id="52" name="Rounded Rectangle 51">
              <a:extLst>
                <a:ext uri="{FF2B5EF4-FFF2-40B4-BE49-F238E27FC236}">
                  <a16:creationId xmlns:a16="http://schemas.microsoft.com/office/drawing/2014/main" id="{03B8BF4D-2285-D956-4566-1C58EFE833B1}"/>
                </a:ext>
              </a:extLst>
            </p:cNvPr>
            <p:cNvSpPr/>
            <p:nvPr/>
          </p:nvSpPr>
          <p:spPr>
            <a:xfrm>
              <a:off x="1883664" y="4334256"/>
              <a:ext cx="1686564" cy="1707770"/>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rPr>
                <a:t>Catalog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3" name="Magnetic Disk 52">
              <a:extLst>
                <a:ext uri="{FF2B5EF4-FFF2-40B4-BE49-F238E27FC236}">
                  <a16:creationId xmlns:a16="http://schemas.microsoft.com/office/drawing/2014/main" id="{AF0D5952-29A3-97D4-16BA-12A86FADCC06}"/>
                </a:ext>
              </a:extLst>
            </p:cNvPr>
            <p:cNvSpPr/>
            <p:nvPr/>
          </p:nvSpPr>
          <p:spPr>
            <a:xfrm>
              <a:off x="2601124" y="4947503"/>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54" name="Magnetic Disk 53">
              <a:extLst>
                <a:ext uri="{FF2B5EF4-FFF2-40B4-BE49-F238E27FC236}">
                  <a16:creationId xmlns:a16="http://schemas.microsoft.com/office/drawing/2014/main" id="{9883BE7E-1DC6-B444-A916-6E959671A695}"/>
                </a:ext>
              </a:extLst>
            </p:cNvPr>
            <p:cNvSpPr/>
            <p:nvPr/>
          </p:nvSpPr>
          <p:spPr>
            <a:xfrm>
              <a:off x="2319918" y="4711790"/>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55" name="Magnetic Disk 54">
              <a:extLst>
                <a:ext uri="{FF2B5EF4-FFF2-40B4-BE49-F238E27FC236}">
                  <a16:creationId xmlns:a16="http://schemas.microsoft.com/office/drawing/2014/main" id="{A644CCB9-BEC8-E1F2-474F-E19441C794B3}"/>
                </a:ext>
              </a:extLst>
            </p:cNvPr>
            <p:cNvSpPr/>
            <p:nvPr/>
          </p:nvSpPr>
          <p:spPr>
            <a:xfrm>
              <a:off x="2983121" y="5108739"/>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grpSp>
      <p:grpSp>
        <p:nvGrpSpPr>
          <p:cNvPr id="56" name="Group 55">
            <a:extLst>
              <a:ext uri="{FF2B5EF4-FFF2-40B4-BE49-F238E27FC236}">
                <a16:creationId xmlns:a16="http://schemas.microsoft.com/office/drawing/2014/main" id="{5BEC2FFC-86A1-8C87-282B-2C9310898AAF}"/>
              </a:ext>
            </a:extLst>
          </p:cNvPr>
          <p:cNvGrpSpPr/>
          <p:nvPr/>
        </p:nvGrpSpPr>
        <p:grpSpPr>
          <a:xfrm>
            <a:off x="7887186" y="4146671"/>
            <a:ext cx="1686564" cy="1707770"/>
            <a:chOff x="1883664" y="4334256"/>
            <a:chExt cx="1686564" cy="1707770"/>
          </a:xfrm>
        </p:grpSpPr>
        <p:sp>
          <p:nvSpPr>
            <p:cNvPr id="57" name="Rounded Rectangle 56">
              <a:extLst>
                <a:ext uri="{FF2B5EF4-FFF2-40B4-BE49-F238E27FC236}">
                  <a16:creationId xmlns:a16="http://schemas.microsoft.com/office/drawing/2014/main" id="{441C3088-7CBC-3FD2-E725-A082B26909A0}"/>
                </a:ext>
              </a:extLst>
            </p:cNvPr>
            <p:cNvSpPr/>
            <p:nvPr/>
          </p:nvSpPr>
          <p:spPr>
            <a:xfrm>
              <a:off x="1883664" y="4334256"/>
              <a:ext cx="1686564" cy="1707770"/>
            </a:xfrm>
            <a:prstGeom prst="roundRect">
              <a:avLst/>
            </a:prstGeom>
            <a:solidFill>
              <a:srgbClr val="15608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rPr>
                <a:t>Catalog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8" name="Magnetic Disk 57">
              <a:extLst>
                <a:ext uri="{FF2B5EF4-FFF2-40B4-BE49-F238E27FC236}">
                  <a16:creationId xmlns:a16="http://schemas.microsoft.com/office/drawing/2014/main" id="{12F1ADDC-0945-CF48-2793-52504E6A39DF}"/>
                </a:ext>
              </a:extLst>
            </p:cNvPr>
            <p:cNvSpPr/>
            <p:nvPr/>
          </p:nvSpPr>
          <p:spPr>
            <a:xfrm>
              <a:off x="2601124" y="4947503"/>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59" name="Magnetic Disk 58">
              <a:extLst>
                <a:ext uri="{FF2B5EF4-FFF2-40B4-BE49-F238E27FC236}">
                  <a16:creationId xmlns:a16="http://schemas.microsoft.com/office/drawing/2014/main" id="{4BFF16E7-11FF-F6D6-607F-E632FE5EF953}"/>
                </a:ext>
              </a:extLst>
            </p:cNvPr>
            <p:cNvSpPr/>
            <p:nvPr/>
          </p:nvSpPr>
          <p:spPr>
            <a:xfrm>
              <a:off x="2319918" y="4711790"/>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60" name="Magnetic Disk 59">
              <a:extLst>
                <a:ext uri="{FF2B5EF4-FFF2-40B4-BE49-F238E27FC236}">
                  <a16:creationId xmlns:a16="http://schemas.microsoft.com/office/drawing/2014/main" id="{57DE83F7-0D36-198F-0F43-AB12E26B8F8F}"/>
                </a:ext>
              </a:extLst>
            </p:cNvPr>
            <p:cNvSpPr/>
            <p:nvPr/>
          </p:nvSpPr>
          <p:spPr>
            <a:xfrm>
              <a:off x="2983121" y="5108739"/>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grpSp>
      <p:sp>
        <p:nvSpPr>
          <p:cNvPr id="61" name="TextBox 60">
            <a:extLst>
              <a:ext uri="{FF2B5EF4-FFF2-40B4-BE49-F238E27FC236}">
                <a16:creationId xmlns:a16="http://schemas.microsoft.com/office/drawing/2014/main" id="{6D44D0E1-6894-300C-C096-67139088A9CC}"/>
              </a:ext>
            </a:extLst>
          </p:cNvPr>
          <p:cNvSpPr txBox="1"/>
          <p:nvPr/>
        </p:nvSpPr>
        <p:spPr>
          <a:xfrm>
            <a:off x="2818386" y="5798800"/>
            <a:ext cx="5988242" cy="646331"/>
          </a:xfrm>
          <a:prstGeom prst="rect">
            <a:avLst/>
          </a:prstGeom>
          <a:noFill/>
        </p:spPr>
        <p:txBody>
          <a:bodyPr wrap="none" rtlCol="0">
            <a:spAutoFit/>
          </a:bodyPr>
          <a:lstStyle/>
          <a:p>
            <a:pPr>
              <a:buClrTx/>
              <a:buFontTx/>
              <a:buNone/>
            </a:pPr>
            <a:r>
              <a:rPr lang="en-AT" sz="3600" b="1" i="1" kern="1200" dirty="0">
                <a:solidFill>
                  <a:prstClr val="black"/>
                </a:solidFill>
                <a:latin typeface="Aptos" panose="02110004020202020204"/>
                <a:ea typeface="+mn-ea"/>
                <a:cs typeface="+mn-cs"/>
              </a:rPr>
              <a:t>Ingredient 4: “Data Spaces”</a:t>
            </a:r>
          </a:p>
        </p:txBody>
      </p:sp>
      <p:pic>
        <p:nvPicPr>
          <p:cNvPr id="62" name="Picture 2" descr="European Union (EU) | Definition, Flag, Purpose, History ...">
            <a:extLst>
              <a:ext uri="{FF2B5EF4-FFF2-40B4-BE49-F238E27FC236}">
                <a16:creationId xmlns:a16="http://schemas.microsoft.com/office/drawing/2014/main" id="{D51CB96C-FCDF-708D-2DA9-C2CBE945D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 y="5795780"/>
            <a:ext cx="1686564" cy="90310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a:extLst>
              <a:ext uri="{FF2B5EF4-FFF2-40B4-BE49-F238E27FC236}">
                <a16:creationId xmlns:a16="http://schemas.microsoft.com/office/drawing/2014/main" id="{F50F909C-84DF-6DAC-1A2A-6E87CF19F06E}"/>
              </a:ext>
            </a:extLst>
          </p:cNvPr>
          <p:cNvSpPr/>
          <p:nvPr/>
        </p:nvSpPr>
        <p:spPr>
          <a:xfrm>
            <a:off x="7568933" y="1213215"/>
            <a:ext cx="3057878" cy="825650"/>
          </a:xfrm>
          <a:prstGeom prst="wedgeRoundRectCallout">
            <a:avLst>
              <a:gd name="adj1" fmla="val -87392"/>
              <a:gd name="adj2" fmla="val 7960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i="1" dirty="0"/>
              <a:t>“Our knowledge will never go into a central LLM” – keynote </a:t>
            </a:r>
            <a:r>
              <a:rPr lang="en-GB" dirty="0"/>
              <a:t>Stefan </a:t>
            </a:r>
            <a:r>
              <a:rPr lang="en-GB" dirty="0" err="1"/>
              <a:t>Rohringer</a:t>
            </a:r>
            <a:r>
              <a:rPr lang="en-GB" dirty="0"/>
              <a:t> (Infineon) </a:t>
            </a:r>
            <a:r>
              <a:rPr lang="en-AT" i="1" dirty="0"/>
              <a:t>this morning</a:t>
            </a:r>
          </a:p>
        </p:txBody>
      </p:sp>
    </p:spTree>
    <p:extLst>
      <p:ext uri="{BB962C8B-B14F-4D97-AF65-F5344CB8AC3E}">
        <p14:creationId xmlns:p14="http://schemas.microsoft.com/office/powerpoint/2010/main" val="93443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7A656-906B-0A65-C293-B93762F46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85F55-0687-5110-8838-9BFCA64557C3}"/>
              </a:ext>
            </a:extLst>
          </p:cNvPr>
          <p:cNvSpPr>
            <a:spLocks noGrp="1"/>
          </p:cNvSpPr>
          <p:nvPr>
            <p:ph type="title"/>
          </p:nvPr>
        </p:nvSpPr>
        <p:spPr>
          <a:xfrm>
            <a:off x="712086" y="8099"/>
            <a:ext cx="8981472" cy="985782"/>
          </a:xfrm>
        </p:spPr>
        <p:txBody>
          <a:bodyPr>
            <a:normAutofit fontScale="90000"/>
          </a:bodyPr>
          <a:lstStyle/>
          <a:p>
            <a:r>
              <a:rPr lang="en-AT" dirty="0"/>
              <a:t>What’s next? Where should this go?</a:t>
            </a:r>
            <a:br>
              <a:rPr lang="en-AT" dirty="0"/>
            </a:br>
            <a:r>
              <a:rPr lang="en-AT" dirty="0"/>
              <a:t>What is a solution we should </a:t>
            </a:r>
            <a:r>
              <a:rPr lang="en-AT" u="sng" dirty="0"/>
              <a:t>jointly</a:t>
            </a:r>
            <a:r>
              <a:rPr lang="en-AT" dirty="0"/>
              <a:t> work towards?</a:t>
            </a:r>
          </a:p>
        </p:txBody>
      </p:sp>
      <p:sp>
        <p:nvSpPr>
          <p:cNvPr id="3" name="Content Placeholder 2">
            <a:extLst>
              <a:ext uri="{FF2B5EF4-FFF2-40B4-BE49-F238E27FC236}">
                <a16:creationId xmlns:a16="http://schemas.microsoft.com/office/drawing/2014/main" id="{41936170-477D-29E7-0930-8C1D89D683E9}"/>
              </a:ext>
            </a:extLst>
          </p:cNvPr>
          <p:cNvSpPr>
            <a:spLocks noGrp="1"/>
          </p:cNvSpPr>
          <p:nvPr>
            <p:ph idx="1"/>
          </p:nvPr>
        </p:nvSpPr>
        <p:spPr>
          <a:xfrm>
            <a:off x="1149470" y="1690688"/>
            <a:ext cx="9893060" cy="1700640"/>
          </a:xfrm>
        </p:spPr>
        <p:txBody>
          <a:bodyPr>
            <a:normAutofit fontScale="92500" lnSpcReduction="10000"/>
          </a:bodyPr>
          <a:lstStyle/>
          <a:p>
            <a:r>
              <a:rPr lang="en-AT" dirty="0"/>
              <a:t>Neuro-symbolic agents</a:t>
            </a:r>
          </a:p>
          <a:p>
            <a:r>
              <a:rPr lang="en-AT" dirty="0"/>
              <a:t>Trustable Decentralized Agents</a:t>
            </a:r>
          </a:p>
          <a:p>
            <a:r>
              <a:rPr lang="en-AT" dirty="0"/>
              <a:t>Small models</a:t>
            </a:r>
          </a:p>
          <a:p>
            <a:r>
              <a:rPr lang="en-AT" dirty="0"/>
              <a:t>“Agent Spaces”</a:t>
            </a:r>
          </a:p>
          <a:p>
            <a:endParaRPr lang="en-AT" dirty="0"/>
          </a:p>
        </p:txBody>
      </p:sp>
      <p:sp>
        <p:nvSpPr>
          <p:cNvPr id="33" name="Rounded Rectangle 32">
            <a:extLst>
              <a:ext uri="{FF2B5EF4-FFF2-40B4-BE49-F238E27FC236}">
                <a16:creationId xmlns:a16="http://schemas.microsoft.com/office/drawing/2014/main" id="{FAC14C09-18EC-2A55-AEE0-D25BD5D85DF4}"/>
              </a:ext>
            </a:extLst>
          </p:cNvPr>
          <p:cNvSpPr/>
          <p:nvPr/>
        </p:nvSpPr>
        <p:spPr>
          <a:xfrm>
            <a:off x="5875292" y="2694317"/>
            <a:ext cx="1045954" cy="1083394"/>
          </a:xfrm>
          <a:prstGeom prst="roundRect">
            <a:avLst/>
          </a:prstGeom>
          <a:solidFill>
            <a:srgbClr val="E97132">
              <a:lumMod val="20000"/>
              <a:lumOff val="80000"/>
            </a:srgbClr>
          </a:solidFill>
          <a:ln w="1905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prstClr val="black"/>
                </a:solidFill>
                <a:effectLst/>
                <a:uLnTx/>
                <a:uFillTx/>
                <a:latin typeface="Aptos" panose="02110004020202020204"/>
                <a:ea typeface="+mn-ea"/>
                <a:cs typeface="+mn-cs"/>
              </a:rPr>
              <a:t>SLM</a:t>
            </a:r>
          </a:p>
        </p:txBody>
      </p:sp>
      <p:sp>
        <p:nvSpPr>
          <p:cNvPr id="34" name="Rounded Rectangle 33">
            <a:extLst>
              <a:ext uri="{FF2B5EF4-FFF2-40B4-BE49-F238E27FC236}">
                <a16:creationId xmlns:a16="http://schemas.microsoft.com/office/drawing/2014/main" id="{D2AD9D39-7975-4709-CF99-5FFA118676EE}"/>
              </a:ext>
            </a:extLst>
          </p:cNvPr>
          <p:cNvSpPr/>
          <p:nvPr/>
        </p:nvSpPr>
        <p:spPr>
          <a:xfrm>
            <a:off x="8854025" y="4708188"/>
            <a:ext cx="1045954" cy="1083394"/>
          </a:xfrm>
          <a:prstGeom prst="roundRect">
            <a:avLst/>
          </a:prstGeom>
          <a:solidFill>
            <a:srgbClr val="E97132">
              <a:lumMod val="20000"/>
              <a:lumOff val="80000"/>
            </a:srgbClr>
          </a:solidFill>
          <a:ln w="1905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prstClr val="black"/>
                </a:solidFill>
                <a:effectLst/>
                <a:uLnTx/>
                <a:uFillTx/>
                <a:latin typeface="Aptos" panose="02110004020202020204"/>
                <a:ea typeface="+mn-ea"/>
                <a:cs typeface="+mn-cs"/>
              </a:rPr>
              <a:t>SLM</a:t>
            </a:r>
          </a:p>
        </p:txBody>
      </p:sp>
      <p:sp>
        <p:nvSpPr>
          <p:cNvPr id="36" name="Rounded Rectangle 35">
            <a:extLst>
              <a:ext uri="{FF2B5EF4-FFF2-40B4-BE49-F238E27FC236}">
                <a16:creationId xmlns:a16="http://schemas.microsoft.com/office/drawing/2014/main" id="{951683D9-7117-6ADB-BA37-83E0AB59462A}"/>
              </a:ext>
            </a:extLst>
          </p:cNvPr>
          <p:cNvSpPr/>
          <p:nvPr/>
        </p:nvSpPr>
        <p:spPr>
          <a:xfrm>
            <a:off x="3392064" y="4784942"/>
            <a:ext cx="1045954" cy="1083394"/>
          </a:xfrm>
          <a:prstGeom prst="roundRect">
            <a:avLst/>
          </a:prstGeom>
          <a:solidFill>
            <a:srgbClr val="E97132">
              <a:lumMod val="20000"/>
              <a:lumOff val="80000"/>
            </a:srgbClr>
          </a:solidFill>
          <a:ln w="1905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prstClr val="black"/>
                </a:solidFill>
                <a:effectLst/>
                <a:uLnTx/>
                <a:uFillTx/>
                <a:latin typeface="Aptos" panose="02110004020202020204"/>
                <a:ea typeface="+mn-ea"/>
                <a:cs typeface="+mn-cs"/>
              </a:rPr>
              <a:t>SLM</a:t>
            </a:r>
          </a:p>
        </p:txBody>
      </p:sp>
      <p:sp>
        <p:nvSpPr>
          <p:cNvPr id="37" name="Oval 36">
            <a:extLst>
              <a:ext uri="{FF2B5EF4-FFF2-40B4-BE49-F238E27FC236}">
                <a16:creationId xmlns:a16="http://schemas.microsoft.com/office/drawing/2014/main" id="{BF49A201-48AA-B2E0-177E-0147DF3CF9CD}"/>
              </a:ext>
            </a:extLst>
          </p:cNvPr>
          <p:cNvSpPr/>
          <p:nvPr/>
        </p:nvSpPr>
        <p:spPr>
          <a:xfrm>
            <a:off x="8997440" y="4784942"/>
            <a:ext cx="759124" cy="776377"/>
          </a:xfrm>
          <a:prstGeom prst="ellipse">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E2841"/>
                </a:solidFill>
                <a:effectLst/>
                <a:uLnTx/>
                <a:uFillTx/>
                <a:latin typeface="Aptos" panose="02110004020202020204"/>
                <a:ea typeface="+mn-ea"/>
                <a:cs typeface="+mn-cs"/>
              </a:rPr>
              <a:t>KG</a:t>
            </a:r>
          </a:p>
        </p:txBody>
      </p:sp>
      <p:sp>
        <p:nvSpPr>
          <p:cNvPr id="50" name="Oval 49">
            <a:extLst>
              <a:ext uri="{FF2B5EF4-FFF2-40B4-BE49-F238E27FC236}">
                <a16:creationId xmlns:a16="http://schemas.microsoft.com/office/drawing/2014/main" id="{C7384082-FFF4-1FD0-27D3-CCC8EC8EED6E}"/>
              </a:ext>
            </a:extLst>
          </p:cNvPr>
          <p:cNvSpPr/>
          <p:nvPr/>
        </p:nvSpPr>
        <p:spPr>
          <a:xfrm>
            <a:off x="3535479" y="4784942"/>
            <a:ext cx="759124" cy="776377"/>
          </a:xfrm>
          <a:prstGeom prst="ellipse">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E2841"/>
                </a:solidFill>
                <a:effectLst/>
                <a:uLnTx/>
                <a:uFillTx/>
                <a:latin typeface="Aptos" panose="02110004020202020204"/>
                <a:ea typeface="+mn-ea"/>
                <a:cs typeface="+mn-cs"/>
              </a:rPr>
              <a:t>KG</a:t>
            </a:r>
          </a:p>
        </p:txBody>
      </p:sp>
      <p:sp>
        <p:nvSpPr>
          <p:cNvPr id="51" name="Oval 50">
            <a:extLst>
              <a:ext uri="{FF2B5EF4-FFF2-40B4-BE49-F238E27FC236}">
                <a16:creationId xmlns:a16="http://schemas.microsoft.com/office/drawing/2014/main" id="{F5BC94DB-79F4-FD62-80C0-FEF28C1A20C8}"/>
              </a:ext>
            </a:extLst>
          </p:cNvPr>
          <p:cNvSpPr/>
          <p:nvPr/>
        </p:nvSpPr>
        <p:spPr>
          <a:xfrm>
            <a:off x="5999758" y="2737008"/>
            <a:ext cx="759124" cy="776377"/>
          </a:xfrm>
          <a:prstGeom prst="ellipse">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E2841"/>
                </a:solidFill>
                <a:effectLst/>
                <a:uLnTx/>
                <a:uFillTx/>
                <a:latin typeface="Aptos" panose="02110004020202020204"/>
                <a:ea typeface="+mn-ea"/>
                <a:cs typeface="+mn-cs"/>
              </a:rPr>
              <a:t>KG</a:t>
            </a:r>
          </a:p>
        </p:txBody>
      </p:sp>
      <p:cxnSp>
        <p:nvCxnSpPr>
          <p:cNvPr id="52" name="Straight Connector 51">
            <a:extLst>
              <a:ext uri="{FF2B5EF4-FFF2-40B4-BE49-F238E27FC236}">
                <a16:creationId xmlns:a16="http://schemas.microsoft.com/office/drawing/2014/main" id="{24840183-25F2-1745-F2DC-ABC50D7BFB1E}"/>
              </a:ext>
            </a:extLst>
          </p:cNvPr>
          <p:cNvCxnSpPr>
            <a:cxnSpLocks/>
            <a:stCxn id="36" idx="0"/>
          </p:cNvCxnSpPr>
          <p:nvPr/>
        </p:nvCxnSpPr>
        <p:spPr>
          <a:xfrm flipV="1">
            <a:off x="3915041" y="3513385"/>
            <a:ext cx="1974785" cy="1271557"/>
          </a:xfrm>
          <a:prstGeom prst="line">
            <a:avLst/>
          </a:prstGeom>
          <a:noFill/>
          <a:ln w="19050" cap="flat" cmpd="sng" algn="ctr">
            <a:solidFill>
              <a:srgbClr val="156082"/>
            </a:solidFill>
            <a:prstDash val="solid"/>
            <a:miter lim="800000"/>
          </a:ln>
          <a:effectLst/>
        </p:spPr>
      </p:cxnSp>
      <p:cxnSp>
        <p:nvCxnSpPr>
          <p:cNvPr id="53" name="Straight Connector 52">
            <a:extLst>
              <a:ext uri="{FF2B5EF4-FFF2-40B4-BE49-F238E27FC236}">
                <a16:creationId xmlns:a16="http://schemas.microsoft.com/office/drawing/2014/main" id="{935C1640-0A19-D462-F5CA-15EF2A6304E9}"/>
              </a:ext>
            </a:extLst>
          </p:cNvPr>
          <p:cNvCxnSpPr>
            <a:cxnSpLocks/>
            <a:stCxn id="34" idx="1"/>
            <a:endCxn id="36" idx="3"/>
          </p:cNvCxnSpPr>
          <p:nvPr/>
        </p:nvCxnSpPr>
        <p:spPr>
          <a:xfrm flipH="1">
            <a:off x="4438018" y="5249885"/>
            <a:ext cx="4416007" cy="76754"/>
          </a:xfrm>
          <a:prstGeom prst="line">
            <a:avLst/>
          </a:prstGeom>
          <a:noFill/>
          <a:ln w="19050" cap="flat" cmpd="sng" algn="ctr">
            <a:solidFill>
              <a:srgbClr val="156082"/>
            </a:solidFill>
            <a:prstDash val="solid"/>
            <a:miter lim="800000"/>
          </a:ln>
          <a:effectLst/>
        </p:spPr>
      </p:cxnSp>
      <p:cxnSp>
        <p:nvCxnSpPr>
          <p:cNvPr id="54" name="Straight Connector 53">
            <a:extLst>
              <a:ext uri="{FF2B5EF4-FFF2-40B4-BE49-F238E27FC236}">
                <a16:creationId xmlns:a16="http://schemas.microsoft.com/office/drawing/2014/main" id="{F469E2D8-EF2A-5E75-04ED-E7509CB1FB02}"/>
              </a:ext>
            </a:extLst>
          </p:cNvPr>
          <p:cNvCxnSpPr>
            <a:cxnSpLocks/>
          </p:cNvCxnSpPr>
          <p:nvPr/>
        </p:nvCxnSpPr>
        <p:spPr>
          <a:xfrm flipH="1" flipV="1">
            <a:off x="6935780" y="3502152"/>
            <a:ext cx="1940477" cy="1206036"/>
          </a:xfrm>
          <a:prstGeom prst="line">
            <a:avLst/>
          </a:prstGeom>
          <a:noFill/>
          <a:ln w="19050" cap="flat" cmpd="sng" algn="ctr">
            <a:solidFill>
              <a:srgbClr val="156082"/>
            </a:solidFill>
            <a:prstDash val="solid"/>
            <a:miter lim="800000"/>
          </a:ln>
          <a:effectLst/>
        </p:spPr>
      </p:cxnSp>
      <p:sp>
        <p:nvSpPr>
          <p:cNvPr id="55" name="Magnetic Disk 54">
            <a:extLst>
              <a:ext uri="{FF2B5EF4-FFF2-40B4-BE49-F238E27FC236}">
                <a16:creationId xmlns:a16="http://schemas.microsoft.com/office/drawing/2014/main" id="{6C1F1DC7-5D83-D1F9-5E71-6D95E1DBD20E}"/>
              </a:ext>
            </a:extLst>
          </p:cNvPr>
          <p:cNvSpPr/>
          <p:nvPr/>
        </p:nvSpPr>
        <p:spPr>
          <a:xfrm>
            <a:off x="5164432" y="2845683"/>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56" name="Magnetic Disk 55">
            <a:extLst>
              <a:ext uri="{FF2B5EF4-FFF2-40B4-BE49-F238E27FC236}">
                <a16:creationId xmlns:a16="http://schemas.microsoft.com/office/drawing/2014/main" id="{6CDCE2D1-A654-05CE-891F-36860EB4E159}"/>
              </a:ext>
            </a:extLst>
          </p:cNvPr>
          <p:cNvSpPr/>
          <p:nvPr/>
        </p:nvSpPr>
        <p:spPr>
          <a:xfrm>
            <a:off x="7098756" y="3161760"/>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57" name="Magnetic Disk 56">
            <a:extLst>
              <a:ext uri="{FF2B5EF4-FFF2-40B4-BE49-F238E27FC236}">
                <a16:creationId xmlns:a16="http://schemas.microsoft.com/office/drawing/2014/main" id="{E63F140D-BFD8-AD5A-BB27-4B992359D68F}"/>
              </a:ext>
            </a:extLst>
          </p:cNvPr>
          <p:cNvSpPr/>
          <p:nvPr/>
        </p:nvSpPr>
        <p:spPr>
          <a:xfrm>
            <a:off x="7082288" y="2553830"/>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58" name="Magnetic Disk 57">
            <a:extLst>
              <a:ext uri="{FF2B5EF4-FFF2-40B4-BE49-F238E27FC236}">
                <a16:creationId xmlns:a16="http://schemas.microsoft.com/office/drawing/2014/main" id="{893C1640-7723-D5CB-5A08-6EC264FAD667}"/>
              </a:ext>
            </a:extLst>
          </p:cNvPr>
          <p:cNvSpPr/>
          <p:nvPr/>
        </p:nvSpPr>
        <p:spPr>
          <a:xfrm>
            <a:off x="8191840" y="5339987"/>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59" name="Magnetic Disk 58">
            <a:extLst>
              <a:ext uri="{FF2B5EF4-FFF2-40B4-BE49-F238E27FC236}">
                <a16:creationId xmlns:a16="http://schemas.microsoft.com/office/drawing/2014/main" id="{47E30AAE-FF1C-6E5B-901B-EE4D31D89DB9}"/>
              </a:ext>
            </a:extLst>
          </p:cNvPr>
          <p:cNvSpPr/>
          <p:nvPr/>
        </p:nvSpPr>
        <p:spPr>
          <a:xfrm>
            <a:off x="10126164" y="5656064"/>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60" name="Magnetic Disk 59">
            <a:extLst>
              <a:ext uri="{FF2B5EF4-FFF2-40B4-BE49-F238E27FC236}">
                <a16:creationId xmlns:a16="http://schemas.microsoft.com/office/drawing/2014/main" id="{0CB5C5A0-BAA0-31BD-9B3A-33341AF00FE3}"/>
              </a:ext>
            </a:extLst>
          </p:cNvPr>
          <p:cNvSpPr/>
          <p:nvPr/>
        </p:nvSpPr>
        <p:spPr>
          <a:xfrm>
            <a:off x="10073120" y="5048134"/>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61" name="Magnetic Disk 60">
            <a:extLst>
              <a:ext uri="{FF2B5EF4-FFF2-40B4-BE49-F238E27FC236}">
                <a16:creationId xmlns:a16="http://schemas.microsoft.com/office/drawing/2014/main" id="{9BC7FDAF-E308-644E-6F93-810D57539393}"/>
              </a:ext>
            </a:extLst>
          </p:cNvPr>
          <p:cNvSpPr/>
          <p:nvPr/>
        </p:nvSpPr>
        <p:spPr>
          <a:xfrm>
            <a:off x="2656732" y="5690925"/>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62" name="Magnetic Disk 61">
            <a:extLst>
              <a:ext uri="{FF2B5EF4-FFF2-40B4-BE49-F238E27FC236}">
                <a16:creationId xmlns:a16="http://schemas.microsoft.com/office/drawing/2014/main" id="{7C7F074F-117C-AD78-8A52-85816D5F52D8}"/>
              </a:ext>
            </a:extLst>
          </p:cNvPr>
          <p:cNvSpPr/>
          <p:nvPr/>
        </p:nvSpPr>
        <p:spPr>
          <a:xfrm>
            <a:off x="4609344" y="6007002"/>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63" name="Magnetic Disk 62">
            <a:extLst>
              <a:ext uri="{FF2B5EF4-FFF2-40B4-BE49-F238E27FC236}">
                <a16:creationId xmlns:a16="http://schemas.microsoft.com/office/drawing/2014/main" id="{5DFDB924-D889-211A-4719-F2B5147F650D}"/>
              </a:ext>
            </a:extLst>
          </p:cNvPr>
          <p:cNvSpPr/>
          <p:nvPr/>
        </p:nvSpPr>
        <p:spPr>
          <a:xfrm>
            <a:off x="4629452" y="5399072"/>
            <a:ext cx="546339" cy="559025"/>
          </a:xfrm>
          <a:prstGeom prst="flowChartMagneticDisk">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T" sz="1800" b="0" i="0" u="none" strike="noStrike" kern="1200" cap="none" spc="0" normalizeH="0" baseline="0" noProof="0">
              <a:ln>
                <a:noFill/>
              </a:ln>
              <a:solidFill>
                <a:srgbClr val="0E2841"/>
              </a:solidFill>
              <a:effectLst/>
              <a:uLnTx/>
              <a:uFillTx/>
              <a:latin typeface="Aptos" panose="02110004020202020204"/>
              <a:ea typeface="+mn-ea"/>
              <a:cs typeface="+mn-cs"/>
            </a:endParaRPr>
          </a:p>
        </p:txBody>
      </p:sp>
      <p:sp>
        <p:nvSpPr>
          <p:cNvPr id="64" name="Rounded Rectangle 63">
            <a:extLst>
              <a:ext uri="{FF2B5EF4-FFF2-40B4-BE49-F238E27FC236}">
                <a16:creationId xmlns:a16="http://schemas.microsoft.com/office/drawing/2014/main" id="{A12813D7-773E-CEF1-0A88-3ECEEB6BCC6A}"/>
              </a:ext>
            </a:extLst>
          </p:cNvPr>
          <p:cNvSpPr/>
          <p:nvPr/>
        </p:nvSpPr>
        <p:spPr>
          <a:xfrm>
            <a:off x="4312890" y="4635375"/>
            <a:ext cx="379563" cy="310376"/>
          </a:xfrm>
          <a:prstGeom prst="roundRect">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E2841"/>
                </a:solidFill>
                <a:effectLst/>
                <a:uLnTx/>
                <a:uFillTx/>
                <a:latin typeface="Aptos" panose="02110004020202020204"/>
                <a:ea typeface="+mn-ea"/>
                <a:cs typeface="+mn-cs"/>
              </a:rPr>
              <a:t>P</a:t>
            </a:r>
          </a:p>
        </p:txBody>
      </p:sp>
      <p:sp>
        <p:nvSpPr>
          <p:cNvPr id="65" name="Rounded Rectangle 64">
            <a:extLst>
              <a:ext uri="{FF2B5EF4-FFF2-40B4-BE49-F238E27FC236}">
                <a16:creationId xmlns:a16="http://schemas.microsoft.com/office/drawing/2014/main" id="{248284FD-1C3E-087E-88F7-0F86B1A4F5BF}"/>
              </a:ext>
            </a:extLst>
          </p:cNvPr>
          <p:cNvSpPr/>
          <p:nvPr/>
        </p:nvSpPr>
        <p:spPr>
          <a:xfrm>
            <a:off x="6680597" y="2498966"/>
            <a:ext cx="379563" cy="310376"/>
          </a:xfrm>
          <a:prstGeom prst="roundRect">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E2841"/>
                </a:solidFill>
                <a:effectLst/>
                <a:uLnTx/>
                <a:uFillTx/>
                <a:latin typeface="Aptos" panose="02110004020202020204"/>
                <a:ea typeface="+mn-ea"/>
                <a:cs typeface="+mn-cs"/>
              </a:rPr>
              <a:t>P</a:t>
            </a:r>
          </a:p>
        </p:txBody>
      </p:sp>
      <p:sp>
        <p:nvSpPr>
          <p:cNvPr id="66" name="Rounded Rectangle 65">
            <a:extLst>
              <a:ext uri="{FF2B5EF4-FFF2-40B4-BE49-F238E27FC236}">
                <a16:creationId xmlns:a16="http://schemas.microsoft.com/office/drawing/2014/main" id="{CF0C56A9-595A-6115-0175-D723D3BB7C81}"/>
              </a:ext>
            </a:extLst>
          </p:cNvPr>
          <p:cNvSpPr/>
          <p:nvPr/>
        </p:nvSpPr>
        <p:spPr>
          <a:xfrm>
            <a:off x="9693557" y="4536925"/>
            <a:ext cx="379563" cy="310376"/>
          </a:xfrm>
          <a:prstGeom prst="roundRect">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E2841"/>
                </a:solidFill>
                <a:effectLst/>
                <a:uLnTx/>
                <a:uFillTx/>
                <a:latin typeface="Aptos" panose="02110004020202020204"/>
                <a:ea typeface="+mn-ea"/>
                <a:cs typeface="+mn-cs"/>
              </a:rPr>
              <a:t>P</a:t>
            </a:r>
          </a:p>
        </p:txBody>
      </p:sp>
    </p:spTree>
    <p:extLst>
      <p:ext uri="{BB962C8B-B14F-4D97-AF65-F5344CB8AC3E}">
        <p14:creationId xmlns:p14="http://schemas.microsoft.com/office/powerpoint/2010/main" val="3366841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9B51-2BC0-E04D-6E61-1F2DAE540D67}"/>
              </a:ext>
            </a:extLst>
          </p:cNvPr>
          <p:cNvSpPr>
            <a:spLocks noGrp="1"/>
          </p:cNvSpPr>
          <p:nvPr>
            <p:ph type="title"/>
          </p:nvPr>
        </p:nvSpPr>
        <p:spPr>
          <a:xfrm>
            <a:off x="824381" y="114592"/>
            <a:ext cx="11051059" cy="985782"/>
          </a:xfrm>
        </p:spPr>
        <p:txBody>
          <a:bodyPr>
            <a:normAutofit fontScale="90000"/>
          </a:bodyPr>
          <a:lstStyle/>
          <a:p>
            <a:r>
              <a:rPr lang="en-AT" sz="4000" dirty="0"/>
              <a:t>LLMs get better </a:t>
            </a:r>
            <a:br>
              <a:rPr lang="en-AT" sz="4000" dirty="0"/>
            </a:br>
            <a:r>
              <a:rPr lang="en-AT" sz="3600" dirty="0"/>
              <a:t>“are</a:t>
            </a:r>
            <a:r>
              <a:rPr lang="en-GB" sz="4000" dirty="0"/>
              <a:t> supposed to be PhD level”</a:t>
            </a:r>
            <a:br>
              <a:rPr lang="en-GB" sz="4000" dirty="0"/>
            </a:br>
            <a:endParaRPr lang="en-AT" sz="4000" dirty="0"/>
          </a:p>
        </p:txBody>
      </p:sp>
      <p:pic>
        <p:nvPicPr>
          <p:cNvPr id="4" name="Picture 3">
            <a:extLst>
              <a:ext uri="{FF2B5EF4-FFF2-40B4-BE49-F238E27FC236}">
                <a16:creationId xmlns:a16="http://schemas.microsoft.com/office/drawing/2014/main" id="{1086C9F6-62EC-3D19-612E-469F62DCF1F9}"/>
              </a:ext>
            </a:extLst>
          </p:cNvPr>
          <p:cNvPicPr>
            <a:picLocks noChangeAspect="1"/>
          </p:cNvPicPr>
          <p:nvPr/>
        </p:nvPicPr>
        <p:blipFill>
          <a:blip r:embed="rId3"/>
          <a:stretch>
            <a:fillRect/>
          </a:stretch>
        </p:blipFill>
        <p:spPr>
          <a:xfrm>
            <a:off x="472520" y="1364285"/>
            <a:ext cx="3429338" cy="5405489"/>
          </a:xfrm>
          <a:prstGeom prst="rect">
            <a:avLst/>
          </a:prstGeom>
        </p:spPr>
      </p:pic>
      <p:sp>
        <p:nvSpPr>
          <p:cNvPr id="5" name="Oval 4">
            <a:extLst>
              <a:ext uri="{FF2B5EF4-FFF2-40B4-BE49-F238E27FC236}">
                <a16:creationId xmlns:a16="http://schemas.microsoft.com/office/drawing/2014/main" id="{05F057BA-D1AA-4AC9-3359-E8A3646DE2AF}"/>
              </a:ext>
            </a:extLst>
          </p:cNvPr>
          <p:cNvSpPr/>
          <p:nvPr/>
        </p:nvSpPr>
        <p:spPr>
          <a:xfrm>
            <a:off x="3645073" y="3745282"/>
            <a:ext cx="256785" cy="239321"/>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t>ok</a:t>
            </a:r>
          </a:p>
        </p:txBody>
      </p:sp>
      <p:sp>
        <p:nvSpPr>
          <p:cNvPr id="6" name="Oval 5">
            <a:extLst>
              <a:ext uri="{FF2B5EF4-FFF2-40B4-BE49-F238E27FC236}">
                <a16:creationId xmlns:a16="http://schemas.microsoft.com/office/drawing/2014/main" id="{6FE2DEC0-A8CC-F632-2248-87872570C6FD}"/>
              </a:ext>
            </a:extLst>
          </p:cNvPr>
          <p:cNvSpPr/>
          <p:nvPr/>
        </p:nvSpPr>
        <p:spPr>
          <a:xfrm>
            <a:off x="3663861" y="4361145"/>
            <a:ext cx="256785" cy="239321"/>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t>ok</a:t>
            </a:r>
          </a:p>
        </p:txBody>
      </p:sp>
      <p:sp>
        <p:nvSpPr>
          <p:cNvPr id="7" name="Oval 6">
            <a:extLst>
              <a:ext uri="{FF2B5EF4-FFF2-40B4-BE49-F238E27FC236}">
                <a16:creationId xmlns:a16="http://schemas.microsoft.com/office/drawing/2014/main" id="{3FA5AD63-B8F6-9645-26D8-E6F597F50A06}"/>
              </a:ext>
            </a:extLst>
          </p:cNvPr>
          <p:cNvSpPr/>
          <p:nvPr/>
        </p:nvSpPr>
        <p:spPr>
          <a:xfrm>
            <a:off x="3672212" y="4645068"/>
            <a:ext cx="256785" cy="239321"/>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t>ok</a:t>
            </a:r>
          </a:p>
        </p:txBody>
      </p:sp>
      <p:sp>
        <p:nvSpPr>
          <p:cNvPr id="8" name="Oval 7">
            <a:extLst>
              <a:ext uri="{FF2B5EF4-FFF2-40B4-BE49-F238E27FC236}">
                <a16:creationId xmlns:a16="http://schemas.microsoft.com/office/drawing/2014/main" id="{DDAE33A7-DCE3-8703-CFE8-9BECB2CE1A44}"/>
              </a:ext>
            </a:extLst>
          </p:cNvPr>
          <p:cNvSpPr/>
          <p:nvPr/>
        </p:nvSpPr>
        <p:spPr>
          <a:xfrm>
            <a:off x="3671168" y="4928991"/>
            <a:ext cx="256785" cy="239321"/>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t>ok</a:t>
            </a:r>
          </a:p>
        </p:txBody>
      </p:sp>
      <p:sp>
        <p:nvSpPr>
          <p:cNvPr id="9" name="Oval 8">
            <a:extLst>
              <a:ext uri="{FF2B5EF4-FFF2-40B4-BE49-F238E27FC236}">
                <a16:creationId xmlns:a16="http://schemas.microsoft.com/office/drawing/2014/main" id="{94F8518C-8657-D557-4853-50163827C91C}"/>
              </a:ext>
            </a:extLst>
          </p:cNvPr>
          <p:cNvSpPr/>
          <p:nvPr/>
        </p:nvSpPr>
        <p:spPr>
          <a:xfrm>
            <a:off x="3671168" y="5683132"/>
            <a:ext cx="256785" cy="239321"/>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t>ok</a:t>
            </a:r>
          </a:p>
        </p:txBody>
      </p:sp>
      <p:sp>
        <p:nvSpPr>
          <p:cNvPr id="10" name="Oval 9">
            <a:extLst>
              <a:ext uri="{FF2B5EF4-FFF2-40B4-BE49-F238E27FC236}">
                <a16:creationId xmlns:a16="http://schemas.microsoft.com/office/drawing/2014/main" id="{57000D5B-865F-40AD-E4CC-3FD099AE1CEC}"/>
              </a:ext>
            </a:extLst>
          </p:cNvPr>
          <p:cNvSpPr/>
          <p:nvPr/>
        </p:nvSpPr>
        <p:spPr>
          <a:xfrm>
            <a:off x="3671168" y="5987132"/>
            <a:ext cx="256785" cy="239321"/>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t>ok</a:t>
            </a:r>
          </a:p>
        </p:txBody>
      </p:sp>
      <p:sp>
        <p:nvSpPr>
          <p:cNvPr id="11" name="Oval 10">
            <a:extLst>
              <a:ext uri="{FF2B5EF4-FFF2-40B4-BE49-F238E27FC236}">
                <a16:creationId xmlns:a16="http://schemas.microsoft.com/office/drawing/2014/main" id="{633F9E3F-824B-1C31-D4FE-BF19AE4C4647}"/>
              </a:ext>
            </a:extLst>
          </p:cNvPr>
          <p:cNvSpPr/>
          <p:nvPr/>
        </p:nvSpPr>
        <p:spPr>
          <a:xfrm>
            <a:off x="3671168" y="6258792"/>
            <a:ext cx="256785" cy="239321"/>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t>ok</a:t>
            </a:r>
          </a:p>
        </p:txBody>
      </p:sp>
      <p:sp>
        <p:nvSpPr>
          <p:cNvPr id="12" name="Oval 11">
            <a:extLst>
              <a:ext uri="{FF2B5EF4-FFF2-40B4-BE49-F238E27FC236}">
                <a16:creationId xmlns:a16="http://schemas.microsoft.com/office/drawing/2014/main" id="{A4703E01-312B-DBED-A5B9-CF4B00727EE0}"/>
              </a:ext>
            </a:extLst>
          </p:cNvPr>
          <p:cNvSpPr/>
          <p:nvPr/>
        </p:nvSpPr>
        <p:spPr>
          <a:xfrm>
            <a:off x="3670125" y="6524190"/>
            <a:ext cx="256785" cy="239321"/>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t>ok</a:t>
            </a:r>
          </a:p>
        </p:txBody>
      </p:sp>
      <p:sp>
        <p:nvSpPr>
          <p:cNvPr id="13" name="Triangle 12">
            <a:extLst>
              <a:ext uri="{FF2B5EF4-FFF2-40B4-BE49-F238E27FC236}">
                <a16:creationId xmlns:a16="http://schemas.microsoft.com/office/drawing/2014/main" id="{BCDBBBBD-437C-7707-750C-6AEE980D78CB}"/>
              </a:ext>
            </a:extLst>
          </p:cNvPr>
          <p:cNvSpPr/>
          <p:nvPr/>
        </p:nvSpPr>
        <p:spPr>
          <a:xfrm>
            <a:off x="3671168" y="4067029"/>
            <a:ext cx="256785" cy="229437"/>
          </a:xfrm>
          <a:prstGeom prst="triangl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T" sz="1050" dirty="0"/>
              <a:t>!</a:t>
            </a:r>
            <a:endParaRPr lang="en-AT" dirty="0"/>
          </a:p>
        </p:txBody>
      </p:sp>
      <p:sp>
        <p:nvSpPr>
          <p:cNvPr id="14" name="Triangle 13">
            <a:extLst>
              <a:ext uri="{FF2B5EF4-FFF2-40B4-BE49-F238E27FC236}">
                <a16:creationId xmlns:a16="http://schemas.microsoft.com/office/drawing/2014/main" id="{DC422337-2E83-0758-839F-FD076255894F}"/>
              </a:ext>
            </a:extLst>
          </p:cNvPr>
          <p:cNvSpPr/>
          <p:nvPr/>
        </p:nvSpPr>
        <p:spPr>
          <a:xfrm>
            <a:off x="3645072" y="5314910"/>
            <a:ext cx="256785" cy="229437"/>
          </a:xfrm>
          <a:prstGeom prst="triangl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T" sz="1050" dirty="0"/>
              <a:t>!</a:t>
            </a:r>
            <a:endParaRPr lang="en-AT" dirty="0"/>
          </a:p>
        </p:txBody>
      </p:sp>
      <p:pic>
        <p:nvPicPr>
          <p:cNvPr id="15" name="Picture 14">
            <a:extLst>
              <a:ext uri="{FF2B5EF4-FFF2-40B4-BE49-F238E27FC236}">
                <a16:creationId xmlns:a16="http://schemas.microsoft.com/office/drawing/2014/main" id="{51900E52-EB9D-3D3E-38C0-8358FCA85DB7}"/>
              </a:ext>
            </a:extLst>
          </p:cNvPr>
          <p:cNvPicPr>
            <a:picLocks noChangeAspect="1"/>
          </p:cNvPicPr>
          <p:nvPr/>
        </p:nvPicPr>
        <p:blipFill>
          <a:blip r:embed="rId4"/>
          <a:stretch>
            <a:fillRect/>
          </a:stretch>
        </p:blipFill>
        <p:spPr>
          <a:xfrm>
            <a:off x="4719379" y="1537068"/>
            <a:ext cx="4128044" cy="4822521"/>
          </a:xfrm>
          <a:prstGeom prst="rect">
            <a:avLst/>
          </a:prstGeom>
        </p:spPr>
      </p:pic>
      <p:sp>
        <p:nvSpPr>
          <p:cNvPr id="16" name="Oval 15">
            <a:extLst>
              <a:ext uri="{FF2B5EF4-FFF2-40B4-BE49-F238E27FC236}">
                <a16:creationId xmlns:a16="http://schemas.microsoft.com/office/drawing/2014/main" id="{AE7088E2-5F10-ACD8-9A9F-D57E3F243471}"/>
              </a:ext>
            </a:extLst>
          </p:cNvPr>
          <p:cNvSpPr/>
          <p:nvPr/>
        </p:nvSpPr>
        <p:spPr>
          <a:xfrm>
            <a:off x="8788799" y="2516879"/>
            <a:ext cx="256785" cy="239321"/>
          </a:xfrm>
          <a:prstGeom prst="ellipse">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solidFill>
                  <a:schemeClr val="tx1"/>
                </a:solidFill>
              </a:rPr>
              <a:t>ok</a:t>
            </a:r>
          </a:p>
        </p:txBody>
      </p:sp>
      <p:sp>
        <p:nvSpPr>
          <p:cNvPr id="17" name="Oval 16">
            <a:extLst>
              <a:ext uri="{FF2B5EF4-FFF2-40B4-BE49-F238E27FC236}">
                <a16:creationId xmlns:a16="http://schemas.microsoft.com/office/drawing/2014/main" id="{C3F9806B-54F9-C47B-07A8-FDBE03CE7888}"/>
              </a:ext>
            </a:extLst>
          </p:cNvPr>
          <p:cNvSpPr/>
          <p:nvPr/>
        </p:nvSpPr>
        <p:spPr>
          <a:xfrm>
            <a:off x="8788798" y="2902652"/>
            <a:ext cx="256785" cy="239321"/>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t>ok</a:t>
            </a:r>
          </a:p>
        </p:txBody>
      </p:sp>
      <p:sp>
        <p:nvSpPr>
          <p:cNvPr id="18" name="Oval 17">
            <a:extLst>
              <a:ext uri="{FF2B5EF4-FFF2-40B4-BE49-F238E27FC236}">
                <a16:creationId xmlns:a16="http://schemas.microsoft.com/office/drawing/2014/main" id="{445C0487-0242-4786-3EA5-F76FCB1E4243}"/>
              </a:ext>
            </a:extLst>
          </p:cNvPr>
          <p:cNvSpPr/>
          <p:nvPr/>
        </p:nvSpPr>
        <p:spPr>
          <a:xfrm>
            <a:off x="8788798" y="3178585"/>
            <a:ext cx="256785" cy="239321"/>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t>ok</a:t>
            </a:r>
          </a:p>
        </p:txBody>
      </p:sp>
      <p:sp>
        <p:nvSpPr>
          <p:cNvPr id="19" name="Oval 18">
            <a:extLst>
              <a:ext uri="{FF2B5EF4-FFF2-40B4-BE49-F238E27FC236}">
                <a16:creationId xmlns:a16="http://schemas.microsoft.com/office/drawing/2014/main" id="{AE8920B8-0274-E621-47C6-D20C8A7143D9}"/>
              </a:ext>
            </a:extLst>
          </p:cNvPr>
          <p:cNvSpPr/>
          <p:nvPr/>
        </p:nvSpPr>
        <p:spPr>
          <a:xfrm>
            <a:off x="8788797" y="3555655"/>
            <a:ext cx="256785" cy="239321"/>
          </a:xfrm>
          <a:prstGeom prst="ellipse">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solidFill>
                  <a:schemeClr val="tx1"/>
                </a:solidFill>
              </a:rPr>
              <a:t>ok</a:t>
            </a:r>
          </a:p>
        </p:txBody>
      </p:sp>
      <p:sp>
        <p:nvSpPr>
          <p:cNvPr id="20" name="Oval 19">
            <a:extLst>
              <a:ext uri="{FF2B5EF4-FFF2-40B4-BE49-F238E27FC236}">
                <a16:creationId xmlns:a16="http://schemas.microsoft.com/office/drawing/2014/main" id="{077EBB23-8E61-81E5-09A2-1B9FA4B2C25E}"/>
              </a:ext>
            </a:extLst>
          </p:cNvPr>
          <p:cNvSpPr/>
          <p:nvPr/>
        </p:nvSpPr>
        <p:spPr>
          <a:xfrm>
            <a:off x="8788796" y="3912021"/>
            <a:ext cx="256785" cy="239321"/>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t>ok</a:t>
            </a:r>
          </a:p>
        </p:txBody>
      </p:sp>
      <p:sp>
        <p:nvSpPr>
          <p:cNvPr id="21" name="Oval 20">
            <a:extLst>
              <a:ext uri="{FF2B5EF4-FFF2-40B4-BE49-F238E27FC236}">
                <a16:creationId xmlns:a16="http://schemas.microsoft.com/office/drawing/2014/main" id="{12ACF440-1176-EA60-84F2-727BBE02453F}"/>
              </a:ext>
            </a:extLst>
          </p:cNvPr>
          <p:cNvSpPr/>
          <p:nvPr/>
        </p:nvSpPr>
        <p:spPr>
          <a:xfrm>
            <a:off x="8788795" y="4380905"/>
            <a:ext cx="256785" cy="239321"/>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t>ok</a:t>
            </a:r>
          </a:p>
        </p:txBody>
      </p:sp>
      <p:sp>
        <p:nvSpPr>
          <p:cNvPr id="22" name="Oval 21">
            <a:extLst>
              <a:ext uri="{FF2B5EF4-FFF2-40B4-BE49-F238E27FC236}">
                <a16:creationId xmlns:a16="http://schemas.microsoft.com/office/drawing/2014/main" id="{FC1CA5C6-B317-2440-B1AE-B8B58C313EB3}"/>
              </a:ext>
            </a:extLst>
          </p:cNvPr>
          <p:cNvSpPr/>
          <p:nvPr/>
        </p:nvSpPr>
        <p:spPr>
          <a:xfrm>
            <a:off x="8788795" y="4843526"/>
            <a:ext cx="256785" cy="239321"/>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t>ok</a:t>
            </a:r>
          </a:p>
        </p:txBody>
      </p:sp>
      <p:sp>
        <p:nvSpPr>
          <p:cNvPr id="23" name="Triangle 22">
            <a:extLst>
              <a:ext uri="{FF2B5EF4-FFF2-40B4-BE49-F238E27FC236}">
                <a16:creationId xmlns:a16="http://schemas.microsoft.com/office/drawing/2014/main" id="{1E602319-F08B-CF83-7156-167935D6AD7D}"/>
              </a:ext>
            </a:extLst>
          </p:cNvPr>
          <p:cNvSpPr/>
          <p:nvPr/>
        </p:nvSpPr>
        <p:spPr>
          <a:xfrm>
            <a:off x="8788794" y="5223891"/>
            <a:ext cx="256785" cy="229437"/>
          </a:xfrm>
          <a:prstGeom prst="triangl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T" sz="1050" dirty="0"/>
              <a:t>!</a:t>
            </a:r>
            <a:endParaRPr lang="en-AT" dirty="0"/>
          </a:p>
        </p:txBody>
      </p:sp>
      <p:sp>
        <p:nvSpPr>
          <p:cNvPr id="24" name="Oval 23">
            <a:extLst>
              <a:ext uri="{FF2B5EF4-FFF2-40B4-BE49-F238E27FC236}">
                <a16:creationId xmlns:a16="http://schemas.microsoft.com/office/drawing/2014/main" id="{7D814172-EA13-7AE9-A603-A16113F889CC}"/>
              </a:ext>
            </a:extLst>
          </p:cNvPr>
          <p:cNvSpPr/>
          <p:nvPr/>
        </p:nvSpPr>
        <p:spPr>
          <a:xfrm>
            <a:off x="8788793" y="5536726"/>
            <a:ext cx="256785" cy="239321"/>
          </a:xfrm>
          <a:prstGeom prst="ellipse">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solidFill>
                  <a:schemeClr val="tx1"/>
                </a:solidFill>
              </a:rPr>
              <a:t>ok</a:t>
            </a:r>
          </a:p>
        </p:txBody>
      </p:sp>
      <p:sp>
        <p:nvSpPr>
          <p:cNvPr id="25" name="Oval 24">
            <a:extLst>
              <a:ext uri="{FF2B5EF4-FFF2-40B4-BE49-F238E27FC236}">
                <a16:creationId xmlns:a16="http://schemas.microsoft.com/office/drawing/2014/main" id="{0F7A1C47-7C5F-4AE4-CA21-6F4795BC3012}"/>
              </a:ext>
            </a:extLst>
          </p:cNvPr>
          <p:cNvSpPr/>
          <p:nvPr/>
        </p:nvSpPr>
        <p:spPr>
          <a:xfrm>
            <a:off x="8788792" y="5922499"/>
            <a:ext cx="256785" cy="239321"/>
          </a:xfrm>
          <a:prstGeom prst="ellipse">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lIns="0" rIns="0" rtlCol="0" anchor="ctr"/>
          <a:lstStyle/>
          <a:p>
            <a:pPr algn="ctr"/>
            <a:r>
              <a:rPr lang="en-AT" sz="800" dirty="0">
                <a:solidFill>
                  <a:schemeClr val="tx1"/>
                </a:solidFill>
              </a:rPr>
              <a:t>ok</a:t>
            </a:r>
          </a:p>
        </p:txBody>
      </p:sp>
      <p:sp>
        <p:nvSpPr>
          <p:cNvPr id="26" name="Oval 25">
            <a:extLst>
              <a:ext uri="{FF2B5EF4-FFF2-40B4-BE49-F238E27FC236}">
                <a16:creationId xmlns:a16="http://schemas.microsoft.com/office/drawing/2014/main" id="{4C7A3D50-68C9-5F91-9999-3D291BF5AE3D}"/>
              </a:ext>
            </a:extLst>
          </p:cNvPr>
          <p:cNvSpPr/>
          <p:nvPr/>
        </p:nvSpPr>
        <p:spPr>
          <a:xfrm>
            <a:off x="945715" y="2311052"/>
            <a:ext cx="2599151" cy="2559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7" name="Oval 26">
            <a:extLst>
              <a:ext uri="{FF2B5EF4-FFF2-40B4-BE49-F238E27FC236}">
                <a16:creationId xmlns:a16="http://schemas.microsoft.com/office/drawing/2014/main" id="{02C930F6-6487-FD11-C69B-5863EC7D2178}"/>
              </a:ext>
            </a:extLst>
          </p:cNvPr>
          <p:cNvSpPr/>
          <p:nvPr/>
        </p:nvSpPr>
        <p:spPr>
          <a:xfrm>
            <a:off x="414470" y="2954272"/>
            <a:ext cx="1299576" cy="2559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pic>
        <p:nvPicPr>
          <p:cNvPr id="1026" name="Picture 2" descr="Claude AI Icon SVG Vector &amp; PNG Free Download | UXWing">
            <a:extLst>
              <a:ext uri="{FF2B5EF4-FFF2-40B4-BE49-F238E27FC236}">
                <a16:creationId xmlns:a16="http://schemas.microsoft.com/office/drawing/2014/main" id="{8924B5EF-93BD-D64F-7681-B7616B8DB6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1857" y="1322252"/>
            <a:ext cx="507221" cy="507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at Gpt App Logo Stock Illustrations – 162 Chat Gpt App ...">
            <a:extLst>
              <a:ext uri="{FF2B5EF4-FFF2-40B4-BE49-F238E27FC236}">
                <a16:creationId xmlns:a16="http://schemas.microsoft.com/office/drawing/2014/main" id="{037B2915-9309-E67A-4616-0768897548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6420" y="1501162"/>
            <a:ext cx="591481" cy="521066"/>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ular Callout 27">
            <a:extLst>
              <a:ext uri="{FF2B5EF4-FFF2-40B4-BE49-F238E27FC236}">
                <a16:creationId xmlns:a16="http://schemas.microsoft.com/office/drawing/2014/main" id="{D7851333-9434-9CF2-1CB8-5F9EA5221181}"/>
              </a:ext>
            </a:extLst>
          </p:cNvPr>
          <p:cNvSpPr/>
          <p:nvPr/>
        </p:nvSpPr>
        <p:spPr>
          <a:xfrm>
            <a:off x="10052141" y="985450"/>
            <a:ext cx="2133600" cy="1226262"/>
          </a:xfrm>
          <a:prstGeom prst="wedgeRoundRectCallout">
            <a:avLst>
              <a:gd name="adj1" fmla="val -81459"/>
              <a:gd name="adj2" fmla="val 724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Inspired by Georg Gottlob’s SEMANTiCS2025 keynote</a:t>
            </a:r>
          </a:p>
        </p:txBody>
      </p:sp>
      <p:sp>
        <p:nvSpPr>
          <p:cNvPr id="29" name="Rounded Rectangular Callout 28">
            <a:extLst>
              <a:ext uri="{FF2B5EF4-FFF2-40B4-BE49-F238E27FC236}">
                <a16:creationId xmlns:a16="http://schemas.microsoft.com/office/drawing/2014/main" id="{10FFA3F2-0E14-57F2-3C1D-55C3E92DCB9C}"/>
              </a:ext>
            </a:extLst>
          </p:cNvPr>
          <p:cNvSpPr/>
          <p:nvPr/>
        </p:nvSpPr>
        <p:spPr>
          <a:xfrm>
            <a:off x="10052141" y="2255447"/>
            <a:ext cx="2133600" cy="2515492"/>
          </a:xfrm>
          <a:prstGeom prst="wedgeRoundRectCallout">
            <a:avLst>
              <a:gd name="adj1" fmla="val -80869"/>
              <a:gd name="adj2" fmla="val -7079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Antother key insight from SEMANTiCS – Heng Ji’s keynote</a:t>
            </a:r>
          </a:p>
          <a:p>
            <a:pPr algn="ctr"/>
            <a:endParaRPr lang="en-AT" dirty="0"/>
          </a:p>
          <a:p>
            <a:pPr algn="ctr"/>
            <a:r>
              <a:rPr lang="en-AT" dirty="0"/>
              <a:t>Larger models are not necessarily better!</a:t>
            </a:r>
          </a:p>
        </p:txBody>
      </p:sp>
      <p:sp>
        <p:nvSpPr>
          <p:cNvPr id="30" name="TextBox 29">
            <a:extLst>
              <a:ext uri="{FF2B5EF4-FFF2-40B4-BE49-F238E27FC236}">
                <a16:creationId xmlns:a16="http://schemas.microsoft.com/office/drawing/2014/main" id="{DA6B7F57-C932-90C1-3822-2C018B8B84AC}"/>
              </a:ext>
            </a:extLst>
          </p:cNvPr>
          <p:cNvSpPr txBox="1"/>
          <p:nvPr/>
        </p:nvSpPr>
        <p:spPr>
          <a:xfrm>
            <a:off x="4409078" y="57631"/>
            <a:ext cx="7466362" cy="646331"/>
          </a:xfrm>
          <a:prstGeom prst="rect">
            <a:avLst/>
          </a:prstGeom>
          <a:solidFill>
            <a:schemeClr val="bg1"/>
          </a:solidFill>
        </p:spPr>
        <p:txBody>
          <a:bodyPr wrap="square">
            <a:spAutoFit/>
          </a:bodyPr>
          <a:lstStyle/>
          <a:p>
            <a:r>
              <a:rPr kumimoji="0" lang="en-AT" sz="3600" b="1" i="0" u="none" strike="noStrike" kern="0" cap="none" spc="0" normalizeH="0" baseline="0" noProof="0" dirty="0">
                <a:ln>
                  <a:noFill/>
                </a:ln>
                <a:solidFill>
                  <a:srgbClr val="384147"/>
                </a:solidFill>
                <a:effectLst/>
                <a:uLnTx/>
                <a:uFillTx/>
                <a:latin typeface="Play"/>
                <a:sym typeface="Play"/>
              </a:rPr>
              <a:t>… but still (plausibly) hallucinate</a:t>
            </a:r>
            <a:endParaRPr lang="en-AT" dirty="0"/>
          </a:p>
        </p:txBody>
      </p:sp>
    </p:spTree>
    <p:extLst>
      <p:ext uri="{BB962C8B-B14F-4D97-AF65-F5344CB8AC3E}">
        <p14:creationId xmlns:p14="http://schemas.microsoft.com/office/powerpoint/2010/main" val="34921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348FC-051D-C3E2-236E-C11335599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B7721-96CB-38B6-9E31-99B3C221BE1E}"/>
              </a:ext>
            </a:extLst>
          </p:cNvPr>
          <p:cNvSpPr>
            <a:spLocks noGrp="1"/>
          </p:cNvSpPr>
          <p:nvPr>
            <p:ph type="title"/>
          </p:nvPr>
        </p:nvSpPr>
        <p:spPr>
          <a:xfrm>
            <a:off x="838200" y="365125"/>
            <a:ext cx="9751542" cy="1325563"/>
          </a:xfrm>
        </p:spPr>
        <p:txBody>
          <a:bodyPr/>
          <a:lstStyle/>
          <a:p>
            <a:r>
              <a:rPr lang="en-AT" dirty="0"/>
              <a:t>Knowledge Graphs (and Databases) to the rescue…</a:t>
            </a:r>
          </a:p>
        </p:txBody>
      </p:sp>
      <p:sp>
        <p:nvSpPr>
          <p:cNvPr id="7" name="Oval 6">
            <a:extLst>
              <a:ext uri="{FF2B5EF4-FFF2-40B4-BE49-F238E27FC236}">
                <a16:creationId xmlns:a16="http://schemas.microsoft.com/office/drawing/2014/main" id="{E1D4684E-B5FA-C499-9E8B-34DDD1CDDD2F}"/>
              </a:ext>
            </a:extLst>
          </p:cNvPr>
          <p:cNvSpPr/>
          <p:nvPr/>
        </p:nvSpPr>
        <p:spPr>
          <a:xfrm>
            <a:off x="6821424" y="2535637"/>
            <a:ext cx="2176272" cy="1539012"/>
          </a:xfrm>
          <a:prstGeom prst="ellipse">
            <a:avLst/>
          </a:prstGeom>
          <a:solidFill>
            <a:srgbClr val="4EA72E">
              <a:lumMod val="40000"/>
              <a:lumOff val="6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srgbClr val="0E2841"/>
                </a:solidFill>
                <a:effectLst/>
                <a:uLnTx/>
                <a:uFillTx/>
                <a:latin typeface="Aptos" panose="02110004020202020204"/>
                <a:ea typeface="+mn-ea"/>
                <a:cs typeface="+mn-cs"/>
              </a:rPr>
              <a:t>KG/Database</a:t>
            </a:r>
          </a:p>
        </p:txBody>
      </p:sp>
      <p:sp>
        <p:nvSpPr>
          <p:cNvPr id="8" name="Rounded Rectangle 7">
            <a:extLst>
              <a:ext uri="{FF2B5EF4-FFF2-40B4-BE49-F238E27FC236}">
                <a16:creationId xmlns:a16="http://schemas.microsoft.com/office/drawing/2014/main" id="{782C2CD0-011A-9DDE-267A-45650B70F092}"/>
              </a:ext>
            </a:extLst>
          </p:cNvPr>
          <p:cNvSpPr/>
          <p:nvPr/>
        </p:nvSpPr>
        <p:spPr>
          <a:xfrm>
            <a:off x="2545959" y="2267302"/>
            <a:ext cx="2305409" cy="2013999"/>
          </a:xfrm>
          <a:prstGeom prst="roundRect">
            <a:avLst/>
          </a:prstGeom>
          <a:solidFill>
            <a:srgbClr val="E97132">
              <a:lumMod val="20000"/>
              <a:lumOff val="80000"/>
            </a:srgbClr>
          </a:solidFill>
          <a:ln w="19050" cap="flat" cmpd="sng" algn="ctr">
            <a:solidFill>
              <a:srgbClr val="E9713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T" sz="1800" b="0" i="0" u="none" strike="noStrike" kern="1200" cap="none" spc="0" normalizeH="0" baseline="0" noProof="0" dirty="0">
                <a:ln>
                  <a:noFill/>
                </a:ln>
                <a:solidFill>
                  <a:prstClr val="black"/>
                </a:solidFill>
                <a:effectLst/>
                <a:uLnTx/>
                <a:uFillTx/>
                <a:latin typeface="Aptos" panose="02110004020202020204"/>
                <a:ea typeface="+mn-ea"/>
                <a:cs typeface="+mn-cs"/>
              </a:rPr>
              <a:t>LLM</a:t>
            </a:r>
          </a:p>
        </p:txBody>
      </p:sp>
      <p:cxnSp>
        <p:nvCxnSpPr>
          <p:cNvPr id="9" name="Straight Connector 8">
            <a:extLst>
              <a:ext uri="{FF2B5EF4-FFF2-40B4-BE49-F238E27FC236}">
                <a16:creationId xmlns:a16="http://schemas.microsoft.com/office/drawing/2014/main" id="{4B59F4ED-C97D-1989-3D4A-3254A8DEE722}"/>
              </a:ext>
            </a:extLst>
          </p:cNvPr>
          <p:cNvCxnSpPr>
            <a:cxnSpLocks/>
            <a:endCxn id="8" idx="3"/>
          </p:cNvCxnSpPr>
          <p:nvPr/>
        </p:nvCxnSpPr>
        <p:spPr>
          <a:xfrm flipH="1">
            <a:off x="4851368" y="3274302"/>
            <a:ext cx="1970056" cy="0"/>
          </a:xfrm>
          <a:prstGeom prst="line">
            <a:avLst/>
          </a:prstGeom>
          <a:noFill/>
          <a:ln w="19050" cap="flat" cmpd="sng" algn="ctr">
            <a:solidFill>
              <a:srgbClr val="156082"/>
            </a:solidFill>
            <a:prstDash val="solid"/>
            <a:miter lim="800000"/>
          </a:ln>
          <a:effectLst/>
        </p:spPr>
      </p:cxnSp>
      <p:sp>
        <p:nvSpPr>
          <p:cNvPr id="10" name="TextBox 9">
            <a:extLst>
              <a:ext uri="{FF2B5EF4-FFF2-40B4-BE49-F238E27FC236}">
                <a16:creationId xmlns:a16="http://schemas.microsoft.com/office/drawing/2014/main" id="{01B6F7C7-C465-7851-E96D-1F58D001FD1A}"/>
              </a:ext>
            </a:extLst>
          </p:cNvPr>
          <p:cNvSpPr txBox="1"/>
          <p:nvPr/>
        </p:nvSpPr>
        <p:spPr>
          <a:xfrm>
            <a:off x="5249889" y="2904969"/>
            <a:ext cx="1173013" cy="369332"/>
          </a:xfrm>
          <a:prstGeom prst="rect">
            <a:avLst/>
          </a:prstGeom>
          <a:noFill/>
        </p:spPr>
        <p:txBody>
          <a:bodyPr wrap="none" rtlCol="0">
            <a:spAutoFit/>
          </a:bodyPr>
          <a:lstStyle/>
          <a:p>
            <a:pPr>
              <a:buClrTx/>
              <a:buFontTx/>
              <a:buNone/>
            </a:pPr>
            <a:r>
              <a:rPr lang="en-AT" sz="1800" kern="1200" dirty="0">
                <a:solidFill>
                  <a:prstClr val="black"/>
                </a:solidFill>
                <a:latin typeface="Aptos" panose="02110004020202020204"/>
                <a:ea typeface="+mn-ea"/>
                <a:cs typeface="+mn-cs"/>
              </a:rPr>
              <a:t>RAG/MCP</a:t>
            </a:r>
          </a:p>
        </p:txBody>
      </p:sp>
    </p:spTree>
    <p:extLst>
      <p:ext uri="{BB962C8B-B14F-4D97-AF65-F5344CB8AC3E}">
        <p14:creationId xmlns:p14="http://schemas.microsoft.com/office/powerpoint/2010/main" val="154951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FEFF-7D4D-EC65-9A91-55F00F4CB859}"/>
              </a:ext>
            </a:extLst>
          </p:cNvPr>
          <p:cNvSpPr>
            <a:spLocks noGrp="1"/>
          </p:cNvSpPr>
          <p:nvPr>
            <p:ph type="title"/>
          </p:nvPr>
        </p:nvSpPr>
        <p:spPr>
          <a:xfrm>
            <a:off x="838200" y="365125"/>
            <a:ext cx="9726828" cy="1325563"/>
          </a:xfrm>
        </p:spPr>
        <p:txBody>
          <a:bodyPr/>
          <a:lstStyle/>
          <a:p>
            <a:r>
              <a:rPr lang="en-AT" dirty="0"/>
              <a:t>Knowledge Graphs (and Databases) to the rescue…</a:t>
            </a:r>
          </a:p>
        </p:txBody>
      </p:sp>
      <p:sp>
        <p:nvSpPr>
          <p:cNvPr id="3" name="Content Placeholder 2">
            <a:extLst>
              <a:ext uri="{FF2B5EF4-FFF2-40B4-BE49-F238E27FC236}">
                <a16:creationId xmlns:a16="http://schemas.microsoft.com/office/drawing/2014/main" id="{C6D599B8-9764-342A-C17D-3ABE5DC2C1BD}"/>
              </a:ext>
            </a:extLst>
          </p:cNvPr>
          <p:cNvSpPr>
            <a:spLocks noGrp="1"/>
          </p:cNvSpPr>
          <p:nvPr>
            <p:ph idx="1"/>
          </p:nvPr>
        </p:nvSpPr>
        <p:spPr>
          <a:xfrm>
            <a:off x="838199" y="1825625"/>
            <a:ext cx="10515600" cy="4351338"/>
          </a:xfrm>
        </p:spPr>
        <p:txBody>
          <a:bodyPr>
            <a:normAutofit lnSpcReduction="10000"/>
          </a:bodyPr>
          <a:lstStyle/>
          <a:p>
            <a:r>
              <a:rPr lang="en-AT" dirty="0"/>
              <a:t>Closed KGs</a:t>
            </a:r>
          </a:p>
          <a:p>
            <a:pPr lvl="1"/>
            <a:r>
              <a:rPr lang="en-AT" dirty="0"/>
              <a:t>Google KG</a:t>
            </a:r>
          </a:p>
          <a:p>
            <a:pPr lvl="1"/>
            <a:r>
              <a:rPr lang="en-AT" dirty="0"/>
              <a:t>Enterprise KGs</a:t>
            </a:r>
          </a:p>
          <a:p>
            <a:pPr lvl="1"/>
            <a:r>
              <a:rPr lang="en-AT" dirty="0"/>
              <a:t>…</a:t>
            </a:r>
          </a:p>
          <a:p>
            <a:endParaRPr lang="en-AT" dirty="0"/>
          </a:p>
          <a:p>
            <a:r>
              <a:rPr lang="en-AT" dirty="0"/>
              <a:t>Open KGs</a:t>
            </a:r>
          </a:p>
          <a:p>
            <a:pPr lvl="1"/>
            <a:r>
              <a:rPr lang="en-AT" dirty="0"/>
              <a:t>Wikidata</a:t>
            </a:r>
          </a:p>
          <a:p>
            <a:pPr lvl="1"/>
            <a:r>
              <a:rPr lang="en-AT" dirty="0"/>
              <a:t>DBpedia</a:t>
            </a:r>
          </a:p>
          <a:p>
            <a:pPr lvl="1"/>
            <a:r>
              <a:rPr lang="en-AT" dirty="0"/>
              <a:t>DBLP</a:t>
            </a:r>
          </a:p>
          <a:p>
            <a:pPr lvl="1"/>
            <a:r>
              <a:rPr lang="en-AT" dirty="0"/>
              <a:t>…</a:t>
            </a:r>
          </a:p>
          <a:p>
            <a:pPr lvl="1"/>
            <a:endParaRPr lang="en-AT" dirty="0"/>
          </a:p>
          <a:p>
            <a:endParaRPr lang="en-AT" dirty="0"/>
          </a:p>
          <a:p>
            <a:endParaRPr lang="en-AT" dirty="0"/>
          </a:p>
        </p:txBody>
      </p:sp>
      <p:pic>
        <p:nvPicPr>
          <p:cNvPr id="4" name="Picture 4">
            <a:extLst>
              <a:ext uri="{FF2B5EF4-FFF2-40B4-BE49-F238E27FC236}">
                <a16:creationId xmlns:a16="http://schemas.microsoft.com/office/drawing/2014/main" id="{0D178AC6-CA08-EE94-11BB-E9B0056A2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644" y="4893723"/>
            <a:ext cx="1037863" cy="7338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8554F969-7674-2308-75EB-A058994D5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055" y="4951917"/>
            <a:ext cx="1093225" cy="67561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76B718E5-5122-8D97-AD0A-BB6875C4340C}"/>
              </a:ext>
            </a:extLst>
          </p:cNvPr>
          <p:cNvGrpSpPr/>
          <p:nvPr/>
        </p:nvGrpSpPr>
        <p:grpSpPr>
          <a:xfrm>
            <a:off x="4555671" y="1690688"/>
            <a:ext cx="7314786" cy="2492698"/>
            <a:chOff x="139700" y="3467100"/>
            <a:chExt cx="7586413" cy="2362200"/>
          </a:xfrm>
        </p:grpSpPr>
        <p:pic>
          <p:nvPicPr>
            <p:cNvPr id="7" name="Picture 6">
              <a:extLst>
                <a:ext uri="{FF2B5EF4-FFF2-40B4-BE49-F238E27FC236}">
                  <a16:creationId xmlns:a16="http://schemas.microsoft.com/office/drawing/2014/main" id="{905C3EE1-9478-C9F9-F2E9-621C91167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08" y="3543300"/>
              <a:ext cx="7454900" cy="2286000"/>
            </a:xfrm>
            <a:prstGeom prst="rect">
              <a:avLst/>
            </a:prstGeom>
          </p:spPr>
        </p:pic>
        <p:sp>
          <p:nvSpPr>
            <p:cNvPr id="8" name="Rectangle 7">
              <a:extLst>
                <a:ext uri="{FF2B5EF4-FFF2-40B4-BE49-F238E27FC236}">
                  <a16:creationId xmlns:a16="http://schemas.microsoft.com/office/drawing/2014/main" id="{B5E96360-C6D2-29B7-94D5-AD65FDCBE0BD}"/>
                </a:ext>
              </a:extLst>
            </p:cNvPr>
            <p:cNvSpPr/>
            <p:nvPr/>
          </p:nvSpPr>
          <p:spPr>
            <a:xfrm>
              <a:off x="139700" y="3467100"/>
              <a:ext cx="3950758" cy="674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620"/>
            </a:p>
          </p:txBody>
        </p:sp>
        <p:sp>
          <p:nvSpPr>
            <p:cNvPr id="9" name="Rectangle 8">
              <a:extLst>
                <a:ext uri="{FF2B5EF4-FFF2-40B4-BE49-F238E27FC236}">
                  <a16:creationId xmlns:a16="http://schemas.microsoft.com/office/drawing/2014/main" id="{8F8B2332-92FD-A22D-A178-B8288C038079}"/>
                </a:ext>
              </a:extLst>
            </p:cNvPr>
            <p:cNvSpPr/>
            <p:nvPr/>
          </p:nvSpPr>
          <p:spPr>
            <a:xfrm>
              <a:off x="155789" y="3530600"/>
              <a:ext cx="299016" cy="185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620"/>
            </a:p>
          </p:txBody>
        </p:sp>
        <p:sp>
          <p:nvSpPr>
            <p:cNvPr id="10" name="Rectangle 9">
              <a:extLst>
                <a:ext uri="{FF2B5EF4-FFF2-40B4-BE49-F238E27FC236}">
                  <a16:creationId xmlns:a16="http://schemas.microsoft.com/office/drawing/2014/main" id="{D80EEC1A-9994-879A-EF4E-87866719B413}"/>
                </a:ext>
              </a:extLst>
            </p:cNvPr>
            <p:cNvSpPr/>
            <p:nvPr/>
          </p:nvSpPr>
          <p:spPr>
            <a:xfrm>
              <a:off x="3879078" y="3524052"/>
              <a:ext cx="211381" cy="185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620"/>
            </a:p>
          </p:txBody>
        </p:sp>
        <p:sp>
          <p:nvSpPr>
            <p:cNvPr id="11" name="Rectangle 10">
              <a:extLst>
                <a:ext uri="{FF2B5EF4-FFF2-40B4-BE49-F238E27FC236}">
                  <a16:creationId xmlns:a16="http://schemas.microsoft.com/office/drawing/2014/main" id="{71F51369-1057-52FC-E2A9-D319FB1677E5}"/>
                </a:ext>
              </a:extLst>
            </p:cNvPr>
            <p:cNvSpPr/>
            <p:nvPr/>
          </p:nvSpPr>
          <p:spPr>
            <a:xfrm>
              <a:off x="7514732" y="3541117"/>
              <a:ext cx="211381" cy="185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620"/>
            </a:p>
          </p:txBody>
        </p:sp>
      </p:grpSp>
      <p:grpSp>
        <p:nvGrpSpPr>
          <p:cNvPr id="18" name="Group 17">
            <a:extLst>
              <a:ext uri="{FF2B5EF4-FFF2-40B4-BE49-F238E27FC236}">
                <a16:creationId xmlns:a16="http://schemas.microsoft.com/office/drawing/2014/main" id="{58082696-703E-611E-6C63-764C03933C7B}"/>
              </a:ext>
            </a:extLst>
          </p:cNvPr>
          <p:cNvGrpSpPr/>
          <p:nvPr/>
        </p:nvGrpSpPr>
        <p:grpSpPr>
          <a:xfrm>
            <a:off x="6090939" y="3684871"/>
            <a:ext cx="5589581" cy="2502816"/>
            <a:chOff x="6090939" y="3684871"/>
            <a:chExt cx="5589581" cy="2502816"/>
          </a:xfrm>
        </p:grpSpPr>
        <p:pic>
          <p:nvPicPr>
            <p:cNvPr id="13" name="Picture 12">
              <a:extLst>
                <a:ext uri="{FF2B5EF4-FFF2-40B4-BE49-F238E27FC236}">
                  <a16:creationId xmlns:a16="http://schemas.microsoft.com/office/drawing/2014/main" id="{1E5A693F-5220-9760-7F40-AFAD6A349076}"/>
                </a:ext>
              </a:extLst>
            </p:cNvPr>
            <p:cNvPicPr>
              <a:picLocks noChangeAspect="1"/>
            </p:cNvPicPr>
            <p:nvPr/>
          </p:nvPicPr>
          <p:blipFill>
            <a:blip r:embed="rId5"/>
            <a:stretch>
              <a:fillRect/>
            </a:stretch>
          </p:blipFill>
          <p:spPr>
            <a:xfrm>
              <a:off x="7336325" y="4767324"/>
              <a:ext cx="4344195" cy="1420363"/>
            </a:xfrm>
            <a:prstGeom prst="rect">
              <a:avLst/>
            </a:prstGeom>
          </p:spPr>
        </p:pic>
        <p:cxnSp>
          <p:nvCxnSpPr>
            <p:cNvPr id="15" name="Straight Arrow Connector 14">
              <a:extLst>
                <a:ext uri="{FF2B5EF4-FFF2-40B4-BE49-F238E27FC236}">
                  <a16:creationId xmlns:a16="http://schemas.microsoft.com/office/drawing/2014/main" id="{261FEA5B-20D0-43F7-127A-E2F59DA61C01}"/>
                </a:ext>
              </a:extLst>
            </p:cNvPr>
            <p:cNvCxnSpPr>
              <a:cxnSpLocks/>
            </p:cNvCxnSpPr>
            <p:nvPr/>
          </p:nvCxnSpPr>
          <p:spPr>
            <a:xfrm>
              <a:off x="6090939" y="3684871"/>
              <a:ext cx="2328442" cy="1208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B8C84B3-66B3-F517-6CFC-065E167AFD8E}"/>
                </a:ext>
              </a:extLst>
            </p:cNvPr>
            <p:cNvSpPr txBox="1"/>
            <p:nvPr/>
          </p:nvSpPr>
          <p:spPr>
            <a:xfrm rot="1522442">
              <a:off x="6548421" y="4086984"/>
              <a:ext cx="1909818" cy="369332"/>
            </a:xfrm>
            <a:prstGeom prst="rect">
              <a:avLst/>
            </a:prstGeom>
            <a:noFill/>
          </p:spPr>
          <p:txBody>
            <a:bodyPr wrap="none" rtlCol="0">
              <a:spAutoFit/>
            </a:bodyPr>
            <a:lstStyle/>
            <a:p>
              <a:r>
                <a:rPr lang="en-AT" b="1" dirty="0"/>
                <a:t>Rapidly growing!</a:t>
              </a:r>
            </a:p>
          </p:txBody>
        </p:sp>
        <p:sp>
          <p:nvSpPr>
            <p:cNvPr id="17" name="Oval 16">
              <a:extLst>
                <a:ext uri="{FF2B5EF4-FFF2-40B4-BE49-F238E27FC236}">
                  <a16:creationId xmlns:a16="http://schemas.microsoft.com/office/drawing/2014/main" id="{3E01D4BF-8115-1A7C-5A7A-D7FB33F8DF8D}"/>
                </a:ext>
              </a:extLst>
            </p:cNvPr>
            <p:cNvSpPr/>
            <p:nvPr/>
          </p:nvSpPr>
          <p:spPr>
            <a:xfrm>
              <a:off x="8867955" y="5226121"/>
              <a:ext cx="1000664" cy="3669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grpSp>
    </p:spTree>
    <p:extLst>
      <p:ext uri="{BB962C8B-B14F-4D97-AF65-F5344CB8AC3E}">
        <p14:creationId xmlns:p14="http://schemas.microsoft.com/office/powerpoint/2010/main" val="163631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CF482F-F007-42BF-B760-F3583934C4E3}"/>
              </a:ext>
            </a:extLst>
          </p:cNvPr>
          <p:cNvPicPr>
            <a:picLocks noChangeAspect="1"/>
          </p:cNvPicPr>
          <p:nvPr/>
        </p:nvPicPr>
        <p:blipFill>
          <a:blip r:embed="rId2"/>
          <a:stretch>
            <a:fillRect/>
          </a:stretch>
        </p:blipFill>
        <p:spPr>
          <a:xfrm>
            <a:off x="7080852" y="2349157"/>
            <a:ext cx="3685947" cy="4143718"/>
          </a:xfrm>
          <a:prstGeom prst="rect">
            <a:avLst/>
          </a:prstGeom>
        </p:spPr>
      </p:pic>
      <p:pic>
        <p:nvPicPr>
          <p:cNvPr id="4" name="Picture 3">
            <a:extLst>
              <a:ext uri="{FF2B5EF4-FFF2-40B4-BE49-F238E27FC236}">
                <a16:creationId xmlns:a16="http://schemas.microsoft.com/office/drawing/2014/main" id="{444CDFEF-EFF4-7190-F5D4-4895D6531086}"/>
              </a:ext>
            </a:extLst>
          </p:cNvPr>
          <p:cNvPicPr>
            <a:picLocks noChangeAspect="1"/>
          </p:cNvPicPr>
          <p:nvPr/>
        </p:nvPicPr>
        <p:blipFill>
          <a:blip r:embed="rId3"/>
          <a:stretch>
            <a:fillRect/>
          </a:stretch>
        </p:blipFill>
        <p:spPr>
          <a:xfrm>
            <a:off x="452835" y="2501661"/>
            <a:ext cx="5643165" cy="3632938"/>
          </a:xfrm>
          <a:prstGeom prst="rect">
            <a:avLst/>
          </a:prstGeom>
        </p:spPr>
      </p:pic>
      <p:sp>
        <p:nvSpPr>
          <p:cNvPr id="6" name="Rounded Rectangular Callout 5">
            <a:extLst>
              <a:ext uri="{FF2B5EF4-FFF2-40B4-BE49-F238E27FC236}">
                <a16:creationId xmlns:a16="http://schemas.microsoft.com/office/drawing/2014/main" id="{6BCA4A68-A59D-4905-E99A-8BBD6B4B010A}"/>
              </a:ext>
            </a:extLst>
          </p:cNvPr>
          <p:cNvSpPr/>
          <p:nvPr/>
        </p:nvSpPr>
        <p:spPr>
          <a:xfrm>
            <a:off x="5950792" y="1388719"/>
            <a:ext cx="2260121" cy="1483744"/>
          </a:xfrm>
          <a:prstGeom prst="wedgeRoundRectCallout">
            <a:avLst>
              <a:gd name="adj1" fmla="val -58237"/>
              <a:gd name="adj2" fmla="val 18110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Google asks it’s users to manually correct/merge results</a:t>
            </a:r>
          </a:p>
        </p:txBody>
      </p:sp>
      <p:sp>
        <p:nvSpPr>
          <p:cNvPr id="7" name="Rounded Rectangular Callout 6">
            <a:extLst>
              <a:ext uri="{FF2B5EF4-FFF2-40B4-BE49-F238E27FC236}">
                <a16:creationId xmlns:a16="http://schemas.microsoft.com/office/drawing/2014/main" id="{908B97DC-F5FA-8D11-F130-BD5623988D0D}"/>
              </a:ext>
            </a:extLst>
          </p:cNvPr>
          <p:cNvSpPr/>
          <p:nvPr/>
        </p:nvSpPr>
        <p:spPr>
          <a:xfrm>
            <a:off x="9489057" y="1354303"/>
            <a:ext cx="2702943" cy="1483744"/>
          </a:xfrm>
          <a:prstGeom prst="wedgeRoundRectCallout">
            <a:avLst>
              <a:gd name="adj1" fmla="val -58237"/>
              <a:gd name="adj2" fmla="val 18110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DBLP or scopus attempt to curate ambiguities by constraints (not always successful..)</a:t>
            </a:r>
          </a:p>
        </p:txBody>
      </p:sp>
      <p:sp>
        <p:nvSpPr>
          <p:cNvPr id="9" name="Title 1">
            <a:extLst>
              <a:ext uri="{FF2B5EF4-FFF2-40B4-BE49-F238E27FC236}">
                <a16:creationId xmlns:a16="http://schemas.microsoft.com/office/drawing/2014/main" id="{D510B9D6-5EC6-F2DF-DB62-B8FF61CF4673}"/>
              </a:ext>
            </a:extLst>
          </p:cNvPr>
          <p:cNvSpPr txBox="1">
            <a:spLocks/>
          </p:cNvSpPr>
          <p:nvPr/>
        </p:nvSpPr>
        <p:spPr>
          <a:xfrm>
            <a:off x="736835" y="333613"/>
            <a:ext cx="9721605" cy="985782"/>
          </a:xfrm>
          <a:prstGeom prst="rect">
            <a:avLst/>
          </a:prstGeom>
          <a:noFill/>
          <a:ln>
            <a:noFill/>
          </a:ln>
        </p:spPr>
        <p:txBody>
          <a:bodyPr spcFirstLastPara="1" wrap="square" lIns="91425" tIns="45700" rIns="91425" bIns="45700" anchor="t" anchorCtr="0">
            <a:normAutofit fontScale="9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4400"/>
              <a:buFont typeface="Play"/>
              <a:buNone/>
              <a:defRPr sz="4400" b="1" i="0" u="none" strike="noStrike" cap="none">
                <a:solidFill>
                  <a:schemeClr val="dk2"/>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AT"/>
              <a:t>But are (your?) KGs &amp; Databases actually better?</a:t>
            </a:r>
            <a:endParaRPr lang="en-AT" dirty="0"/>
          </a:p>
        </p:txBody>
      </p:sp>
    </p:spTree>
    <p:extLst>
      <p:ext uri="{BB962C8B-B14F-4D97-AF65-F5344CB8AC3E}">
        <p14:creationId xmlns:p14="http://schemas.microsoft.com/office/powerpoint/2010/main" val="114055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75E6F7-F62D-6923-9ED4-603E61E02625}"/>
              </a:ext>
            </a:extLst>
          </p:cNvPr>
          <p:cNvSpPr>
            <a:spLocks noGrp="1"/>
          </p:cNvSpPr>
          <p:nvPr>
            <p:ph idx="1"/>
          </p:nvPr>
        </p:nvSpPr>
        <p:spPr/>
        <p:txBody>
          <a:bodyPr/>
          <a:lstStyle/>
          <a:p>
            <a:r>
              <a:rPr lang="en-AT" dirty="0"/>
              <a:t>Example from Wikidata…</a:t>
            </a:r>
          </a:p>
        </p:txBody>
      </p:sp>
      <p:sp>
        <p:nvSpPr>
          <p:cNvPr id="4" name="Title 1">
            <a:extLst>
              <a:ext uri="{FF2B5EF4-FFF2-40B4-BE49-F238E27FC236}">
                <a16:creationId xmlns:a16="http://schemas.microsoft.com/office/drawing/2014/main" id="{08314F05-E24E-F644-558A-4AAD36B4282A}"/>
              </a:ext>
            </a:extLst>
          </p:cNvPr>
          <p:cNvSpPr>
            <a:spLocks noGrp="1"/>
          </p:cNvSpPr>
          <p:nvPr>
            <p:ph type="title"/>
          </p:nvPr>
        </p:nvSpPr>
        <p:spPr>
          <a:xfrm>
            <a:off x="736835" y="333613"/>
            <a:ext cx="9721605" cy="985782"/>
          </a:xfrm>
        </p:spPr>
        <p:txBody>
          <a:bodyPr>
            <a:normAutofit fontScale="90000"/>
          </a:bodyPr>
          <a:lstStyle/>
          <a:p>
            <a:r>
              <a:rPr lang="en-AT" dirty="0"/>
              <a:t>But are (your?) KGs &amp; Databases actually better?</a:t>
            </a:r>
          </a:p>
        </p:txBody>
      </p:sp>
      <p:pic>
        <p:nvPicPr>
          <p:cNvPr id="5" name="Picture 4">
            <a:extLst>
              <a:ext uri="{FF2B5EF4-FFF2-40B4-BE49-F238E27FC236}">
                <a16:creationId xmlns:a16="http://schemas.microsoft.com/office/drawing/2014/main" id="{B8A1DF68-A8F4-8CCC-C08A-EC6B553772CA}"/>
              </a:ext>
            </a:extLst>
          </p:cNvPr>
          <p:cNvPicPr>
            <a:picLocks noChangeAspect="1"/>
          </p:cNvPicPr>
          <p:nvPr/>
        </p:nvPicPr>
        <p:blipFill>
          <a:blip r:embed="rId2"/>
          <a:stretch>
            <a:fillRect/>
          </a:stretch>
        </p:blipFill>
        <p:spPr>
          <a:xfrm>
            <a:off x="4232273" y="2475671"/>
            <a:ext cx="6226167" cy="3406315"/>
          </a:xfrm>
          <a:prstGeom prst="rect">
            <a:avLst/>
          </a:prstGeom>
        </p:spPr>
      </p:pic>
      <p:pic>
        <p:nvPicPr>
          <p:cNvPr id="6" name="Picture 2">
            <a:extLst>
              <a:ext uri="{FF2B5EF4-FFF2-40B4-BE49-F238E27FC236}">
                <a16:creationId xmlns:a16="http://schemas.microsoft.com/office/drawing/2014/main" id="{713C898F-FA01-2045-9DB4-2430A1A0C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3" y="2475671"/>
            <a:ext cx="3175000" cy="231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20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DDEE5-BC41-C4A5-2C88-BDC87B16A928}"/>
              </a:ext>
            </a:extLst>
          </p:cNvPr>
          <p:cNvSpPr>
            <a:spLocks noGrp="1"/>
          </p:cNvSpPr>
          <p:nvPr>
            <p:ph idx="1"/>
          </p:nvPr>
        </p:nvSpPr>
        <p:spPr>
          <a:xfrm>
            <a:off x="412531" y="1336781"/>
            <a:ext cx="10515600" cy="5016652"/>
          </a:xfrm>
        </p:spPr>
        <p:txBody>
          <a:bodyPr>
            <a:normAutofit/>
          </a:bodyPr>
          <a:lstStyle/>
          <a:p>
            <a:endParaRPr lang="en-AT" dirty="0"/>
          </a:p>
          <a:p>
            <a:endParaRPr lang="en-AT" dirty="0"/>
          </a:p>
          <a:p>
            <a:endParaRPr lang="en-AT" dirty="0"/>
          </a:p>
          <a:p>
            <a:endParaRPr lang="en-AT" dirty="0"/>
          </a:p>
          <a:p>
            <a:endParaRPr lang="en-AT" dirty="0"/>
          </a:p>
          <a:p>
            <a:endParaRPr lang="en-AT" dirty="0"/>
          </a:p>
          <a:p>
            <a:r>
              <a:rPr lang="en-AT" b="1" i="1" dirty="0"/>
              <a:t>Ontologies +</a:t>
            </a:r>
          </a:p>
          <a:p>
            <a:r>
              <a:rPr lang="en-AT" b="1" i="1" dirty="0">
                <a:solidFill>
                  <a:schemeClr val="tx1"/>
                </a:solidFill>
              </a:rPr>
              <a:t>Constraints</a:t>
            </a:r>
            <a:r>
              <a:rPr lang="en-AT" dirty="0">
                <a:solidFill>
                  <a:schemeClr val="tx1"/>
                </a:solidFill>
              </a:rPr>
              <a:t>,</a:t>
            </a:r>
            <a:r>
              <a:rPr lang="en-AT" dirty="0"/>
              <a:t> </a:t>
            </a:r>
          </a:p>
          <a:p>
            <a:pPr marL="0" indent="0">
              <a:buNone/>
            </a:pPr>
            <a:r>
              <a:rPr lang="en-AT" dirty="0"/>
              <a:t>   such as:</a:t>
            </a:r>
          </a:p>
          <a:p>
            <a:r>
              <a:rPr lang="en-AT" i="1" dirty="0"/>
              <a:t>	“</a:t>
            </a:r>
            <a:r>
              <a:rPr lang="en-AT" i="1" dirty="0">
                <a:solidFill>
                  <a:srgbClr val="FF0000"/>
                </a:solidFill>
              </a:rPr>
              <a:t>country conflicts-with country of registry</a:t>
            </a:r>
            <a:r>
              <a:rPr lang="en-AT" i="1" dirty="0"/>
              <a:t>”</a:t>
            </a:r>
          </a:p>
          <a:p>
            <a:pPr lvl="2"/>
            <a:r>
              <a:rPr lang="en-AT" i="1" dirty="0"/>
              <a:t>“i.e., an entity should not have both a “country” and a “country of registry”</a:t>
            </a:r>
          </a:p>
        </p:txBody>
      </p:sp>
      <p:sp>
        <p:nvSpPr>
          <p:cNvPr id="4" name="Oval 3">
            <a:extLst>
              <a:ext uri="{FF2B5EF4-FFF2-40B4-BE49-F238E27FC236}">
                <a16:creationId xmlns:a16="http://schemas.microsoft.com/office/drawing/2014/main" id="{A7F10094-8963-5693-0FEB-9BBA64A37A36}"/>
              </a:ext>
            </a:extLst>
          </p:cNvPr>
          <p:cNvSpPr/>
          <p:nvPr/>
        </p:nvSpPr>
        <p:spPr>
          <a:xfrm>
            <a:off x="4687614" y="3328632"/>
            <a:ext cx="1965434" cy="672662"/>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hlinkClick r:id="rId2"/>
              </a:rPr>
              <a:t>Tilikum</a:t>
            </a:r>
            <a:endParaRPr lang="en-AT" dirty="0"/>
          </a:p>
        </p:txBody>
      </p:sp>
      <p:pic>
        <p:nvPicPr>
          <p:cNvPr id="1026" name="Picture 2">
            <a:extLst>
              <a:ext uri="{FF2B5EF4-FFF2-40B4-BE49-F238E27FC236}">
                <a16:creationId xmlns:a16="http://schemas.microsoft.com/office/drawing/2014/main" id="{1490B3BB-C075-1A81-E9AB-FC4E4D343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61" y="1553182"/>
            <a:ext cx="3175000" cy="23114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BCD8FA4F-DD9B-0F09-F3D0-662E2D4464BB}"/>
              </a:ext>
            </a:extLst>
          </p:cNvPr>
          <p:cNvCxnSpPr>
            <a:stCxn id="4" idx="6"/>
          </p:cNvCxnSpPr>
          <p:nvPr/>
        </p:nvCxnSpPr>
        <p:spPr>
          <a:xfrm flipV="1">
            <a:off x="6653048" y="2575034"/>
            <a:ext cx="1902373" cy="10899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A93E3ABA-2B6D-536D-8720-02420EFFF57E}"/>
              </a:ext>
            </a:extLst>
          </p:cNvPr>
          <p:cNvSpPr/>
          <p:nvPr/>
        </p:nvSpPr>
        <p:spPr>
          <a:xfrm>
            <a:off x="8555421" y="2171235"/>
            <a:ext cx="1965434" cy="67266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shooner</a:t>
            </a:r>
          </a:p>
        </p:txBody>
      </p:sp>
      <p:sp>
        <p:nvSpPr>
          <p:cNvPr id="8" name="TextBox 7">
            <a:extLst>
              <a:ext uri="{FF2B5EF4-FFF2-40B4-BE49-F238E27FC236}">
                <a16:creationId xmlns:a16="http://schemas.microsoft.com/office/drawing/2014/main" id="{F75A430A-5966-6B00-0D2C-D3DF2CE9AB6B}"/>
              </a:ext>
            </a:extLst>
          </p:cNvPr>
          <p:cNvSpPr txBox="1"/>
          <p:nvPr/>
        </p:nvSpPr>
        <p:spPr>
          <a:xfrm>
            <a:off x="7336400" y="3133141"/>
            <a:ext cx="1282082" cy="369332"/>
          </a:xfrm>
          <a:prstGeom prst="rect">
            <a:avLst/>
          </a:prstGeom>
          <a:noFill/>
        </p:spPr>
        <p:txBody>
          <a:bodyPr wrap="none" rtlCol="0">
            <a:spAutoFit/>
          </a:bodyPr>
          <a:lstStyle/>
          <a:p>
            <a:r>
              <a:rPr lang="en-GB" dirty="0"/>
              <a:t>i</a:t>
            </a:r>
            <a:r>
              <a:rPr lang="en-AT" dirty="0"/>
              <a:t>nstanceOf</a:t>
            </a:r>
          </a:p>
        </p:txBody>
      </p:sp>
      <p:cxnSp>
        <p:nvCxnSpPr>
          <p:cNvPr id="9" name="Straight Arrow Connector 8">
            <a:extLst>
              <a:ext uri="{FF2B5EF4-FFF2-40B4-BE49-F238E27FC236}">
                <a16:creationId xmlns:a16="http://schemas.microsoft.com/office/drawing/2014/main" id="{B6A688C0-610B-946F-8A04-9084473D2D7A}"/>
              </a:ext>
            </a:extLst>
          </p:cNvPr>
          <p:cNvCxnSpPr>
            <a:cxnSpLocks/>
            <a:stCxn id="7" idx="0"/>
          </p:cNvCxnSpPr>
          <p:nvPr/>
        </p:nvCxnSpPr>
        <p:spPr>
          <a:xfrm flipH="1" flipV="1">
            <a:off x="9312166" y="1655365"/>
            <a:ext cx="225972" cy="5158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3989E73-87B3-0D09-B051-47A42132E536}"/>
              </a:ext>
            </a:extLst>
          </p:cNvPr>
          <p:cNvSpPr txBox="1"/>
          <p:nvPr/>
        </p:nvSpPr>
        <p:spPr>
          <a:xfrm>
            <a:off x="9425152" y="1697325"/>
            <a:ext cx="1321196" cy="369332"/>
          </a:xfrm>
          <a:prstGeom prst="rect">
            <a:avLst/>
          </a:prstGeom>
          <a:noFill/>
        </p:spPr>
        <p:txBody>
          <a:bodyPr wrap="none" rtlCol="0">
            <a:spAutoFit/>
          </a:bodyPr>
          <a:lstStyle/>
          <a:p>
            <a:r>
              <a:rPr lang="en-US" dirty="0" err="1"/>
              <a:t>subclassOf</a:t>
            </a:r>
            <a:endParaRPr lang="en-AT" dirty="0"/>
          </a:p>
        </p:txBody>
      </p:sp>
      <p:sp>
        <p:nvSpPr>
          <p:cNvPr id="13" name="Oval 12">
            <a:extLst>
              <a:ext uri="{FF2B5EF4-FFF2-40B4-BE49-F238E27FC236}">
                <a16:creationId xmlns:a16="http://schemas.microsoft.com/office/drawing/2014/main" id="{3249EEFC-442C-2AFB-70F6-F5F0EE8EE8EB}"/>
              </a:ext>
            </a:extLst>
          </p:cNvPr>
          <p:cNvSpPr/>
          <p:nvPr/>
        </p:nvSpPr>
        <p:spPr>
          <a:xfrm>
            <a:off x="8555421" y="972374"/>
            <a:ext cx="1965434" cy="67266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shooner</a:t>
            </a:r>
          </a:p>
        </p:txBody>
      </p:sp>
      <p:sp>
        <p:nvSpPr>
          <p:cNvPr id="14" name="TextBox 13">
            <a:extLst>
              <a:ext uri="{FF2B5EF4-FFF2-40B4-BE49-F238E27FC236}">
                <a16:creationId xmlns:a16="http://schemas.microsoft.com/office/drawing/2014/main" id="{B34705F8-5DF7-A9AE-E9C5-DA3047C14B6F}"/>
              </a:ext>
            </a:extLst>
          </p:cNvPr>
          <p:cNvSpPr txBox="1"/>
          <p:nvPr/>
        </p:nvSpPr>
        <p:spPr>
          <a:xfrm>
            <a:off x="9687014" y="557390"/>
            <a:ext cx="1321196" cy="369332"/>
          </a:xfrm>
          <a:prstGeom prst="rect">
            <a:avLst/>
          </a:prstGeom>
          <a:noFill/>
        </p:spPr>
        <p:txBody>
          <a:bodyPr wrap="none" rtlCol="0">
            <a:spAutoFit/>
          </a:bodyPr>
          <a:lstStyle/>
          <a:p>
            <a:r>
              <a:rPr lang="en-US" dirty="0" err="1"/>
              <a:t>subclassOf</a:t>
            </a:r>
            <a:endParaRPr lang="en-AT" dirty="0"/>
          </a:p>
        </p:txBody>
      </p:sp>
      <p:cxnSp>
        <p:nvCxnSpPr>
          <p:cNvPr id="15" name="Straight Arrow Connector 14">
            <a:extLst>
              <a:ext uri="{FF2B5EF4-FFF2-40B4-BE49-F238E27FC236}">
                <a16:creationId xmlns:a16="http://schemas.microsoft.com/office/drawing/2014/main" id="{F4FE5207-521E-DB23-435B-B38A478B62A8}"/>
              </a:ext>
            </a:extLst>
          </p:cNvPr>
          <p:cNvCxnSpPr>
            <a:cxnSpLocks/>
            <a:stCxn id="13" idx="0"/>
            <a:endCxn id="16" idx="4"/>
          </p:cNvCxnSpPr>
          <p:nvPr/>
        </p:nvCxnSpPr>
        <p:spPr>
          <a:xfrm flipH="1" flipV="1">
            <a:off x="8960158" y="672662"/>
            <a:ext cx="577980" cy="2997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7A574BCC-294B-C4E5-2F62-C30C46641020}"/>
              </a:ext>
            </a:extLst>
          </p:cNvPr>
          <p:cNvSpPr/>
          <p:nvPr/>
        </p:nvSpPr>
        <p:spPr>
          <a:xfrm>
            <a:off x="7977441" y="0"/>
            <a:ext cx="1965434" cy="67266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ship</a:t>
            </a:r>
          </a:p>
        </p:txBody>
      </p:sp>
      <p:sp>
        <p:nvSpPr>
          <p:cNvPr id="20" name="TextBox 19">
            <a:extLst>
              <a:ext uri="{FF2B5EF4-FFF2-40B4-BE49-F238E27FC236}">
                <a16:creationId xmlns:a16="http://schemas.microsoft.com/office/drawing/2014/main" id="{2749388D-F337-1B03-56DA-890BC5661F9A}"/>
              </a:ext>
            </a:extLst>
          </p:cNvPr>
          <p:cNvSpPr txBox="1"/>
          <p:nvPr/>
        </p:nvSpPr>
        <p:spPr>
          <a:xfrm>
            <a:off x="7520478" y="4038404"/>
            <a:ext cx="2166536" cy="369332"/>
          </a:xfrm>
          <a:prstGeom prst="rect">
            <a:avLst/>
          </a:prstGeom>
          <a:noFill/>
        </p:spPr>
        <p:txBody>
          <a:bodyPr wrap="square">
            <a:spAutoFit/>
          </a:bodyPr>
          <a:lstStyle/>
          <a:p>
            <a:r>
              <a:rPr lang="en-GB" b="0" i="0" u="none" strike="noStrike" dirty="0">
                <a:solidFill>
                  <a:srgbClr val="3366CC"/>
                </a:solidFill>
                <a:effectLst/>
                <a:latin typeface="Arial" panose="020B0604020202020204" pitchFamily="34" charset="0"/>
                <a:hlinkClick r:id="rId4" tooltip="Property:P8047"/>
              </a:rPr>
              <a:t>country of registry</a:t>
            </a:r>
            <a:endParaRPr lang="en-AT" dirty="0"/>
          </a:p>
        </p:txBody>
      </p:sp>
      <p:cxnSp>
        <p:nvCxnSpPr>
          <p:cNvPr id="21" name="Straight Arrow Connector 20">
            <a:extLst>
              <a:ext uri="{FF2B5EF4-FFF2-40B4-BE49-F238E27FC236}">
                <a16:creationId xmlns:a16="http://schemas.microsoft.com/office/drawing/2014/main" id="{4F73C69A-6744-FCBA-C406-2487609C21FB}"/>
              </a:ext>
            </a:extLst>
          </p:cNvPr>
          <p:cNvCxnSpPr>
            <a:cxnSpLocks/>
            <a:stCxn id="4" idx="5"/>
          </p:cNvCxnSpPr>
          <p:nvPr/>
        </p:nvCxnSpPr>
        <p:spPr>
          <a:xfrm>
            <a:off x="6365217" y="3902785"/>
            <a:ext cx="2085100" cy="9038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EDE2606F-ED70-01D4-92D9-6C393204CB97}"/>
              </a:ext>
            </a:extLst>
          </p:cNvPr>
          <p:cNvSpPr txBox="1"/>
          <p:nvPr/>
        </p:nvSpPr>
        <p:spPr>
          <a:xfrm>
            <a:off x="6014999" y="4575447"/>
            <a:ext cx="965200" cy="369332"/>
          </a:xfrm>
          <a:prstGeom prst="rect">
            <a:avLst/>
          </a:prstGeom>
          <a:noFill/>
        </p:spPr>
        <p:txBody>
          <a:bodyPr wrap="square">
            <a:spAutoFit/>
          </a:bodyPr>
          <a:lstStyle/>
          <a:p>
            <a:r>
              <a:rPr lang="en-GB" b="0" i="0" u="none" strike="noStrike" dirty="0">
                <a:solidFill>
                  <a:srgbClr val="3366CC"/>
                </a:solidFill>
                <a:effectLst/>
                <a:latin typeface="Arial" panose="020B0604020202020204" pitchFamily="34" charset="0"/>
                <a:hlinkClick r:id="rId5" tooltip="Property:P17"/>
              </a:rPr>
              <a:t>country</a:t>
            </a:r>
            <a:endParaRPr lang="en-AT" dirty="0"/>
          </a:p>
        </p:txBody>
      </p:sp>
      <p:sp>
        <p:nvSpPr>
          <p:cNvPr id="26" name="Oval 25">
            <a:extLst>
              <a:ext uri="{FF2B5EF4-FFF2-40B4-BE49-F238E27FC236}">
                <a16:creationId xmlns:a16="http://schemas.microsoft.com/office/drawing/2014/main" id="{97A0F458-BD13-791D-98AC-CF13EF73ABA2}"/>
              </a:ext>
            </a:extLst>
          </p:cNvPr>
          <p:cNvSpPr/>
          <p:nvPr/>
        </p:nvSpPr>
        <p:spPr>
          <a:xfrm>
            <a:off x="7336400" y="4819137"/>
            <a:ext cx="1965434" cy="672662"/>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u="sng" dirty="0">
                <a:hlinkClick r:id="rId6" tooltip="Q16"/>
              </a:rPr>
              <a:t>Canada</a:t>
            </a:r>
            <a:endParaRPr lang="en-AT" dirty="0"/>
          </a:p>
        </p:txBody>
      </p:sp>
      <p:cxnSp>
        <p:nvCxnSpPr>
          <p:cNvPr id="27" name="Straight Arrow Connector 26">
            <a:extLst>
              <a:ext uri="{FF2B5EF4-FFF2-40B4-BE49-F238E27FC236}">
                <a16:creationId xmlns:a16="http://schemas.microsoft.com/office/drawing/2014/main" id="{CA59D9BA-8126-D65F-2C98-5BB1AC82003D}"/>
              </a:ext>
            </a:extLst>
          </p:cNvPr>
          <p:cNvCxnSpPr>
            <a:cxnSpLocks/>
            <a:stCxn id="4" idx="4"/>
            <a:endCxn id="26" idx="1"/>
          </p:cNvCxnSpPr>
          <p:nvPr/>
        </p:nvCxnSpPr>
        <p:spPr>
          <a:xfrm>
            <a:off x="5670331" y="4001294"/>
            <a:ext cx="1953900" cy="916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Curved Connector 4">
            <a:extLst>
              <a:ext uri="{FF2B5EF4-FFF2-40B4-BE49-F238E27FC236}">
                <a16:creationId xmlns:a16="http://schemas.microsoft.com/office/drawing/2014/main" id="{94A3103F-F8E6-33D0-2D8C-9319C060D4AF}"/>
              </a:ext>
            </a:extLst>
          </p:cNvPr>
          <p:cNvCxnSpPr/>
          <p:nvPr/>
        </p:nvCxnSpPr>
        <p:spPr>
          <a:xfrm rot="5400000" flipH="1" flipV="1">
            <a:off x="5590562" y="653923"/>
            <a:ext cx="2754479" cy="2594941"/>
          </a:xfrm>
          <a:prstGeom prst="curvedConnector3">
            <a:avLst/>
          </a:prstGeom>
          <a:ln w="19050" cap="flat" cmpd="sng" algn="ctr">
            <a:solidFill>
              <a:schemeClr val="accent2"/>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2C66046D-1F2C-5B97-B2F9-6BC9EC2CADB5}"/>
              </a:ext>
            </a:extLst>
          </p:cNvPr>
          <p:cNvSpPr txBox="1"/>
          <p:nvPr/>
        </p:nvSpPr>
        <p:spPr>
          <a:xfrm>
            <a:off x="7054029" y="3838349"/>
            <a:ext cx="434734" cy="769441"/>
          </a:xfrm>
          <a:prstGeom prst="rect">
            <a:avLst/>
          </a:prstGeom>
          <a:noFill/>
        </p:spPr>
        <p:txBody>
          <a:bodyPr wrap="none" rtlCol="0">
            <a:spAutoFit/>
          </a:bodyPr>
          <a:lstStyle/>
          <a:p>
            <a:r>
              <a:rPr lang="en-AT" sz="4400" dirty="0">
                <a:solidFill>
                  <a:srgbClr val="FF0000"/>
                </a:solidFill>
              </a:rPr>
              <a:t>x</a:t>
            </a:r>
            <a:endParaRPr lang="en-AT" dirty="0">
              <a:solidFill>
                <a:srgbClr val="FF0000"/>
              </a:solidFill>
            </a:endParaRPr>
          </a:p>
        </p:txBody>
      </p:sp>
      <p:sp>
        <p:nvSpPr>
          <p:cNvPr id="17" name="TextBox 16">
            <a:extLst>
              <a:ext uri="{FF2B5EF4-FFF2-40B4-BE49-F238E27FC236}">
                <a16:creationId xmlns:a16="http://schemas.microsoft.com/office/drawing/2014/main" id="{6AF5365A-18C1-A4F3-3382-8EC94455677B}"/>
              </a:ext>
            </a:extLst>
          </p:cNvPr>
          <p:cNvSpPr txBox="1"/>
          <p:nvPr/>
        </p:nvSpPr>
        <p:spPr>
          <a:xfrm>
            <a:off x="6528182" y="4077711"/>
            <a:ext cx="434734" cy="769441"/>
          </a:xfrm>
          <a:prstGeom prst="rect">
            <a:avLst/>
          </a:prstGeom>
          <a:noFill/>
        </p:spPr>
        <p:txBody>
          <a:bodyPr wrap="none" rtlCol="0">
            <a:spAutoFit/>
          </a:bodyPr>
          <a:lstStyle/>
          <a:p>
            <a:r>
              <a:rPr lang="en-AT" sz="4400" dirty="0">
                <a:solidFill>
                  <a:srgbClr val="FF0000"/>
                </a:solidFill>
              </a:rPr>
              <a:t>x</a:t>
            </a:r>
            <a:endParaRPr lang="en-AT" dirty="0">
              <a:solidFill>
                <a:srgbClr val="FF0000"/>
              </a:solidFill>
            </a:endParaRPr>
          </a:p>
        </p:txBody>
      </p:sp>
      <p:sp>
        <p:nvSpPr>
          <p:cNvPr id="19" name="Title 1">
            <a:extLst>
              <a:ext uri="{FF2B5EF4-FFF2-40B4-BE49-F238E27FC236}">
                <a16:creationId xmlns:a16="http://schemas.microsoft.com/office/drawing/2014/main" id="{AE6D648C-006B-E4DB-8840-511B9F01B130}"/>
              </a:ext>
            </a:extLst>
          </p:cNvPr>
          <p:cNvSpPr>
            <a:spLocks noGrp="1"/>
          </p:cNvSpPr>
          <p:nvPr>
            <p:ph type="title"/>
          </p:nvPr>
        </p:nvSpPr>
        <p:spPr>
          <a:xfrm>
            <a:off x="736836" y="333613"/>
            <a:ext cx="7091730" cy="985782"/>
          </a:xfrm>
        </p:spPr>
        <p:txBody>
          <a:bodyPr>
            <a:normAutofit fontScale="90000"/>
          </a:bodyPr>
          <a:lstStyle/>
          <a:p>
            <a:r>
              <a:rPr lang="en-AT" dirty="0"/>
              <a:t>But are (your?) KGs &amp; Databases actually better?</a:t>
            </a:r>
          </a:p>
        </p:txBody>
      </p:sp>
      <p:cxnSp>
        <p:nvCxnSpPr>
          <p:cNvPr id="10" name="Straight Connector 9">
            <a:extLst>
              <a:ext uri="{FF2B5EF4-FFF2-40B4-BE49-F238E27FC236}">
                <a16:creationId xmlns:a16="http://schemas.microsoft.com/office/drawing/2014/main" id="{19BAA4B5-3C21-145F-96E6-A935B7DFBE1B}"/>
              </a:ext>
            </a:extLst>
          </p:cNvPr>
          <p:cNvCxnSpPr/>
          <p:nvPr/>
        </p:nvCxnSpPr>
        <p:spPr>
          <a:xfrm>
            <a:off x="749193" y="5807676"/>
            <a:ext cx="591621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58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5886BF-16A3-2277-6024-676F0328506C}"/>
              </a:ext>
            </a:extLst>
          </p:cNvPr>
          <p:cNvPicPr>
            <a:picLocks noChangeAspect="1"/>
          </p:cNvPicPr>
          <p:nvPr/>
        </p:nvPicPr>
        <p:blipFill>
          <a:blip r:embed="rId3"/>
          <a:stretch>
            <a:fillRect/>
          </a:stretch>
        </p:blipFill>
        <p:spPr>
          <a:xfrm>
            <a:off x="6700015" y="4309064"/>
            <a:ext cx="5266686" cy="874093"/>
          </a:xfrm>
          <a:prstGeom prst="rect">
            <a:avLst/>
          </a:prstGeom>
          <a:ln>
            <a:solidFill>
              <a:schemeClr val="tx1"/>
            </a:solidFill>
          </a:ln>
        </p:spPr>
      </p:pic>
      <p:pic>
        <p:nvPicPr>
          <p:cNvPr id="7" name="Picture 6">
            <a:extLst>
              <a:ext uri="{FF2B5EF4-FFF2-40B4-BE49-F238E27FC236}">
                <a16:creationId xmlns:a16="http://schemas.microsoft.com/office/drawing/2014/main" id="{BE8CAF5F-91F6-D28B-7C88-CEC10D1663E6}"/>
              </a:ext>
            </a:extLst>
          </p:cNvPr>
          <p:cNvPicPr>
            <a:picLocks noChangeAspect="1"/>
          </p:cNvPicPr>
          <p:nvPr/>
        </p:nvPicPr>
        <p:blipFill>
          <a:blip r:embed="rId4"/>
          <a:stretch>
            <a:fillRect/>
          </a:stretch>
        </p:blipFill>
        <p:spPr>
          <a:xfrm rot="1124614">
            <a:off x="7939214" y="1484703"/>
            <a:ext cx="4308955" cy="1901604"/>
          </a:xfrm>
          <a:prstGeom prst="rect">
            <a:avLst/>
          </a:prstGeom>
          <a:ln>
            <a:solidFill>
              <a:schemeClr val="tx1"/>
            </a:solidFill>
          </a:ln>
        </p:spPr>
      </p:pic>
      <p:sp>
        <p:nvSpPr>
          <p:cNvPr id="2" name="Title 1">
            <a:extLst>
              <a:ext uri="{FF2B5EF4-FFF2-40B4-BE49-F238E27FC236}">
                <a16:creationId xmlns:a16="http://schemas.microsoft.com/office/drawing/2014/main" id="{EB1550E1-7C27-4075-94FC-2F9674CCA0D4}"/>
              </a:ext>
            </a:extLst>
          </p:cNvPr>
          <p:cNvSpPr>
            <a:spLocks noGrp="1"/>
          </p:cNvSpPr>
          <p:nvPr>
            <p:ph type="title"/>
          </p:nvPr>
        </p:nvSpPr>
        <p:spPr>
          <a:xfrm>
            <a:off x="562155" y="32365"/>
            <a:ext cx="10515600" cy="1325563"/>
          </a:xfrm>
        </p:spPr>
        <p:txBody>
          <a:bodyPr/>
          <a:lstStyle/>
          <a:p>
            <a:r>
              <a:rPr lang="en-AT" dirty="0"/>
              <a:t>Why KGs can’t (scalably) be correct either:</a:t>
            </a:r>
          </a:p>
        </p:txBody>
      </p:sp>
      <p:sp>
        <p:nvSpPr>
          <p:cNvPr id="3" name="Content Placeholder 2">
            <a:extLst>
              <a:ext uri="{FF2B5EF4-FFF2-40B4-BE49-F238E27FC236}">
                <a16:creationId xmlns:a16="http://schemas.microsoft.com/office/drawing/2014/main" id="{174FDF15-2E15-7C61-865B-7DDA3AD90831}"/>
              </a:ext>
            </a:extLst>
          </p:cNvPr>
          <p:cNvSpPr>
            <a:spLocks noGrp="1"/>
          </p:cNvSpPr>
          <p:nvPr>
            <p:ph idx="1"/>
          </p:nvPr>
        </p:nvSpPr>
        <p:spPr>
          <a:xfrm>
            <a:off x="165339" y="1232562"/>
            <a:ext cx="6494253" cy="5444284"/>
          </a:xfrm>
        </p:spPr>
        <p:txBody>
          <a:bodyPr>
            <a:normAutofit fontScale="85000" lnSpcReduction="20000"/>
          </a:bodyPr>
          <a:lstStyle/>
          <a:p>
            <a:r>
              <a:rPr lang="en-AT" b="1" i="1" dirty="0"/>
              <a:t>Collaborative Editing</a:t>
            </a:r>
          </a:p>
          <a:p>
            <a:r>
              <a:rPr lang="en-GB" b="1" i="1" dirty="0"/>
              <a:t>M</a:t>
            </a:r>
            <a:r>
              <a:rPr lang="en-AT" b="1" i="1" dirty="0"/>
              <a:t>ulti-sourced Automatic Extraction</a:t>
            </a:r>
          </a:p>
          <a:p>
            <a:r>
              <a:rPr lang="en-GB" b="1" i="1" dirty="0"/>
              <a:t>K</a:t>
            </a:r>
            <a:r>
              <a:rPr lang="en-AT" b="1" i="1" dirty="0"/>
              <a:t>nowledge is distributed and evolving!</a:t>
            </a:r>
          </a:p>
          <a:p>
            <a:pPr lvl="1"/>
            <a:r>
              <a:rPr lang="en-AT" b="1" i="1" dirty="0"/>
              <a:t>Remote changes affect consistency</a:t>
            </a:r>
          </a:p>
          <a:p>
            <a:pPr lvl="1"/>
            <a:r>
              <a:rPr lang="en-AT" b="1" i="1" dirty="0"/>
              <a:t>Ontologies evolve as well</a:t>
            </a:r>
          </a:p>
          <a:p>
            <a:endParaRPr lang="en-AT" dirty="0"/>
          </a:p>
          <a:p>
            <a:r>
              <a:rPr lang="en-AT" dirty="0"/>
              <a:t>What can we do about it? </a:t>
            </a:r>
          </a:p>
          <a:p>
            <a:pPr lvl="1"/>
            <a:r>
              <a:rPr lang="en-AT" dirty="0"/>
              <a:t>Best of both worlds needs </a:t>
            </a:r>
            <a:r>
              <a:rPr lang="en-AT" b="1" u="sng" dirty="0"/>
              <a:t>Bilateral AI</a:t>
            </a:r>
            <a:r>
              <a:rPr lang="en-AT" dirty="0"/>
              <a:t> approaches!</a:t>
            </a:r>
          </a:p>
          <a:p>
            <a:endParaRPr lang="en-AT" b="1" dirty="0"/>
          </a:p>
          <a:p>
            <a:pPr lvl="2"/>
            <a:r>
              <a:rPr lang="en-AT" b="1" dirty="0"/>
              <a:t>Symbolic</a:t>
            </a:r>
            <a:r>
              <a:rPr lang="en-AT" dirty="0"/>
              <a:t> methods to repair inconsistencies</a:t>
            </a:r>
          </a:p>
          <a:p>
            <a:pPr lvl="2"/>
            <a:endParaRPr lang="en-AT" dirty="0"/>
          </a:p>
          <a:p>
            <a:pPr lvl="2"/>
            <a:r>
              <a:rPr lang="en-AT" b="1" dirty="0"/>
              <a:t>Subsymbolic</a:t>
            </a:r>
            <a:r>
              <a:rPr lang="en-AT" dirty="0"/>
              <a:t> methods to resolve inconsistencies</a:t>
            </a:r>
          </a:p>
          <a:p>
            <a:pPr lvl="3"/>
            <a:r>
              <a:rPr lang="en-AT" b="1" dirty="0"/>
              <a:t>LLM</a:t>
            </a:r>
            <a:r>
              <a:rPr lang="en-AT" dirty="0"/>
              <a:t>s for resolving inconsistencies</a:t>
            </a:r>
          </a:p>
          <a:p>
            <a:pPr lvl="3"/>
            <a:r>
              <a:rPr lang="en-AT" b="1" dirty="0"/>
              <a:t>GNNs </a:t>
            </a:r>
            <a:r>
              <a:rPr lang="en-AT" dirty="0"/>
              <a:t>for </a:t>
            </a:r>
            <a:r>
              <a:rPr lang="en-AT" i="1" dirty="0"/>
              <a:t>learning </a:t>
            </a:r>
            <a:r>
              <a:rPr lang="en-AT" dirty="0"/>
              <a:t>repairs (</a:t>
            </a:r>
            <a:r>
              <a:rPr lang="en-AT" i="1" dirty="0"/>
              <a:t>from historical data</a:t>
            </a:r>
            <a:r>
              <a:rPr lang="en-AT" dirty="0"/>
              <a:t>, from users’ repairs)</a:t>
            </a:r>
          </a:p>
          <a:p>
            <a:pPr lvl="3"/>
            <a:r>
              <a:rPr lang="en-AT" dirty="0"/>
              <a:t>Iterative </a:t>
            </a:r>
            <a:r>
              <a:rPr lang="en-AT" b="1" dirty="0"/>
              <a:t>RAG </a:t>
            </a:r>
            <a:r>
              <a:rPr lang="en-AT" dirty="0"/>
              <a:t>and </a:t>
            </a:r>
            <a:r>
              <a:rPr lang="en-AT" b="1" dirty="0"/>
              <a:t>Agent-based</a:t>
            </a:r>
            <a:r>
              <a:rPr lang="en-AT" dirty="0"/>
              <a:t> pipelines to fix and construct KGs from text</a:t>
            </a:r>
          </a:p>
          <a:p>
            <a:pPr lvl="2"/>
            <a:endParaRPr lang="en-AT" dirty="0"/>
          </a:p>
        </p:txBody>
      </p:sp>
      <p:sp>
        <p:nvSpPr>
          <p:cNvPr id="9" name="TextBox 8">
            <a:extLst>
              <a:ext uri="{FF2B5EF4-FFF2-40B4-BE49-F238E27FC236}">
                <a16:creationId xmlns:a16="http://schemas.microsoft.com/office/drawing/2014/main" id="{AB9473C8-9217-31BB-E206-714671D5A316}"/>
              </a:ext>
            </a:extLst>
          </p:cNvPr>
          <p:cNvSpPr txBox="1"/>
          <p:nvPr/>
        </p:nvSpPr>
        <p:spPr>
          <a:xfrm rot="1165804">
            <a:off x="8627203" y="913619"/>
            <a:ext cx="1794296" cy="369332"/>
          </a:xfrm>
          <a:prstGeom prst="rect">
            <a:avLst/>
          </a:prstGeom>
          <a:noFill/>
        </p:spPr>
        <p:txBody>
          <a:bodyPr wrap="square">
            <a:spAutoFit/>
          </a:bodyPr>
          <a:lstStyle/>
          <a:p>
            <a:r>
              <a:rPr lang="en-AT" b="1" i="1" dirty="0"/>
              <a:t>ISWC2025</a:t>
            </a:r>
          </a:p>
        </p:txBody>
      </p:sp>
      <p:pic>
        <p:nvPicPr>
          <p:cNvPr id="10" name="Picture 9">
            <a:extLst>
              <a:ext uri="{FF2B5EF4-FFF2-40B4-BE49-F238E27FC236}">
                <a16:creationId xmlns:a16="http://schemas.microsoft.com/office/drawing/2014/main" id="{69F8CC70-CA79-DA30-AB03-6440BEA26902}"/>
              </a:ext>
            </a:extLst>
          </p:cNvPr>
          <p:cNvPicPr>
            <a:picLocks noChangeAspect="1"/>
          </p:cNvPicPr>
          <p:nvPr/>
        </p:nvPicPr>
        <p:blipFill>
          <a:blip r:embed="rId5"/>
          <a:stretch>
            <a:fillRect/>
          </a:stretch>
        </p:blipFill>
        <p:spPr>
          <a:xfrm>
            <a:off x="6700015" y="3200290"/>
            <a:ext cx="5266686" cy="1108775"/>
          </a:xfrm>
          <a:prstGeom prst="rect">
            <a:avLst/>
          </a:prstGeom>
          <a:ln>
            <a:solidFill>
              <a:schemeClr val="tx1"/>
            </a:solidFill>
          </a:ln>
        </p:spPr>
      </p:pic>
      <p:pic>
        <p:nvPicPr>
          <p:cNvPr id="6" name="Picture 5">
            <a:extLst>
              <a:ext uri="{FF2B5EF4-FFF2-40B4-BE49-F238E27FC236}">
                <a16:creationId xmlns:a16="http://schemas.microsoft.com/office/drawing/2014/main" id="{9A0CFBFB-D450-470C-B764-FC424EF32DA6}"/>
              </a:ext>
            </a:extLst>
          </p:cNvPr>
          <p:cNvPicPr>
            <a:picLocks noChangeAspect="1"/>
          </p:cNvPicPr>
          <p:nvPr/>
        </p:nvPicPr>
        <p:blipFill>
          <a:blip r:embed="rId6"/>
          <a:stretch>
            <a:fillRect/>
          </a:stretch>
        </p:blipFill>
        <p:spPr>
          <a:xfrm rot="20263030">
            <a:off x="9492498" y="4751931"/>
            <a:ext cx="2503616" cy="1416398"/>
          </a:xfrm>
          <a:prstGeom prst="rect">
            <a:avLst/>
          </a:prstGeom>
          <a:ln>
            <a:solidFill>
              <a:schemeClr val="tx1"/>
            </a:solidFill>
          </a:ln>
        </p:spPr>
      </p:pic>
      <p:sp>
        <p:nvSpPr>
          <p:cNvPr id="11" name="TextBox 10">
            <a:extLst>
              <a:ext uri="{FF2B5EF4-FFF2-40B4-BE49-F238E27FC236}">
                <a16:creationId xmlns:a16="http://schemas.microsoft.com/office/drawing/2014/main" id="{EB16832E-FC1B-5BAD-7818-F194FEE70F0E}"/>
              </a:ext>
            </a:extLst>
          </p:cNvPr>
          <p:cNvSpPr txBox="1"/>
          <p:nvPr/>
        </p:nvSpPr>
        <p:spPr>
          <a:xfrm>
            <a:off x="6636791" y="2854594"/>
            <a:ext cx="1794296" cy="369332"/>
          </a:xfrm>
          <a:prstGeom prst="rect">
            <a:avLst/>
          </a:prstGeom>
          <a:noFill/>
        </p:spPr>
        <p:txBody>
          <a:bodyPr wrap="square">
            <a:spAutoFit/>
          </a:bodyPr>
          <a:lstStyle/>
          <a:p>
            <a:r>
              <a:rPr lang="en-AT" b="1" i="1" dirty="0"/>
              <a:t>Webconf2025</a:t>
            </a:r>
          </a:p>
        </p:txBody>
      </p:sp>
      <p:grpSp>
        <p:nvGrpSpPr>
          <p:cNvPr id="4" name="Group 3">
            <a:extLst>
              <a:ext uri="{FF2B5EF4-FFF2-40B4-BE49-F238E27FC236}">
                <a16:creationId xmlns:a16="http://schemas.microsoft.com/office/drawing/2014/main" id="{9ABEFCB7-7DB2-FB6E-A309-583FE686617C}"/>
              </a:ext>
            </a:extLst>
          </p:cNvPr>
          <p:cNvGrpSpPr/>
          <p:nvPr/>
        </p:nvGrpSpPr>
        <p:grpSpPr>
          <a:xfrm>
            <a:off x="1035170" y="4813825"/>
            <a:ext cx="5624422" cy="1569529"/>
            <a:chOff x="1035170" y="4813825"/>
            <a:chExt cx="5624422" cy="1569529"/>
          </a:xfrm>
        </p:grpSpPr>
        <p:sp>
          <p:nvSpPr>
            <p:cNvPr id="12" name="Rectangle 11">
              <a:extLst>
                <a:ext uri="{FF2B5EF4-FFF2-40B4-BE49-F238E27FC236}">
                  <a16:creationId xmlns:a16="http://schemas.microsoft.com/office/drawing/2014/main" id="{C3A8B58A-9D46-DD35-6CE5-062E49D9B223}"/>
                </a:ext>
              </a:extLst>
            </p:cNvPr>
            <p:cNvSpPr/>
            <p:nvPr/>
          </p:nvSpPr>
          <p:spPr>
            <a:xfrm>
              <a:off x="1035170" y="4827117"/>
              <a:ext cx="5624422" cy="1556237"/>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4" name="TextBox 13">
              <a:extLst>
                <a:ext uri="{FF2B5EF4-FFF2-40B4-BE49-F238E27FC236}">
                  <a16:creationId xmlns:a16="http://schemas.microsoft.com/office/drawing/2014/main" id="{5E271E53-6E49-54C3-168D-A44CFB39218B}"/>
                </a:ext>
              </a:extLst>
            </p:cNvPr>
            <p:cNvSpPr txBox="1"/>
            <p:nvPr/>
          </p:nvSpPr>
          <p:spPr>
            <a:xfrm>
              <a:off x="1035170" y="4813825"/>
              <a:ext cx="1728165" cy="369332"/>
            </a:xfrm>
            <a:prstGeom prst="rect">
              <a:avLst/>
            </a:prstGeom>
            <a:noFill/>
            <a:ln>
              <a:noFill/>
            </a:ln>
          </p:spPr>
          <p:txBody>
            <a:bodyPr wrap="none" rtlCol="0">
              <a:spAutoFit/>
            </a:bodyPr>
            <a:lstStyle/>
            <a:p>
              <a:r>
                <a:rPr lang="en-AT" b="1" i="1" dirty="0">
                  <a:solidFill>
                    <a:schemeClr val="accent6"/>
                  </a:solidFill>
                </a:rPr>
                <a:t>Forthcoming…</a:t>
              </a:r>
            </a:p>
          </p:txBody>
        </p:sp>
      </p:grpSp>
      <p:sp>
        <p:nvSpPr>
          <p:cNvPr id="8" name="TextBox 7">
            <a:extLst>
              <a:ext uri="{FF2B5EF4-FFF2-40B4-BE49-F238E27FC236}">
                <a16:creationId xmlns:a16="http://schemas.microsoft.com/office/drawing/2014/main" id="{D1D9EA88-900F-A3CF-7F32-14ACAD8C1A76}"/>
              </a:ext>
            </a:extLst>
          </p:cNvPr>
          <p:cNvSpPr txBox="1"/>
          <p:nvPr/>
        </p:nvSpPr>
        <p:spPr>
          <a:xfrm rot="20277853">
            <a:off x="8064774" y="5307434"/>
            <a:ext cx="1794296" cy="369332"/>
          </a:xfrm>
          <a:prstGeom prst="rect">
            <a:avLst/>
          </a:prstGeom>
          <a:noFill/>
        </p:spPr>
        <p:txBody>
          <a:bodyPr wrap="square">
            <a:spAutoFit/>
          </a:bodyPr>
          <a:lstStyle/>
          <a:p>
            <a:r>
              <a:rPr lang="en-AT" b="1" i="1" dirty="0"/>
              <a:t>ESWC2025</a:t>
            </a:r>
          </a:p>
        </p:txBody>
      </p:sp>
    </p:spTree>
    <p:extLst>
      <p:ext uri="{BB962C8B-B14F-4D97-AF65-F5344CB8AC3E}">
        <p14:creationId xmlns:p14="http://schemas.microsoft.com/office/powerpoint/2010/main" val="211160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E99D-672C-E62B-6AEF-1EE9C9176093}"/>
              </a:ext>
            </a:extLst>
          </p:cNvPr>
          <p:cNvSpPr>
            <a:spLocks noGrp="1"/>
          </p:cNvSpPr>
          <p:nvPr>
            <p:ph type="title"/>
          </p:nvPr>
        </p:nvSpPr>
        <p:spPr>
          <a:xfrm>
            <a:off x="826707" y="330944"/>
            <a:ext cx="11051059" cy="985782"/>
          </a:xfrm>
        </p:spPr>
        <p:txBody>
          <a:bodyPr/>
          <a:lstStyle/>
          <a:p>
            <a:r>
              <a:rPr lang="en-AT" dirty="0"/>
              <a:t>What’s next? </a:t>
            </a:r>
          </a:p>
        </p:txBody>
      </p:sp>
      <p:sp>
        <p:nvSpPr>
          <p:cNvPr id="3" name="Content Placeholder 2">
            <a:extLst>
              <a:ext uri="{FF2B5EF4-FFF2-40B4-BE49-F238E27FC236}">
                <a16:creationId xmlns:a16="http://schemas.microsoft.com/office/drawing/2014/main" id="{2D794487-E783-A964-0051-ED22BCAB5A06}"/>
              </a:ext>
            </a:extLst>
          </p:cNvPr>
          <p:cNvSpPr>
            <a:spLocks noGrp="1"/>
          </p:cNvSpPr>
          <p:nvPr>
            <p:ph idx="1"/>
          </p:nvPr>
        </p:nvSpPr>
        <p:spPr>
          <a:xfrm>
            <a:off x="231648" y="1401914"/>
            <a:ext cx="10515600" cy="4351338"/>
          </a:xfrm>
        </p:spPr>
        <p:txBody>
          <a:bodyPr/>
          <a:lstStyle/>
          <a:p>
            <a:r>
              <a:rPr lang="en-AT" b="1" dirty="0"/>
              <a:t>Ingredient1</a:t>
            </a:r>
            <a:r>
              <a:rPr lang="en-AT" dirty="0"/>
              <a:t>: We have a pretty good understanding of Engineering </a:t>
            </a:r>
            <a:r>
              <a:rPr lang="en-AT" b="1" dirty="0"/>
              <a:t>Neuro-Symbolic Systems…</a:t>
            </a:r>
          </a:p>
        </p:txBody>
      </p:sp>
      <p:pic>
        <p:nvPicPr>
          <p:cNvPr id="8" name="Google Shape;215;p4" descr="A picture containing text, screenshot, circle, diagram&#10;&#10;Description automatically generated">
            <a:extLst>
              <a:ext uri="{FF2B5EF4-FFF2-40B4-BE49-F238E27FC236}">
                <a16:creationId xmlns:a16="http://schemas.microsoft.com/office/drawing/2014/main" id="{3E0E4695-EF7C-F19D-4F56-49D14338F462}"/>
              </a:ext>
            </a:extLst>
          </p:cNvPr>
          <p:cNvPicPr preferRelativeResize="0"/>
          <p:nvPr/>
        </p:nvPicPr>
        <p:blipFill rotWithShape="1">
          <a:blip r:embed="rId2">
            <a:alphaModFix/>
          </a:blip>
          <a:srcRect/>
          <a:stretch/>
        </p:blipFill>
        <p:spPr>
          <a:xfrm>
            <a:off x="1415945" y="2264137"/>
            <a:ext cx="9872582" cy="4593863"/>
          </a:xfrm>
          <a:prstGeom prst="rect">
            <a:avLst/>
          </a:prstGeom>
          <a:noFill/>
          <a:ln>
            <a:noFill/>
          </a:ln>
        </p:spPr>
      </p:pic>
      <p:pic>
        <p:nvPicPr>
          <p:cNvPr id="9" name="Google Shape;216;p4" descr="sabou">
            <a:extLst>
              <a:ext uri="{FF2B5EF4-FFF2-40B4-BE49-F238E27FC236}">
                <a16:creationId xmlns:a16="http://schemas.microsoft.com/office/drawing/2014/main" id="{F6E02B0E-1D87-E881-E655-86E4D0AE0EE8}"/>
              </a:ext>
            </a:extLst>
          </p:cNvPr>
          <p:cNvPicPr preferRelativeResize="0"/>
          <p:nvPr/>
        </p:nvPicPr>
        <p:blipFill rotWithShape="1">
          <a:blip r:embed="rId3">
            <a:alphaModFix/>
          </a:blip>
          <a:srcRect/>
          <a:stretch/>
        </p:blipFill>
        <p:spPr>
          <a:xfrm>
            <a:off x="10648162" y="245755"/>
            <a:ext cx="1312190" cy="1865376"/>
          </a:xfrm>
          <a:prstGeom prst="rect">
            <a:avLst/>
          </a:prstGeom>
          <a:noFill/>
          <a:ln>
            <a:noFill/>
          </a:ln>
        </p:spPr>
      </p:pic>
      <p:grpSp>
        <p:nvGrpSpPr>
          <p:cNvPr id="10" name="Google Shape;195;p3">
            <a:extLst>
              <a:ext uri="{FF2B5EF4-FFF2-40B4-BE49-F238E27FC236}">
                <a16:creationId xmlns:a16="http://schemas.microsoft.com/office/drawing/2014/main" id="{EAC906F2-4EB0-7B39-1801-CF0267D37E54}"/>
              </a:ext>
            </a:extLst>
          </p:cNvPr>
          <p:cNvGrpSpPr/>
          <p:nvPr/>
        </p:nvGrpSpPr>
        <p:grpSpPr>
          <a:xfrm>
            <a:off x="4776462" y="625337"/>
            <a:ext cx="4587076" cy="664749"/>
            <a:chOff x="3678626" y="2056514"/>
            <a:chExt cx="3064580" cy="553957"/>
          </a:xfrm>
        </p:grpSpPr>
        <p:sp>
          <p:nvSpPr>
            <p:cNvPr id="11" name="Google Shape;196;p3">
              <a:extLst>
                <a:ext uri="{FF2B5EF4-FFF2-40B4-BE49-F238E27FC236}">
                  <a16:creationId xmlns:a16="http://schemas.microsoft.com/office/drawing/2014/main" id="{1B425540-2123-AF57-694D-5356EEB7B261}"/>
                </a:ext>
              </a:extLst>
            </p:cNvPr>
            <p:cNvSpPr txBox="1"/>
            <p:nvPr/>
          </p:nvSpPr>
          <p:spPr>
            <a:xfrm>
              <a:off x="3727968" y="2056514"/>
              <a:ext cx="3015238" cy="553957"/>
            </a:xfrm>
            <a:prstGeom prst="rect">
              <a:avLst/>
            </a:prstGeom>
            <a:solidFill>
              <a:srgbClr val="BFBFBF"/>
            </a:solidFill>
            <a:ln>
              <a:noFill/>
            </a:ln>
          </p:spPr>
          <p:txBody>
            <a:bodyPr spcFirstLastPara="1" wrap="square" lIns="109710" tIns="54840" rIns="109710" bIns="54840" anchor="t" anchorCtr="0">
              <a:spAutoFit/>
            </a:bodyPr>
            <a:lstStyle/>
            <a:p>
              <a:pPr algn="r"/>
              <a:r>
                <a:rPr lang="de-AT" sz="2160" dirty="0" err="1">
                  <a:solidFill>
                    <a:schemeClr val="dk1"/>
                  </a:solidFill>
                  <a:latin typeface="Verdana"/>
                  <a:ea typeface="Verdana"/>
                  <a:cs typeface="Verdana"/>
                  <a:sym typeface="Verdana"/>
                </a:rPr>
                <a:t>Neurosymbolic</a:t>
              </a:r>
              <a:r>
                <a:rPr lang="de-AT" sz="2160" dirty="0">
                  <a:solidFill>
                    <a:schemeClr val="dk1"/>
                  </a:solidFill>
                  <a:latin typeface="Verdana"/>
                  <a:ea typeface="Verdana"/>
                  <a:cs typeface="Verdana"/>
                  <a:sym typeface="Verdana"/>
                </a:rPr>
                <a:t> AI Systems</a:t>
              </a:r>
              <a:endParaRPr sz="2400" dirty="0"/>
            </a:p>
            <a:p>
              <a:pPr algn="r"/>
              <a:r>
                <a:rPr lang="en-US" sz="1440" dirty="0">
                  <a:solidFill>
                    <a:schemeClr val="dk1"/>
                  </a:solidFill>
                  <a:latin typeface="Verdana"/>
                  <a:ea typeface="Verdana"/>
                  <a:cs typeface="Verdana"/>
                  <a:sym typeface="Verdana"/>
                </a:rPr>
                <a:t>Prof. Marta </a:t>
              </a:r>
              <a:r>
                <a:rPr lang="en-US" sz="1440" dirty="0" err="1">
                  <a:solidFill>
                    <a:schemeClr val="dk1"/>
                  </a:solidFill>
                  <a:latin typeface="Verdana"/>
                  <a:ea typeface="Verdana"/>
                  <a:cs typeface="Verdana"/>
                  <a:sym typeface="Verdana"/>
                </a:rPr>
                <a:t>Sabou</a:t>
              </a:r>
              <a:endParaRPr sz="1440" dirty="0">
                <a:solidFill>
                  <a:schemeClr val="dk1"/>
                </a:solidFill>
                <a:latin typeface="Verdana"/>
                <a:ea typeface="Verdana"/>
                <a:cs typeface="Verdana"/>
                <a:sym typeface="Verdana"/>
              </a:endParaRPr>
            </a:p>
          </p:txBody>
        </p:sp>
        <p:sp>
          <p:nvSpPr>
            <p:cNvPr id="12" name="Google Shape;197;p3" descr="Robot">
              <a:extLst>
                <a:ext uri="{FF2B5EF4-FFF2-40B4-BE49-F238E27FC236}">
                  <a16:creationId xmlns:a16="http://schemas.microsoft.com/office/drawing/2014/main" id="{60DDD608-DC45-1C05-D410-51EB2E1FA6C5}"/>
                </a:ext>
              </a:extLst>
            </p:cNvPr>
            <p:cNvSpPr/>
            <p:nvPr/>
          </p:nvSpPr>
          <p:spPr>
            <a:xfrm>
              <a:off x="3678626" y="2056514"/>
              <a:ext cx="501823" cy="419296"/>
            </a:xfrm>
            <a:prstGeom prst="rect">
              <a:avLst/>
            </a:prstGeom>
            <a:blipFill rotWithShape="1">
              <a:blip r:embed="rId4">
                <a:alphaModFix/>
              </a:blip>
              <a:stretch>
                <a:fillRect/>
              </a:stretch>
            </a:blipFill>
            <a:ln>
              <a:noFill/>
            </a:ln>
          </p:spPr>
          <p:txBody>
            <a:bodyPr spcFirstLastPara="1" wrap="square" lIns="109710" tIns="54840" rIns="109710" bIns="54840" anchor="t" anchorCtr="0">
              <a:noAutofit/>
            </a:bodyPr>
            <a:lstStyle/>
            <a:p>
              <a:endParaRPr sz="2160" dirty="0">
                <a:solidFill>
                  <a:schemeClr val="lt1"/>
                </a:solidFill>
                <a:latin typeface="Verdana"/>
                <a:ea typeface="Verdana"/>
                <a:cs typeface="Verdana"/>
                <a:sym typeface="Verdana"/>
              </a:endParaRPr>
            </a:p>
          </p:txBody>
        </p:sp>
      </p:grpSp>
      <p:sp>
        <p:nvSpPr>
          <p:cNvPr id="7" name="Google Shape;213;p4">
            <a:extLst>
              <a:ext uri="{FF2B5EF4-FFF2-40B4-BE49-F238E27FC236}">
                <a16:creationId xmlns:a16="http://schemas.microsoft.com/office/drawing/2014/main" id="{640B8F28-327E-CB37-92AC-B82415D14C6D}"/>
              </a:ext>
            </a:extLst>
          </p:cNvPr>
          <p:cNvSpPr txBox="1"/>
          <p:nvPr/>
        </p:nvSpPr>
        <p:spPr>
          <a:xfrm>
            <a:off x="644489" y="5561465"/>
            <a:ext cx="11233277" cy="553949"/>
          </a:xfrm>
          <a:prstGeom prst="rect">
            <a:avLst/>
          </a:prstGeom>
          <a:solidFill>
            <a:schemeClr val="bg1"/>
          </a:solidFill>
          <a:ln>
            <a:solidFill>
              <a:schemeClr val="bg2"/>
            </a:solidFill>
          </a:ln>
        </p:spPr>
        <p:txBody>
          <a:bodyPr spcFirstLastPara="1" wrap="square" lIns="109710" tIns="54840" rIns="109710" bIns="54840" anchor="t" anchorCtr="0">
            <a:spAutoFit/>
          </a:bodyPr>
          <a:lstStyle/>
          <a:p>
            <a:r>
              <a:rPr lang="de-AT" sz="1440" i="1" dirty="0">
                <a:solidFill>
                  <a:srgbClr val="000000"/>
                </a:solidFill>
                <a:latin typeface="Arial"/>
                <a:ea typeface="Arial"/>
                <a:cs typeface="Arial"/>
                <a:sym typeface="Arial"/>
              </a:rPr>
              <a:t>A. Breit, L. Waltersdorfer, F.J. </a:t>
            </a:r>
            <a:r>
              <a:rPr lang="de-AT" sz="1440" i="1" dirty="0" err="1">
                <a:solidFill>
                  <a:srgbClr val="000000"/>
                </a:solidFill>
                <a:latin typeface="Arial"/>
                <a:ea typeface="Arial"/>
                <a:cs typeface="Arial"/>
                <a:sym typeface="Arial"/>
              </a:rPr>
              <a:t>Ekaputra</a:t>
            </a:r>
            <a:r>
              <a:rPr lang="de-AT" sz="1440" i="1" dirty="0">
                <a:solidFill>
                  <a:srgbClr val="000000"/>
                </a:solidFill>
                <a:latin typeface="Arial"/>
                <a:ea typeface="Arial"/>
                <a:cs typeface="Arial"/>
                <a:sym typeface="Arial"/>
              </a:rPr>
              <a:t>, M. Sabou, A. </a:t>
            </a:r>
            <a:r>
              <a:rPr lang="de-AT" sz="1440" i="1" dirty="0" err="1">
                <a:solidFill>
                  <a:srgbClr val="000000"/>
                </a:solidFill>
                <a:latin typeface="Arial"/>
                <a:ea typeface="Arial"/>
                <a:cs typeface="Arial"/>
                <a:sym typeface="Arial"/>
              </a:rPr>
              <a:t>Ekelhart</a:t>
            </a:r>
            <a:r>
              <a:rPr lang="de-AT" sz="1440" i="1" dirty="0">
                <a:solidFill>
                  <a:srgbClr val="000000"/>
                </a:solidFill>
                <a:latin typeface="Arial"/>
                <a:ea typeface="Arial"/>
                <a:cs typeface="Arial"/>
                <a:sym typeface="Arial"/>
              </a:rPr>
              <a:t>, A. </a:t>
            </a:r>
            <a:r>
              <a:rPr lang="de-AT" sz="1440" i="1" dirty="0" err="1">
                <a:solidFill>
                  <a:srgbClr val="000000"/>
                </a:solidFill>
                <a:latin typeface="Arial"/>
                <a:ea typeface="Arial"/>
                <a:cs typeface="Arial"/>
                <a:sym typeface="Arial"/>
              </a:rPr>
              <a:t>Iana</a:t>
            </a:r>
            <a:r>
              <a:rPr lang="de-AT" sz="1440" i="1" dirty="0">
                <a:solidFill>
                  <a:srgbClr val="000000"/>
                </a:solidFill>
                <a:latin typeface="Arial"/>
                <a:ea typeface="Arial"/>
                <a:cs typeface="Arial"/>
                <a:sym typeface="Arial"/>
              </a:rPr>
              <a:t>, H. </a:t>
            </a:r>
            <a:r>
              <a:rPr lang="de-AT" sz="1440" i="1" dirty="0" err="1">
                <a:solidFill>
                  <a:srgbClr val="000000"/>
                </a:solidFill>
                <a:latin typeface="Arial"/>
                <a:ea typeface="Arial"/>
                <a:cs typeface="Arial"/>
                <a:sym typeface="Arial"/>
              </a:rPr>
              <a:t>Paulheim</a:t>
            </a:r>
            <a:r>
              <a:rPr lang="de-AT" sz="1440" i="1" dirty="0">
                <a:solidFill>
                  <a:srgbClr val="000000"/>
                </a:solidFill>
                <a:latin typeface="Arial"/>
                <a:ea typeface="Arial"/>
                <a:cs typeface="Arial"/>
                <a:sym typeface="Arial"/>
              </a:rPr>
              <a:t>, J. </a:t>
            </a:r>
            <a:r>
              <a:rPr lang="de-AT" sz="1440" i="1" dirty="0" err="1">
                <a:solidFill>
                  <a:srgbClr val="000000"/>
                </a:solidFill>
                <a:latin typeface="Arial"/>
                <a:ea typeface="Arial"/>
                <a:cs typeface="Arial"/>
                <a:sym typeface="Arial"/>
              </a:rPr>
              <a:t>Portisch</a:t>
            </a:r>
            <a:r>
              <a:rPr lang="de-AT" sz="1440" i="1" dirty="0">
                <a:solidFill>
                  <a:srgbClr val="000000"/>
                </a:solidFill>
                <a:latin typeface="Arial"/>
                <a:ea typeface="Arial"/>
                <a:cs typeface="Arial"/>
                <a:sym typeface="Arial"/>
              </a:rPr>
              <a:t>, A. </a:t>
            </a:r>
            <a:r>
              <a:rPr lang="de-AT" sz="1440" i="1" dirty="0" err="1">
                <a:solidFill>
                  <a:srgbClr val="000000"/>
                </a:solidFill>
                <a:latin typeface="Arial"/>
                <a:ea typeface="Arial"/>
                <a:cs typeface="Arial"/>
                <a:sym typeface="Arial"/>
              </a:rPr>
              <a:t>Revenko</a:t>
            </a:r>
            <a:r>
              <a:rPr lang="de-AT" sz="1440" i="1" dirty="0">
                <a:solidFill>
                  <a:srgbClr val="000000"/>
                </a:solidFill>
                <a:latin typeface="Arial"/>
                <a:ea typeface="Arial"/>
                <a:cs typeface="Arial"/>
                <a:sym typeface="Arial"/>
              </a:rPr>
              <a:t>, A. </a:t>
            </a:r>
            <a:r>
              <a:rPr lang="de-AT" sz="1440" i="1" dirty="0" err="1">
                <a:solidFill>
                  <a:srgbClr val="000000"/>
                </a:solidFill>
                <a:latin typeface="Arial"/>
                <a:ea typeface="Arial"/>
                <a:cs typeface="Arial"/>
                <a:sym typeface="Arial"/>
              </a:rPr>
              <a:t>ten</a:t>
            </a:r>
            <a:r>
              <a:rPr lang="de-AT" sz="1440" i="1" dirty="0">
                <a:solidFill>
                  <a:srgbClr val="000000"/>
                </a:solidFill>
                <a:latin typeface="Arial"/>
                <a:ea typeface="Arial"/>
                <a:cs typeface="Arial"/>
                <a:sym typeface="Arial"/>
              </a:rPr>
              <a:t> </a:t>
            </a:r>
            <a:r>
              <a:rPr lang="de-AT" sz="1440" i="1" dirty="0" err="1">
                <a:solidFill>
                  <a:srgbClr val="000000"/>
                </a:solidFill>
                <a:latin typeface="Arial"/>
                <a:ea typeface="Arial"/>
                <a:cs typeface="Arial"/>
                <a:sym typeface="Arial"/>
              </a:rPr>
              <a:t>Teije</a:t>
            </a:r>
            <a:r>
              <a:rPr lang="de-AT" sz="1440" i="1" dirty="0">
                <a:solidFill>
                  <a:srgbClr val="000000"/>
                </a:solidFill>
                <a:latin typeface="Arial"/>
                <a:ea typeface="Arial"/>
                <a:cs typeface="Arial"/>
                <a:sym typeface="Arial"/>
              </a:rPr>
              <a:t>, and F. van </a:t>
            </a:r>
            <a:r>
              <a:rPr lang="de-AT" sz="1440" i="1" dirty="0" err="1">
                <a:solidFill>
                  <a:srgbClr val="000000"/>
                </a:solidFill>
                <a:latin typeface="Arial"/>
                <a:ea typeface="Arial"/>
                <a:cs typeface="Arial"/>
                <a:sym typeface="Arial"/>
              </a:rPr>
              <a:t>Harmelen</a:t>
            </a:r>
            <a:r>
              <a:rPr lang="de-AT" sz="1440" i="1" dirty="0">
                <a:solidFill>
                  <a:srgbClr val="000000"/>
                </a:solidFill>
                <a:latin typeface="Arial"/>
                <a:ea typeface="Arial"/>
                <a:cs typeface="Arial"/>
                <a:sym typeface="Arial"/>
              </a:rPr>
              <a:t>. 2023. </a:t>
            </a:r>
            <a:r>
              <a:rPr lang="de-AT" sz="1440" i="1" dirty="0" err="1">
                <a:solidFill>
                  <a:srgbClr val="000000"/>
                </a:solidFill>
                <a:latin typeface="Arial"/>
                <a:ea typeface="Arial"/>
                <a:cs typeface="Arial"/>
                <a:sym typeface="Arial"/>
              </a:rPr>
              <a:t>Combining</a:t>
            </a:r>
            <a:r>
              <a:rPr lang="de-AT" sz="1440" i="1" dirty="0">
                <a:solidFill>
                  <a:srgbClr val="000000"/>
                </a:solidFill>
                <a:latin typeface="Arial"/>
                <a:ea typeface="Arial"/>
                <a:cs typeface="Arial"/>
                <a:sym typeface="Arial"/>
              </a:rPr>
              <a:t> </a:t>
            </a:r>
            <a:r>
              <a:rPr lang="de-AT" sz="1440" i="1" dirty="0" err="1">
                <a:solidFill>
                  <a:srgbClr val="000000"/>
                </a:solidFill>
                <a:latin typeface="Arial"/>
                <a:ea typeface="Arial"/>
                <a:cs typeface="Arial"/>
                <a:sym typeface="Arial"/>
              </a:rPr>
              <a:t>Machine</a:t>
            </a:r>
            <a:r>
              <a:rPr lang="de-AT" sz="1440" i="1" dirty="0">
                <a:solidFill>
                  <a:srgbClr val="000000"/>
                </a:solidFill>
                <a:latin typeface="Arial"/>
                <a:ea typeface="Arial"/>
                <a:cs typeface="Arial"/>
                <a:sym typeface="Arial"/>
              </a:rPr>
              <a:t> Learning and </a:t>
            </a:r>
            <a:r>
              <a:rPr lang="de-AT" sz="1440" i="1" dirty="0" err="1">
                <a:solidFill>
                  <a:srgbClr val="000000"/>
                </a:solidFill>
                <a:latin typeface="Arial"/>
                <a:ea typeface="Arial"/>
                <a:cs typeface="Arial"/>
                <a:sym typeface="Arial"/>
              </a:rPr>
              <a:t>Semantic</a:t>
            </a:r>
            <a:r>
              <a:rPr lang="de-AT" sz="1440" i="1" dirty="0">
                <a:solidFill>
                  <a:srgbClr val="000000"/>
                </a:solidFill>
                <a:latin typeface="Arial"/>
                <a:ea typeface="Arial"/>
                <a:cs typeface="Arial"/>
                <a:sym typeface="Arial"/>
              </a:rPr>
              <a:t> Web: A </a:t>
            </a:r>
            <a:r>
              <a:rPr lang="de-AT" sz="1440" i="1" dirty="0" err="1">
                <a:solidFill>
                  <a:srgbClr val="000000"/>
                </a:solidFill>
                <a:latin typeface="Arial"/>
                <a:ea typeface="Arial"/>
                <a:cs typeface="Arial"/>
                <a:sym typeface="Arial"/>
              </a:rPr>
              <a:t>Systematic</a:t>
            </a:r>
            <a:r>
              <a:rPr lang="de-AT" sz="1440" i="1" dirty="0">
                <a:solidFill>
                  <a:srgbClr val="000000"/>
                </a:solidFill>
                <a:latin typeface="Arial"/>
                <a:ea typeface="Arial"/>
                <a:cs typeface="Arial"/>
                <a:sym typeface="Arial"/>
              </a:rPr>
              <a:t> Mapping Study. ACM Computing Survey. March 2023.</a:t>
            </a:r>
            <a:endParaRPr sz="144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950670418"/>
      </p:ext>
    </p:extLst>
  </p:cSld>
  <p:clrMapOvr>
    <a:masterClrMapping/>
  </p:clrMapOvr>
</p:sld>
</file>

<file path=ppt/theme/theme1.xml><?xml version="1.0" encoding="utf-8"?>
<a:theme xmlns:a="http://schemas.openxmlformats.org/drawingml/2006/main" name="1_Office">
  <a:themeElements>
    <a:clrScheme name="BilAI">
      <a:dk1>
        <a:srgbClr val="000000"/>
      </a:dk1>
      <a:lt1>
        <a:srgbClr val="FFFFFF"/>
      </a:lt1>
      <a:dk2>
        <a:srgbClr val="384147"/>
      </a:dk2>
      <a:lt2>
        <a:srgbClr val="E8E8E8"/>
      </a:lt2>
      <a:accent1>
        <a:srgbClr val="CFC700"/>
      </a:accent1>
      <a:accent2>
        <a:srgbClr val="E97132"/>
      </a:accent2>
      <a:accent3>
        <a:srgbClr val="196B24"/>
      </a:accent3>
      <a:accent4>
        <a:srgbClr val="0F9ED5"/>
      </a:accent4>
      <a:accent5>
        <a:srgbClr val="A02B93"/>
      </a:accent5>
      <a:accent6>
        <a:srgbClr val="ABA600"/>
      </a:accent6>
      <a:hlink>
        <a:srgbClr val="467886"/>
      </a:hlink>
      <a:folHlink>
        <a:srgbClr val="B6AF0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727</Words>
  <Application>Microsoft Macintosh PowerPoint</Application>
  <PresentationFormat>Widescreen</PresentationFormat>
  <Paragraphs>165</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Verdana</vt:lpstr>
      <vt:lpstr>Arial Black</vt:lpstr>
      <vt:lpstr>Aptos</vt:lpstr>
      <vt:lpstr>Arial</vt:lpstr>
      <vt:lpstr>Play</vt:lpstr>
      <vt:lpstr>Calibri</vt:lpstr>
      <vt:lpstr>Wingdings</vt:lpstr>
      <vt:lpstr>1_Office</vt:lpstr>
      <vt:lpstr>“Natural Data Understanding": LLMs, Agents, Knowledge Graphs -  why they need each other to solve (your?) Data problems?  Axel Polleres Inst. for Data, Process &amp; Knowledge Management, WU Wien</vt:lpstr>
      <vt:lpstr>LLMs get better  “are supposed to be PhD level” </vt:lpstr>
      <vt:lpstr>Knowledge Graphs (and Databases) to the rescue…</vt:lpstr>
      <vt:lpstr>Knowledge Graphs (and Databases) to the rescue…</vt:lpstr>
      <vt:lpstr>PowerPoint Presentation</vt:lpstr>
      <vt:lpstr>But are (your?) KGs &amp; Databases actually better?</vt:lpstr>
      <vt:lpstr>But are (your?) KGs &amp; Databases actually better?</vt:lpstr>
      <vt:lpstr>Why KGs can’t (scalably) be correct either:</vt:lpstr>
      <vt:lpstr>What’s next? </vt:lpstr>
      <vt:lpstr>What’s next? Where should this go?</vt:lpstr>
      <vt:lpstr>What’s next? Where should this go?</vt:lpstr>
      <vt:lpstr>What’s next? Where should this go?</vt:lpstr>
      <vt:lpstr>What’s next? Where should this go? What is a solution we should jointly work towards?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Bilateral AI</dc:title>
  <cp:lastModifiedBy>Polleres, Axel</cp:lastModifiedBy>
  <cp:revision>67</cp:revision>
  <cp:lastPrinted>2025-06-23T06:39:22Z</cp:lastPrinted>
  <dcterms:modified xsi:type="dcterms:W3CDTF">2025-10-03T10:49:11Z</dcterms:modified>
</cp:coreProperties>
</file>