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97" r:id="rId2"/>
    <p:sldId id="258" r:id="rId3"/>
    <p:sldId id="277" r:id="rId4"/>
    <p:sldId id="260" r:id="rId5"/>
    <p:sldId id="273" r:id="rId6"/>
    <p:sldId id="286" r:id="rId7"/>
    <p:sldId id="289" r:id="rId8"/>
    <p:sldId id="318" r:id="rId9"/>
    <p:sldId id="283" r:id="rId10"/>
    <p:sldId id="322" r:id="rId11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5A1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3"/>
    <p:restoredTop sz="94874"/>
  </p:normalViewPr>
  <p:slideViewPr>
    <p:cSldViewPr snapToGrid="0">
      <p:cViewPr varScale="1">
        <p:scale>
          <a:sx n="103" d="100"/>
          <a:sy n="103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C6890-A492-1A42-9B9C-737C699D5726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3A62B-FE3D-8D47-8AC5-4C7248F3AF1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6985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37809c27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37809c27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14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AT" dirty="0"/>
              <a:t>oesn’t fit the flat RDF model…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3A62B-FE3D-8D47-8AC5-4C7248F3AF19}" type="slidenum">
              <a:rPr lang="en-AT" smtClean="0"/>
              <a:t>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4041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69C2-F1CE-C746-E6B4-F16719005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86B7B-F832-E03A-C7FF-C5D2287BF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F795D-5C1A-A8B1-4A5E-0AE8A16F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F3119-C534-593E-2A8A-679DF680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0D75A-A844-A493-4362-4FD887F1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8240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1B18-96F1-1DE6-B608-F0565569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37A90-8A28-F730-609F-308BC7165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BD120-D0C9-0C1F-73F8-D8C00DFD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7E4DD-621E-4424-0679-85A64BF70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55140-70CB-AC77-AF7C-3D288B62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009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ABC23-445B-BFD4-A0F8-EA08C6378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457A9-399A-AB18-9F14-38BE6D823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1126C-8989-56BB-562C-7C39A676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5685-9843-507B-8939-53E233A6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55533-D8B9-7B0C-40EA-BBE65345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8176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5EB6CC-4363-9D27-9F5A-5A60937B67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l="7723" r="6012" b="34965"/>
          <a:stretch/>
        </p:blipFill>
        <p:spPr>
          <a:xfrm>
            <a:off x="1" y="3620600"/>
            <a:ext cx="12192000" cy="3237401"/>
          </a:xfrm>
          <a:prstGeom prst="rect">
            <a:avLst/>
          </a:prstGeom>
        </p:spPr>
      </p:pic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609608" y="166097"/>
            <a:ext cx="8518894" cy="1042771"/>
          </a:xfrm>
          <a:prstGeom prst="rect">
            <a:avLst/>
          </a:prstGeom>
          <a:solidFill>
            <a:schemeClr val="tx1">
              <a:lumMod val="95000"/>
              <a:lumOff val="5000"/>
              <a:alpha val="41952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84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606637" y="3056468"/>
            <a:ext cx="5712883" cy="731684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548640" lvl="0" indent="-2743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2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97280" lvl="1" indent="-41148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645920" lvl="2" indent="-4114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▪"/>
              <a:defRPr/>
            </a:lvl3pPr>
            <a:lvl4pPr marL="2194560" lvl="3" indent="-4114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▪"/>
              <a:defRPr/>
            </a:lvl4pPr>
            <a:lvl5pPr marL="2743200" lvl="4" indent="-4114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▪"/>
              <a:defRPr/>
            </a:lvl5pPr>
            <a:lvl6pPr marL="3291840" lvl="5" indent="-41148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oogle Shape;22;p7"/>
          <p:cNvPicPr preferRelativeResize="0"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590413" y="212730"/>
            <a:ext cx="1151122" cy="8551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609601" y="1390803"/>
            <a:ext cx="1030856" cy="60236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80">
              <a:ln>
                <a:noFill/>
              </a:ln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1F36AD-4D01-FD7B-06C3-93238930EF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406136" y="4814178"/>
            <a:ext cx="2239412" cy="3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687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0">
          <p15:clr>
            <a:srgbClr val="E46962"/>
          </p15:clr>
        </p15:guide>
        <p15:guide id="2" orient="horz" pos="3456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628F9-7010-0479-A196-FAAB4CDC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48EB7-15FC-44D8-5116-4A196C423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460DE-F276-752E-F4B0-3345329A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1B608-89EC-028C-72C1-434EB298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BDD53-A788-8A5C-64C3-CA621F6F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455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6C1A-7766-8989-8A29-AFFF5642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DDEAC-877D-168B-DEF1-1AD21261D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7602-3E74-3406-19A7-92C21EB7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5D88-17C1-FFD0-C155-4DB6CBB4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1E366-6FBA-D4F4-448E-40F20CCC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7397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BF75-58AE-33D6-776B-20E7BE3E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FB94-1A58-397E-19C7-29F97EA19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0AFD-7825-DDD5-2F0E-FB3816677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15596-3803-658C-3260-D863656B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26DA4-7032-1C70-668C-76DFFD96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867C4-86B4-0797-3CF2-23C07214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6102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0B0C-330A-5582-0BD7-4A3DC7FF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1D01E-7065-E09D-8857-F22275EB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1135A-BFB0-6753-D90E-BDEEDD1FD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929F4-5727-AA3A-CD53-18C0DB6E1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298FB-BC8F-124C-68EE-30C70024C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341C9-3FD4-1B2D-C34A-F96DF995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7ABBF-EA80-2BF0-F23D-6F143C0A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7F0BA5-414C-61F5-EF19-94488975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94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EAAE-5A6F-169D-9E1E-4FC1D45B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30859-4BB7-D6F6-B2E8-E1910944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275DE-4502-9600-D743-74A3879F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841C5-0C1F-8166-7085-BC17C31E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835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43245-EA6B-0EB5-600B-3D685331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E60D7-B6B8-D3FE-B4F0-C5D1CEFF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B156D-0004-0D74-12C2-EC7E2A05B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2605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9A4B-7E2C-E13F-7DEE-5B25AD2E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BC9F4-686C-81B9-999B-E8FFF2E14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8656A-0836-9376-9EE1-4996B9303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127CE-B955-A13A-4F56-CB4196AE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ED603-9C3A-695B-FABD-DDD6B661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E225A-F7FA-17D8-6D62-3CE95286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933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3E5F-5AE2-AB33-E192-1358CDF0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0E2BE-F9E1-908E-4725-B288E64C3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3B84C-A9FD-E5F3-3B98-BF713ED17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F78EB-AE23-EEDC-92C2-FADAE68F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91E02-E6F8-C2C9-A6EA-F3DF6AAE0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6712F-E1FC-43F1-47A0-D005B121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6981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733EA-E1F6-AB36-26E9-43E144CA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9B472-9D8A-5DB7-56EF-E30C7FAEB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70B64-2F43-B344-DF50-17AC9CB5F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D09D-3514-3949-B951-2284E73DBFE5}" type="datetimeFigureOut">
              <a:rPr lang="en-AT" smtClean="0"/>
              <a:t>04.11.25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F237E-F801-42F6-0101-BAD42EFE5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033C5-AD09-98CE-317F-CD4DDC8D0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DF5AD-D066-7747-98F6-024ED7C50BA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6745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ctrTitle"/>
          </p:nvPr>
        </p:nvSpPr>
        <p:spPr>
          <a:xfrm>
            <a:off x="606637" y="544470"/>
            <a:ext cx="8518894" cy="18021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6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How Does Knowledge Evolve in Open Knowledge Graphs?</a:t>
            </a:r>
            <a:endParaRPr sz="3600" i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606637" y="2831872"/>
            <a:ext cx="5979514" cy="1194256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</p:spPr>
        <p:txBody>
          <a:bodyPr spcFirstLastPara="1" vert="horz" wrap="square" lIns="274320" tIns="259200" rIns="274320" bIns="259200" rtlCol="0" anchor="t" anchorCtr="0">
            <a:noAutofit/>
          </a:bodyPr>
          <a:lstStyle/>
          <a:p>
            <a:pPr marL="0" indent="0">
              <a:buSzPts val="2000"/>
            </a:pPr>
            <a:r>
              <a:rPr lang="en-US" sz="1800" i="1" dirty="0"/>
              <a:t>Axel Polleres, </a:t>
            </a:r>
            <a:r>
              <a:rPr lang="en-US" sz="1800" b="1" i="1" dirty="0"/>
              <a:t>Daniil </a:t>
            </a:r>
            <a:r>
              <a:rPr lang="en-US" sz="1800" b="1" i="1" dirty="0" err="1"/>
              <a:t>Dobriy</a:t>
            </a:r>
            <a:r>
              <a:rPr lang="en-US" sz="1800" i="1" dirty="0"/>
              <a:t>, Nicolas Ferranti</a:t>
            </a:r>
          </a:p>
          <a:p>
            <a:pPr marL="0" indent="0">
              <a:buSzPts val="2000"/>
            </a:pPr>
            <a:r>
              <a:rPr lang="en-US" sz="1800" i="1" dirty="0"/>
              <a:t>(authors present here at ISWC)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94D13-6B23-9F59-C102-A20FC6FD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2291">
            <a:off x="8182508" y="1764930"/>
            <a:ext cx="3459478" cy="52495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0791643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5694-ED76-75BE-A552-10D87DE2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>
                <a:latin typeface="LMRoman10"/>
              </a:rPr>
              <a:t>D</a:t>
            </a:r>
            <a:r>
              <a:rPr lang="en-GB" b="1" i="1" dirty="0">
                <a:effectLst/>
                <a:latin typeface="LMRoman10"/>
              </a:rPr>
              <a:t>o we have the right techniques to process evolving KGs?</a:t>
            </a:r>
            <a:r>
              <a:rPr lang="en-GB" sz="4000" b="1" i="1" dirty="0">
                <a:effectLst/>
                <a:latin typeface="LMRoman10"/>
              </a:rPr>
              <a:t> 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2FC5-EA6C-1376-03B4-7EA145D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13" y="2141537"/>
            <a:ext cx="8547696" cy="4351338"/>
          </a:xfrm>
        </p:spPr>
        <p:txBody>
          <a:bodyPr>
            <a:normAutofit fontScale="92500" lnSpcReduction="10000"/>
          </a:bodyPr>
          <a:lstStyle/>
          <a:p>
            <a:r>
              <a:rPr lang="en-AT" dirty="0"/>
              <a:t>What (else) will you </a:t>
            </a:r>
            <a:r>
              <a:rPr lang="en-AT"/>
              <a:t>find here </a:t>
            </a:r>
            <a:r>
              <a:rPr lang="en-AT" dirty="0"/>
              <a:t>in our paper?  Survey of …</a:t>
            </a:r>
          </a:p>
          <a:p>
            <a:pPr lvl="1"/>
            <a:r>
              <a:rPr lang="en-AT" b="1" dirty="0"/>
              <a:t>Storage techniques</a:t>
            </a:r>
            <a:r>
              <a:rPr lang="en-AT" dirty="0"/>
              <a:t> for </a:t>
            </a:r>
            <a:r>
              <a:rPr lang="en-AT" i="1" dirty="0"/>
              <a:t>evolving KGs</a:t>
            </a:r>
          </a:p>
          <a:p>
            <a:pPr lvl="1"/>
            <a:r>
              <a:rPr lang="en-AT" b="1" dirty="0"/>
              <a:t>Reasoning &amp; Querying techniques </a:t>
            </a:r>
            <a:r>
              <a:rPr lang="en-AT" dirty="0"/>
              <a:t>for </a:t>
            </a:r>
            <a:r>
              <a:rPr lang="en-AT" i="1" dirty="0"/>
              <a:t>evolving KGs</a:t>
            </a:r>
          </a:p>
          <a:p>
            <a:pPr lvl="1"/>
            <a:r>
              <a:rPr lang="en-AT" b="1" dirty="0"/>
              <a:t>Learning &amp; Embeddings </a:t>
            </a:r>
            <a:r>
              <a:rPr lang="en-AT" dirty="0"/>
              <a:t>for </a:t>
            </a:r>
            <a:r>
              <a:rPr lang="en-AT" i="1" dirty="0"/>
              <a:t>evolving KGs</a:t>
            </a:r>
          </a:p>
          <a:p>
            <a:pPr lvl="1"/>
            <a:endParaRPr lang="en-AT" i="1" dirty="0"/>
          </a:p>
          <a:p>
            <a:pPr lvl="1"/>
            <a:endParaRPr lang="en-AT" i="1" dirty="0"/>
          </a:p>
          <a:p>
            <a:r>
              <a:rPr lang="en-AT" i="1" dirty="0"/>
              <a:t>Challenges:</a:t>
            </a:r>
          </a:p>
          <a:p>
            <a:pPr lvl="1"/>
            <a:r>
              <a:rPr lang="en-AT" i="1" dirty="0"/>
              <a:t>How do we make these methods scale to large-scale, evolving, collaborative KGs? </a:t>
            </a:r>
          </a:p>
          <a:p>
            <a:pPr lvl="1"/>
            <a:r>
              <a:rPr lang="en-GB" i="1" dirty="0"/>
              <a:t>E</a:t>
            </a:r>
            <a:r>
              <a:rPr lang="en-AT" i="1" dirty="0"/>
              <a:t>.g. </a:t>
            </a:r>
          </a:p>
          <a:p>
            <a:pPr lvl="2"/>
            <a:r>
              <a:rPr lang="en-AT" dirty="0"/>
              <a:t>How to reason and query over evolving KGs? </a:t>
            </a:r>
          </a:p>
          <a:p>
            <a:pPr lvl="2"/>
            <a:r>
              <a:rPr lang="en-AT" dirty="0"/>
              <a:t>How to scale and modularize existing techniques over highly reified KGs?</a:t>
            </a:r>
          </a:p>
          <a:p>
            <a:pPr lvl="1"/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93F2C-1D98-11B4-FAAB-28447A94C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5148">
            <a:off x="8616598" y="1342857"/>
            <a:ext cx="3029526" cy="4597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36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18FB-A833-D9BD-B458-71CE4326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3" y="365125"/>
            <a:ext cx="11527435" cy="1325563"/>
          </a:xfrm>
        </p:spPr>
        <p:txBody>
          <a:bodyPr>
            <a:normAutofit/>
          </a:bodyPr>
          <a:lstStyle/>
          <a:p>
            <a:r>
              <a:rPr lang="en-AT" sz="4000" b="1" i="1" dirty="0">
                <a:solidFill>
                  <a:srgbClr val="FF0000"/>
                </a:solidFill>
              </a:rPr>
              <a:t>Disclaimer: Our paper is/was a </a:t>
            </a:r>
            <a:r>
              <a:rPr lang="en-AT" sz="4000" b="1" i="1" u="sng" dirty="0">
                <a:solidFill>
                  <a:srgbClr val="FF0000"/>
                </a:solidFill>
              </a:rPr>
              <a:t>call for ACTION</a:t>
            </a:r>
            <a:r>
              <a:rPr lang="en-AT" sz="4000" b="1" i="1" dirty="0"/>
              <a:t>!</a:t>
            </a:r>
            <a:br>
              <a:rPr lang="en-AT" sz="4000" b="1" i="1" dirty="0"/>
            </a:br>
            <a:r>
              <a:rPr lang="en-AT" sz="4000" dirty="0"/>
              <a:t>Main questions raised (not answered!) in the paper: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9E56-344F-71AC-87D6-27FCBB1A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effectLst/>
                <a:latin typeface="LMRoman10"/>
              </a:rPr>
              <a:t>Which publicly accessible, open KGs are observable in a manner that would allow a longitudinal analysis of their evolution and how? </a:t>
            </a:r>
          </a:p>
          <a:p>
            <a:endParaRPr lang="en-GB" i="1" dirty="0">
              <a:latin typeface="LMRoman10"/>
            </a:endParaRPr>
          </a:p>
          <a:p>
            <a:endParaRPr lang="en-GB" i="1" dirty="0">
              <a:effectLst/>
              <a:latin typeface="LMRoman10"/>
            </a:endParaRPr>
          </a:p>
          <a:p>
            <a:r>
              <a:rPr lang="en-GB" i="1" dirty="0">
                <a:effectLst/>
                <a:latin typeface="LMRoman10"/>
              </a:rPr>
              <a:t>Do we have the right metrics to analys</a:t>
            </a:r>
            <a:r>
              <a:rPr lang="en-GB" i="1" dirty="0">
                <a:latin typeface="LMRoman10"/>
              </a:rPr>
              <a:t>e KGs’ evolution</a:t>
            </a:r>
            <a:r>
              <a:rPr lang="en-GB" i="1" dirty="0">
                <a:effectLst/>
                <a:latin typeface="LMRoman10"/>
              </a:rPr>
              <a:t>?</a:t>
            </a:r>
          </a:p>
          <a:p>
            <a:pPr marL="0" indent="0">
              <a:buNone/>
            </a:pPr>
            <a:endParaRPr lang="en-GB" i="1" dirty="0">
              <a:effectLst/>
              <a:latin typeface="LMRoman10"/>
            </a:endParaRPr>
          </a:p>
          <a:p>
            <a:r>
              <a:rPr lang="en-GB" i="1" dirty="0">
                <a:latin typeface="LMRoman10"/>
              </a:rPr>
              <a:t>D</a:t>
            </a:r>
            <a:r>
              <a:rPr lang="en-GB" i="1" dirty="0">
                <a:effectLst/>
                <a:latin typeface="LMRoman10"/>
              </a:rPr>
              <a:t>o we have the right techniques to process evolving KGs?</a:t>
            </a:r>
            <a:r>
              <a:rPr lang="en-GB" sz="2400" i="1" dirty="0">
                <a:effectLst/>
                <a:latin typeface="LMRoman10"/>
              </a:rPr>
              <a:t> </a:t>
            </a:r>
            <a:endParaRPr lang="en-GB" sz="3600" dirty="0"/>
          </a:p>
          <a:p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FEF0C-5AC1-8B3D-87DB-CAE677D53FAF}"/>
              </a:ext>
            </a:extLst>
          </p:cNvPr>
          <p:cNvSpPr txBox="1"/>
          <p:nvPr/>
        </p:nvSpPr>
        <p:spPr>
          <a:xfrm>
            <a:off x="2472266" y="2668600"/>
            <a:ext cx="7535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GB" sz="2400" i="1" dirty="0">
                <a:latin typeface="LMRoman10"/>
              </a:rPr>
              <a:t>	</a:t>
            </a:r>
            <a:r>
              <a:rPr lang="en-GB" sz="2400" i="1" dirty="0">
                <a:latin typeface="LMRoman10"/>
                <a:sym typeface="Wingdings" pitchFamily="2" charset="2"/>
              </a:rPr>
              <a:t> What dimensions does evolution have at all?</a:t>
            </a:r>
            <a:endParaRPr lang="en-GB" i="1" dirty="0">
              <a:effectLst/>
              <a:latin typeface="LMRoman10"/>
            </a:endParaRPr>
          </a:p>
        </p:txBody>
      </p:sp>
    </p:spTree>
    <p:extLst>
      <p:ext uri="{BB962C8B-B14F-4D97-AF65-F5344CB8AC3E}">
        <p14:creationId xmlns:p14="http://schemas.microsoft.com/office/powerpoint/2010/main" val="9166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AD8F03-EDD9-8171-54F7-0A42863DC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466" y="2068757"/>
            <a:ext cx="7323663" cy="4563626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1F20D34-5D74-CAA1-153D-E34B11A74532}"/>
              </a:ext>
            </a:extLst>
          </p:cNvPr>
          <p:cNvSpPr/>
          <p:nvPr/>
        </p:nvSpPr>
        <p:spPr>
          <a:xfrm>
            <a:off x="2743200" y="5240074"/>
            <a:ext cx="2370825" cy="1551093"/>
          </a:xfrm>
          <a:prstGeom prst="wedgeRoundRectCallout">
            <a:avLst>
              <a:gd name="adj1" fmla="val 141622"/>
              <a:gd name="adj2" fmla="val -14300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statement that Picasso created Guernica was only created in </a:t>
            </a:r>
            <a:r>
              <a:rPr lang="en-GB" dirty="0" err="1"/>
              <a:t>Wikidata</a:t>
            </a:r>
            <a:r>
              <a:rPr lang="en-GB" dirty="0"/>
              <a:t> in March 2013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E2ED0-3C80-AFF9-5116-8375FE14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71" y="365125"/>
            <a:ext cx="11192929" cy="1325563"/>
          </a:xfrm>
        </p:spPr>
        <p:txBody>
          <a:bodyPr/>
          <a:lstStyle/>
          <a:p>
            <a:r>
              <a:rPr lang="en-GB" sz="4400" i="1" dirty="0">
                <a:latin typeface="LMRoman10"/>
                <a:sym typeface="Wingdings" pitchFamily="2" charset="2"/>
              </a:rPr>
              <a:t>What dimensions does KG evolution have at all?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E4D14-85FA-EE1C-F632-8BE9037F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71" y="1376024"/>
            <a:ext cx="11492819" cy="4351338"/>
          </a:xfrm>
        </p:spPr>
        <p:txBody>
          <a:bodyPr/>
          <a:lstStyle/>
          <a:p>
            <a:pPr lvl="1"/>
            <a:r>
              <a:rPr lang="en-AT" b="1" dirty="0">
                <a:solidFill>
                  <a:schemeClr val="accent2">
                    <a:lumMod val="75000"/>
                  </a:schemeClr>
                </a:solidFill>
              </a:rPr>
              <a:t>Temporal KGs</a:t>
            </a:r>
            <a:r>
              <a:rPr lang="en-AT" dirty="0"/>
              <a:t>: Time as Data (“valid time”, Dates/Timestamps, Intervals, start/end events)</a:t>
            </a:r>
            <a:endParaRPr lang="en-AT" dirty="0">
              <a:solidFill>
                <a:srgbClr val="4472C4"/>
              </a:solidFill>
            </a:endParaRPr>
          </a:p>
          <a:p>
            <a:pPr lvl="1"/>
            <a:r>
              <a:rPr lang="en-GB" b="1" dirty="0">
                <a:solidFill>
                  <a:srgbClr val="4472C4"/>
                </a:solidFill>
              </a:rPr>
              <a:t>Time-varying KGs</a:t>
            </a:r>
            <a:r>
              <a:rPr lang="en-GB" dirty="0"/>
              <a:t>: Time as meta-data/log data  (“transaction time”, E</a:t>
            </a:r>
            <a:r>
              <a:rPr lang="en-AT" dirty="0"/>
              <a:t>dit events(Dates/Timestamps)</a:t>
            </a:r>
            <a:endParaRPr lang="en-GB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457200" lvl="1" indent="0">
              <a:buNone/>
            </a:pPr>
            <a:endParaRPr lang="en-AT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4B1E3F5-2A95-08D6-5CC6-9EEE8D061C64}"/>
              </a:ext>
            </a:extLst>
          </p:cNvPr>
          <p:cNvSpPr/>
          <p:nvPr/>
        </p:nvSpPr>
        <p:spPr>
          <a:xfrm>
            <a:off x="2616393" y="3194770"/>
            <a:ext cx="2192867" cy="1761066"/>
          </a:xfrm>
          <a:prstGeom prst="wedgeRoundRectCallout">
            <a:avLst>
              <a:gd name="adj1" fmla="val 79761"/>
              <a:gd name="adj2" fmla="val -4430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effectLst/>
                <a:latin typeface="LMRoman10"/>
              </a:rPr>
              <a:t>“Guernica” (Q175036) was created on 28 November 2012 in </a:t>
            </a:r>
            <a:r>
              <a:rPr lang="en-GB" sz="1800" dirty="0" err="1">
                <a:effectLst/>
                <a:latin typeface="LMRoman10"/>
              </a:rPr>
              <a:t>Wikidata</a:t>
            </a:r>
            <a:endParaRPr lang="en-GB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9922950B-0119-204D-D275-64258614B4E8}"/>
              </a:ext>
            </a:extLst>
          </p:cNvPr>
          <p:cNvSpPr/>
          <p:nvPr/>
        </p:nvSpPr>
        <p:spPr>
          <a:xfrm>
            <a:off x="9838262" y="2325605"/>
            <a:ext cx="2192867" cy="1761066"/>
          </a:xfrm>
          <a:prstGeom prst="wedgeRoundRectCallout">
            <a:avLst>
              <a:gd name="adj1" fmla="val -95737"/>
              <a:gd name="adj2" fmla="val -240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effectLst/>
                <a:latin typeface="LMRoman10"/>
              </a:rPr>
              <a:t>“Pablo Picasso” (Q5593) added on 1 November 2012 </a:t>
            </a:r>
            <a:endParaRPr lang="en-GB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A176BEA-D027-54B3-5B79-9FFFA7A4B74A}"/>
              </a:ext>
            </a:extLst>
          </p:cNvPr>
          <p:cNvSpPr/>
          <p:nvPr/>
        </p:nvSpPr>
        <p:spPr>
          <a:xfrm>
            <a:off x="8835637" y="5945375"/>
            <a:ext cx="3356363" cy="880533"/>
          </a:xfrm>
          <a:prstGeom prst="wedgeRoundRectCallout">
            <a:avLst>
              <a:gd name="adj1" fmla="val -41511"/>
              <a:gd name="adj2" fmla="val -101142"/>
              <a:gd name="adj3" fmla="val 16667"/>
            </a:avLst>
          </a:prstGeom>
          <a:solidFill>
            <a:srgbClr val="C65A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effectLst/>
                <a:latin typeface="LMRoman10"/>
              </a:rPr>
              <a:t>“Guernica” (Q175036) was painted between May and June 1937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EBC4DE-9429-AAB0-0961-696DC5C20D09}"/>
              </a:ext>
            </a:extLst>
          </p:cNvPr>
          <p:cNvSpPr/>
          <p:nvPr/>
        </p:nvSpPr>
        <p:spPr>
          <a:xfrm>
            <a:off x="6944497" y="4086671"/>
            <a:ext cx="5086632" cy="1395305"/>
          </a:xfrm>
          <a:prstGeom prst="roundRect">
            <a:avLst/>
          </a:prstGeom>
          <a:noFill/>
          <a:ln w="28575">
            <a:solidFill>
              <a:srgbClr val="C6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817FF-F5FF-181D-93D7-03F22FCE8E0B}"/>
              </a:ext>
            </a:extLst>
          </p:cNvPr>
          <p:cNvSpPr txBox="1"/>
          <p:nvPr/>
        </p:nvSpPr>
        <p:spPr>
          <a:xfrm>
            <a:off x="80368" y="3353554"/>
            <a:ext cx="2662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Bottomline</a:t>
            </a:r>
            <a:r>
              <a:rPr lang="en-GB" i="1" dirty="0">
                <a:solidFill>
                  <a:srgbClr val="FF0000"/>
                </a:solidFill>
              </a:rPr>
              <a:t>:</a:t>
            </a:r>
          </a:p>
          <a:p>
            <a:r>
              <a:rPr lang="en-GB" i="1" dirty="0">
                <a:solidFill>
                  <a:srgbClr val="FF0000"/>
                </a:solidFill>
              </a:rPr>
              <a:t>Tracing is time in published KGs is </a:t>
            </a:r>
            <a:r>
              <a:rPr lang="en-GB" i="1" u="sng" dirty="0">
                <a:solidFill>
                  <a:srgbClr val="FF0000"/>
                </a:solidFill>
              </a:rPr>
              <a:t>not standardized</a:t>
            </a:r>
            <a:r>
              <a:rPr lang="en-GB" i="1" dirty="0">
                <a:solidFill>
                  <a:srgbClr val="FF0000"/>
                </a:solidFill>
              </a:rPr>
              <a:t>:</a:t>
            </a:r>
          </a:p>
          <a:p>
            <a:endParaRPr lang="en-GB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Not observable/ recorded for many KGs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M</a:t>
            </a:r>
            <a:r>
              <a:rPr lang="en-AT" i="1" dirty="0"/>
              <a:t>odeled within or outside of the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i="1" dirty="0"/>
              <a:t>Using different forms of reification</a:t>
            </a:r>
          </a:p>
        </p:txBody>
      </p:sp>
    </p:spTree>
    <p:extLst>
      <p:ext uri="{BB962C8B-B14F-4D97-AF65-F5344CB8AC3E}">
        <p14:creationId xmlns:p14="http://schemas.microsoft.com/office/powerpoint/2010/main" val="2789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4" grpId="0" animBg="1"/>
      <p:bldP spid="7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2ED0-3C80-AFF9-5116-8375FE14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i="1" dirty="0">
                <a:latin typeface="LMRoman10"/>
                <a:sym typeface="Wingdings" pitchFamily="2" charset="2"/>
              </a:rPr>
              <a:t>What dimensions does evolution have at all?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E4D14-85FA-EE1C-F632-8BE9037F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Instance evolution</a:t>
            </a:r>
          </a:p>
          <a:p>
            <a:r>
              <a:rPr lang="en-AT" dirty="0"/>
              <a:t>Schema evolution</a:t>
            </a:r>
          </a:p>
          <a:p>
            <a:r>
              <a:rPr lang="en-AT" dirty="0"/>
              <a:t>Collaboration models</a:t>
            </a:r>
          </a:p>
          <a:p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983ED-31F5-85A6-DB7B-4FDF643A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56" y="1334028"/>
            <a:ext cx="10248011" cy="435133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026088-0812-27BD-C7F5-B63F2F5221DE}"/>
              </a:ext>
            </a:extLst>
          </p:cNvPr>
          <p:cNvGrpSpPr/>
          <p:nvPr/>
        </p:nvGrpSpPr>
        <p:grpSpPr>
          <a:xfrm>
            <a:off x="2878668" y="2230439"/>
            <a:ext cx="4538131" cy="2414056"/>
            <a:chOff x="2878668" y="2230439"/>
            <a:chExt cx="4538131" cy="241405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ED4DFF1-3A8E-E3E3-1751-EE88402A7587}"/>
                </a:ext>
              </a:extLst>
            </p:cNvPr>
            <p:cNvSpPr/>
            <p:nvPr/>
          </p:nvSpPr>
          <p:spPr>
            <a:xfrm>
              <a:off x="4639734" y="2235200"/>
              <a:ext cx="1066799" cy="42439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DA28460-DEFE-1C49-E31A-D0C7BCE16A6E}"/>
                </a:ext>
              </a:extLst>
            </p:cNvPr>
            <p:cNvSpPr/>
            <p:nvPr/>
          </p:nvSpPr>
          <p:spPr>
            <a:xfrm>
              <a:off x="4893733" y="2387599"/>
              <a:ext cx="423334" cy="225213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A26DB0A-BF0C-BA09-93A9-CD0FB07D98E1}"/>
                </a:ext>
              </a:extLst>
            </p:cNvPr>
            <p:cNvSpPr/>
            <p:nvPr/>
          </p:nvSpPr>
          <p:spPr>
            <a:xfrm>
              <a:off x="5046132" y="3204103"/>
              <a:ext cx="2370667" cy="42439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6DBB3A2-C36A-536A-2312-2FECB61542F1}"/>
                </a:ext>
              </a:extLst>
            </p:cNvPr>
            <p:cNvSpPr/>
            <p:nvPr/>
          </p:nvSpPr>
          <p:spPr>
            <a:xfrm>
              <a:off x="4131733" y="4220104"/>
              <a:ext cx="2370667" cy="42439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CF8768D-4CB3-6122-9A01-358E4BCF6820}"/>
                </a:ext>
              </a:extLst>
            </p:cNvPr>
            <p:cNvSpPr/>
            <p:nvPr/>
          </p:nvSpPr>
          <p:spPr>
            <a:xfrm>
              <a:off x="2878668" y="2235201"/>
              <a:ext cx="2590800" cy="2404532"/>
            </a:xfrm>
            <a:prstGeom prst="roundRect">
              <a:avLst>
                <a:gd name="adj" fmla="val 141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2B0A9CF-2E15-95AB-C437-2553C508F9D0}"/>
                </a:ext>
              </a:extLst>
            </p:cNvPr>
            <p:cNvSpPr/>
            <p:nvPr/>
          </p:nvSpPr>
          <p:spPr>
            <a:xfrm>
              <a:off x="4893733" y="2230439"/>
              <a:ext cx="2523065" cy="1498068"/>
            </a:xfrm>
            <a:prstGeom prst="roundRect">
              <a:avLst>
                <a:gd name="adj" fmla="val 1556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15B75B4-2315-A11A-1303-87F7E1749590}"/>
                </a:ext>
              </a:extLst>
            </p:cNvPr>
            <p:cNvSpPr/>
            <p:nvPr/>
          </p:nvSpPr>
          <p:spPr>
            <a:xfrm>
              <a:off x="4893732" y="3179234"/>
              <a:ext cx="2523065" cy="1452030"/>
            </a:xfrm>
            <a:prstGeom prst="roundRect">
              <a:avLst>
                <a:gd name="adj" fmla="val 1556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9E0731C-D5A2-6074-3CC1-4E65E2A8305A}"/>
              </a:ext>
            </a:extLst>
          </p:cNvPr>
          <p:cNvSpPr/>
          <p:nvPr/>
        </p:nvSpPr>
        <p:spPr>
          <a:xfrm>
            <a:off x="7434180" y="2237054"/>
            <a:ext cx="210766" cy="24008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8A4323-5BED-BE04-90A6-566EB280287B}"/>
              </a:ext>
            </a:extLst>
          </p:cNvPr>
          <p:cNvSpPr txBox="1"/>
          <p:nvPr/>
        </p:nvSpPr>
        <p:spPr>
          <a:xfrm>
            <a:off x="7589632" y="3205424"/>
            <a:ext cx="2244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2000" b="1" dirty="0">
                <a:latin typeface="Arial" panose="020B0604020202020204" pitchFamily="34" charset="0"/>
                <a:cs typeface="Arial" panose="020B0604020202020204" pitchFamily="34" charset="0"/>
              </a:rPr>
              <a:t>Time-Varying KG</a:t>
            </a:r>
          </a:p>
        </p:txBody>
      </p:sp>
    </p:spTree>
    <p:extLst>
      <p:ext uri="{BB962C8B-B14F-4D97-AF65-F5344CB8AC3E}">
        <p14:creationId xmlns:p14="http://schemas.microsoft.com/office/powerpoint/2010/main" val="10220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2ED0-3C80-AFF9-5116-8375FE14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i="1" dirty="0">
                <a:latin typeface="LMRoman10"/>
                <a:sym typeface="Wingdings" pitchFamily="2" charset="2"/>
              </a:rPr>
              <a:t>What dimensions does evolution have at all?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E4D14-85FA-EE1C-F632-8BE9037F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0200" cy="1768475"/>
          </a:xfrm>
        </p:spPr>
        <p:txBody>
          <a:bodyPr/>
          <a:lstStyle/>
          <a:p>
            <a:r>
              <a:rPr lang="en-AT" dirty="0"/>
              <a:t>Instance evolution</a:t>
            </a:r>
          </a:p>
          <a:p>
            <a:r>
              <a:rPr lang="en-AT" dirty="0"/>
              <a:t>Schema evolution</a:t>
            </a:r>
          </a:p>
          <a:p>
            <a:r>
              <a:rPr lang="en-AT" dirty="0"/>
              <a:t>Collaboration evolution</a:t>
            </a:r>
          </a:p>
          <a:p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983ED-31F5-85A6-DB7B-4FDF643A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67" y="3594100"/>
            <a:ext cx="6400800" cy="2717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B2D1BB-B2F4-69F1-237D-C3C8DB7CEDA7}"/>
              </a:ext>
            </a:extLst>
          </p:cNvPr>
          <p:cNvSpPr txBox="1">
            <a:spLocks/>
          </p:cNvSpPr>
          <p:nvPr/>
        </p:nvSpPr>
        <p:spPr>
          <a:xfrm>
            <a:off x="6333067" y="1715029"/>
            <a:ext cx="5858933" cy="1768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dirty="0"/>
              <a:t>Structural evolution</a:t>
            </a:r>
          </a:p>
          <a:p>
            <a:r>
              <a:rPr lang="en-AT" dirty="0"/>
              <a:t>Dynamics (change frequencies, etc.)</a:t>
            </a:r>
          </a:p>
          <a:p>
            <a:r>
              <a:rPr lang="en-AT" dirty="0"/>
              <a:t>Timeliness (recency of temporal information, delays)</a:t>
            </a:r>
          </a:p>
          <a:p>
            <a:r>
              <a:rPr lang="en-AT" dirty="0"/>
              <a:t>Monotonicity (“growth” vs. “deletions”)</a:t>
            </a:r>
          </a:p>
          <a:p>
            <a:endParaRPr lang="en-AT" dirty="0"/>
          </a:p>
          <a:p>
            <a:endParaRPr lang="en-A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41DD1-79CC-AB76-3A5B-296B2CC9704D}"/>
              </a:ext>
            </a:extLst>
          </p:cNvPr>
          <p:cNvSpPr txBox="1"/>
          <p:nvPr/>
        </p:nvSpPr>
        <p:spPr>
          <a:xfrm>
            <a:off x="1699098" y="156118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>
                <a:solidFill>
                  <a:srgbClr val="00B050"/>
                </a:solidFill>
                <a:latin typeface="Lucida Calligraphy" panose="03010101010101010101" pitchFamily="66" charset="77"/>
                <a:ea typeface="Brush Script MT" panose="03060802040406070304" pitchFamily="66" charset="-122"/>
                <a:cs typeface="Jokerman" panose="020F0502020204030204" pitchFamily="34" charset="0"/>
              </a:rPr>
              <a:t>additional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4865BEF-6D8E-F4B0-F0FB-E4C6EF9A2591}"/>
              </a:ext>
            </a:extLst>
          </p:cNvPr>
          <p:cNvSpPr/>
          <p:nvPr/>
        </p:nvSpPr>
        <p:spPr>
          <a:xfrm>
            <a:off x="2148568" y="463109"/>
            <a:ext cx="342597" cy="542696"/>
          </a:xfrm>
          <a:custGeom>
            <a:avLst/>
            <a:gdLst>
              <a:gd name="connsiteX0" fmla="*/ 0 w 277746"/>
              <a:gd name="connsiteY0" fmla="*/ 14565 h 542696"/>
              <a:gd name="connsiteX1" fmla="*/ 64851 w 277746"/>
              <a:gd name="connsiteY1" fmla="*/ 293425 h 542696"/>
              <a:gd name="connsiteX2" fmla="*/ 77821 w 277746"/>
              <a:gd name="connsiteY2" fmla="*/ 513918 h 542696"/>
              <a:gd name="connsiteX3" fmla="*/ 77821 w 277746"/>
              <a:gd name="connsiteY3" fmla="*/ 507433 h 542696"/>
              <a:gd name="connsiteX4" fmla="*/ 116732 w 277746"/>
              <a:gd name="connsiteY4" fmla="*/ 215603 h 542696"/>
              <a:gd name="connsiteX5" fmla="*/ 142673 w 277746"/>
              <a:gd name="connsiteY5" fmla="*/ 111842 h 542696"/>
              <a:gd name="connsiteX6" fmla="*/ 265890 w 277746"/>
              <a:gd name="connsiteY6" fmla="*/ 8080 h 542696"/>
              <a:gd name="connsiteX7" fmla="*/ 265890 w 277746"/>
              <a:gd name="connsiteY7" fmla="*/ 14565 h 54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6" h="542696">
                <a:moveTo>
                  <a:pt x="0" y="14565"/>
                </a:moveTo>
                <a:cubicBezTo>
                  <a:pt x="25940" y="112382"/>
                  <a:pt x="51881" y="210200"/>
                  <a:pt x="64851" y="293425"/>
                </a:cubicBezTo>
                <a:cubicBezTo>
                  <a:pt x="77821" y="376650"/>
                  <a:pt x="77821" y="513918"/>
                  <a:pt x="77821" y="513918"/>
                </a:cubicBezTo>
                <a:cubicBezTo>
                  <a:pt x="79983" y="549586"/>
                  <a:pt x="71336" y="557152"/>
                  <a:pt x="77821" y="507433"/>
                </a:cubicBezTo>
                <a:cubicBezTo>
                  <a:pt x="84306" y="457714"/>
                  <a:pt x="105923" y="281535"/>
                  <a:pt x="116732" y="215603"/>
                </a:cubicBezTo>
                <a:cubicBezTo>
                  <a:pt x="127541" y="149671"/>
                  <a:pt x="117813" y="146429"/>
                  <a:pt x="142673" y="111842"/>
                </a:cubicBezTo>
                <a:cubicBezTo>
                  <a:pt x="167533" y="77255"/>
                  <a:pt x="245354" y="24293"/>
                  <a:pt x="265890" y="8080"/>
                </a:cubicBezTo>
                <a:cubicBezTo>
                  <a:pt x="286426" y="-8133"/>
                  <a:pt x="276158" y="3216"/>
                  <a:pt x="265890" y="14565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395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18FB-A833-D9BD-B458-71CE4326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Main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9E56-344F-71AC-87D6-27FCBB1AE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46787" cy="4351338"/>
          </a:xfrm>
        </p:spPr>
        <p:txBody>
          <a:bodyPr>
            <a:normAutofit/>
          </a:bodyPr>
          <a:lstStyle/>
          <a:p>
            <a:r>
              <a:rPr lang="en-GB" i="1" dirty="0">
                <a:effectLst/>
                <a:latin typeface="LMRoman10"/>
              </a:rPr>
              <a:t>Which publicly accessible, open KGs are observable in a manner that would allow a longitudinal analysis of their evolution and how? </a:t>
            </a:r>
          </a:p>
          <a:p>
            <a:endParaRPr lang="en-GB" i="1" dirty="0">
              <a:effectLst/>
              <a:latin typeface="LMRoman10"/>
            </a:endParaRPr>
          </a:p>
          <a:p>
            <a:r>
              <a:rPr lang="en-GB" b="1" i="1" dirty="0">
                <a:effectLst/>
                <a:latin typeface="LMRoman10"/>
              </a:rPr>
              <a:t>Do we have the right metrics to analys</a:t>
            </a:r>
            <a:r>
              <a:rPr lang="en-GB" b="1" i="1" dirty="0">
                <a:latin typeface="LMRoman10"/>
              </a:rPr>
              <a:t>e KGs’ evolution</a:t>
            </a:r>
            <a:r>
              <a:rPr lang="en-GB" b="1" i="1" dirty="0">
                <a:effectLst/>
                <a:latin typeface="LMRoman10"/>
              </a:rPr>
              <a:t>?</a:t>
            </a:r>
          </a:p>
          <a:p>
            <a:pPr marL="0" indent="0">
              <a:buNone/>
            </a:pPr>
            <a:endParaRPr lang="en-GB" i="1" dirty="0">
              <a:effectLst/>
              <a:latin typeface="LMRoman10"/>
            </a:endParaRPr>
          </a:p>
          <a:p>
            <a:r>
              <a:rPr lang="en-GB" i="1" dirty="0">
                <a:latin typeface="LMRoman10"/>
              </a:rPr>
              <a:t>D</a:t>
            </a:r>
            <a:r>
              <a:rPr lang="en-GB" i="1" dirty="0">
                <a:effectLst/>
                <a:latin typeface="LMRoman10"/>
              </a:rPr>
              <a:t>o we have the right techniques to process evolving KGs?</a:t>
            </a:r>
            <a:r>
              <a:rPr lang="en-GB" sz="2400" i="1" dirty="0">
                <a:effectLst/>
                <a:latin typeface="LMRoman10"/>
              </a:rPr>
              <a:t> </a:t>
            </a:r>
            <a:endParaRPr lang="en-GB" sz="3600" dirty="0"/>
          </a:p>
          <a:p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F6FBD-672E-9F76-23D3-D4AE51B4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5148">
            <a:off x="9336065" y="252763"/>
            <a:ext cx="2431350" cy="36894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687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03F0-878F-34C8-ACDC-FD1B7003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From static metrics to dynamic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0A7D-6E45-5EB7-246B-425BD9C2B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21" y="1423456"/>
            <a:ext cx="10515600" cy="5367338"/>
          </a:xfrm>
        </p:spPr>
        <p:txBody>
          <a:bodyPr>
            <a:normAutofit/>
          </a:bodyPr>
          <a:lstStyle/>
          <a:p>
            <a:r>
              <a:rPr lang="en-AT" dirty="0"/>
              <a:t>Basic (static) (</a:t>
            </a:r>
            <a:r>
              <a:rPr lang="en-AT" b="1" i="1" dirty="0"/>
              <a:t>Knowledge) Graph metrics</a:t>
            </a:r>
            <a:r>
              <a:rPr lang="en-AT" dirty="0"/>
              <a:t> “over time”…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r>
              <a:rPr lang="en-AT" i="1" dirty="0">
                <a:solidFill>
                  <a:srgbClr val="FF0000"/>
                </a:solidFill>
              </a:rPr>
              <a:t>… are not ENOUGH to understand evolution!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24D0C-14CC-44FE-0F97-4B430D6E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80" y="2038184"/>
            <a:ext cx="5515274" cy="333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51570-9EFA-F9EB-909E-50B61FB92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" y="2324922"/>
            <a:ext cx="6071140" cy="27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DE8D-7D83-080B-3FEE-F8AA2CE6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64" y="155032"/>
            <a:ext cx="11191672" cy="1325563"/>
          </a:xfrm>
        </p:spPr>
        <p:txBody>
          <a:bodyPr>
            <a:normAutofit/>
          </a:bodyPr>
          <a:lstStyle/>
          <a:p>
            <a:r>
              <a:rPr lang="en-AT" sz="3600" dirty="0"/>
              <a:t>Challenge: What do these metrics tell us over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EED9-0D83-E931-034C-17B00BB86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33" y="1765664"/>
            <a:ext cx="10515600" cy="4828094"/>
          </a:xfrm>
        </p:spPr>
        <p:txBody>
          <a:bodyPr>
            <a:normAutofit fontScale="92500" lnSpcReduction="10000"/>
          </a:bodyPr>
          <a:lstStyle/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Bottomline/Challenges:</a:t>
            </a:r>
          </a:p>
          <a:p>
            <a:pPr lvl="1"/>
            <a:r>
              <a:rPr lang="en-AT" b="1" i="1" dirty="0"/>
              <a:t>We need to track changes on a finer granularity level</a:t>
            </a:r>
          </a:p>
          <a:p>
            <a:pPr lvl="1"/>
            <a:r>
              <a:rPr lang="en-AT" b="1" i="1" dirty="0"/>
              <a:t>We need new metrics (from other fields):</a:t>
            </a:r>
          </a:p>
          <a:p>
            <a:pPr lvl="2"/>
            <a:r>
              <a:rPr lang="en-GB" i="1" dirty="0"/>
              <a:t>T</a:t>
            </a:r>
            <a:r>
              <a:rPr lang="en-AT" i="1" dirty="0"/>
              <a:t>ime series analyses (change frequencies, seasonality)</a:t>
            </a:r>
          </a:p>
          <a:p>
            <a:pPr lvl="2"/>
            <a:r>
              <a:rPr lang="en-AT" i="1" dirty="0"/>
              <a:t>Network science (dynamics of networks)</a:t>
            </a:r>
          </a:p>
          <a:p>
            <a:pPr marL="914400" lvl="2" indent="0">
              <a:buNone/>
            </a:pPr>
            <a:r>
              <a:rPr lang="en-AT" i="1" dirty="0"/>
              <a:t>   etc.</a:t>
            </a:r>
          </a:p>
          <a:p>
            <a:pPr lvl="1"/>
            <a:r>
              <a:rPr lang="en-AT" b="1" i="1" dirty="0"/>
              <a:t>Metrics to track the evolution of consistency in KGs?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D6B59-C790-239F-0427-3F3DC98F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64" y="1150811"/>
            <a:ext cx="7772400" cy="24052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05A8B50-C651-BD9A-A573-4E5F2909546E}"/>
              </a:ext>
            </a:extLst>
          </p:cNvPr>
          <p:cNvGrpSpPr/>
          <p:nvPr/>
        </p:nvGrpSpPr>
        <p:grpSpPr>
          <a:xfrm>
            <a:off x="7135319" y="1150810"/>
            <a:ext cx="5056682" cy="5707189"/>
            <a:chOff x="7135319" y="1150810"/>
            <a:chExt cx="5056682" cy="5707189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1A08706E-F62B-29EF-8AB2-413F578AFF0B}"/>
                </a:ext>
              </a:extLst>
            </p:cNvPr>
            <p:cNvSpPr/>
            <p:nvPr/>
          </p:nvSpPr>
          <p:spPr>
            <a:xfrm>
              <a:off x="7135319" y="1150810"/>
              <a:ext cx="5056682" cy="5707189"/>
            </a:xfrm>
            <a:prstGeom prst="wedgeRoundRectCallout">
              <a:avLst>
                <a:gd name="adj1" fmla="val 7042"/>
                <a:gd name="adj2" fmla="val -56381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T" i="1" dirty="0"/>
                <a:t>(shameless self-advertisement ;-)) </a:t>
              </a:r>
              <a:r>
                <a:rPr lang="en-AT" dirty="0"/>
                <a:t>Our work towards such metrics since the TGDK paper:</a:t>
              </a:r>
            </a:p>
            <a:p>
              <a:pPr algn="ctr"/>
              <a:endParaRPr lang="en-A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T" dirty="0"/>
                <a:t>How “remote” ontology updates affect reasoning closure for linked data? WebConf2025: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T" dirty="0"/>
            </a:p>
            <a:p>
              <a:endParaRPr lang="en-A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T" dirty="0"/>
                <a:t>How constraint repairs evolve over time? Check our main conf. paper!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T" dirty="0"/>
            </a:p>
            <a:p>
              <a:pPr algn="ctr"/>
              <a:endParaRPr lang="en-AT" dirty="0"/>
            </a:p>
            <a:p>
              <a:pPr algn="ctr"/>
              <a:endParaRPr lang="en-AT" dirty="0"/>
            </a:p>
            <a:p>
              <a:pPr algn="ctr"/>
              <a:endParaRPr lang="en-AT" dirty="0"/>
            </a:p>
            <a:p>
              <a:pPr algn="ctr"/>
              <a:endParaRPr lang="en-AT" dirty="0"/>
            </a:p>
            <a:p>
              <a:pPr algn="ctr"/>
              <a:endParaRPr lang="en-AT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B87438-CF1F-BE47-8E55-4600200A6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195" y="3188027"/>
              <a:ext cx="4918929" cy="8163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2" descr="daniil dobriy from research.wu.ac.at">
              <a:extLst>
                <a:ext uri="{FF2B5EF4-FFF2-40B4-BE49-F238E27FC236}">
                  <a16:creationId xmlns:a16="http://schemas.microsoft.com/office/drawing/2014/main" id="{5C6DE0FF-6FC9-474E-C442-F9ADBAC51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1307" y="2330327"/>
              <a:ext cx="730693" cy="730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96D48D-AE4D-7525-EEE6-B0C874B7C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2900" y="4807020"/>
              <a:ext cx="3739821" cy="16504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BBEAEC5-0473-DF64-B36B-8727F732F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722" y="5539674"/>
              <a:ext cx="920646" cy="920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Logo">
              <a:extLst>
                <a:ext uri="{FF2B5EF4-FFF2-40B4-BE49-F238E27FC236}">
                  <a16:creationId xmlns:a16="http://schemas.microsoft.com/office/drawing/2014/main" id="{270D2DC1-5A4D-AE5C-D278-BF4F3608A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978" y="4801155"/>
              <a:ext cx="958109" cy="816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39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18FB-A833-D9BD-B458-71CE4326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Main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9E56-344F-71AC-87D6-27FCBB1A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effectLst/>
                <a:latin typeface="LMRoman10"/>
              </a:rPr>
              <a:t>Which publicly accessible, open KGs are observable in a manner that would allow a longitudinal analysis of their evolution and how? </a:t>
            </a:r>
          </a:p>
          <a:p>
            <a:endParaRPr lang="en-GB" i="1" dirty="0">
              <a:latin typeface="LMRoman10"/>
            </a:endParaRPr>
          </a:p>
          <a:p>
            <a:r>
              <a:rPr lang="en-GB" i="1" dirty="0">
                <a:effectLst/>
                <a:latin typeface="LMRoman10"/>
              </a:rPr>
              <a:t>Do we have the right metrics to analys</a:t>
            </a:r>
            <a:r>
              <a:rPr lang="en-GB" i="1" dirty="0">
                <a:latin typeface="LMRoman10"/>
              </a:rPr>
              <a:t>e KGs’ evolution</a:t>
            </a:r>
            <a:r>
              <a:rPr lang="en-GB" i="1" dirty="0">
                <a:effectLst/>
                <a:latin typeface="LMRoman10"/>
              </a:rPr>
              <a:t>?</a:t>
            </a:r>
          </a:p>
          <a:p>
            <a:pPr marL="0" indent="0">
              <a:buNone/>
            </a:pPr>
            <a:endParaRPr lang="en-GB" i="1" dirty="0">
              <a:effectLst/>
              <a:latin typeface="LMRoman10"/>
            </a:endParaRPr>
          </a:p>
          <a:p>
            <a:r>
              <a:rPr lang="en-GB" b="1" i="1" dirty="0">
                <a:latin typeface="LMRoman10"/>
              </a:rPr>
              <a:t>D</a:t>
            </a:r>
            <a:r>
              <a:rPr lang="en-GB" b="1" i="1" dirty="0">
                <a:effectLst/>
                <a:latin typeface="LMRoman10"/>
              </a:rPr>
              <a:t>o we have the right techniques to process evolving KGs?</a:t>
            </a:r>
            <a:r>
              <a:rPr lang="en-GB" sz="2400" b="1" i="1" dirty="0">
                <a:effectLst/>
                <a:latin typeface="LMRoman10"/>
              </a:rPr>
              <a:t> </a:t>
            </a:r>
            <a:endParaRPr lang="en-GB" sz="3600" b="1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4155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5707</TotalTime>
  <Words>625</Words>
  <Application>Microsoft Macintosh PowerPoint</Application>
  <PresentationFormat>Widescreen</PresentationFormat>
  <Paragraphs>102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LMRoman10</vt:lpstr>
      <vt:lpstr>Lucida Calligraphy</vt:lpstr>
      <vt:lpstr>Verdana</vt:lpstr>
      <vt:lpstr>Office Theme</vt:lpstr>
      <vt:lpstr>How Does Knowledge Evolve in Open Knowledge Graphs?</vt:lpstr>
      <vt:lpstr>Disclaimer: Our paper is/was a call for ACTION! Main questions raised (not answered!) in the paper:</vt:lpstr>
      <vt:lpstr>What dimensions does KG evolution have at all?</vt:lpstr>
      <vt:lpstr>What dimensions does evolution have at all?</vt:lpstr>
      <vt:lpstr>What dimensions does evolution have at all?</vt:lpstr>
      <vt:lpstr>Main questions:</vt:lpstr>
      <vt:lpstr>From static metrics to dynamic metrics</vt:lpstr>
      <vt:lpstr>Challenge: What do these metrics tell us over time?</vt:lpstr>
      <vt:lpstr>Main questions:</vt:lpstr>
      <vt:lpstr>Do we have the right techniques to process evolving KGs?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Knowledge Evolve in Open Knowledge Graphs?</dc:title>
  <dc:creator>Polleres, Axel</dc:creator>
  <cp:lastModifiedBy>Polleres, Axel</cp:lastModifiedBy>
  <cp:revision>245</cp:revision>
  <dcterms:created xsi:type="dcterms:W3CDTF">2023-11-30T07:05:15Z</dcterms:created>
  <dcterms:modified xsi:type="dcterms:W3CDTF">2025-11-03T15:15:44Z</dcterms:modified>
</cp:coreProperties>
</file>