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404" r:id="rId5"/>
    <p:sldId id="670" r:id="rId6"/>
    <p:sldId id="678" r:id="rId7"/>
    <p:sldId id="679" r:id="rId8"/>
    <p:sldId id="680" r:id="rId9"/>
    <p:sldId id="666" r:id="rId10"/>
    <p:sldId id="280" r:id="rId11"/>
    <p:sldId id="664" r:id="rId12"/>
    <p:sldId id="667" r:id="rId13"/>
    <p:sldId id="605" r:id="rId14"/>
    <p:sldId id="674" r:id="rId15"/>
    <p:sldId id="677" r:id="rId16"/>
    <p:sldId id="676" r:id="rId17"/>
    <p:sldId id="671" r:id="rId18"/>
    <p:sldId id="673" r:id="rId19"/>
  </p:sldIdLst>
  <p:sldSz cx="9144000" cy="5715000" type="screen16x10"/>
  <p:notesSz cx="6669088" cy="9926638"/>
  <p:custDataLst>
    <p:tags r:id="rId2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67F59927-3E8D-4CC8-A17C-58548439D97F}">
          <p14:sldIdLst>
            <p14:sldId id="404"/>
            <p14:sldId id="670"/>
            <p14:sldId id="678"/>
            <p14:sldId id="679"/>
            <p14:sldId id="680"/>
            <p14:sldId id="666"/>
            <p14:sldId id="280"/>
            <p14:sldId id="664"/>
            <p14:sldId id="667"/>
            <p14:sldId id="605"/>
            <p14:sldId id="674"/>
            <p14:sldId id="677"/>
            <p14:sldId id="676"/>
            <p14:sldId id="671"/>
            <p14:sldId id="6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5488" userDrawn="1">
          <p15:clr>
            <a:srgbClr val="A4A3A4"/>
          </p15:clr>
        </p15:guide>
        <p15:guide id="3" pos="4241">
          <p15:clr>
            <a:srgbClr val="A4A3A4"/>
          </p15:clr>
        </p15:guide>
        <p15:guide id="4" pos="47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3" name="Autor" initials="A" lastIdx="0" clrIdx="1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27BAB"/>
    <a:srgbClr val="0096D3"/>
    <a:srgbClr val="C3EEFF"/>
    <a:srgbClr val="7FC3DF"/>
    <a:srgbClr val="CADEF0"/>
    <a:srgbClr val="E7EFF7"/>
    <a:srgbClr val="FF66CC"/>
    <a:srgbClr val="FF5B5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F5DF60-2D80-0A8F-0E18-6F4550BA87A3}" v="1" dt="2026-09-03T10:14:16.636"/>
  </p1510:revLst>
</p1510:revInfo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45"/>
  </p:normalViewPr>
  <p:slideViewPr>
    <p:cSldViewPr snapToGrid="0">
      <p:cViewPr varScale="1">
        <p:scale>
          <a:sx n="136" d="100"/>
          <a:sy n="136" d="100"/>
        </p:scale>
        <p:origin x="920" y="192"/>
      </p:cViewPr>
      <p:guideLst>
        <p:guide orient="horz" pos="1800"/>
        <p:guide pos="5488"/>
        <p:guide pos="4241"/>
        <p:guide pos="47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sz="10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4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817FD-8155-4502-AF78-DBC2EA4B168F}" type="datetimeFigureOut">
              <a:rPr lang="de-AT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03.09.26</a:t>
            </a:fld>
            <a:endParaRPr lang="de-AT" sz="10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7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sz="10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7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F6F62-1C91-45E7-BAED-FBFBF67C82BC}" type="slidenum">
              <a:rPr lang="de-AT" sz="100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‹#›</a:t>
            </a:fld>
            <a:endParaRPr lang="de-AT" sz="10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45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4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0A972FC-F5E0-4F80-B169-F0B5EFC71333}" type="datetimeFigureOut">
              <a:rPr lang="de-AT" smtClean="0"/>
              <a:pPr/>
              <a:t>03.09.26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744538"/>
            <a:ext cx="59547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/>
              <a:t>Textmasterformat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7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7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219CC2FD-B32F-4992-A15B-F95E2E35C81B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5136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x-webdoc://7636FDBC-B4BF-444C-8C7D-47892D0008BF/https:/research.wu.ac.at/admin/workspace.xhtml?openEditorId=e8803f0c-de6a-4803-a8ee-3139b793a85f&amp;family=award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2962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16520-B542-B9A5-BD98-B5B64BCA6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A1664F5-2A12-1149-AFC7-05C0A526B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9B51D07-D4FB-368A-70DD-E73DCBE75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132731-2F76-4C3A-B112-A7E412642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7598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>
                <a:latin typeface="Verdana"/>
                <a:ea typeface="Verdana"/>
              </a:rPr>
              <a:t>TODO: </a:t>
            </a:r>
            <a:endParaRPr lang="de-AT" dirty="0"/>
          </a:p>
          <a:p>
            <a:r>
              <a:rPr lang="de-AT" dirty="0">
                <a:latin typeface="Verdana"/>
                <a:ea typeface="Verdana"/>
              </a:rPr>
              <a:t> - Add Ikhsan </a:t>
            </a:r>
          </a:p>
          <a:p>
            <a:pPr marL="171450" indent="-171450">
              <a:buFont typeface="Calibri"/>
              <a:buChar char="-"/>
            </a:pPr>
            <a:r>
              <a:rPr lang="de-AT" dirty="0">
                <a:latin typeface="Verdana"/>
                <a:ea typeface="Verdana"/>
              </a:rPr>
              <a:t>Add Diego</a:t>
            </a:r>
          </a:p>
          <a:p>
            <a:pPr marL="171450" indent="-171450">
              <a:buFont typeface="Calibri"/>
              <a:buChar char="-"/>
            </a:pPr>
            <a:r>
              <a:rPr lang="de-AT" dirty="0">
                <a:latin typeface="Verdana"/>
                <a:ea typeface="Verdana"/>
              </a:rPr>
              <a:t>Add Arief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975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T" dirty="0"/>
              <a:t>Applications: e.g. data exchanve in SEPs… in AT talk maybe with Platform Registerforschung, Industrial Data Spaces?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de-D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5532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itchFamily="2" charset="2"/>
              <a:buChar char=""/>
            </a:pP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risk-driven approach is mandated by the AI Act</a:t>
            </a:r>
            <a:endParaRPr lang="en-AT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established methodologies as well as emerging standards for risk management and representation</a:t>
            </a:r>
            <a:endParaRPr lang="en-AT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However, these are typically not linked to key design decisions</a:t>
            </a:r>
            <a:endParaRPr lang="en-AT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9FE833-E9CD-47E5-AA72-373CB2CA772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358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009E9-2CCA-74D8-80F6-93B13792A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DE73AC8-8CBC-CC06-42CA-550623834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28D8053-97A2-C3A8-9CDC-1EB1B26FA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b="1"/>
              <a:t>PERKS </a:t>
            </a:r>
            <a:r>
              <a:rPr lang="de-AT"/>
              <a:t>– „</a:t>
            </a:r>
            <a:r>
              <a:rPr lang="en-GB" b="1" i="0" u="none" strike="noStrike">
                <a:solidFill>
                  <a:srgbClr val="0054A6"/>
                </a:solidFill>
                <a:effectLst/>
                <a:latin typeface="Lucida Grande" panose="020B0600040502020204" pitchFamily="34" charset="0"/>
                <a:hlinkClick r:id="rId3"/>
              </a:rPr>
              <a:t>Eliciting and Exploiting Procedural Knowledge in Industry</a:t>
            </a:r>
            <a:r>
              <a:rPr lang="en-GB" b="1" i="0" u="none" strike="noStrike">
                <a:solidFill>
                  <a:srgbClr val="0054A6"/>
                </a:solidFill>
                <a:effectLst/>
                <a:latin typeface="Lucida Grande" panose="020B0600040502020204" pitchFamily="34" charset="0"/>
              </a:rPr>
              <a:t>”   </a:t>
            </a:r>
            <a:r>
              <a:rPr lang="de-AT" err="1"/>
              <a:t>extract</a:t>
            </a:r>
            <a:r>
              <a:rPr lang="de-AT"/>
              <a:t> </a:t>
            </a:r>
            <a:r>
              <a:rPr lang="de-AT" err="1"/>
              <a:t>procedural</a:t>
            </a:r>
            <a:r>
              <a:rPr lang="de-AT"/>
              <a:t> </a:t>
            </a:r>
            <a:r>
              <a:rPr lang="de-AT" err="1"/>
              <a:t>knowledge</a:t>
            </a:r>
            <a:r>
              <a:rPr lang="de-AT"/>
              <a:t> </a:t>
            </a:r>
            <a:r>
              <a:rPr lang="de-AT" err="1"/>
              <a:t>from</a:t>
            </a:r>
            <a:r>
              <a:rPr lang="de-AT"/>
              <a:t> </a:t>
            </a:r>
            <a:r>
              <a:rPr lang="de-AT" err="1"/>
              <a:t>documentation</a:t>
            </a:r>
            <a:r>
              <a:rPr lang="de-AT"/>
              <a:t> in a </a:t>
            </a:r>
            <a:r>
              <a:rPr lang="de-AT" err="1"/>
              <a:t>manufacturing</a:t>
            </a:r>
            <a:r>
              <a:rPr lang="de-AT"/>
              <a:t> </a:t>
            </a:r>
            <a:r>
              <a:rPr lang="de-AT" err="1"/>
              <a:t>context</a:t>
            </a:r>
            <a:endParaRPr lang="de-A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b="1"/>
              <a:t>Siemens ORE </a:t>
            </a:r>
            <a:r>
              <a:rPr lang="de-AT"/>
              <a:t>– </a:t>
            </a:r>
            <a:r>
              <a:rPr lang="de-AT" err="1"/>
              <a:t>another</a:t>
            </a:r>
            <a:r>
              <a:rPr lang="de-AT"/>
              <a:t> </a:t>
            </a:r>
            <a:r>
              <a:rPr lang="de-AT" err="1"/>
              <a:t>project</a:t>
            </a:r>
            <a:r>
              <a:rPr lang="de-AT"/>
              <a:t> </a:t>
            </a:r>
            <a:r>
              <a:rPr lang="de-AT" err="1"/>
              <a:t>directly</a:t>
            </a:r>
            <a:r>
              <a:rPr lang="de-AT"/>
              <a:t> </a:t>
            </a:r>
            <a:r>
              <a:rPr lang="de-AT" err="1"/>
              <a:t>funded</a:t>
            </a:r>
            <a:r>
              <a:rPr lang="de-AT"/>
              <a:t> </a:t>
            </a:r>
            <a:r>
              <a:rPr lang="de-AT" err="1"/>
              <a:t>by</a:t>
            </a:r>
            <a:r>
              <a:rPr lang="de-AT"/>
              <a:t> </a:t>
            </a:r>
            <a:r>
              <a:rPr lang="de-AT" err="1"/>
              <a:t>industry</a:t>
            </a:r>
            <a:r>
              <a:rPr lang="de-AT"/>
              <a:t> on </a:t>
            </a:r>
            <a:r>
              <a:rPr lang="de-AT" err="1"/>
              <a:t>extracting</a:t>
            </a:r>
            <a:r>
              <a:rPr lang="de-AT"/>
              <a:t> </a:t>
            </a:r>
            <a:r>
              <a:rPr lang="de-AT" err="1"/>
              <a:t>rules</a:t>
            </a:r>
            <a:r>
              <a:rPr lang="de-AT"/>
              <a:t> in </a:t>
            </a:r>
            <a:r>
              <a:rPr lang="de-AT" err="1"/>
              <a:t>manufacturing</a:t>
            </a:r>
            <a:r>
              <a:rPr lang="de-AT"/>
              <a:t> </a:t>
            </a:r>
            <a:r>
              <a:rPr lang="de-AT" err="1"/>
              <a:t>specifications</a:t>
            </a:r>
            <a:endParaRPr lang="de-A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FFG Sense (</a:t>
            </a:r>
            <a:r>
              <a:rPr lang="de-AT" err="1"/>
              <a:t>Semantics-based</a:t>
            </a:r>
            <a:r>
              <a:rPr lang="de-AT"/>
              <a:t> </a:t>
            </a:r>
            <a:r>
              <a:rPr lang="de-AT" err="1"/>
              <a:t>explanations</a:t>
            </a:r>
            <a:r>
              <a:rPr lang="de-AT"/>
              <a:t> </a:t>
            </a:r>
            <a:r>
              <a:rPr lang="de-AT" err="1"/>
              <a:t>of</a:t>
            </a:r>
            <a:r>
              <a:rPr lang="de-AT"/>
              <a:t> Cyber-</a:t>
            </a:r>
            <a:r>
              <a:rPr lang="de-AT" err="1"/>
              <a:t>physical</a:t>
            </a:r>
            <a:r>
              <a:rPr lang="de-AT"/>
              <a:t> </a:t>
            </a:r>
            <a:r>
              <a:rPr lang="de-AT" err="1"/>
              <a:t>systems</a:t>
            </a:r>
            <a:r>
              <a:rPr lang="de-AT"/>
              <a:t>) – </a:t>
            </a:r>
            <a:r>
              <a:rPr lang="de-AT" err="1"/>
              <a:t>generate</a:t>
            </a:r>
            <a:r>
              <a:rPr lang="de-AT"/>
              <a:t> </a:t>
            </a:r>
            <a:r>
              <a:rPr lang="de-AT" err="1"/>
              <a:t>explanations</a:t>
            </a:r>
            <a:r>
              <a:rPr lang="de-AT"/>
              <a:t> </a:t>
            </a:r>
            <a:r>
              <a:rPr lang="de-AT" err="1"/>
              <a:t>from</a:t>
            </a:r>
            <a:r>
              <a:rPr lang="de-AT"/>
              <a:t> </a:t>
            </a:r>
            <a:r>
              <a:rPr lang="de-AT" err="1"/>
              <a:t>events</a:t>
            </a:r>
            <a:r>
              <a:rPr lang="de-AT"/>
              <a:t> in </a:t>
            </a:r>
            <a:r>
              <a:rPr lang="de-AT" err="1"/>
              <a:t>complex</a:t>
            </a:r>
            <a:r>
              <a:rPr lang="de-AT"/>
              <a:t> </a:t>
            </a:r>
            <a:r>
              <a:rPr lang="de-AT" err="1"/>
              <a:t>systems</a:t>
            </a:r>
            <a:r>
              <a:rPr lang="de-AT"/>
              <a:t> (</a:t>
            </a:r>
            <a:r>
              <a:rPr lang="de-AT" err="1"/>
              <a:t>particularly</a:t>
            </a:r>
            <a:r>
              <a:rPr lang="de-AT"/>
              <a:t> Smart Energy </a:t>
            </a:r>
            <a:r>
              <a:rPr lang="de-AT" err="1"/>
              <a:t>systems</a:t>
            </a:r>
            <a:r>
              <a:rPr lang="de-AT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FWF-Honest - </a:t>
            </a:r>
            <a:r>
              <a:rPr lang="en-GB"/>
              <a:t>Combining Human Computation (HC) and Ontologies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H2020 </a:t>
            </a:r>
            <a:r>
              <a:rPr lang="en-GB" err="1"/>
              <a:t>OntoTrans</a:t>
            </a:r>
            <a:r>
              <a:rPr lang="en-GB"/>
              <a:t> - Translation  between use case owners and engineers in materials engineering: Ontology-based Open Translation Environment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/>
          </a:p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B31755-4483-05EC-0286-4081F7F7B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4565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2F04B-F082-7DC6-C88F-4837AA596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A1E33-E7E1-DCAF-E6C2-3C318594F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50FB9C-7D2D-C0F2-F273-E8D823982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EE90B-F30B-2379-8D75-C3C346403F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8776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37BB3-50B9-255F-AE1D-4464EB86E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1A2F80E-3D9F-7C43-86FF-CAEF7EC53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B09290A-5AEF-81DD-E365-9B68171C4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>
                <a:latin typeface="Verdana"/>
                <a:ea typeface="Verdana"/>
              </a:rPr>
              <a:t>TODO: </a:t>
            </a:r>
            <a:endParaRPr lang="de-AT"/>
          </a:p>
          <a:p>
            <a:r>
              <a:rPr lang="de-AT">
                <a:latin typeface="Verdana"/>
                <a:ea typeface="Verdana"/>
              </a:rPr>
              <a:t> - Add Ikhsan </a:t>
            </a:r>
          </a:p>
          <a:p>
            <a:pPr marL="171450" indent="-171450">
              <a:buFont typeface="Calibri"/>
              <a:buChar char="-"/>
            </a:pPr>
            <a:r>
              <a:rPr lang="de-AT">
                <a:latin typeface="Verdana"/>
                <a:ea typeface="Verdana"/>
              </a:rPr>
              <a:t>Add Diego</a:t>
            </a:r>
          </a:p>
          <a:p>
            <a:pPr marL="171450" indent="-171450">
              <a:buFont typeface="Calibri"/>
              <a:buChar char="-"/>
            </a:pPr>
            <a:r>
              <a:rPr lang="de-AT">
                <a:latin typeface="Verdana"/>
                <a:ea typeface="Verdana"/>
              </a:rPr>
              <a:t>Add Arief</a:t>
            </a:r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CBA397-F4F6-BD6E-06DF-8098D662A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CC2FD-B32F-4992-A15B-F95E2E35C81B}" type="slidenum">
              <a:rPr lang="de-AT" smtClean="0"/>
              <a:pPr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451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14" name="Rechteck 13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Rechteck 14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BCE2647B-5073-4CAC-9C5E-8009FCC053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Maximal zweizeiligen </a:t>
            </a:r>
            <a:br>
              <a:rPr lang="de-AT"/>
            </a:br>
            <a:r>
              <a:rPr lang="de-AT"/>
              <a:t>Titel eingeben</a:t>
            </a:r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baseline="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77A3717-F920-47F5-9A6A-43B4555D24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29960"/>
            <a:ext cx="1835942" cy="31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kur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6A3FCC5-1509-445E-BE36-5F597590EDBB}"/>
              </a:ext>
            </a:extLst>
          </p:cNvPr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1731679"/>
          </a:xfrm>
        </p:grpSpPr>
        <p:sp>
          <p:nvSpPr>
            <p:cNvPr id="13" name="Rechteck 12"/>
            <p:cNvSpPr/>
            <p:nvPr userDrawn="1"/>
          </p:nvSpPr>
          <p:spPr>
            <a:xfrm>
              <a:off x="6192000" y="603319"/>
              <a:ext cx="2648188" cy="1731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5" name="Rechteck 14"/>
            <p:cNvSpPr/>
            <p:nvPr userDrawn="1"/>
          </p:nvSpPr>
          <p:spPr bwMode="blackWhite">
            <a:xfrm>
              <a:off x="287338" y="603319"/>
              <a:ext cx="5904662" cy="1731679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 bwMode="black">
          <a:xfrm>
            <a:off x="605408" y="1296154"/>
            <a:ext cx="5466982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 hasCustomPrompt="1"/>
          </p:nvPr>
        </p:nvSpPr>
        <p:spPr bwMode="black">
          <a:xfrm>
            <a:off x="605408" y="993080"/>
            <a:ext cx="5466982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sp>
        <p:nvSpPr>
          <p:cNvPr id="16" name="Textplatzhalter 9"/>
          <p:cNvSpPr>
            <a:spLocks noGrp="1"/>
          </p:cNvSpPr>
          <p:nvPr userDrawn="1">
            <p:ph type="body" sz="quarter" idx="11"/>
          </p:nvPr>
        </p:nvSpPr>
        <p:spPr bwMode="white">
          <a:xfrm>
            <a:off x="287338" y="2642906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 userDrawn="1">
            <p:ph type="body" sz="quarter" idx="12" hasCustomPrompt="1"/>
          </p:nvPr>
        </p:nvSpPr>
        <p:spPr bwMode="auto"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2D5C1542-29B8-4AE1-B0C9-CD406CE5E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9234A93-CFFB-4237-9659-D02118469D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29960"/>
            <a:ext cx="1835942" cy="31758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2019" y="1344613"/>
            <a:ext cx="7759644" cy="3853905"/>
          </a:xfrm>
        </p:spPr>
        <p:txBody>
          <a:bodyPr lIns="0" rIns="0"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AT"/>
              <a:t>Textmasterformat durch Klicken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B0F6-B814-432F-A5EF-779CD4E3E58E}" type="datetime1">
              <a:rPr lang="de-AT" smtClean="0"/>
              <a:t>03.09.26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Fusszeile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‹#›</a:t>
            </a:fld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16" name="Rechteck 15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sp>
        <p:nvSpPr>
          <p:cNvPr id="13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Maximal zweizeiligen </a:t>
            </a:r>
            <a:br>
              <a:rPr lang="de-AT"/>
            </a:br>
            <a:r>
              <a:rPr lang="de-AT"/>
              <a:t>Titel eingeben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B662EC1-7F7E-4F35-9E96-6A12310053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CB48493-A0F2-468C-986D-2A150B5DEF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41" y="5129960"/>
            <a:ext cx="1831485" cy="31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961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413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 ku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5" name="Rechteck 14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296154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7" y="993080"/>
            <a:ext cx="5436000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8921D79-517C-4187-882B-8B1EFDBF5E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03EC835-F8EC-46FF-A7D8-2C72534AF7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41" y="5129960"/>
            <a:ext cx="1831485" cy="31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6800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21" name="Rechteck 20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2" name="Rechteck 21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sp>
        <p:nvSpPr>
          <p:cNvPr id="16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Maximal zweizeiligen </a:t>
            </a:r>
            <a:br>
              <a:rPr lang="de-AT"/>
            </a:br>
            <a:r>
              <a:rPr lang="de-AT"/>
              <a:t>Titel eingeben</a:t>
            </a:r>
          </a:p>
        </p:txBody>
      </p:sp>
      <p:sp>
        <p:nvSpPr>
          <p:cNvPr id="17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F116690-1CA5-4CDF-B922-0BB3C7E060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92C9326-2A46-4857-9E76-0DB2F283D6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29960"/>
            <a:ext cx="1835942" cy="31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7811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2 kur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5" name="Rechteck 14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296154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7" y="993080"/>
            <a:ext cx="5436000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sp>
        <p:nvSpPr>
          <p:cNvPr id="16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A475DBF-FF8A-499C-9A9D-A1690ED336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71C56E8-CA3B-4481-B593-3FAEA5B893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29960"/>
            <a:ext cx="1835942" cy="31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668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en 15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17" name="Rechteck 16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" name="Rechteck 17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Maximal zweizeiligen </a:t>
            </a:r>
            <a:br>
              <a:rPr lang="de-AT"/>
            </a:br>
            <a:r>
              <a:rPr lang="de-AT"/>
              <a:t>Titel eingeben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6" y="993080"/>
            <a:ext cx="5436000" cy="351533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6068296-11E8-4929-AA24-078FC628B7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6EC7758-8011-47AD-A756-F263091D5B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29960"/>
            <a:ext cx="1835942" cy="31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1637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 3 kur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4" name="Rechteck 13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296154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32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Einzeiligen Titel eingeben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605407" y="993080"/>
            <a:ext cx="5436000" cy="304511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Bei Bedarf Untertitel hier eingeben</a:t>
            </a:r>
          </a:p>
        </p:txBody>
      </p:sp>
      <p:sp>
        <p:nvSpPr>
          <p:cNvPr id="16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426926"/>
            <a:ext cx="1638300" cy="243623"/>
          </a:xfrm>
        </p:spPr>
        <p:txBody>
          <a:bodyPr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  <a:lvl2pPr marL="266700" indent="0">
              <a:buNone/>
              <a:defRPr sz="1050"/>
            </a:lvl2pPr>
            <a:lvl3pPr marL="541338" indent="0">
              <a:buNone/>
              <a:defRPr sz="1050"/>
            </a:lvl3pPr>
            <a:lvl4pPr marL="808038" indent="0">
              <a:buNone/>
              <a:defRPr sz="1000"/>
            </a:lvl4pPr>
            <a:lvl5pPr marL="1077913" indent="0">
              <a:buNone/>
              <a:defRPr sz="1000"/>
            </a:lvl5pPr>
          </a:lstStyle>
          <a:p>
            <a:pPr lvl="0"/>
            <a:r>
              <a:rPr lang="de-AT"/>
              <a:t>Stand: </a:t>
            </a:r>
            <a:r>
              <a:rPr lang="de-AT" err="1"/>
              <a:t>xx.xx.xxxx</a:t>
            </a:r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B897B33-8355-44AC-8129-26BF5973F3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00495DC-0F57-4304-BBFD-BB5FA5288F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129960"/>
            <a:ext cx="1835942" cy="31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11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/>
          <p:cNvGrpSpPr/>
          <p:nvPr userDrawn="1"/>
        </p:nvGrpSpPr>
        <p:grpSpPr>
          <a:xfrm>
            <a:off x="287338" y="603319"/>
            <a:ext cx="8552850" cy="2037600"/>
            <a:chOff x="287338" y="603319"/>
            <a:chExt cx="8552850" cy="2037600"/>
          </a:xfrm>
        </p:grpSpPr>
        <p:sp>
          <p:nvSpPr>
            <p:cNvPr id="22" name="Rechteck 21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3" name="Rechteck 22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941638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13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6" y="1301365"/>
            <a:ext cx="5436000" cy="1026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28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Maximal zweizeiligen </a:t>
            </a:r>
            <a:br>
              <a:rPr lang="de-AT"/>
            </a:br>
            <a:r>
              <a:rPr lang="de-AT"/>
              <a:t>Titel eingeben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EF16FBD4-A1A0-4C0D-8ECA-591A550A295A}" type="datetime1">
              <a:rPr lang="de-AT" smtClean="0"/>
              <a:t>03.09.26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AT"/>
              <a:t>Fusszeile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pPr/>
              <a:t>‹#›</a:t>
            </a:fld>
            <a:endParaRPr lang="de-AT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81D7EAB-0BA7-4E01-91B2-EC9EF18DB6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E0998BC-97DF-4E25-87DA-15ED5E16C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3" y="5351511"/>
            <a:ext cx="1318058" cy="22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7673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 ku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287338" y="603319"/>
            <a:ext cx="8552850" cy="1731679"/>
            <a:chOff x="287338" y="603319"/>
            <a:chExt cx="8552850" cy="2037600"/>
          </a:xfrm>
        </p:grpSpPr>
        <p:sp>
          <p:nvSpPr>
            <p:cNvPr id="15" name="Rechteck 14"/>
            <p:cNvSpPr/>
            <p:nvPr userDrawn="1"/>
          </p:nvSpPr>
          <p:spPr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Rechteck 16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605407" y="1302593"/>
            <a:ext cx="5436000" cy="516714"/>
          </a:xfrm>
          <a:prstGeom prst="rect">
            <a:avLst/>
          </a:prstGeom>
        </p:spPr>
        <p:txBody>
          <a:bodyPr tIns="0" anchor="b" anchorCtr="0">
            <a:noAutofit/>
          </a:bodyPr>
          <a:lstStyle>
            <a:lvl1pPr algn="l">
              <a:lnSpc>
                <a:spcPct val="100000"/>
              </a:lnSpc>
              <a:defRPr sz="2800" b="1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de-AT"/>
              <a:t>Einzeiligen Titel eingeben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287338" y="2642907"/>
            <a:ext cx="4284662" cy="620885"/>
          </a:xfr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200" dirty="0" smtClean="0"/>
            </a:lvl1pPr>
          </a:lstStyle>
          <a:p>
            <a:pPr marL="0" lvl="0" defTabSz="91440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F16FBD4-A1A0-4C0D-8ECA-591A550A295A}" type="datetime1">
              <a:rPr lang="de-AT" smtClean="0"/>
              <a:t>03.09.26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AT"/>
              <a:t>Fusszeile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pPr/>
              <a:t>‹#›</a:t>
            </a:fld>
            <a:endParaRPr lang="de-AT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CE3C7E9-F05D-4DB6-844F-097DC39A0A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9375" y="1065910"/>
            <a:ext cx="1849165" cy="9756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DCF4C52-7450-4216-AD35-23E4508F83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3" y="5351511"/>
            <a:ext cx="1318058" cy="22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9461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0" hasCustomPrompt="1"/>
          </p:nvPr>
        </p:nvSpPr>
        <p:spPr>
          <a:xfrm>
            <a:off x="468316" y="1344613"/>
            <a:ext cx="8210547" cy="43703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AT"/>
              <a:t>Platzhalter für Objekte</a:t>
            </a:r>
          </a:p>
        </p:txBody>
      </p:sp>
      <p:sp>
        <p:nvSpPr>
          <p:cNvPr id="8" name="Rechteck 7"/>
          <p:cNvSpPr/>
          <p:nvPr userDrawn="1"/>
        </p:nvSpPr>
        <p:spPr bwMode="gray">
          <a:xfrm>
            <a:off x="0" y="1043522"/>
            <a:ext cx="9144000" cy="25200"/>
          </a:xfrm>
          <a:prstGeom prst="rect">
            <a:avLst/>
          </a:prstGeom>
          <a:solidFill>
            <a:srgbClr val="0C9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/>
              <a:t>     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3B1CA4E-C398-49A1-9CD7-D9ACEA72DB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1621" y="288569"/>
            <a:ext cx="1170000" cy="6172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2405" y="1344613"/>
            <a:ext cx="3960000" cy="3859212"/>
          </a:xfrm>
        </p:spPr>
        <p:txBody>
          <a:bodyPr>
            <a:normAutofit/>
          </a:bodyPr>
          <a:lstStyle>
            <a:lvl1pPr>
              <a:defRPr sz="1600"/>
            </a:lvl1pPr>
            <a:lvl2pPr marL="541312" indent="-285750">
              <a:buClr>
                <a:schemeClr val="accent1"/>
              </a:buClr>
              <a:buFont typeface="Wingdings" charset="2"/>
              <a:buChar char="§"/>
              <a:defRPr sz="1500"/>
            </a:lvl2pPr>
            <a:lvl3pPr>
              <a:defRPr sz="1400"/>
            </a:lvl3pPr>
            <a:lvl4pPr>
              <a:buClr>
                <a:schemeClr val="accent1"/>
              </a:buCl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Textmasterformat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715688" y="1344613"/>
            <a:ext cx="3960000" cy="3859212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600"/>
            </a:lvl1pPr>
            <a:lvl2pPr marL="541312" indent="-285750">
              <a:buClr>
                <a:schemeClr val="accent1"/>
              </a:buClr>
              <a:buFont typeface="Wingdings" charset="2"/>
              <a:buChar char="§"/>
              <a:defRPr sz="1500"/>
            </a:lvl2pPr>
            <a:lvl3pPr>
              <a:defRPr sz="1400"/>
            </a:lvl3pPr>
            <a:lvl4pPr>
              <a:buClr>
                <a:schemeClr val="accent1"/>
              </a:buClr>
              <a:defRPr sz="1200"/>
            </a:lvl4pPr>
            <a:lvl5pPr>
              <a:buClr>
                <a:schemeClr val="accent1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Textmasterformat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C0548-BB61-4975-B080-1B6E0D52ECC3}" type="datetime1">
              <a:rPr lang="de-AT" smtClean="0"/>
              <a:t>03.09.26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Fusszeile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‹#›</a:t>
            </a:fld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2405" y="1935991"/>
            <a:ext cx="3960000" cy="326783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Textmasterformat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715688" y="1935991"/>
            <a:ext cx="3960000" cy="326783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5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Textmasterformat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idx="13" hasCustomPrompt="1"/>
          </p:nvPr>
        </p:nvSpPr>
        <p:spPr bwMode="gray">
          <a:xfrm>
            <a:off x="468314" y="1344613"/>
            <a:ext cx="3960811" cy="533136"/>
          </a:xfr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66" indent="0">
              <a:buNone/>
              <a:tabLst/>
              <a:defRPr sz="1800" b="1" baseline="0">
                <a:solidFill>
                  <a:schemeClr val="bg1"/>
                </a:solidFill>
                <a:latin typeface="+mj-lt"/>
              </a:defRPr>
            </a:lvl1pPr>
            <a:lvl2pPr marL="457153" indent="0">
              <a:buNone/>
              <a:defRPr sz="2000" b="1"/>
            </a:lvl2pPr>
            <a:lvl3pPr marL="914306" indent="0">
              <a:buNone/>
              <a:defRPr sz="1800" b="1"/>
            </a:lvl3pPr>
            <a:lvl4pPr marL="1371460" indent="0">
              <a:buNone/>
              <a:defRPr sz="1600" b="1"/>
            </a:lvl4pPr>
            <a:lvl5pPr marL="1828613" indent="0">
              <a:buNone/>
              <a:defRPr sz="1600" b="1"/>
            </a:lvl5pPr>
            <a:lvl6pPr marL="2285767" indent="0">
              <a:buNone/>
              <a:defRPr sz="1600" b="1"/>
            </a:lvl6pPr>
            <a:lvl7pPr marL="2742920" indent="0">
              <a:buNone/>
              <a:defRPr sz="1600" b="1"/>
            </a:lvl7pPr>
            <a:lvl8pPr marL="3200073" indent="0">
              <a:buNone/>
              <a:defRPr sz="1600" b="1"/>
            </a:lvl8pPr>
            <a:lvl9pPr marL="3657227" indent="0">
              <a:buNone/>
              <a:defRPr sz="1600" b="1"/>
            </a:lvl9pPr>
          </a:lstStyle>
          <a:p>
            <a:pPr lvl="0"/>
            <a:r>
              <a:rPr lang="de-AT"/>
              <a:t>Text hier einfügen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8B580-4914-472C-873D-0ABC3D2F1944}" type="datetime1">
              <a:rPr lang="de-AT" smtClean="0"/>
              <a:t>03.09.26</a:t>
            </a:fld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AT"/>
              <a:t>Fusszeile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‹#›</a:t>
            </a:fld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14" name="Textplatzhalter 2"/>
          <p:cNvSpPr>
            <a:spLocks noGrp="1"/>
          </p:cNvSpPr>
          <p:nvPr>
            <p:ph type="body" idx="17" hasCustomPrompt="1"/>
          </p:nvPr>
        </p:nvSpPr>
        <p:spPr bwMode="gray">
          <a:xfrm>
            <a:off x="4727894" y="1344613"/>
            <a:ext cx="3960811" cy="533136"/>
          </a:xfr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66" indent="0">
              <a:buNone/>
              <a:tabLst/>
              <a:defRPr sz="1800" b="1" baseline="0">
                <a:solidFill>
                  <a:schemeClr val="bg1"/>
                </a:solidFill>
                <a:latin typeface="+mj-lt"/>
              </a:defRPr>
            </a:lvl1pPr>
            <a:lvl2pPr marL="457153" indent="0">
              <a:buNone/>
              <a:defRPr sz="2000" b="1"/>
            </a:lvl2pPr>
            <a:lvl3pPr marL="914306" indent="0">
              <a:buNone/>
              <a:defRPr sz="1800" b="1"/>
            </a:lvl3pPr>
            <a:lvl4pPr marL="1371460" indent="0">
              <a:buNone/>
              <a:defRPr sz="1600" b="1"/>
            </a:lvl4pPr>
            <a:lvl5pPr marL="1828613" indent="0">
              <a:buNone/>
              <a:defRPr sz="1600" b="1"/>
            </a:lvl5pPr>
            <a:lvl6pPr marL="2285767" indent="0">
              <a:buNone/>
              <a:defRPr sz="1600" b="1"/>
            </a:lvl6pPr>
            <a:lvl7pPr marL="2742920" indent="0">
              <a:buNone/>
              <a:defRPr sz="1600" b="1"/>
            </a:lvl7pPr>
            <a:lvl8pPr marL="3200073" indent="0">
              <a:buNone/>
              <a:defRPr sz="1600" b="1"/>
            </a:lvl8pPr>
            <a:lvl9pPr marL="3657227" indent="0">
              <a:buNone/>
              <a:defRPr sz="1600" b="1"/>
            </a:lvl9pPr>
          </a:lstStyle>
          <a:p>
            <a:pPr lvl="0"/>
            <a:r>
              <a:rPr lang="de-AT"/>
              <a:t>Text hier einfügen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467544" y="1964530"/>
            <a:ext cx="4319712" cy="2716954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1" tIns="45715" rIns="91431" bIns="45715" rtlCol="0" anchor="ctr"/>
          <a:lstStyle/>
          <a:p>
            <a:pPr algn="ctr"/>
            <a:endParaRPr lang="de-AT"/>
          </a:p>
        </p:txBody>
      </p:sp>
      <p:pic>
        <p:nvPicPr>
          <p:cNvPr id="7" name="Grafik 6" descr="Logo-für-V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127250"/>
            <a:ext cx="492443" cy="2252663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684020" y="2559843"/>
            <a:ext cx="2763926" cy="1811291"/>
          </a:xfrm>
        </p:spPr>
        <p:txBody>
          <a:bodyPr>
            <a:normAutofit/>
          </a:bodyPr>
          <a:lstStyle>
            <a:lvl1pPr marL="0" marR="0" indent="0" algn="l" defTabSz="914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 sz="1100" baseline="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marL="0" marR="0" lvl="0" indent="0" algn="l" defTabSz="914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de-A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Hier Adressdaten eingeben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60B22D8-19A8-4750-AD83-286C35A4BCEC}" type="datetime1">
              <a:rPr lang="de-AT" smtClean="0"/>
              <a:t>03.09.26</a:t>
            </a:fld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AT"/>
              <a:t>Fusszeile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‹#›</a:t>
            </a:fld>
            <a:endParaRPr lang="de-AT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4C732B0-36C0-4CE0-84F6-E12B841AB5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14A26F01-0704-425E-A2DA-2696B3F731D4}" type="datetime1">
              <a:rPr lang="de-DE" smtClean="0"/>
              <a:t>03.09.26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4CE681-F883-4132-AF61-C8CB295D3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7C1746-E931-43AB-BB5E-4F4612020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763637A0-58CE-455C-A20B-36DC7269188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148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1">
            <a:extLst>
              <a:ext uri="{FF2B5EF4-FFF2-40B4-BE49-F238E27FC236}">
                <a16:creationId xmlns:a16="http://schemas.microsoft.com/office/drawing/2014/main" id="{F292C681-DD36-EB0E-6747-3620E30EB408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4"/>
          <a:srcRect l="11829" t="17346" r="11504" b="34567"/>
          <a:stretch/>
        </p:blipFill>
        <p:spPr>
          <a:xfrm>
            <a:off x="7411456" y="52626"/>
            <a:ext cx="1643063" cy="515938"/>
          </a:xfrm>
          <a:prstGeom prst="rect">
            <a:avLst/>
          </a:prstGeom>
        </p:spPr>
      </p:pic>
      <p:cxnSp>
        <p:nvCxnSpPr>
          <p:cNvPr id="8" name="Gerader Verbinder 2">
            <a:extLst>
              <a:ext uri="{FF2B5EF4-FFF2-40B4-BE49-F238E27FC236}">
                <a16:creationId xmlns:a16="http://schemas.microsoft.com/office/drawing/2014/main" id="{EAD4B423-659D-70E6-1BF0-65F807F50033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1257300" y="608251"/>
            <a:ext cx="7486650" cy="0"/>
          </a:xfrm>
          <a:prstGeom prst="line">
            <a:avLst/>
          </a:prstGeom>
          <a:ln w="9525">
            <a:solidFill>
              <a:srgbClr val="3B6294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48AFE986-C109-E62B-0D66-ADB6648FA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87" y="915929"/>
            <a:ext cx="8397662" cy="43413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500">
                <a:latin typeface="+mn-lt"/>
              </a:defRPr>
            </a:lvl1pPr>
            <a:lvl2pPr>
              <a:buClr>
                <a:schemeClr val="accent1"/>
              </a:buClr>
              <a:defRPr sz="1350">
                <a:latin typeface="+mn-lt"/>
              </a:defRPr>
            </a:lvl2pPr>
            <a:lvl3pPr>
              <a:buClr>
                <a:schemeClr val="accent1"/>
              </a:buClr>
              <a:defRPr sz="1200">
                <a:latin typeface="+mn-lt"/>
              </a:defRPr>
            </a:lvl3pPr>
            <a:lvl4pPr>
              <a:buClr>
                <a:schemeClr val="accent1"/>
              </a:buClr>
              <a:defRPr sz="1050">
                <a:latin typeface="+mn-lt"/>
              </a:defRPr>
            </a:lvl4pPr>
            <a:lvl5pPr>
              <a:buClr>
                <a:schemeClr val="accent1"/>
              </a:buClr>
              <a:defRPr sz="105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E5BBAE9-CD51-FE4C-14A2-5BD3C78DF0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6472" y="52917"/>
            <a:ext cx="7013972" cy="50403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="1">
                <a:solidFill>
                  <a:srgbClr val="4C6FB1"/>
                </a:solidFill>
              </a:defRPr>
            </a:lvl1pPr>
            <a:lvl2pPr marL="342900" indent="0">
              <a:buNone/>
              <a:defRPr b="1">
                <a:solidFill>
                  <a:srgbClr val="4C6FB1"/>
                </a:solidFill>
              </a:defRPr>
            </a:lvl2pPr>
            <a:lvl3pPr marL="685800" indent="0">
              <a:buNone/>
              <a:defRPr b="1">
                <a:solidFill>
                  <a:srgbClr val="4C6FB1"/>
                </a:solidFill>
              </a:defRPr>
            </a:lvl3pPr>
            <a:lvl4pPr marL="1028700" indent="0">
              <a:buNone/>
              <a:defRPr b="1">
                <a:solidFill>
                  <a:srgbClr val="4C6FB1"/>
                </a:solidFill>
              </a:defRPr>
            </a:lvl4pPr>
            <a:lvl5pPr marL="1371600" indent="0">
              <a:buNone/>
              <a:defRPr b="1">
                <a:solidFill>
                  <a:srgbClr val="4C6FB1"/>
                </a:solidFill>
              </a:defRPr>
            </a:lvl5pPr>
          </a:lstStyle>
          <a:p>
            <a:pPr lvl="0"/>
            <a:r>
              <a:rPr lang="en-US"/>
              <a:t>Slide </a:t>
            </a:r>
            <a:r>
              <a:rPr lang="en-US" err="1"/>
              <a:t>Titel</a:t>
            </a:r>
            <a:endParaRPr lang="en-US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1F31B730-71F6-166E-15E0-DE35C0F750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F26D06F-AB49-4AA5-B71B-76BAB28FF5D4}" type="datetime1">
              <a:rPr lang="de-DE" smtClean="0"/>
              <a:t>03.09.26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81D536C-F818-28BB-F2E1-BA232B42688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12EDBE-C498-43A2-A511-F9AF5B3F6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33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C783-52DA-A407-04B7-91F6A01E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5CE5A-3663-7257-3496-F764F83A4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91EBF-BAB1-4CDA-46BC-2468B71F0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556C-DEA6-7E45-B29A-EB1B0F59C022}" type="datetimeFigureOut">
              <a:rPr lang="en-AT" smtClean="0"/>
              <a:t>9/3/26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CAC35-95E5-73EF-78E1-8F57830DD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3DF33-C0BF-7240-AEF3-7D74CAF5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F58F7-3888-5247-9127-75A0C8C8E184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91885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3A7D816-8143-4089-A674-7FBE2F1D70EC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711621" y="288569"/>
            <a:ext cx="1170000" cy="61728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44613"/>
            <a:ext cx="7764463" cy="3859212"/>
          </a:xfrm>
          <a:prstGeom prst="rect">
            <a:avLst/>
          </a:prstGeom>
        </p:spPr>
        <p:txBody>
          <a:bodyPr vert="horz" lIns="0" tIns="45715" rIns="0" bIns="45715" rtlCol="0">
            <a:normAutofit/>
          </a:bodyPr>
          <a:lstStyle/>
          <a:p>
            <a:pPr lvl="0"/>
            <a:r>
              <a:rPr lang="de-AT"/>
              <a:t>Textmasterformate durch Klicken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1354561" y="5412059"/>
            <a:ext cx="3217443" cy="258085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Fusszeile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62407" y="5412059"/>
            <a:ext cx="892150" cy="258085"/>
          </a:xfrm>
          <a:prstGeom prst="rect">
            <a:avLst/>
          </a:prstGeom>
        </p:spPr>
        <p:txBody>
          <a:bodyPr vert="horz" lIns="0" tIns="45715" rIns="0" bIns="45715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SEITE </a:t>
            </a:r>
            <a:fld id="{BE3DC40E-DBBE-4E2D-9EEC-FBF0DA0E9179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Datumsplatzhalter 6"/>
          <p:cNvSpPr>
            <a:spLocks noGrp="1"/>
          </p:cNvSpPr>
          <p:nvPr userDrawn="1">
            <p:ph type="dt" sz="half" idx="2"/>
          </p:nvPr>
        </p:nvSpPr>
        <p:spPr>
          <a:xfrm>
            <a:off x="5745181" y="5412059"/>
            <a:ext cx="987407" cy="258085"/>
          </a:xfrm>
          <a:prstGeom prst="rect">
            <a:avLst/>
          </a:prstGeom>
        </p:spPr>
        <p:txBody>
          <a:bodyPr vert="horz" lIns="0" tIns="45715" rIns="0" bIns="45715" rtlCol="0" anchor="ctr"/>
          <a:lstStyle>
            <a:lvl1pPr algn="r">
              <a:defRPr lang="de-DE" sz="800" kern="1200" cap="all" baseline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F16FBD4-A1A0-4C0D-8ECA-591A550A295A}" type="datetime1">
              <a:rPr lang="de-AT" smtClean="0"/>
              <a:pPr/>
              <a:t>03.09.26</a:t>
            </a:fld>
            <a:endParaRPr lang="de-AT"/>
          </a:p>
        </p:txBody>
      </p:sp>
      <p:sp>
        <p:nvSpPr>
          <p:cNvPr id="18" name="Rechteck 17"/>
          <p:cNvSpPr/>
          <p:nvPr userDrawn="1"/>
        </p:nvSpPr>
        <p:spPr bwMode="gray">
          <a:xfrm>
            <a:off x="0" y="1043522"/>
            <a:ext cx="9144000" cy="25200"/>
          </a:xfrm>
          <a:prstGeom prst="rect">
            <a:avLst/>
          </a:prstGeom>
          <a:solidFill>
            <a:srgbClr val="0C94B7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/>
              <a:t>      </a:t>
            </a:r>
          </a:p>
        </p:txBody>
      </p:sp>
      <p:sp>
        <p:nvSpPr>
          <p:cNvPr id="15" name="Titelplatzhalter 14"/>
          <p:cNvSpPr>
            <a:spLocks noGrp="1"/>
          </p:cNvSpPr>
          <p:nvPr userDrawn="1">
            <p:ph type="title"/>
          </p:nvPr>
        </p:nvSpPr>
        <p:spPr bwMode="auto">
          <a:xfrm>
            <a:off x="462408" y="139700"/>
            <a:ext cx="6840000" cy="9038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AT"/>
              <a:t>Titelmasterformat durch </a:t>
            </a:r>
            <a:br>
              <a:rPr lang="de-AT"/>
            </a:br>
            <a:r>
              <a:rPr lang="de-AT"/>
              <a:t>Klicken bearbeiten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29F41FE-2827-48CB-9F30-E0C597752410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3" y="5351511"/>
            <a:ext cx="1318058" cy="2285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3" r:id="rId3"/>
    <p:sldLayoutId id="2147483675" r:id="rId4"/>
    <p:sldLayoutId id="2147483676" r:id="rId5"/>
    <p:sldLayoutId id="2147483686" r:id="rId6"/>
    <p:sldLayoutId id="2147483687" r:id="rId7"/>
    <p:sldLayoutId id="2147483681" r:id="rId8"/>
    <p:sldLayoutId id="2147483682" r:id="rId9"/>
    <p:sldLayoutId id="2147483688" r:id="rId10"/>
    <p:sldLayoutId id="2147483691" r:id="rId11"/>
    <p:sldLayoutId id="2147483664" r:id="rId12"/>
    <p:sldLayoutId id="2147483667" r:id="rId13"/>
    <p:sldLayoutId id="2147483668" r:id="rId14"/>
    <p:sldLayoutId id="2147483670" r:id="rId15"/>
    <p:sldLayoutId id="2147483692" r:id="rId16"/>
    <p:sldLayoutId id="2147483693" r:id="rId17"/>
    <p:sldLayoutId id="2147483694" r:id="rId18"/>
  </p:sldLayoutIdLst>
  <p:transition>
    <p:fade/>
  </p:transition>
  <p:hf hdr="0" dt="0"/>
  <p:txStyles>
    <p:titleStyle>
      <a:lvl1pPr algn="l" defTabSz="914306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Georgia" charset="0"/>
          <a:ea typeface="Georgia" charset="0"/>
          <a:cs typeface="Georgia" charset="0"/>
        </a:defRPr>
      </a:lvl1pPr>
    </p:titleStyle>
    <p:bodyStyle>
      <a:lvl1pPr marL="266700" indent="-266700" algn="l" defTabSz="91430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SzPct val="100000"/>
        <a:buFont typeface="Wingdings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14388" indent="-273050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6700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3525" algn="l" defTabSz="914306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3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6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0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03" indent="-228577" algn="l" defTabSz="9143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7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7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5179" userDrawn="1">
          <p15:clr>
            <a:srgbClr val="F26B43"/>
          </p15:clr>
        </p15:guide>
        <p15:guide id="5" pos="5467" userDrawn="1">
          <p15:clr>
            <a:srgbClr val="F26B43"/>
          </p15:clr>
        </p15:guide>
        <p15:guide id="7" orient="horz" pos="3278" userDrawn="1">
          <p15:clr>
            <a:srgbClr val="F26B43"/>
          </p15:clr>
        </p15:guide>
        <p15:guide id="9" orient="horz" pos="182" userDrawn="1">
          <p15:clr>
            <a:srgbClr val="F26B43"/>
          </p15:clr>
        </p15:guide>
        <p15:guide id="10" orient="horz" pos="847" userDrawn="1">
          <p15:clr>
            <a:srgbClr val="F26B43"/>
          </p15:clr>
        </p15:guide>
        <p15:guide id="11" orient="horz" pos="35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emantic-systems.org/" TargetMode="External"/><Relationship Id="rId13" Type="http://schemas.openxmlformats.org/officeDocument/2006/relationships/image" Target="../media/image25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jpe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11" Type="http://schemas.openxmlformats.org/officeDocument/2006/relationships/image" Target="../media/image23.png"/><Relationship Id="rId5" Type="http://schemas.openxmlformats.org/officeDocument/2006/relationships/image" Target="../media/image18.jpeg"/><Relationship Id="rId15" Type="http://schemas.openxmlformats.org/officeDocument/2006/relationships/image" Target="../media/image27.jpeg"/><Relationship Id="rId10" Type="http://schemas.openxmlformats.org/officeDocument/2006/relationships/image" Target="../media/image22.png"/><Relationship Id="rId4" Type="http://schemas.openxmlformats.org/officeDocument/2006/relationships/image" Target="../media/image17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earch.ai.wu.ac.at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10" Type="http://schemas.openxmlformats.org/officeDocument/2006/relationships/image" Target="../media/image44.svg"/><Relationship Id="rId4" Type="http://schemas.openxmlformats.org/officeDocument/2006/relationships/image" Target="../media/image39.jpeg"/><Relationship Id="rId9" Type="http://schemas.openxmlformats.org/officeDocument/2006/relationships/hyperlink" Target="http://lod-cloud.ne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jp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29.xml"/><Relationship Id="rId21" Type="http://schemas.openxmlformats.org/officeDocument/2006/relationships/tags" Target="../tags/tag24.xml"/><Relationship Id="rId42" Type="http://schemas.openxmlformats.org/officeDocument/2006/relationships/tags" Target="../tags/tag45.xml"/><Relationship Id="rId47" Type="http://schemas.openxmlformats.org/officeDocument/2006/relationships/tags" Target="../tags/tag50.xml"/><Relationship Id="rId63" Type="http://schemas.openxmlformats.org/officeDocument/2006/relationships/tags" Target="../tags/tag66.xml"/><Relationship Id="rId68" Type="http://schemas.openxmlformats.org/officeDocument/2006/relationships/tags" Target="../tags/tag71.xml"/><Relationship Id="rId84" Type="http://schemas.openxmlformats.org/officeDocument/2006/relationships/tags" Target="../tags/tag87.xml"/><Relationship Id="rId89" Type="http://schemas.openxmlformats.org/officeDocument/2006/relationships/image" Target="../media/image55.png"/><Relationship Id="rId112" Type="http://schemas.microsoft.com/office/2007/relationships/hdphoto" Target="../media/hdphoto1.wdp"/><Relationship Id="rId16" Type="http://schemas.openxmlformats.org/officeDocument/2006/relationships/tags" Target="../tags/tag19.xml"/><Relationship Id="rId107" Type="http://schemas.openxmlformats.org/officeDocument/2006/relationships/image" Target="../media/image73.png"/><Relationship Id="rId11" Type="http://schemas.openxmlformats.org/officeDocument/2006/relationships/tags" Target="../tags/tag14.xml"/><Relationship Id="rId32" Type="http://schemas.openxmlformats.org/officeDocument/2006/relationships/tags" Target="../tags/tag35.xml"/><Relationship Id="rId37" Type="http://schemas.openxmlformats.org/officeDocument/2006/relationships/tags" Target="../tags/tag40.xml"/><Relationship Id="rId53" Type="http://schemas.openxmlformats.org/officeDocument/2006/relationships/tags" Target="../tags/tag56.xml"/><Relationship Id="rId58" Type="http://schemas.openxmlformats.org/officeDocument/2006/relationships/tags" Target="../tags/tag61.xml"/><Relationship Id="rId74" Type="http://schemas.openxmlformats.org/officeDocument/2006/relationships/tags" Target="../tags/tag77.xml"/><Relationship Id="rId79" Type="http://schemas.openxmlformats.org/officeDocument/2006/relationships/tags" Target="../tags/tag82.xml"/><Relationship Id="rId102" Type="http://schemas.openxmlformats.org/officeDocument/2006/relationships/image" Target="../media/image68.png"/><Relationship Id="rId5" Type="http://schemas.openxmlformats.org/officeDocument/2006/relationships/tags" Target="../tags/tag8.xml"/><Relationship Id="rId90" Type="http://schemas.openxmlformats.org/officeDocument/2006/relationships/image" Target="../media/image56.png"/><Relationship Id="rId95" Type="http://schemas.openxmlformats.org/officeDocument/2006/relationships/image" Target="../media/image61.jpeg"/><Relationship Id="rId22" Type="http://schemas.openxmlformats.org/officeDocument/2006/relationships/tags" Target="../tags/tag25.xml"/><Relationship Id="rId27" Type="http://schemas.openxmlformats.org/officeDocument/2006/relationships/tags" Target="../tags/tag30.xml"/><Relationship Id="rId43" Type="http://schemas.openxmlformats.org/officeDocument/2006/relationships/tags" Target="../tags/tag46.xml"/><Relationship Id="rId48" Type="http://schemas.openxmlformats.org/officeDocument/2006/relationships/tags" Target="../tags/tag51.xml"/><Relationship Id="rId64" Type="http://schemas.openxmlformats.org/officeDocument/2006/relationships/tags" Target="../tags/tag67.xml"/><Relationship Id="rId69" Type="http://schemas.openxmlformats.org/officeDocument/2006/relationships/tags" Target="../tags/tag72.xml"/><Relationship Id="rId113" Type="http://schemas.openxmlformats.org/officeDocument/2006/relationships/image" Target="../media/image78.png"/><Relationship Id="rId80" Type="http://schemas.openxmlformats.org/officeDocument/2006/relationships/tags" Target="../tags/tag83.xml"/><Relationship Id="rId85" Type="http://schemas.openxmlformats.org/officeDocument/2006/relationships/slideLayout" Target="../slideLayouts/slideLayout12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33" Type="http://schemas.openxmlformats.org/officeDocument/2006/relationships/tags" Target="../tags/tag36.xml"/><Relationship Id="rId38" Type="http://schemas.openxmlformats.org/officeDocument/2006/relationships/tags" Target="../tags/tag41.xml"/><Relationship Id="rId59" Type="http://schemas.openxmlformats.org/officeDocument/2006/relationships/tags" Target="../tags/tag62.xml"/><Relationship Id="rId103" Type="http://schemas.openxmlformats.org/officeDocument/2006/relationships/image" Target="../media/image69.jpeg"/><Relationship Id="rId108" Type="http://schemas.openxmlformats.org/officeDocument/2006/relationships/image" Target="../media/image74.png"/><Relationship Id="rId54" Type="http://schemas.openxmlformats.org/officeDocument/2006/relationships/tags" Target="../tags/tag57.xml"/><Relationship Id="rId70" Type="http://schemas.openxmlformats.org/officeDocument/2006/relationships/tags" Target="../tags/tag73.xml"/><Relationship Id="rId75" Type="http://schemas.openxmlformats.org/officeDocument/2006/relationships/tags" Target="../tags/tag78.xml"/><Relationship Id="rId91" Type="http://schemas.openxmlformats.org/officeDocument/2006/relationships/image" Target="../media/image57.png"/><Relationship Id="rId96" Type="http://schemas.openxmlformats.org/officeDocument/2006/relationships/image" Target="../media/image62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5" Type="http://schemas.openxmlformats.org/officeDocument/2006/relationships/tags" Target="../tags/tag18.xml"/><Relationship Id="rId23" Type="http://schemas.openxmlformats.org/officeDocument/2006/relationships/tags" Target="../tags/tag26.xml"/><Relationship Id="rId28" Type="http://schemas.openxmlformats.org/officeDocument/2006/relationships/tags" Target="../tags/tag31.xml"/><Relationship Id="rId36" Type="http://schemas.openxmlformats.org/officeDocument/2006/relationships/tags" Target="../tags/tag39.xml"/><Relationship Id="rId49" Type="http://schemas.openxmlformats.org/officeDocument/2006/relationships/tags" Target="../tags/tag52.xml"/><Relationship Id="rId57" Type="http://schemas.openxmlformats.org/officeDocument/2006/relationships/tags" Target="../tags/tag60.xml"/><Relationship Id="rId106" Type="http://schemas.openxmlformats.org/officeDocument/2006/relationships/image" Target="../media/image72.jpeg"/><Relationship Id="rId10" Type="http://schemas.openxmlformats.org/officeDocument/2006/relationships/tags" Target="../tags/tag13.xml"/><Relationship Id="rId31" Type="http://schemas.openxmlformats.org/officeDocument/2006/relationships/tags" Target="../tags/tag34.xml"/><Relationship Id="rId44" Type="http://schemas.openxmlformats.org/officeDocument/2006/relationships/tags" Target="../tags/tag47.xml"/><Relationship Id="rId52" Type="http://schemas.openxmlformats.org/officeDocument/2006/relationships/tags" Target="../tags/tag55.xml"/><Relationship Id="rId60" Type="http://schemas.openxmlformats.org/officeDocument/2006/relationships/tags" Target="../tags/tag63.xml"/><Relationship Id="rId65" Type="http://schemas.openxmlformats.org/officeDocument/2006/relationships/tags" Target="../tags/tag68.xml"/><Relationship Id="rId73" Type="http://schemas.openxmlformats.org/officeDocument/2006/relationships/tags" Target="../tags/tag76.xml"/><Relationship Id="rId78" Type="http://schemas.openxmlformats.org/officeDocument/2006/relationships/tags" Target="../tags/tag81.xml"/><Relationship Id="rId81" Type="http://schemas.openxmlformats.org/officeDocument/2006/relationships/tags" Target="../tags/tag84.xml"/><Relationship Id="rId86" Type="http://schemas.openxmlformats.org/officeDocument/2006/relationships/image" Target="../media/image52.jpeg"/><Relationship Id="rId94" Type="http://schemas.openxmlformats.org/officeDocument/2006/relationships/image" Target="../media/image60.jpeg"/><Relationship Id="rId99" Type="http://schemas.openxmlformats.org/officeDocument/2006/relationships/image" Target="../media/image65.jpeg"/><Relationship Id="rId101" Type="http://schemas.openxmlformats.org/officeDocument/2006/relationships/image" Target="../media/image67.png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39" Type="http://schemas.openxmlformats.org/officeDocument/2006/relationships/tags" Target="../tags/tag42.xml"/><Relationship Id="rId109" Type="http://schemas.openxmlformats.org/officeDocument/2006/relationships/image" Target="../media/image75.png"/><Relationship Id="rId34" Type="http://schemas.openxmlformats.org/officeDocument/2006/relationships/tags" Target="../tags/tag37.xml"/><Relationship Id="rId50" Type="http://schemas.openxmlformats.org/officeDocument/2006/relationships/tags" Target="../tags/tag53.xml"/><Relationship Id="rId55" Type="http://schemas.openxmlformats.org/officeDocument/2006/relationships/tags" Target="../tags/tag58.xml"/><Relationship Id="rId76" Type="http://schemas.openxmlformats.org/officeDocument/2006/relationships/tags" Target="../tags/tag79.xml"/><Relationship Id="rId97" Type="http://schemas.openxmlformats.org/officeDocument/2006/relationships/image" Target="../media/image63.jpeg"/><Relationship Id="rId104" Type="http://schemas.openxmlformats.org/officeDocument/2006/relationships/image" Target="../media/image70.png"/><Relationship Id="rId7" Type="http://schemas.openxmlformats.org/officeDocument/2006/relationships/tags" Target="../tags/tag10.xml"/><Relationship Id="rId71" Type="http://schemas.openxmlformats.org/officeDocument/2006/relationships/tags" Target="../tags/tag74.xml"/><Relationship Id="rId92" Type="http://schemas.openxmlformats.org/officeDocument/2006/relationships/image" Target="../media/image58.png"/><Relationship Id="rId2" Type="http://schemas.openxmlformats.org/officeDocument/2006/relationships/tags" Target="../tags/tag5.xml"/><Relationship Id="rId29" Type="http://schemas.openxmlformats.org/officeDocument/2006/relationships/tags" Target="../tags/tag32.xml"/><Relationship Id="rId24" Type="http://schemas.openxmlformats.org/officeDocument/2006/relationships/tags" Target="../tags/tag27.xml"/><Relationship Id="rId40" Type="http://schemas.openxmlformats.org/officeDocument/2006/relationships/tags" Target="../tags/tag43.xml"/><Relationship Id="rId45" Type="http://schemas.openxmlformats.org/officeDocument/2006/relationships/tags" Target="../tags/tag48.xml"/><Relationship Id="rId66" Type="http://schemas.openxmlformats.org/officeDocument/2006/relationships/tags" Target="../tags/tag69.xml"/><Relationship Id="rId87" Type="http://schemas.openxmlformats.org/officeDocument/2006/relationships/image" Target="../media/image53.jpeg"/><Relationship Id="rId110" Type="http://schemas.openxmlformats.org/officeDocument/2006/relationships/image" Target="../media/image76.jpeg"/><Relationship Id="rId61" Type="http://schemas.openxmlformats.org/officeDocument/2006/relationships/tags" Target="../tags/tag64.xml"/><Relationship Id="rId82" Type="http://schemas.openxmlformats.org/officeDocument/2006/relationships/tags" Target="../tags/tag85.xml"/><Relationship Id="rId19" Type="http://schemas.openxmlformats.org/officeDocument/2006/relationships/tags" Target="../tags/tag22.xml"/><Relationship Id="rId14" Type="http://schemas.openxmlformats.org/officeDocument/2006/relationships/tags" Target="../tags/tag17.xml"/><Relationship Id="rId30" Type="http://schemas.openxmlformats.org/officeDocument/2006/relationships/tags" Target="../tags/tag33.xml"/><Relationship Id="rId35" Type="http://schemas.openxmlformats.org/officeDocument/2006/relationships/tags" Target="../tags/tag38.xml"/><Relationship Id="rId56" Type="http://schemas.openxmlformats.org/officeDocument/2006/relationships/tags" Target="../tags/tag59.xml"/><Relationship Id="rId77" Type="http://schemas.openxmlformats.org/officeDocument/2006/relationships/tags" Target="../tags/tag80.xml"/><Relationship Id="rId100" Type="http://schemas.openxmlformats.org/officeDocument/2006/relationships/image" Target="../media/image66.png"/><Relationship Id="rId105" Type="http://schemas.openxmlformats.org/officeDocument/2006/relationships/image" Target="../media/image71.jpeg"/><Relationship Id="rId8" Type="http://schemas.openxmlformats.org/officeDocument/2006/relationships/tags" Target="../tags/tag11.xml"/><Relationship Id="rId51" Type="http://schemas.openxmlformats.org/officeDocument/2006/relationships/tags" Target="../tags/tag54.xml"/><Relationship Id="rId72" Type="http://schemas.openxmlformats.org/officeDocument/2006/relationships/tags" Target="../tags/tag75.xml"/><Relationship Id="rId93" Type="http://schemas.openxmlformats.org/officeDocument/2006/relationships/image" Target="../media/image59.png"/><Relationship Id="rId98" Type="http://schemas.openxmlformats.org/officeDocument/2006/relationships/image" Target="../media/image64.jpeg"/><Relationship Id="rId3" Type="http://schemas.openxmlformats.org/officeDocument/2006/relationships/tags" Target="../tags/tag6.xml"/><Relationship Id="rId25" Type="http://schemas.openxmlformats.org/officeDocument/2006/relationships/tags" Target="../tags/tag28.xml"/><Relationship Id="rId46" Type="http://schemas.openxmlformats.org/officeDocument/2006/relationships/tags" Target="../tags/tag49.xml"/><Relationship Id="rId67" Type="http://schemas.openxmlformats.org/officeDocument/2006/relationships/tags" Target="../tags/tag70.xml"/><Relationship Id="rId20" Type="http://schemas.openxmlformats.org/officeDocument/2006/relationships/tags" Target="../tags/tag23.xml"/><Relationship Id="rId41" Type="http://schemas.openxmlformats.org/officeDocument/2006/relationships/tags" Target="../tags/tag44.xml"/><Relationship Id="rId62" Type="http://schemas.openxmlformats.org/officeDocument/2006/relationships/tags" Target="../tags/tag65.xml"/><Relationship Id="rId83" Type="http://schemas.openxmlformats.org/officeDocument/2006/relationships/tags" Target="../tags/tag86.xml"/><Relationship Id="rId88" Type="http://schemas.openxmlformats.org/officeDocument/2006/relationships/image" Target="../media/image54.png"/><Relationship Id="rId111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doi.org/10.1007/978-3-032-02003-1_1" TargetMode="External"/><Relationship Id="rId5" Type="http://schemas.openxmlformats.org/officeDocument/2006/relationships/hyperlink" Target="https://doi.org/10.1007/978-3-031-99554-5_39" TargetMode="External"/><Relationship Id="rId4" Type="http://schemas.openxmlformats.org/officeDocument/2006/relationships/hyperlink" Target="https://ceur-ws.org/Vol-4064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semantic-systems.org/" TargetMode="External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verbatim.krlabs.eu/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5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eos.ai.wu.ac.at/" TargetMode="External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745E04C-E917-4AD7-813A-14277AF6D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406" y="870857"/>
            <a:ext cx="5436000" cy="1456508"/>
          </a:xfrm>
        </p:spPr>
        <p:txBody>
          <a:bodyPr/>
          <a:lstStyle/>
          <a:p>
            <a:r>
              <a:rPr lang="de-DE" altLang="de-DE" sz="2800" dirty="0">
                <a:latin typeface="Georgia"/>
              </a:rPr>
              <a:t>Institute for </a:t>
            </a:r>
            <a:br>
              <a:rPr lang="de-DE" altLang="de-DE" sz="2800" dirty="0">
                <a:latin typeface="Georgia" panose="02040502050405020303" pitchFamily="18" charset="0"/>
              </a:rPr>
            </a:br>
            <a:r>
              <a:rPr lang="de-DE" altLang="de-DE" sz="2800" dirty="0">
                <a:latin typeface="Georgia"/>
              </a:rPr>
              <a:t>Data, </a:t>
            </a:r>
            <a:r>
              <a:rPr lang="de-DE" altLang="de-DE" sz="2800" dirty="0" err="1">
                <a:latin typeface="Georgia"/>
              </a:rPr>
              <a:t>Process</a:t>
            </a:r>
            <a:r>
              <a:rPr lang="de-DE" altLang="de-DE" sz="2800" dirty="0">
                <a:latin typeface="Georgia"/>
              </a:rPr>
              <a:t> and Knowledge Management</a:t>
            </a:r>
            <a:br>
              <a:rPr lang="de-DE" altLang="de-DE" sz="2800" dirty="0">
                <a:latin typeface="Georgia"/>
              </a:rPr>
            </a:br>
            <a:br>
              <a:rPr lang="de-DE" altLang="de-DE" sz="1400" dirty="0">
                <a:latin typeface="Georgia"/>
              </a:rPr>
            </a:br>
            <a:r>
              <a:rPr lang="de-DE" altLang="de-DE" sz="1400" dirty="0">
                <a:latin typeface="Georgia"/>
              </a:rPr>
              <a:t>Marta Sabou, Axel Polleres</a:t>
            </a:r>
            <a:endParaRPr lang="de-AT" sz="2000" dirty="0">
              <a:latin typeface="Georgia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05406" y="5059679"/>
            <a:ext cx="17011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err="1">
                <a:solidFill>
                  <a:schemeClr val="bg1"/>
                </a:solidFill>
              </a:rPr>
              <a:t>www.wu.ac.at</a:t>
            </a:r>
            <a:r>
              <a:rPr lang="de-DE" sz="1100">
                <a:solidFill>
                  <a:schemeClr val="bg1"/>
                </a:solidFill>
              </a:rPr>
              <a:t>/</a:t>
            </a:r>
            <a:r>
              <a:rPr lang="de-DE" sz="1100" err="1">
                <a:solidFill>
                  <a:schemeClr val="bg1"/>
                </a:solidFill>
              </a:rPr>
              <a:t>dpkm</a:t>
            </a:r>
            <a:r>
              <a:rPr lang="de-DE" sz="110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25593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748E2-19F1-66DB-C7E9-BAFE5850E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4E1F10C2-759E-59E7-E3A6-FBAE275D9885}"/>
              </a:ext>
            </a:extLst>
          </p:cNvPr>
          <p:cNvSpPr txBox="1"/>
          <p:nvPr/>
        </p:nvSpPr>
        <p:spPr>
          <a:xfrm>
            <a:off x="6332618" y="3567000"/>
            <a:ext cx="255158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200"/>
              <a:t>AI for Data Ecosystems/</a:t>
            </a:r>
            <a:endParaRPr lang="en-US" sz="1600"/>
          </a:p>
          <a:p>
            <a:pPr algn="r"/>
            <a:r>
              <a:rPr lang="en-US" sz="1200"/>
              <a:t>Data Ecosystems for AI</a:t>
            </a:r>
            <a:endParaRPr lang="en-US" sz="1600">
              <a:ea typeface="Verdan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B9FDBB-B35D-714D-A311-5719996E2B55}"/>
              </a:ext>
            </a:extLst>
          </p:cNvPr>
          <p:cNvSpPr txBox="1"/>
          <p:nvPr/>
        </p:nvSpPr>
        <p:spPr>
          <a:xfrm>
            <a:off x="6327950" y="3061922"/>
            <a:ext cx="2553032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200"/>
              <a:t>AI for Engineering</a:t>
            </a:r>
          </a:p>
          <a:p>
            <a:pPr algn="r"/>
            <a:endParaRPr lang="en-US" sz="1200">
              <a:ea typeface="Verdan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D30675-94DA-BF15-4B01-B302C0AE5835}"/>
              </a:ext>
            </a:extLst>
          </p:cNvPr>
          <p:cNvSpPr txBox="1"/>
          <p:nvPr/>
        </p:nvSpPr>
        <p:spPr>
          <a:xfrm>
            <a:off x="6327949" y="2560515"/>
            <a:ext cx="2557644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200"/>
              <a:t>Digital Humanism and AI</a:t>
            </a:r>
          </a:p>
          <a:p>
            <a:pPr algn="r"/>
            <a:endParaRPr lang="en-US" sz="1200">
              <a:ea typeface="Verdan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3510F7D-8A3F-CE25-A59C-1BF4C16D0483}"/>
              </a:ext>
            </a:extLst>
          </p:cNvPr>
          <p:cNvSpPr txBox="1"/>
          <p:nvPr/>
        </p:nvSpPr>
        <p:spPr>
          <a:xfrm>
            <a:off x="6327949" y="2044648"/>
            <a:ext cx="255731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200"/>
              <a:t>Hybrid AI Systems</a:t>
            </a:r>
          </a:p>
          <a:p>
            <a:pPr algn="r"/>
            <a:r>
              <a:rPr lang="en-US" sz="1200">
                <a:ea typeface="Verdana"/>
              </a:rPr>
              <a:t>and Representations</a:t>
            </a:r>
          </a:p>
        </p:txBody>
      </p:sp>
      <p:sp>
        <p:nvSpPr>
          <p:cNvPr id="10" name="Titel 4">
            <a:extLst>
              <a:ext uri="{FF2B5EF4-FFF2-40B4-BE49-F238E27FC236}">
                <a16:creationId xmlns:a16="http://schemas.microsoft.com/office/drawing/2014/main" id="{647774AB-9BB4-0EFC-8118-B5B5EE5B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08" y="139700"/>
            <a:ext cx="6840000" cy="903822"/>
          </a:xfrm>
        </p:spPr>
        <p:txBody>
          <a:bodyPr/>
          <a:lstStyle/>
          <a:p>
            <a:r>
              <a:rPr lang="de-AT" altLang="de-DE" sz="2400"/>
              <a:t>DPKM – at a </a:t>
            </a:r>
            <a:r>
              <a:rPr lang="de-AT" altLang="de-DE" sz="2400" err="1"/>
              <a:t>glance</a:t>
            </a:r>
            <a:endParaRPr lang="de-AT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B8EA5E-45A5-6AA5-5F52-D33DF210AB71}"/>
              </a:ext>
            </a:extLst>
          </p:cNvPr>
          <p:cNvGrpSpPr/>
          <p:nvPr/>
        </p:nvGrpSpPr>
        <p:grpSpPr>
          <a:xfrm>
            <a:off x="6326476" y="2102539"/>
            <a:ext cx="502019" cy="1394125"/>
            <a:chOff x="4546228" y="241372"/>
            <a:chExt cx="502019" cy="1394125"/>
          </a:xfrm>
        </p:grpSpPr>
        <p:sp>
          <p:nvSpPr>
            <p:cNvPr id="27" name="Rectangle 26" descr="Robot">
              <a:extLst>
                <a:ext uri="{FF2B5EF4-FFF2-40B4-BE49-F238E27FC236}">
                  <a16:creationId xmlns:a16="http://schemas.microsoft.com/office/drawing/2014/main" id="{C6874BE5-3DFD-95A3-3F65-DBCEE00E138B}"/>
                </a:ext>
              </a:extLst>
            </p:cNvPr>
            <p:cNvSpPr/>
            <p:nvPr/>
          </p:nvSpPr>
          <p:spPr>
            <a:xfrm>
              <a:off x="4546228" y="241372"/>
              <a:ext cx="501823" cy="419296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 descr="Head with Gears">
              <a:extLst>
                <a:ext uri="{FF2B5EF4-FFF2-40B4-BE49-F238E27FC236}">
                  <a16:creationId xmlns:a16="http://schemas.microsoft.com/office/drawing/2014/main" id="{D0C5C8CF-5148-FCED-9087-29C16B3DEEC3}"/>
                </a:ext>
              </a:extLst>
            </p:cNvPr>
            <p:cNvSpPr/>
            <p:nvPr/>
          </p:nvSpPr>
          <p:spPr>
            <a:xfrm>
              <a:off x="4591980" y="734756"/>
              <a:ext cx="456267" cy="396947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 descr="Processor">
              <a:extLst>
                <a:ext uri="{FF2B5EF4-FFF2-40B4-BE49-F238E27FC236}">
                  <a16:creationId xmlns:a16="http://schemas.microsoft.com/office/drawing/2014/main" id="{396128E7-27CE-775B-6E23-00A6A11D2D8A}"/>
                </a:ext>
              </a:extLst>
            </p:cNvPr>
            <p:cNvSpPr/>
            <p:nvPr/>
          </p:nvSpPr>
          <p:spPr>
            <a:xfrm>
              <a:off x="4587032" y="1217022"/>
              <a:ext cx="456267" cy="418475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34" name="Picture 34" descr="A picture containing black, screenshot&#10;&#10;Description automatically generated">
            <a:extLst>
              <a:ext uri="{FF2B5EF4-FFF2-40B4-BE49-F238E27FC236}">
                <a16:creationId xmlns:a16="http://schemas.microsoft.com/office/drawing/2014/main" id="{0DCEE5C6-3BF0-29A8-2F3A-E0368B10D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774" y="3570273"/>
            <a:ext cx="455853" cy="4356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B7B94BF-2227-0C8A-C02B-E455C62C364D}"/>
              </a:ext>
            </a:extLst>
          </p:cNvPr>
          <p:cNvSpPr txBox="1"/>
          <p:nvPr/>
        </p:nvSpPr>
        <p:spPr>
          <a:xfrm>
            <a:off x="6258858" y="1567679"/>
            <a:ext cx="226857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600"/>
              <a:t>AI areas of interest:</a:t>
            </a:r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3D94E0-26EB-DAF9-E71C-96E17F97904D}"/>
              </a:ext>
            </a:extLst>
          </p:cNvPr>
          <p:cNvSpPr txBox="1"/>
          <p:nvPr/>
        </p:nvSpPr>
        <p:spPr>
          <a:xfrm>
            <a:off x="1601769" y="1552452"/>
            <a:ext cx="46468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Knowledge Management Group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F02B2F-0BFB-89F2-2189-67097802AE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04" y="2041551"/>
            <a:ext cx="5398968" cy="29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94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3" grpId="0" animBg="1"/>
      <p:bldP spid="36" grpId="0" animBg="1"/>
      <p:bldP spid="38" grpId="0" animBg="1"/>
      <p:bldP spid="2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Picture 1071">
            <a:extLst>
              <a:ext uri="{FF2B5EF4-FFF2-40B4-BE49-F238E27FC236}">
                <a16:creationId xmlns:a16="http://schemas.microsoft.com/office/drawing/2014/main" id="{DF17FF50-5504-DD36-4FD4-D96CDDA07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838" y="89197"/>
            <a:ext cx="2290159" cy="2305201"/>
          </a:xfrm>
          <a:prstGeom prst="rect">
            <a:avLst/>
          </a:prstGeom>
        </p:spPr>
      </p:pic>
      <p:sp>
        <p:nvSpPr>
          <p:cNvPr id="17" name="Titel 4">
            <a:extLst>
              <a:ext uri="{FF2B5EF4-FFF2-40B4-BE49-F238E27FC236}">
                <a16:creationId xmlns:a16="http://schemas.microsoft.com/office/drawing/2014/main" id="{8C682217-01B0-1D77-E3B8-3897AF5EF47B}"/>
              </a:ext>
            </a:extLst>
          </p:cNvPr>
          <p:cNvSpPr txBox="1">
            <a:spLocks/>
          </p:cNvSpPr>
          <p:nvPr/>
        </p:nvSpPr>
        <p:spPr bwMode="auto">
          <a:xfrm>
            <a:off x="242993" y="24929"/>
            <a:ext cx="6840000" cy="9038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0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de-AT" altLang="de-DE">
                <a:latin typeface="Georgia"/>
              </a:rPr>
              <a:t>DPKM/Data Management Group:</a:t>
            </a:r>
            <a:endParaRPr lang="de-AT" altLang="de-DE"/>
          </a:p>
        </p:txBody>
      </p:sp>
      <p:pic>
        <p:nvPicPr>
          <p:cNvPr id="10" name="Picture 6" descr="Portrait Picture Nicolas Ferranti">
            <a:extLst>
              <a:ext uri="{FF2B5EF4-FFF2-40B4-BE49-F238E27FC236}">
                <a16:creationId xmlns:a16="http://schemas.microsoft.com/office/drawing/2014/main" id="{BF822B42-26D5-CA9B-27F4-650665D23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116" y="4521405"/>
            <a:ext cx="377665" cy="48652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Portrait Amin Anjomshoaa">
            <a:extLst>
              <a:ext uri="{FF2B5EF4-FFF2-40B4-BE49-F238E27FC236}">
                <a16:creationId xmlns:a16="http://schemas.microsoft.com/office/drawing/2014/main" id="{57831C20-1CFF-454A-7903-FE2E45FB7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338" y="2439881"/>
            <a:ext cx="485706" cy="608751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Which data technologies are the main drivers of the digital ...">
            <a:extLst>
              <a:ext uri="{FF2B5EF4-FFF2-40B4-BE49-F238E27FC236}">
                <a16:creationId xmlns:a16="http://schemas.microsoft.com/office/drawing/2014/main" id="{F9FAF987-6367-60FC-A40A-532BD947C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8" r="22061"/>
          <a:stretch/>
        </p:blipFill>
        <p:spPr bwMode="auto">
          <a:xfrm>
            <a:off x="5781385" y="2456636"/>
            <a:ext cx="469634" cy="55326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31A7311-B390-2CC7-86C0-87D7218E40B6}"/>
              </a:ext>
            </a:extLst>
          </p:cNvPr>
          <p:cNvSpPr/>
          <p:nvPr/>
        </p:nvSpPr>
        <p:spPr>
          <a:xfrm>
            <a:off x="2393703" y="2977229"/>
            <a:ext cx="1080655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/>
              <a:t>Knowledge Engineering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0FD867-8374-AC76-A4CB-309A7D9CDB19}"/>
              </a:ext>
            </a:extLst>
          </p:cNvPr>
          <p:cNvSpPr/>
          <p:nvPr/>
        </p:nvSpPr>
        <p:spPr>
          <a:xfrm>
            <a:off x="5125438" y="3007197"/>
            <a:ext cx="1670138" cy="424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ea typeface="Verdana"/>
              </a:rPr>
              <a:t> AI Risk Management</a:t>
            </a:r>
            <a:br>
              <a:rPr lang="en-US" dirty="0"/>
            </a:br>
            <a:r>
              <a:rPr lang="en-US" sz="900" dirty="0">
                <a:ea typeface="Verdana"/>
              </a:rPr>
              <a:t>Industry applications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195FD1-C1A6-493C-7842-06D3062A5B02}"/>
              </a:ext>
            </a:extLst>
          </p:cNvPr>
          <p:cNvSpPr txBox="1"/>
          <p:nvPr/>
        </p:nvSpPr>
        <p:spPr>
          <a:xfrm>
            <a:off x="58942" y="3090731"/>
            <a:ext cx="118071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050"/>
              <a:t>Research Topics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396CA5-8103-D53E-D2E6-FEBF9B3233FB}"/>
              </a:ext>
            </a:extLst>
          </p:cNvPr>
          <p:cNvSpPr txBox="1"/>
          <p:nvPr/>
        </p:nvSpPr>
        <p:spPr>
          <a:xfrm>
            <a:off x="26755" y="4017942"/>
            <a:ext cx="118071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050"/>
              <a:t>Research Projects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741AC5-9696-CA60-099E-5EFB80EF7AEA}"/>
              </a:ext>
            </a:extLst>
          </p:cNvPr>
          <p:cNvSpPr txBox="1"/>
          <p:nvPr/>
        </p:nvSpPr>
        <p:spPr>
          <a:xfrm>
            <a:off x="26755" y="5020620"/>
            <a:ext cx="118071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050"/>
              <a:t>Application Domains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BEE87F-D1B6-70C5-727E-697E211E3D00}"/>
              </a:ext>
            </a:extLst>
          </p:cNvPr>
          <p:cNvSpPr/>
          <p:nvPr/>
        </p:nvSpPr>
        <p:spPr>
          <a:xfrm>
            <a:off x="3594412" y="2987016"/>
            <a:ext cx="1277679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/>
              <a:t>Complex Cyber-physical Systems</a:t>
            </a:r>
            <a:endParaRPr lang="en-US" sz="900" kern="120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C62CCB3-3B43-7066-66BF-27E07D3D4ECD}"/>
              </a:ext>
            </a:extLst>
          </p:cNvPr>
          <p:cNvCxnSpPr>
            <a:cxnSpLocks/>
            <a:stCxn id="35" idx="2"/>
            <a:endCxn id="39" idx="0"/>
          </p:cNvCxnSpPr>
          <p:nvPr/>
        </p:nvCxnSpPr>
        <p:spPr>
          <a:xfrm>
            <a:off x="4233252" y="3419278"/>
            <a:ext cx="934622" cy="412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81F73E3-BC64-9964-E4F0-392DE0D83D6E}"/>
              </a:ext>
            </a:extLst>
          </p:cNvPr>
          <p:cNvCxnSpPr>
            <a:cxnSpLocks/>
            <a:stCxn id="27" idx="2"/>
            <a:endCxn id="19" idx="0"/>
          </p:cNvCxnSpPr>
          <p:nvPr/>
        </p:nvCxnSpPr>
        <p:spPr>
          <a:xfrm>
            <a:off x="5960507" y="3431800"/>
            <a:ext cx="776223" cy="399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2980819D-2A8E-BA1E-5167-0CFF0C33B4A0}"/>
              </a:ext>
            </a:extLst>
          </p:cNvPr>
          <p:cNvSpPr/>
          <p:nvPr/>
        </p:nvSpPr>
        <p:spPr>
          <a:xfrm>
            <a:off x="3258899" y="5023767"/>
            <a:ext cx="926746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/>
              <a:t>Transport/ Mobility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194B2F6-E74D-3A32-C4BD-89D971B61D33}"/>
              </a:ext>
            </a:extLst>
          </p:cNvPr>
          <p:cNvSpPr/>
          <p:nvPr/>
        </p:nvSpPr>
        <p:spPr>
          <a:xfrm>
            <a:off x="4241715" y="5019595"/>
            <a:ext cx="1175791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/>
              <a:t>Crisis &amp; Disaster Management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2BB3E8F-7A42-477F-3B6B-90B40281C83D}"/>
              </a:ext>
            </a:extLst>
          </p:cNvPr>
          <p:cNvSpPr/>
          <p:nvPr/>
        </p:nvSpPr>
        <p:spPr>
          <a:xfrm>
            <a:off x="5511857" y="5004362"/>
            <a:ext cx="982021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AI Risk Management</a:t>
            </a:r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3F39217-CDF4-0BA3-F52B-98BDFE1F9F2F}"/>
              </a:ext>
            </a:extLst>
          </p:cNvPr>
          <p:cNvSpPr/>
          <p:nvPr/>
        </p:nvSpPr>
        <p:spPr>
          <a:xfrm>
            <a:off x="2322534" y="5019966"/>
            <a:ext cx="835568" cy="492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 dirty="0"/>
              <a:t>Enterprise Knowledge Graphs &amp; Agents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19655E7-B6F4-CB5F-E97F-87926BC7DD66}"/>
              </a:ext>
            </a:extLst>
          </p:cNvPr>
          <p:cNvSpPr/>
          <p:nvPr/>
        </p:nvSpPr>
        <p:spPr>
          <a:xfrm>
            <a:off x="6675307" y="4992596"/>
            <a:ext cx="812328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900" kern="1200"/>
              <a:t>Cyber Security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062E2D9-2D25-1E82-506E-7793C763F585}"/>
              </a:ext>
            </a:extLst>
          </p:cNvPr>
          <p:cNvCxnSpPr>
            <a:cxnSpLocks/>
            <a:stCxn id="22" idx="2"/>
            <a:endCxn id="41" idx="0"/>
          </p:cNvCxnSpPr>
          <p:nvPr/>
        </p:nvCxnSpPr>
        <p:spPr>
          <a:xfrm flipH="1">
            <a:off x="1988194" y="3409491"/>
            <a:ext cx="945837" cy="422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B6FD02F-D231-BC2B-AE02-B4AEDE6D5D0E}"/>
              </a:ext>
            </a:extLst>
          </p:cNvPr>
          <p:cNvSpPr/>
          <p:nvPr/>
        </p:nvSpPr>
        <p:spPr>
          <a:xfrm>
            <a:off x="1093870" y="5025206"/>
            <a:ext cx="1163757" cy="4266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Open Knowledge</a:t>
            </a:r>
            <a:r>
              <a:rPr lang="en-US" sz="900" kern="1200"/>
              <a:t> Graphs</a:t>
            </a:r>
            <a:r>
              <a:rPr lang="en-US" sz="900"/>
              <a:t>/Open Data</a:t>
            </a:r>
            <a:endParaRPr lang="en-US" sz="900" kern="12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9093C3-B0DF-89D8-E615-227EE46D11DE}"/>
              </a:ext>
            </a:extLst>
          </p:cNvPr>
          <p:cNvSpPr/>
          <p:nvPr/>
        </p:nvSpPr>
        <p:spPr>
          <a:xfrm>
            <a:off x="3073306" y="3831590"/>
            <a:ext cx="1009456" cy="4786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AI for Transport (ÖBB/ERA)</a:t>
            </a: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BCF602F-A58D-1A2E-C403-CC4368C256EA}"/>
              </a:ext>
            </a:extLst>
          </p:cNvPr>
          <p:cNvCxnSpPr>
            <a:cxnSpLocks/>
            <a:stCxn id="52" idx="0"/>
            <a:endCxn id="41" idx="2"/>
          </p:cNvCxnSpPr>
          <p:nvPr/>
        </p:nvCxnSpPr>
        <p:spPr>
          <a:xfrm flipH="1" flipV="1">
            <a:off x="1988194" y="4310230"/>
            <a:ext cx="1734078" cy="713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DDA9AAC-9A26-5F5B-A46A-3F3875A499A9}"/>
              </a:ext>
            </a:extLst>
          </p:cNvPr>
          <p:cNvCxnSpPr>
            <a:cxnSpLocks/>
            <a:stCxn id="53" idx="0"/>
            <a:endCxn id="39" idx="2"/>
          </p:cNvCxnSpPr>
          <p:nvPr/>
        </p:nvCxnSpPr>
        <p:spPr>
          <a:xfrm flipV="1">
            <a:off x="4829611" y="4310230"/>
            <a:ext cx="338263" cy="709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829D820-4F73-6DDC-E057-9B58AC299A5E}"/>
              </a:ext>
            </a:extLst>
          </p:cNvPr>
          <p:cNvCxnSpPr>
            <a:cxnSpLocks/>
            <a:stCxn id="54" idx="0"/>
            <a:endCxn id="19" idx="2"/>
          </p:cNvCxnSpPr>
          <p:nvPr/>
        </p:nvCxnSpPr>
        <p:spPr>
          <a:xfrm flipV="1">
            <a:off x="6002868" y="4321061"/>
            <a:ext cx="733862" cy="683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789A30A-28CF-0AF5-21AB-285DE065B56A}"/>
              </a:ext>
            </a:extLst>
          </p:cNvPr>
          <p:cNvCxnSpPr>
            <a:cxnSpLocks/>
            <a:stCxn id="3" idx="0"/>
            <a:endCxn id="41" idx="2"/>
          </p:cNvCxnSpPr>
          <p:nvPr/>
        </p:nvCxnSpPr>
        <p:spPr>
          <a:xfrm flipV="1">
            <a:off x="1675749" y="4310230"/>
            <a:ext cx="312445" cy="714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31000C4-BEDC-EF98-503A-0BF2206C1ABA}"/>
              </a:ext>
            </a:extLst>
          </p:cNvPr>
          <p:cNvCxnSpPr>
            <a:cxnSpLocks/>
            <a:stCxn id="55" idx="0"/>
            <a:endCxn id="41" idx="2"/>
          </p:cNvCxnSpPr>
          <p:nvPr/>
        </p:nvCxnSpPr>
        <p:spPr>
          <a:xfrm flipH="1" flipV="1">
            <a:off x="1988194" y="4310230"/>
            <a:ext cx="752124" cy="709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7" name="Straight Arrow Connector 1026">
            <a:extLst>
              <a:ext uri="{FF2B5EF4-FFF2-40B4-BE49-F238E27FC236}">
                <a16:creationId xmlns:a16="http://schemas.microsoft.com/office/drawing/2014/main" id="{7DD2BEC1-784B-132E-4584-6C42833ABBC7}"/>
              </a:ext>
            </a:extLst>
          </p:cNvPr>
          <p:cNvCxnSpPr>
            <a:cxnSpLocks/>
            <a:stCxn id="52" idx="0"/>
            <a:endCxn id="4" idx="2"/>
          </p:cNvCxnSpPr>
          <p:nvPr/>
        </p:nvCxnSpPr>
        <p:spPr>
          <a:xfrm flipH="1" flipV="1">
            <a:off x="3578034" y="4310230"/>
            <a:ext cx="144238" cy="713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0" name="Straight Arrow Connector 1049">
            <a:extLst>
              <a:ext uri="{FF2B5EF4-FFF2-40B4-BE49-F238E27FC236}">
                <a16:creationId xmlns:a16="http://schemas.microsoft.com/office/drawing/2014/main" id="{138B75F1-DFDC-4378-4C07-0C3678525C75}"/>
              </a:ext>
            </a:extLst>
          </p:cNvPr>
          <p:cNvCxnSpPr>
            <a:cxnSpLocks/>
            <a:stCxn id="56" idx="0"/>
            <a:endCxn id="9" idx="2"/>
          </p:cNvCxnSpPr>
          <p:nvPr/>
        </p:nvCxnSpPr>
        <p:spPr>
          <a:xfrm flipV="1">
            <a:off x="7081471" y="4321061"/>
            <a:ext cx="1259714" cy="671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6" name="Straight Arrow Connector 1065">
            <a:extLst>
              <a:ext uri="{FF2B5EF4-FFF2-40B4-BE49-F238E27FC236}">
                <a16:creationId xmlns:a16="http://schemas.microsoft.com/office/drawing/2014/main" id="{E31F2231-E61F-85BC-481B-B50F5B7ABF0D}"/>
              </a:ext>
            </a:extLst>
          </p:cNvPr>
          <p:cNvCxnSpPr>
            <a:cxnSpLocks/>
            <a:stCxn id="22" idx="2"/>
            <a:endCxn id="4" idx="0"/>
          </p:cNvCxnSpPr>
          <p:nvPr/>
        </p:nvCxnSpPr>
        <p:spPr>
          <a:xfrm>
            <a:off x="2934031" y="3409491"/>
            <a:ext cx="644003" cy="422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9" name="Straight Arrow Connector 1068">
            <a:extLst>
              <a:ext uri="{FF2B5EF4-FFF2-40B4-BE49-F238E27FC236}">
                <a16:creationId xmlns:a16="http://schemas.microsoft.com/office/drawing/2014/main" id="{74434321-12F0-6A6E-4BF1-114E13E99561}"/>
              </a:ext>
            </a:extLst>
          </p:cNvPr>
          <p:cNvCxnSpPr>
            <a:cxnSpLocks/>
            <a:stCxn id="35" idx="2"/>
            <a:endCxn id="4" idx="0"/>
          </p:cNvCxnSpPr>
          <p:nvPr/>
        </p:nvCxnSpPr>
        <p:spPr>
          <a:xfrm flipH="1">
            <a:off x="3578034" y="3419278"/>
            <a:ext cx="655218" cy="412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73" name="Picture 1072">
            <a:extLst>
              <a:ext uri="{FF2B5EF4-FFF2-40B4-BE49-F238E27FC236}">
                <a16:creationId xmlns:a16="http://schemas.microsoft.com/office/drawing/2014/main" id="{8BCEE479-E030-6EE2-29AC-885366A504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4086" b="25245"/>
          <a:stretch/>
        </p:blipFill>
        <p:spPr>
          <a:xfrm>
            <a:off x="65733" y="1101136"/>
            <a:ext cx="4017029" cy="10692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1A5C1A-1D18-49ED-21D6-9F0526B4171A}"/>
              </a:ext>
            </a:extLst>
          </p:cNvPr>
          <p:cNvSpPr txBox="1"/>
          <p:nvPr/>
        </p:nvSpPr>
        <p:spPr>
          <a:xfrm>
            <a:off x="94540" y="2213352"/>
            <a:ext cx="4579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dirty="0">
                <a:hlinkClick r:id="rId8"/>
              </a:rPr>
              <a:t>https://data.wu.ac.at/</a:t>
            </a:r>
            <a:r>
              <a:rPr lang="en-AT" dirty="0"/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6F3448-763E-0BC4-ECBE-C72B8A70D607}"/>
              </a:ext>
            </a:extLst>
          </p:cNvPr>
          <p:cNvSpPr/>
          <p:nvPr/>
        </p:nvSpPr>
        <p:spPr>
          <a:xfrm>
            <a:off x="6252986" y="3831590"/>
            <a:ext cx="967487" cy="48947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FFG FAIR-AI​</a:t>
            </a:r>
            <a:endParaRPr lang="en-US" sz="900">
              <a:ea typeface="Verdana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(2024-2027)</a:t>
            </a:r>
            <a:endParaRPr lang="en-US" sz="900">
              <a:ea typeface="Verdana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2CB93D6-E04C-76DA-7077-6B0FFC106F87}"/>
              </a:ext>
            </a:extLst>
          </p:cNvPr>
          <p:cNvCxnSpPr>
            <a:cxnSpLocks/>
            <a:stCxn id="27" idx="2"/>
            <a:endCxn id="9" idx="0"/>
          </p:cNvCxnSpPr>
          <p:nvPr/>
        </p:nvCxnSpPr>
        <p:spPr>
          <a:xfrm>
            <a:off x="5960507" y="3431800"/>
            <a:ext cx="2380678" cy="399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4" descr="A person in a suit&#10;&#10;Description automatically generated">
            <a:extLst>
              <a:ext uri="{FF2B5EF4-FFF2-40B4-BE49-F238E27FC236}">
                <a16:creationId xmlns:a16="http://schemas.microsoft.com/office/drawing/2014/main" id="{216535D6-4634-3F0C-7FB2-C9F2AB97A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031" y="2455765"/>
            <a:ext cx="430568" cy="522365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FA5EBB-7003-8844-1CD4-171FBE7E7628}"/>
              </a:ext>
            </a:extLst>
          </p:cNvPr>
          <p:cNvSpPr/>
          <p:nvPr/>
        </p:nvSpPr>
        <p:spPr>
          <a:xfrm>
            <a:off x="7800857" y="3831590"/>
            <a:ext cx="1080655" cy="48947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BILAI​ FWF </a:t>
            </a:r>
            <a:r>
              <a:rPr lang="en-US" sz="900" err="1"/>
              <a:t>CoE</a:t>
            </a:r>
            <a:endParaRPr lang="en-US" sz="900" err="1">
              <a:ea typeface="Verdana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(2024-2029)</a:t>
            </a:r>
            <a:endParaRPr lang="en-US" sz="900">
              <a:ea typeface="Verdan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8C731C-5403-5CA2-352B-1BA7A0954FDB}"/>
              </a:ext>
            </a:extLst>
          </p:cNvPr>
          <p:cNvSpPr/>
          <p:nvPr/>
        </p:nvSpPr>
        <p:spPr>
          <a:xfrm>
            <a:off x="7698647" y="4967572"/>
            <a:ext cx="1285074" cy="6962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ea typeface="Verdana"/>
              </a:rPr>
              <a:t>Bilateral AI:</a:t>
            </a:r>
            <a:endParaRPr lang="en-US" dirty="0">
              <a:ea typeface="Verdana"/>
            </a:endParaRP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ea typeface="Verdana"/>
              </a:rPr>
              <a:t>RM1:</a:t>
            </a:r>
            <a:r>
              <a:rPr lang="en-US" sz="900" dirty="0">
                <a:ea typeface="+mn-lt"/>
                <a:cs typeface="+mn-lt"/>
              </a:rPr>
              <a:t>Graph-based structures </a:t>
            </a:r>
            <a:endParaRPr lang="en-US" sz="900" dirty="0">
              <a:ea typeface="Verdana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F0BC4EE-6F77-80AF-0B7F-F0962632FC59}"/>
              </a:ext>
            </a:extLst>
          </p:cNvPr>
          <p:cNvCxnSpPr>
            <a:cxnSpLocks/>
            <a:stCxn id="28" idx="2"/>
            <a:endCxn id="9" idx="0"/>
          </p:cNvCxnSpPr>
          <p:nvPr/>
        </p:nvCxnSpPr>
        <p:spPr>
          <a:xfrm>
            <a:off x="8061330" y="3419279"/>
            <a:ext cx="279855" cy="412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AF1820A-8C0F-D44C-B6C4-02FA1671A567}"/>
              </a:ext>
            </a:extLst>
          </p:cNvPr>
          <p:cNvCxnSpPr>
            <a:cxnSpLocks/>
            <a:stCxn id="12" idx="0"/>
            <a:endCxn id="9" idx="2"/>
          </p:cNvCxnSpPr>
          <p:nvPr/>
        </p:nvCxnSpPr>
        <p:spPr>
          <a:xfrm flipV="1">
            <a:off x="8341184" y="4321061"/>
            <a:ext cx="1" cy="646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DBB81741-1D7E-3B47-3059-3FFCB69F03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1990" y="2497063"/>
            <a:ext cx="519194" cy="532598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Muhammad Ikhsan – WU (Vienna University of Economics and ...">
            <a:extLst>
              <a:ext uri="{FF2B5EF4-FFF2-40B4-BE49-F238E27FC236}">
                <a16:creationId xmlns:a16="http://schemas.microsoft.com/office/drawing/2014/main" id="{6671C5E2-941B-D768-521D-5F8EB1845C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1268" y="4369083"/>
            <a:ext cx="669900" cy="622734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2E37341-99D5-342C-B590-7FC21BBF6666}"/>
              </a:ext>
            </a:extLst>
          </p:cNvPr>
          <p:cNvSpPr/>
          <p:nvPr/>
        </p:nvSpPr>
        <p:spPr>
          <a:xfrm>
            <a:off x="4663146" y="3831590"/>
            <a:ext cx="1009456" cy="4786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/>
              <a:t>AI for Crisis and Disaster Management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DCEDE26-2589-1BE7-3BCE-E775CEC4C9BF}"/>
              </a:ext>
            </a:extLst>
          </p:cNvPr>
          <p:cNvSpPr/>
          <p:nvPr/>
        </p:nvSpPr>
        <p:spPr>
          <a:xfrm>
            <a:off x="1483466" y="3831590"/>
            <a:ext cx="1009456" cy="4786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/>
              <a:t>Agent Spaces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6B24DA-55BA-851E-B7D0-C98CE75085B2}"/>
              </a:ext>
            </a:extLst>
          </p:cNvPr>
          <p:cNvSpPr/>
          <p:nvPr/>
        </p:nvSpPr>
        <p:spPr>
          <a:xfrm>
            <a:off x="7394980" y="3004665"/>
            <a:ext cx="1332699" cy="4146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>
                <a:ea typeface="Verdana"/>
              </a:rPr>
              <a:t>Graph Embeddings</a:t>
            </a:r>
            <a:endParaRPr lang="en-US" sz="900" dirty="0">
              <a:ea typeface="Verdana"/>
            </a:endParaRPr>
          </a:p>
        </p:txBody>
      </p:sp>
      <p:pic>
        <p:nvPicPr>
          <p:cNvPr id="11" name="Picture 8" descr="Picture Daniil Dobriy">
            <a:extLst>
              <a:ext uri="{FF2B5EF4-FFF2-40B4-BE49-F238E27FC236}">
                <a16:creationId xmlns:a16="http://schemas.microsoft.com/office/drawing/2014/main" id="{0A0DB972-7DE9-D87C-2899-E708CE810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754" y="4521405"/>
            <a:ext cx="399846" cy="486521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673F1F0-F8AA-87D8-71C3-2719CF11D5EB}"/>
              </a:ext>
            </a:extLst>
          </p:cNvPr>
          <p:cNvGrpSpPr/>
          <p:nvPr/>
        </p:nvGrpSpPr>
        <p:grpSpPr>
          <a:xfrm>
            <a:off x="7189441" y="4521405"/>
            <a:ext cx="554764" cy="498190"/>
            <a:chOff x="7275170" y="4489124"/>
            <a:chExt cx="467006" cy="419381"/>
          </a:xfrm>
        </p:grpSpPr>
        <p:pic>
          <p:nvPicPr>
            <p:cNvPr id="1032" name="Picture 1031">
              <a:extLst>
                <a:ext uri="{FF2B5EF4-FFF2-40B4-BE49-F238E27FC236}">
                  <a16:creationId xmlns:a16="http://schemas.microsoft.com/office/drawing/2014/main" id="{D17A6D94-DC3B-57B9-36AC-80B6A822F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356962" y="4489124"/>
              <a:ext cx="303422" cy="375420"/>
            </a:xfrm>
            <a:prstGeom prst="ellipse">
              <a:avLst/>
            </a:prstGeom>
            <a:ln w="63500" cap="rnd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34" name="TextBox 1033">
              <a:extLst>
                <a:ext uri="{FF2B5EF4-FFF2-40B4-BE49-F238E27FC236}">
                  <a16:creationId xmlns:a16="http://schemas.microsoft.com/office/drawing/2014/main" id="{3F2F23C5-8F58-0E65-670D-711475BB0536}"/>
                </a:ext>
              </a:extLst>
            </p:cNvPr>
            <p:cNvSpPr txBox="1"/>
            <p:nvPr/>
          </p:nvSpPr>
          <p:spPr>
            <a:xfrm>
              <a:off x="7275170" y="4708450"/>
              <a:ext cx="4670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>
                  <a:solidFill>
                    <a:schemeClr val="bg1"/>
                  </a:solidFill>
                </a:rPr>
                <a:t>Fredi</a:t>
              </a:r>
            </a:p>
          </p:txBody>
        </p:sp>
      </p:grpSp>
      <p:pic>
        <p:nvPicPr>
          <p:cNvPr id="15" name="Picture 16" descr="Wirtschaftsuniversität Wien: Hosseini Sohi, Shahrom - Team ...">
            <a:extLst>
              <a:ext uri="{FF2B5EF4-FFF2-40B4-BE49-F238E27FC236}">
                <a16:creationId xmlns:a16="http://schemas.microsoft.com/office/drawing/2014/main" id="{AA073AE3-AFCA-56C9-32B7-0898E8D4C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819" y="4532088"/>
            <a:ext cx="380466" cy="465154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>
            <a:extLst>
              <a:ext uri="{FF2B5EF4-FFF2-40B4-BE49-F238E27FC236}">
                <a16:creationId xmlns:a16="http://schemas.microsoft.com/office/drawing/2014/main" id="{47EC36C3-E8A3-F641-ED1F-F999EDDF05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 r="12087"/>
          <a:stretch/>
        </p:blipFill>
        <p:spPr bwMode="auto">
          <a:xfrm>
            <a:off x="4295984" y="4532088"/>
            <a:ext cx="380466" cy="467317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Portait of Miguel">
            <a:extLst>
              <a:ext uri="{FF2B5EF4-FFF2-40B4-BE49-F238E27FC236}">
                <a16:creationId xmlns:a16="http://schemas.microsoft.com/office/drawing/2014/main" id="{E0399CAD-99CC-D01F-5097-8B52E1250E6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41165" y="4433440"/>
            <a:ext cx="509148" cy="618551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8" descr="Picture Daniil Dobriy">
            <a:extLst>
              <a:ext uri="{FF2B5EF4-FFF2-40B4-BE49-F238E27FC236}">
                <a16:creationId xmlns:a16="http://schemas.microsoft.com/office/drawing/2014/main" id="{BFFD7375-98C3-63FC-1D15-287716419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890" y="4522270"/>
            <a:ext cx="399846" cy="486521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71DFE33-043D-E9CD-71F9-38769E7777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5642" y="1274083"/>
            <a:ext cx="885429" cy="9659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0A4A35-C7F2-3734-5159-DD952E35BD2C}"/>
              </a:ext>
            </a:extLst>
          </p:cNvPr>
          <p:cNvSpPr/>
          <p:nvPr/>
        </p:nvSpPr>
        <p:spPr>
          <a:xfrm>
            <a:off x="1255313" y="2052974"/>
            <a:ext cx="183197" cy="123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8021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758024-EE18-FC74-C46D-79B23E91AE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9167" y="1344613"/>
            <a:ext cx="8210547" cy="4370387"/>
          </a:xfrm>
        </p:spPr>
        <p:txBody>
          <a:bodyPr/>
          <a:lstStyle/>
          <a:p>
            <a:r>
              <a:rPr lang="en-GB" dirty="0"/>
              <a:t>ESWC2026 paper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Deploying GNNs to learn KG repairs: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Next steps: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Combine Symbolic Repairs, GNNs, and LLMs for KG repairs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3F0C42-2003-B654-2CEB-6B9A87AD5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44" y="113800"/>
            <a:ext cx="5369917" cy="903822"/>
          </a:xfrm>
        </p:spPr>
        <p:txBody>
          <a:bodyPr>
            <a:normAutofit fontScale="90000"/>
          </a:bodyPr>
          <a:lstStyle/>
          <a:p>
            <a:r>
              <a:rPr lang="en-GB" dirty="0"/>
              <a:t>Neuro-Symbolic Repairs of Knowledge Graphs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 descr="Portait of Miguel">
            <a:extLst>
              <a:ext uri="{FF2B5EF4-FFF2-40B4-BE49-F238E27FC236}">
                <a16:creationId xmlns:a16="http://schemas.microsoft.com/office/drawing/2014/main" id="{7B549B3D-BC27-ABF7-2B09-FE616B3D5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4669" y="1165584"/>
            <a:ext cx="805589" cy="97869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3B9B03-F7B0-CD45-D1CC-998CA352F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04163"/>
            <a:ext cx="3223401" cy="1917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DEC321-7F47-B0F7-AA05-E797F3485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44" y="2144274"/>
            <a:ext cx="3016462" cy="25531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0ED022-1343-5910-15E8-05B399CFC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807" y="3229456"/>
            <a:ext cx="5624749" cy="1467922"/>
          </a:xfrm>
          <a:prstGeom prst="rect">
            <a:avLst/>
          </a:prstGeom>
        </p:spPr>
      </p:pic>
      <p:pic>
        <p:nvPicPr>
          <p:cNvPr id="8" name="Google Shape;12;p1">
            <a:extLst>
              <a:ext uri="{FF2B5EF4-FFF2-40B4-BE49-F238E27FC236}">
                <a16:creationId xmlns:a16="http://schemas.microsoft.com/office/drawing/2014/main" id="{6FB16842-06AA-8879-D5C7-2E0D6CD8C3F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59913" y="267120"/>
            <a:ext cx="1102258" cy="449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795740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D4E65E-BE7B-AEFE-9AF1-232F29D38AB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0F7AC-3D12-F6C1-DD78-77E5EB65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Georgia"/>
              </a:rPr>
              <a:t>SPARQL-MCP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20C58-1AAE-4F8E-06F6-B6E23F6F9E42}"/>
              </a:ext>
            </a:extLst>
          </p:cNvPr>
          <p:cNvSpPr txBox="1">
            <a:spLocks/>
          </p:cNvSpPr>
          <p:nvPr/>
        </p:nvSpPr>
        <p:spPr>
          <a:xfrm>
            <a:off x="462407" y="5412059"/>
            <a:ext cx="892150" cy="25808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AF58F7-3888-5247-9127-75A0C8C8E184}" type="slidenum">
              <a:rPr lang="en-AT" smtClean="0"/>
              <a:pPr/>
              <a:t>5</a:t>
            </a:fld>
            <a:endParaRPr lang="en-A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113B6-1695-4A16-D36F-9BD0C4DA0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54" y="1391566"/>
            <a:ext cx="5829300" cy="3218947"/>
          </a:xfrm>
          <a:prstGeom prst="rect">
            <a:avLst/>
          </a:prstGeom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4241131A-2DFA-55ED-5A05-CB7F5BCB07A1}"/>
              </a:ext>
            </a:extLst>
          </p:cNvPr>
          <p:cNvSpPr/>
          <p:nvPr/>
        </p:nvSpPr>
        <p:spPr>
          <a:xfrm>
            <a:off x="4970914" y="1994975"/>
            <a:ext cx="4046928" cy="3384206"/>
          </a:xfrm>
          <a:prstGeom prst="wedgeRoundRectCallout">
            <a:avLst>
              <a:gd name="adj1" fmla="val -72530"/>
              <a:gd name="adj2" fmla="val -812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Project lead: Daniil </a:t>
            </a:r>
            <a:r>
              <a:rPr lang="en-US" sz="1350" dirty="0" err="1"/>
              <a:t>Dobriy</a:t>
            </a:r>
            <a:r>
              <a:rPr lang="en-US" sz="1350" dirty="0"/>
              <a:t> (BILAI PhD)</a:t>
            </a:r>
          </a:p>
          <a:p>
            <a:pPr algn="ctr"/>
            <a:r>
              <a:rPr lang="en-US" sz="1350" dirty="0">
                <a:hlinkClick r:id="rId3"/>
              </a:rPr>
              <a:t>https://search.ai.wu.ac.at/</a:t>
            </a:r>
            <a:r>
              <a:rPr lang="en-US" sz="1350" dirty="0"/>
              <a:t> </a:t>
            </a:r>
          </a:p>
          <a:p>
            <a:r>
              <a:rPr lang="en-US" sz="1350" dirty="0"/>
              <a:t>Automatic Catalog generation</a:t>
            </a:r>
          </a:p>
          <a:p>
            <a:r>
              <a:rPr lang="en-US" sz="1350" dirty="0"/>
              <a:t>Federated query generation/optimization</a:t>
            </a:r>
          </a:p>
          <a:p>
            <a:r>
              <a:rPr lang="en-US" sz="1350" dirty="0"/>
              <a:t>Benchmark, Search Engine</a:t>
            </a:r>
          </a:p>
          <a:p>
            <a:endParaRPr lang="en-US" sz="1350" dirty="0"/>
          </a:p>
          <a:p>
            <a:r>
              <a:rPr lang="en-US" sz="1350" b="1" i="1" dirty="0"/>
              <a:t>Ongoing/Planned: </a:t>
            </a:r>
          </a:p>
          <a:p>
            <a:r>
              <a:rPr lang="en-US" sz="1350" dirty="0"/>
              <a:t>Collaboration with La Sapienza (R. </a:t>
            </a:r>
            <a:r>
              <a:rPr lang="en-US" sz="1350" dirty="0" err="1"/>
              <a:t>Navigli</a:t>
            </a:r>
            <a:r>
              <a:rPr lang="en-US" sz="1350" dirty="0"/>
              <a:t>) on KG-based Question answering </a:t>
            </a:r>
          </a:p>
          <a:p>
            <a:r>
              <a:rPr lang="en-US" sz="1350" dirty="0" err="1"/>
              <a:t>Collaboraiton</a:t>
            </a:r>
            <a:r>
              <a:rPr lang="en-US" sz="1350" dirty="0"/>
              <a:t> with </a:t>
            </a:r>
            <a:r>
              <a:rPr lang="en-US" sz="1350" dirty="0" err="1"/>
              <a:t>UGhent</a:t>
            </a:r>
            <a:r>
              <a:rPr lang="en-US" sz="1350" dirty="0"/>
              <a:t> (R. </a:t>
            </a:r>
            <a:r>
              <a:rPr lang="en-US" sz="1350" dirty="0" err="1"/>
              <a:t>Taelman</a:t>
            </a:r>
            <a:r>
              <a:rPr lang="en-US" sz="1350" dirty="0"/>
              <a:t>) on Federated query Optimization and reducing Server load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FBBCA55-7FB9-362A-BDAA-3A90F0BCB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297" y="953416"/>
            <a:ext cx="704850" cy="8763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6C1700-E680-9792-DC53-33A95AA4C221}"/>
              </a:ext>
            </a:extLst>
          </p:cNvPr>
          <p:cNvSpPr txBox="1"/>
          <p:nvPr/>
        </p:nvSpPr>
        <p:spPr>
          <a:xfrm rot="296327">
            <a:off x="288015" y="3919248"/>
            <a:ext cx="269977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bg1"/>
                </a:solidFill>
              </a:rPr>
              <a:t>Ambitious goal: </a:t>
            </a:r>
          </a:p>
          <a:p>
            <a:r>
              <a:rPr lang="en-GB" sz="1350" i="1" dirty="0">
                <a:solidFill>
                  <a:schemeClr val="bg1"/>
                </a:solidFill>
              </a:rPr>
              <a:t>“G</a:t>
            </a:r>
            <a:r>
              <a:rPr lang="en-AT" sz="1350" i="1" dirty="0">
                <a:solidFill>
                  <a:schemeClr val="bg1"/>
                </a:solidFill>
              </a:rPr>
              <a:t>ame-changer” application!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8D8A83-9CFA-FF00-8089-9B63F9CC2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3204">
            <a:off x="164854" y="4437921"/>
            <a:ext cx="2826179" cy="10569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Google Shape;12;p1">
            <a:extLst>
              <a:ext uri="{FF2B5EF4-FFF2-40B4-BE49-F238E27FC236}">
                <a16:creationId xmlns:a16="http://schemas.microsoft.com/office/drawing/2014/main" id="{E221E492-6935-1204-3735-0476ED3C14B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35060" y="275859"/>
            <a:ext cx="1102258" cy="449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230257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D4E65E-BE7B-AEFE-9AF1-232F29D38AB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b="1" dirty="0"/>
              <a:t>Agentic SPARQL </a:t>
            </a:r>
            <a:r>
              <a:rPr lang="en-GB" dirty="0"/>
              <a:t>with SPARQL-MCP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Data Search Engine </a:t>
            </a:r>
            <a:r>
              <a:rPr lang="en-GB" dirty="0"/>
              <a:t>&amp;</a:t>
            </a:r>
            <a:r>
              <a:rPr lang="en-GB" b="1" dirty="0"/>
              <a:t> Data Catalogue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0F7AC-3D12-F6C1-DD78-77E5EB65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Georgia"/>
              </a:rPr>
              <a:t>Agentic SPARQL &amp; Global Data Catalogues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E04391-2C08-307B-B27C-782714024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8505">
            <a:off x="6024507" y="946334"/>
            <a:ext cx="2904061" cy="18296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426407-D82F-378C-D364-BE09852B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08" y="1825093"/>
            <a:ext cx="5432624" cy="198713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831BED5-0C83-7C16-31B7-18DFB5DFEFB1}"/>
              </a:ext>
            </a:extLst>
          </p:cNvPr>
          <p:cNvGrpSpPr/>
          <p:nvPr/>
        </p:nvGrpSpPr>
        <p:grpSpPr>
          <a:xfrm>
            <a:off x="4306072" y="1186851"/>
            <a:ext cx="674301" cy="674301"/>
            <a:chOff x="2521660" y="1699515"/>
            <a:chExt cx="1720710" cy="1720710"/>
          </a:xfrm>
        </p:grpSpPr>
        <p:pic>
          <p:nvPicPr>
            <p:cNvPr id="7" name="Picture 2" descr="AI Agent Icon PNG for Intelligent Automation">
              <a:extLst>
                <a:ext uri="{FF2B5EF4-FFF2-40B4-BE49-F238E27FC236}">
                  <a16:creationId xmlns:a16="http://schemas.microsoft.com/office/drawing/2014/main" id="{F5A82576-F5AA-B7CE-2C65-4CEAD6E97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1660" y="1699515"/>
              <a:ext cx="1720710" cy="1720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Bilateral AI - Call for Applications — CAIML">
              <a:extLst>
                <a:ext uri="{FF2B5EF4-FFF2-40B4-BE49-F238E27FC236}">
                  <a16:creationId xmlns:a16="http://schemas.microsoft.com/office/drawing/2014/main" id="{8CC1505A-5FE2-0275-B7A1-BE5322EC64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026" y="1986850"/>
              <a:ext cx="442915" cy="316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5B8B79B-1AD3-B0A6-E786-89B417002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8145" y="4301023"/>
            <a:ext cx="2486409" cy="1259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A5F540-8D74-7622-FB01-EB8055F840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16" y="4292711"/>
            <a:ext cx="2115429" cy="125918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43C3024-1072-C4F4-8389-4C951652B9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62353"/>
          <a:stretch/>
        </p:blipFill>
        <p:spPr>
          <a:xfrm>
            <a:off x="4555839" y="2890363"/>
            <a:ext cx="5760713" cy="2869800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6FAB637D-F857-0A87-6B30-C90674D422E1}"/>
              </a:ext>
            </a:extLst>
          </p:cNvPr>
          <p:cNvSpPr/>
          <p:nvPr/>
        </p:nvSpPr>
        <p:spPr>
          <a:xfrm rot="10800000">
            <a:off x="2507932" y="4727040"/>
            <a:ext cx="409575" cy="39052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CF4534-AE12-B316-9A54-95B2D0DD90D1}"/>
              </a:ext>
            </a:extLst>
          </p:cNvPr>
          <p:cNvSpPr/>
          <p:nvPr/>
        </p:nvSpPr>
        <p:spPr>
          <a:xfrm>
            <a:off x="4366623" y="3741978"/>
            <a:ext cx="185586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from </a:t>
            </a:r>
            <a:r>
              <a:rPr lang="en-US" sz="900" dirty="0">
                <a:hlinkClick r:id="rId9"/>
              </a:rPr>
              <a:t>http://lod-cloud.net/</a:t>
            </a:r>
            <a:r>
              <a:rPr lang="en-US" sz="900" dirty="0"/>
              <a:t>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886E925-9CBA-9ED7-66ED-60053E5C75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7122" y="3976611"/>
            <a:ext cx="1024306" cy="10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2814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3B1EF-3FB5-3AA6-CE74-FDECE6524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7561E4-78DF-AE06-85A3-0A03E87D3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9" y="4773899"/>
            <a:ext cx="4330109" cy="6546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0E5241-B644-E1A3-BB24-6FAD53136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557" y="1858663"/>
            <a:ext cx="5528443" cy="2816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6F2C434-EEAC-45FA-F86A-22C8744B53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89" t="1455" r="4729" b="1633"/>
          <a:stretch>
            <a:fillRect/>
          </a:stretch>
        </p:blipFill>
        <p:spPr>
          <a:xfrm>
            <a:off x="58699" y="1161099"/>
            <a:ext cx="3628881" cy="34952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E5735-EE46-1E59-2F35-C730F05F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F58F7-3888-5247-9127-75A0C8C8E184}" type="slidenum">
              <a:rPr lang="en-AT" smtClean="0"/>
              <a:t>7</a:t>
            </a:fld>
            <a:endParaRPr lang="en-AT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2BCC61F-6D55-8F6D-2098-F3CD168D4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08" y="139700"/>
            <a:ext cx="6840000" cy="903822"/>
          </a:xfrm>
        </p:spPr>
        <p:txBody>
          <a:bodyPr/>
          <a:lstStyle/>
          <a:p>
            <a:r>
              <a:rPr lang="en-GB" dirty="0">
                <a:latin typeface="Georgia"/>
              </a:rPr>
              <a:t>Vision paper - Agent Spaces</a:t>
            </a:r>
            <a:endParaRPr lang="en-GB" dirty="0"/>
          </a:p>
        </p:txBody>
      </p:sp>
      <p:pic>
        <p:nvPicPr>
          <p:cNvPr id="10" name="Google Shape;12;p1">
            <a:extLst>
              <a:ext uri="{FF2B5EF4-FFF2-40B4-BE49-F238E27FC236}">
                <a16:creationId xmlns:a16="http://schemas.microsoft.com/office/drawing/2014/main" id="{01A5128B-3DA4-D536-A3C6-71DE0F030A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4708" y="256490"/>
            <a:ext cx="1102258" cy="44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6592612-FDF3-8F24-BB5A-6485CA328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180" y="972061"/>
            <a:ext cx="764412" cy="958063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368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BAF99B02-89D0-AE34-64DC-16B2627F2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4" r="-164"/>
          <a:stretch>
            <a:fillRect/>
          </a:stretch>
        </p:blipFill>
        <p:spPr>
          <a:xfrm>
            <a:off x="3509211" y="1176067"/>
            <a:ext cx="4070428" cy="416042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1F5C5A-28A5-B315-D131-6813538F998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6716744" y="1252158"/>
            <a:ext cx="1721366" cy="10424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B4EADA3-6CBE-7BC7-81BC-DF6DBD384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Georgia"/>
              </a:rPr>
              <a:t>AI for Transport</a:t>
            </a:r>
            <a:endParaRPr lang="en-US"/>
          </a:p>
        </p:txBody>
      </p:sp>
      <p:pic>
        <p:nvPicPr>
          <p:cNvPr id="5" name="Picture 16" descr="Wirtschaftsuniversität Wien: Hosseini Sohi, Shahrom - Team ...">
            <a:extLst>
              <a:ext uri="{FF2B5EF4-FFF2-40B4-BE49-F238E27FC236}">
                <a16:creationId xmlns:a16="http://schemas.microsoft.com/office/drawing/2014/main" id="{C663B0CD-82C1-1091-DE5D-520EAB6F8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573" y="1250541"/>
            <a:ext cx="380466" cy="465154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0B4011-88DF-3677-B160-863D54D7D9D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048" r="210" b="16964"/>
          <a:stretch>
            <a:fillRect/>
          </a:stretch>
        </p:blipFill>
        <p:spPr>
          <a:xfrm>
            <a:off x="6867380" y="2623741"/>
            <a:ext cx="1712493" cy="774224"/>
          </a:xfrm>
          <a:prstGeom prst="rect">
            <a:avLst/>
          </a:prstGeom>
        </p:spPr>
      </p:pic>
      <p:pic>
        <p:nvPicPr>
          <p:cNvPr id="11" name="Picture 10" descr="ÖBB-Logos - ÖBB-Presse">
            <a:extLst>
              <a:ext uri="{FF2B5EF4-FFF2-40B4-BE49-F238E27FC236}">
                <a16:creationId xmlns:a16="http://schemas.microsoft.com/office/drawing/2014/main" id="{6D143B0A-F159-D69F-6DCB-43AB99B8F2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124" t="33437" r="26504" b="33437"/>
          <a:stretch>
            <a:fillRect/>
          </a:stretch>
        </p:blipFill>
        <p:spPr>
          <a:xfrm>
            <a:off x="7280585" y="3670150"/>
            <a:ext cx="1205894" cy="5098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4D41AC-03A7-6FC6-146C-96D69A798C3E}"/>
              </a:ext>
            </a:extLst>
          </p:cNvPr>
          <p:cNvSpPr txBox="1"/>
          <p:nvPr/>
        </p:nvSpPr>
        <p:spPr>
          <a:xfrm>
            <a:off x="461036" y="1611418"/>
            <a:ext cx="4852835" cy="1919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1000" tIns="81000" rIns="81000" bIns="81000" anchor="t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400" dirty="0" err="1">
                <a:ea typeface="+mn-lt"/>
                <a:cs typeface="+mn-lt"/>
              </a:rPr>
              <a:t>Extraction</a:t>
            </a:r>
            <a:r>
              <a:rPr lang="de-DE" sz="1400" dirty="0">
                <a:ea typeface="+mn-lt"/>
                <a:cs typeface="+mn-lt"/>
              </a:rPr>
              <a:t> and </a:t>
            </a:r>
            <a:r>
              <a:rPr lang="de-DE" sz="1400" dirty="0" err="1">
                <a:ea typeface="+mn-lt"/>
                <a:cs typeface="+mn-lt"/>
              </a:rPr>
              <a:t>linking</a:t>
            </a:r>
            <a:r>
              <a:rPr lang="de-DE" sz="1400" dirty="0">
                <a:ea typeface="+mn-lt"/>
                <a:cs typeface="+mn-lt"/>
              </a:rPr>
              <a:t> </a:t>
            </a:r>
            <a:r>
              <a:rPr lang="de-DE" sz="1400" dirty="0" err="1">
                <a:ea typeface="+mn-lt"/>
                <a:cs typeface="+mn-lt"/>
              </a:rPr>
              <a:t>railway</a:t>
            </a:r>
            <a:r>
              <a:rPr lang="de-DE" sz="1400" dirty="0">
                <a:ea typeface="+mn-lt"/>
                <a:cs typeface="+mn-lt"/>
              </a:rPr>
              <a:t> </a:t>
            </a:r>
            <a:r>
              <a:rPr lang="de-DE" sz="1400" dirty="0" err="1">
                <a:ea typeface="+mn-lt"/>
                <a:cs typeface="+mn-lt"/>
              </a:rPr>
              <a:t>disaster</a:t>
            </a:r>
            <a:r>
              <a:rPr lang="de-DE" sz="1400" dirty="0">
                <a:ea typeface="+mn-lt"/>
                <a:cs typeface="+mn-lt"/>
              </a:rPr>
              <a:t> </a:t>
            </a:r>
            <a:r>
              <a:rPr lang="de-DE" sz="1400" dirty="0" err="1">
                <a:ea typeface="+mn-lt"/>
                <a:cs typeface="+mn-lt"/>
              </a:rPr>
              <a:t>graph</a:t>
            </a:r>
            <a:r>
              <a:rPr lang="de-DE" sz="1400" dirty="0">
                <a:ea typeface="+mn-lt"/>
                <a:cs typeface="+mn-lt"/>
              </a:rPr>
              <a:t>, </a:t>
            </a:r>
            <a:br>
              <a:rPr lang="en-US" dirty="0"/>
            </a:br>
            <a:endParaRPr lang="de-DE" sz="1400" dirty="0"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400" dirty="0" err="1">
                <a:ea typeface="+mn-lt"/>
                <a:cs typeface="+mn-lt"/>
              </a:rPr>
              <a:t>Integrate</a:t>
            </a:r>
            <a:r>
              <a:rPr lang="de-DE" sz="1400" dirty="0">
                <a:ea typeface="+mn-lt"/>
                <a:cs typeface="+mn-lt"/>
              </a:rPr>
              <a:t> it in European Railway Agency KG</a:t>
            </a:r>
            <a:br>
              <a:rPr lang="de-DE" sz="1400" dirty="0">
                <a:ea typeface="+mn-lt"/>
                <a:cs typeface="+mn-lt"/>
              </a:rPr>
            </a:br>
            <a:endParaRPr lang="de-DE" sz="1400" dirty="0" err="1"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ea typeface="+mn-lt"/>
                <a:cs typeface="+mn-lt"/>
              </a:rPr>
              <a:t>Experiment Language Models for Cross-Border  Messages of Locomotive Drivers </a:t>
            </a:r>
            <a:endParaRPr lang="de-DE" sz="1050" dirty="0"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400" dirty="0"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400" dirty="0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CF899-C7FA-D50F-FA34-FCA02AF2CD10}"/>
              </a:ext>
            </a:extLst>
          </p:cNvPr>
          <p:cNvSpPr txBox="1"/>
          <p:nvPr/>
        </p:nvSpPr>
        <p:spPr>
          <a:xfrm>
            <a:off x="373662" y="4874871"/>
            <a:ext cx="6840000" cy="5868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</a:pPr>
            <a:r>
              <a:rPr lang="de-DE" sz="800" dirty="0">
                <a:ea typeface="+mn-lt"/>
                <a:cs typeface="+mn-lt"/>
              </a:rPr>
              <a:t>Sohi, S. (2025). “</a:t>
            </a:r>
            <a:r>
              <a:rPr lang="de-DE" sz="800" dirty="0" err="1">
                <a:ea typeface="+mn-lt"/>
                <a:cs typeface="+mn-lt"/>
              </a:rPr>
              <a:t>Semantic</a:t>
            </a:r>
            <a:r>
              <a:rPr lang="de-DE" sz="800" dirty="0">
                <a:ea typeface="+mn-lt"/>
                <a:cs typeface="+mn-lt"/>
              </a:rPr>
              <a:t> Technologies for </a:t>
            </a:r>
            <a:r>
              <a:rPr lang="de-DE" sz="800" dirty="0" err="1">
                <a:ea typeface="+mn-lt"/>
                <a:cs typeface="+mn-lt"/>
              </a:rPr>
              <a:t>Harmonising</a:t>
            </a:r>
            <a:r>
              <a:rPr lang="de-DE" sz="800" dirty="0">
                <a:ea typeface="+mn-lt"/>
                <a:cs typeface="+mn-lt"/>
              </a:rPr>
              <a:t> European Railway: </a:t>
            </a:r>
            <a:r>
              <a:rPr lang="de-DE" sz="800" dirty="0" err="1">
                <a:ea typeface="+mn-lt"/>
                <a:cs typeface="+mn-lt"/>
              </a:rPr>
              <a:t>Improving</a:t>
            </a:r>
            <a:r>
              <a:rPr lang="de-DE" sz="800" dirty="0">
                <a:ea typeface="+mn-lt"/>
                <a:cs typeface="+mn-lt"/>
              </a:rPr>
              <a:t> </a:t>
            </a:r>
            <a:r>
              <a:rPr lang="de-DE" sz="800" dirty="0" err="1">
                <a:ea typeface="+mn-lt"/>
                <a:cs typeface="+mn-lt"/>
              </a:rPr>
              <a:t>Interoperability</a:t>
            </a:r>
            <a:r>
              <a:rPr lang="de-DE" sz="800" dirty="0">
                <a:ea typeface="+mn-lt"/>
                <a:cs typeface="+mn-lt"/>
              </a:rPr>
              <a:t>, Data Integration, and Operational Efficiency.” In The </a:t>
            </a:r>
            <a:r>
              <a:rPr lang="de-DE" sz="800" dirty="0" err="1">
                <a:ea typeface="+mn-lt"/>
                <a:cs typeface="+mn-lt"/>
              </a:rPr>
              <a:t>Semantic</a:t>
            </a:r>
            <a:r>
              <a:rPr lang="de-DE" sz="800" dirty="0">
                <a:ea typeface="+mn-lt"/>
                <a:cs typeface="+mn-lt"/>
              </a:rPr>
              <a:t> Web: ESWC 2025 </a:t>
            </a:r>
            <a:r>
              <a:rPr lang="de-DE" sz="800" dirty="0" err="1">
                <a:ea typeface="+mn-lt"/>
                <a:cs typeface="+mn-lt"/>
              </a:rPr>
              <a:t>Satellite</a:t>
            </a:r>
            <a:r>
              <a:rPr lang="de-DE" sz="800" dirty="0">
                <a:ea typeface="+mn-lt"/>
                <a:cs typeface="+mn-lt"/>
              </a:rPr>
              <a:t> Events. Springer.</a:t>
            </a:r>
          </a:p>
          <a:p>
            <a:pPr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</a:pPr>
            <a:r>
              <a:rPr lang="de-DE" sz="800" dirty="0">
                <a:ea typeface="+mn-lt"/>
                <a:cs typeface="+mn-lt"/>
              </a:rPr>
              <a:t>Sohi, S., Balan, D., </a:t>
            </a:r>
            <a:r>
              <a:rPr lang="de-DE" sz="800" dirty="0" err="1">
                <a:ea typeface="+mn-lt"/>
                <a:cs typeface="+mn-lt"/>
              </a:rPr>
              <a:t>Anjomshoaa</a:t>
            </a:r>
            <a:r>
              <a:rPr lang="de-DE" sz="800" dirty="0">
                <a:ea typeface="+mn-lt"/>
                <a:cs typeface="+mn-lt"/>
              </a:rPr>
              <a:t>, A., &amp; </a:t>
            </a:r>
            <a:r>
              <a:rPr lang="de-DE" sz="800" dirty="0" err="1">
                <a:ea typeface="+mn-lt"/>
                <a:cs typeface="+mn-lt"/>
              </a:rPr>
              <a:t>Polleres</a:t>
            </a:r>
            <a:r>
              <a:rPr lang="de-DE" sz="800" dirty="0">
                <a:ea typeface="+mn-lt"/>
                <a:cs typeface="+mn-lt"/>
              </a:rPr>
              <a:t>, A. (2025). “</a:t>
            </a:r>
            <a:r>
              <a:rPr lang="de-DE" sz="800" dirty="0" err="1">
                <a:ea typeface="+mn-lt"/>
                <a:cs typeface="+mn-lt"/>
              </a:rPr>
              <a:t>Towards</a:t>
            </a:r>
            <a:r>
              <a:rPr lang="de-DE" sz="800" dirty="0">
                <a:ea typeface="+mn-lt"/>
                <a:cs typeface="+mn-lt"/>
              </a:rPr>
              <a:t> </a:t>
            </a:r>
            <a:r>
              <a:rPr lang="de-DE" sz="800" dirty="0" err="1">
                <a:ea typeface="+mn-lt"/>
                <a:cs typeface="+mn-lt"/>
              </a:rPr>
              <a:t>Harmonised</a:t>
            </a:r>
            <a:r>
              <a:rPr lang="de-DE" sz="800" dirty="0">
                <a:ea typeface="+mn-lt"/>
                <a:cs typeface="+mn-lt"/>
              </a:rPr>
              <a:t> Rail </a:t>
            </a:r>
            <a:r>
              <a:rPr lang="de-DE" sz="800" dirty="0" err="1">
                <a:ea typeface="+mn-lt"/>
                <a:cs typeface="+mn-lt"/>
              </a:rPr>
              <a:t>Safety</a:t>
            </a:r>
            <a:r>
              <a:rPr lang="de-DE" sz="800" dirty="0">
                <a:ea typeface="+mn-lt"/>
                <a:cs typeface="+mn-lt"/>
              </a:rPr>
              <a:t> Knowledge: LLM </a:t>
            </a:r>
            <a:r>
              <a:rPr lang="de-DE" sz="800" dirty="0" err="1">
                <a:ea typeface="+mn-lt"/>
                <a:cs typeface="+mn-lt"/>
              </a:rPr>
              <a:t>Techniques</a:t>
            </a:r>
            <a:r>
              <a:rPr lang="de-DE" sz="800" dirty="0">
                <a:ea typeface="+mn-lt"/>
                <a:cs typeface="+mn-lt"/>
              </a:rPr>
              <a:t> for EU </a:t>
            </a:r>
            <a:r>
              <a:rPr lang="de-DE" sz="800" dirty="0" err="1">
                <a:ea typeface="+mn-lt"/>
                <a:cs typeface="+mn-lt"/>
              </a:rPr>
              <a:t>Accident</a:t>
            </a:r>
            <a:r>
              <a:rPr lang="de-DE" sz="800" dirty="0">
                <a:ea typeface="+mn-lt"/>
                <a:cs typeface="+mn-lt"/>
              </a:rPr>
              <a:t> Report Processing.” In Proceedings of the RAGE-KG Workshop at ISWC 2025, 169–174.</a:t>
            </a:r>
          </a:p>
        </p:txBody>
      </p:sp>
    </p:spTree>
    <p:extLst>
      <p:ext uri="{BB962C8B-B14F-4D97-AF65-F5344CB8AC3E}">
        <p14:creationId xmlns:p14="http://schemas.microsoft.com/office/powerpoint/2010/main" val="227692667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78B17B3-4C20-DC9C-A0BF-664EEE054335}"/>
              </a:ext>
            </a:extLst>
          </p:cNvPr>
          <p:cNvGrpSpPr/>
          <p:nvPr/>
        </p:nvGrpSpPr>
        <p:grpSpPr>
          <a:xfrm>
            <a:off x="110911" y="1101646"/>
            <a:ext cx="8865430" cy="4549953"/>
            <a:chOff x="147883" y="1462849"/>
            <a:chExt cx="10709274" cy="5496258"/>
          </a:xfrm>
        </p:grpSpPr>
        <p:pic>
          <p:nvPicPr>
            <p:cNvPr id="161" name="Grafik 16">
              <a:extLst>
                <a:ext uri="{FF2B5EF4-FFF2-40B4-BE49-F238E27FC236}">
                  <a16:creationId xmlns:a16="http://schemas.microsoft.com/office/drawing/2014/main" id="{0D6A642B-8891-A7E8-E037-B9AF6A9C31E0}"/>
                </a:ext>
              </a:extLst>
            </p:cNvPr>
            <p:cNvPicPr>
              <a:picLocks noChangeAspect="1"/>
            </p:cNvPicPr>
            <p:nvPr>
              <p:custDataLst>
                <p:tags r:id="rId60"/>
              </p:custDataLst>
            </p:nvPr>
          </p:nvPicPr>
          <p:blipFill>
            <a:blip r:embed="rId8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22" y="1976104"/>
              <a:ext cx="1712504" cy="417497"/>
            </a:xfrm>
            <a:prstGeom prst="rect">
              <a:avLst/>
            </a:prstGeom>
          </p:spPr>
        </p:pic>
        <p:pic>
          <p:nvPicPr>
            <p:cNvPr id="162" name="Grafik 20" descr="Ein Bild, das Text, ClipArt enthält.&#10;&#10;Automatisch generierte Beschreibung">
              <a:extLst>
                <a:ext uri="{FF2B5EF4-FFF2-40B4-BE49-F238E27FC236}">
                  <a16:creationId xmlns:a16="http://schemas.microsoft.com/office/drawing/2014/main" id="{69F3E304-32CC-9095-4CFB-0C018C3BD9FB}"/>
                </a:ext>
              </a:extLst>
            </p:cNvPr>
            <p:cNvPicPr>
              <a:picLocks noChangeAspect="1"/>
            </p:cNvPicPr>
            <p:nvPr>
              <p:custDataLst>
                <p:tags r:id="rId61"/>
              </p:custDataLst>
            </p:nvPr>
          </p:nvPicPr>
          <p:blipFill>
            <a:blip r:embed="rId8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6304" y="4418837"/>
              <a:ext cx="1328193" cy="546475"/>
            </a:xfrm>
            <a:prstGeom prst="rect">
              <a:avLst/>
            </a:prstGeom>
          </p:spPr>
        </p:pic>
        <p:pic>
          <p:nvPicPr>
            <p:cNvPr id="163" name="Grafik 27">
              <a:extLst>
                <a:ext uri="{FF2B5EF4-FFF2-40B4-BE49-F238E27FC236}">
                  <a16:creationId xmlns:a16="http://schemas.microsoft.com/office/drawing/2014/main" id="{9C356D40-1701-8D4D-0C1E-F6B7830B7658}"/>
                </a:ext>
              </a:extLst>
            </p:cNvPr>
            <p:cNvPicPr>
              <a:picLocks noChangeAspect="1"/>
            </p:cNvPicPr>
            <p:nvPr>
              <p:custDataLst>
                <p:tags r:id="rId62"/>
              </p:custDataLst>
            </p:nvPr>
          </p:nvPicPr>
          <p:blipFill>
            <a:blip r:embed="rId88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</a:blip>
            <a:stretch>
              <a:fillRect/>
            </a:stretch>
          </p:blipFill>
          <p:spPr>
            <a:xfrm>
              <a:off x="9287144" y="2356553"/>
              <a:ext cx="1268102" cy="432474"/>
            </a:xfrm>
            <a:prstGeom prst="rect">
              <a:avLst/>
            </a:prstGeom>
          </p:spPr>
        </p:pic>
        <p:pic>
          <p:nvPicPr>
            <p:cNvPr id="164" name="Grafik 28">
              <a:extLst>
                <a:ext uri="{FF2B5EF4-FFF2-40B4-BE49-F238E27FC236}">
                  <a16:creationId xmlns:a16="http://schemas.microsoft.com/office/drawing/2014/main" id="{7307C7B7-6938-E5B9-9DE3-88105B4C0ECB}"/>
                </a:ext>
              </a:extLst>
            </p:cNvPr>
            <p:cNvPicPr>
              <a:picLocks noChangeAspect="1"/>
            </p:cNvPicPr>
            <p:nvPr>
              <p:custDataLst>
                <p:tags r:id="rId63"/>
              </p:custDataLst>
            </p:nvPr>
          </p:nvPicPr>
          <p:blipFill>
            <a:blip r:embed="rId89">
              <a:duotone>
                <a:prstClr val="black"/>
                <a:schemeClr val="accent2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2714" y="2821445"/>
              <a:ext cx="759725" cy="471710"/>
            </a:xfrm>
            <a:prstGeom prst="rect">
              <a:avLst/>
            </a:prstGeom>
          </p:spPr>
        </p:pic>
        <p:pic>
          <p:nvPicPr>
            <p:cNvPr id="165" name="Grafik 29" descr="Ein Bild, das Pfeil enthält.&#10;&#10;Automatisch generierte Beschreibung">
              <a:extLst>
                <a:ext uri="{FF2B5EF4-FFF2-40B4-BE49-F238E27FC236}">
                  <a16:creationId xmlns:a16="http://schemas.microsoft.com/office/drawing/2014/main" id="{2385F1D9-6F50-B951-62DB-553EF856905B}"/>
                </a:ext>
              </a:extLst>
            </p:cNvPr>
            <p:cNvPicPr>
              <a:picLocks noChangeAspect="1"/>
            </p:cNvPicPr>
            <p:nvPr>
              <p:custDataLst>
                <p:tags r:id="rId64"/>
              </p:custDataLst>
            </p:nvPr>
          </p:nvPicPr>
          <p:blipFill rotWithShape="1">
            <a:blip r:embed="rId90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942"/>
            <a:stretch/>
          </p:blipFill>
          <p:spPr>
            <a:xfrm>
              <a:off x="7531615" y="3891510"/>
              <a:ext cx="678256" cy="611572"/>
            </a:xfrm>
            <a:prstGeom prst="rect">
              <a:avLst/>
            </a:prstGeom>
          </p:spPr>
        </p:pic>
        <p:pic>
          <p:nvPicPr>
            <p:cNvPr id="166" name="Grafik 32" descr="Ein Bild, das Text, Schild, Teller, ClipArt enthält.&#10;&#10;Automatisch generierte Beschreibung">
              <a:extLst>
                <a:ext uri="{FF2B5EF4-FFF2-40B4-BE49-F238E27FC236}">
                  <a16:creationId xmlns:a16="http://schemas.microsoft.com/office/drawing/2014/main" id="{A17B9C65-CA43-3F65-3BA0-75816207D8D9}"/>
                </a:ext>
              </a:extLst>
            </p:cNvPr>
            <p:cNvPicPr>
              <a:picLocks noChangeAspect="1"/>
            </p:cNvPicPr>
            <p:nvPr>
              <p:custDataLst>
                <p:tags r:id="rId65"/>
              </p:custDataLst>
            </p:nvPr>
          </p:nvPicPr>
          <p:blipFill>
            <a:blip r:embed="rId91">
              <a:duotone>
                <a:prstClr val="black"/>
                <a:schemeClr val="accent5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7787" y="2323162"/>
              <a:ext cx="537664" cy="537664"/>
            </a:xfrm>
            <a:prstGeom prst="rect">
              <a:avLst/>
            </a:prstGeom>
          </p:spPr>
        </p:pic>
        <p:pic>
          <p:nvPicPr>
            <p:cNvPr id="167" name="Grafik 33">
              <a:extLst>
                <a:ext uri="{FF2B5EF4-FFF2-40B4-BE49-F238E27FC236}">
                  <a16:creationId xmlns:a16="http://schemas.microsoft.com/office/drawing/2014/main" id="{5FD047D8-772E-7A28-DBDC-4AFCD92510A1}"/>
                </a:ext>
              </a:extLst>
            </p:cNvPr>
            <p:cNvPicPr>
              <a:picLocks noChangeAspect="1"/>
            </p:cNvPicPr>
            <p:nvPr>
              <p:custDataLst>
                <p:tags r:id="rId66"/>
              </p:custDataLst>
            </p:nvPr>
          </p:nvPicPr>
          <p:blipFill>
            <a:blip r:embed="rId9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928" y="3023858"/>
              <a:ext cx="532188" cy="532188"/>
            </a:xfrm>
            <a:prstGeom prst="rect">
              <a:avLst/>
            </a:prstGeom>
          </p:spPr>
        </p:pic>
        <p:pic>
          <p:nvPicPr>
            <p:cNvPr id="168" name="Grafik 34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039F6EB6-A75C-C9B9-B5E5-FE2D205DCDB8}"/>
                </a:ext>
              </a:extLst>
            </p:cNvPr>
            <p:cNvPicPr>
              <a:picLocks noChangeAspect="1"/>
            </p:cNvPicPr>
            <p:nvPr>
              <p:custDataLst>
                <p:tags r:id="rId67"/>
              </p:custDataLst>
            </p:nvPr>
          </p:nvPicPr>
          <p:blipFill>
            <a:blip r:embed="rId93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4179" y="4353886"/>
              <a:ext cx="927837" cy="477837"/>
            </a:xfrm>
            <a:prstGeom prst="rect">
              <a:avLst/>
            </a:prstGeom>
          </p:spPr>
        </p:pic>
        <p:pic>
          <p:nvPicPr>
            <p:cNvPr id="169" name="Grafik 35">
              <a:extLst>
                <a:ext uri="{FF2B5EF4-FFF2-40B4-BE49-F238E27FC236}">
                  <a16:creationId xmlns:a16="http://schemas.microsoft.com/office/drawing/2014/main" id="{9FFBB00B-3A5F-7DF5-D956-B8A53B5D4D4C}"/>
                </a:ext>
              </a:extLst>
            </p:cNvPr>
            <p:cNvPicPr>
              <a:picLocks noChangeAspect="1"/>
            </p:cNvPicPr>
            <p:nvPr>
              <p:custDataLst>
                <p:tags r:id="rId68"/>
              </p:custDataLst>
            </p:nvPr>
          </p:nvPicPr>
          <p:blipFill>
            <a:blip r:embed="rId9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9061" y="2616717"/>
              <a:ext cx="937703" cy="532188"/>
            </a:xfrm>
            <a:prstGeom prst="rect">
              <a:avLst/>
            </a:prstGeom>
          </p:spPr>
        </p:pic>
        <p:pic>
          <p:nvPicPr>
            <p:cNvPr id="170" name="Grafik 36">
              <a:extLst>
                <a:ext uri="{FF2B5EF4-FFF2-40B4-BE49-F238E27FC236}">
                  <a16:creationId xmlns:a16="http://schemas.microsoft.com/office/drawing/2014/main" id="{3939AEB6-31E8-43A9-4AEB-910885B78441}"/>
                </a:ext>
              </a:extLst>
            </p:cNvPr>
            <p:cNvPicPr>
              <a:picLocks noChangeAspect="1"/>
            </p:cNvPicPr>
            <p:nvPr>
              <p:custDataLst>
                <p:tags r:id="rId69"/>
              </p:custDataLst>
            </p:nvPr>
          </p:nvPicPr>
          <p:blipFill>
            <a:blip r:embed="rId9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5936" y="1909679"/>
              <a:ext cx="1100702" cy="550352"/>
            </a:xfrm>
            <a:prstGeom prst="rect">
              <a:avLst/>
            </a:prstGeom>
          </p:spPr>
        </p:pic>
        <p:pic>
          <p:nvPicPr>
            <p:cNvPr id="171" name="Grafik 37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D9A20D51-C6FD-FCA2-77AD-61C5A990FA92}"/>
                </a:ext>
              </a:extLst>
            </p:cNvPr>
            <p:cNvPicPr>
              <a:picLocks noChangeAspect="1"/>
            </p:cNvPicPr>
            <p:nvPr>
              <p:custDataLst>
                <p:tags r:id="rId70"/>
              </p:custDataLst>
            </p:nvPr>
          </p:nvPicPr>
          <p:blipFill rotWithShape="1">
            <a:blip r:embed="rId9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497" b="46241"/>
            <a:stretch/>
          </p:blipFill>
          <p:spPr>
            <a:xfrm>
              <a:off x="8637730" y="1789468"/>
              <a:ext cx="937149" cy="35668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2" name="Grafik 38">
              <a:extLst>
                <a:ext uri="{FF2B5EF4-FFF2-40B4-BE49-F238E27FC236}">
                  <a16:creationId xmlns:a16="http://schemas.microsoft.com/office/drawing/2014/main" id="{16F23D70-CB1B-A005-507F-E8A309B7E145}"/>
                </a:ext>
              </a:extLst>
            </p:cNvPr>
            <p:cNvPicPr>
              <a:picLocks noChangeAspect="1"/>
            </p:cNvPicPr>
            <p:nvPr>
              <p:custDataLst>
                <p:tags r:id="rId71"/>
              </p:custDataLst>
            </p:nvPr>
          </p:nvPicPr>
          <p:blipFill>
            <a:blip r:embed="rId9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667" y="5306324"/>
              <a:ext cx="541526" cy="5415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3" name="Grafik 39">
              <a:extLst>
                <a:ext uri="{FF2B5EF4-FFF2-40B4-BE49-F238E27FC236}">
                  <a16:creationId xmlns:a16="http://schemas.microsoft.com/office/drawing/2014/main" id="{DB0A4D38-EC94-98AA-1A21-67ACCF7DF50C}"/>
                </a:ext>
              </a:extLst>
            </p:cNvPr>
            <p:cNvPicPr>
              <a:picLocks noChangeAspect="1"/>
            </p:cNvPicPr>
            <p:nvPr>
              <p:custDataLst>
                <p:tags r:id="rId72"/>
              </p:custDataLst>
            </p:nvPr>
          </p:nvPicPr>
          <p:blipFill>
            <a:blip r:embed="rId9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5733" y="5684560"/>
              <a:ext cx="1274547" cy="1274547"/>
            </a:xfrm>
            <a:prstGeom prst="rect">
              <a:avLst/>
            </a:prstGeom>
          </p:spPr>
        </p:pic>
        <p:pic>
          <p:nvPicPr>
            <p:cNvPr id="174" name="Grafik 40" descr="Ein Bild, das Text, ClipArt enthält.&#10;&#10;Automatisch generierte Beschreibung">
              <a:extLst>
                <a:ext uri="{FF2B5EF4-FFF2-40B4-BE49-F238E27FC236}">
                  <a16:creationId xmlns:a16="http://schemas.microsoft.com/office/drawing/2014/main" id="{5044551D-A3FB-6DFF-423A-B134522525D6}"/>
                </a:ext>
              </a:extLst>
            </p:cNvPr>
            <p:cNvPicPr>
              <a:picLocks noChangeAspect="1"/>
            </p:cNvPicPr>
            <p:nvPr>
              <p:custDataLst>
                <p:tags r:id="rId73"/>
              </p:custDataLst>
            </p:nvPr>
          </p:nvPicPr>
          <p:blipFill>
            <a:blip r:embed="rId99">
              <a:clrChange>
                <a:clrFrom>
                  <a:srgbClr val="FDFFFE"/>
                </a:clrFrom>
                <a:clrTo>
                  <a:srgbClr val="FDFFFE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7318" y="3896064"/>
              <a:ext cx="1325562" cy="403280"/>
            </a:xfrm>
            <a:prstGeom prst="rect">
              <a:avLst/>
            </a:prstGeom>
          </p:spPr>
        </p:pic>
        <p:pic>
          <p:nvPicPr>
            <p:cNvPr id="175" name="Grafik 41">
              <a:extLst>
                <a:ext uri="{FF2B5EF4-FFF2-40B4-BE49-F238E27FC236}">
                  <a16:creationId xmlns:a16="http://schemas.microsoft.com/office/drawing/2014/main" id="{558F0FD1-4781-7C1A-A9DF-CFE7E230EBFB}"/>
                </a:ext>
              </a:extLst>
            </p:cNvPr>
            <p:cNvPicPr>
              <a:picLocks noChangeAspect="1"/>
            </p:cNvPicPr>
            <p:nvPr>
              <p:custDataLst>
                <p:tags r:id="rId74"/>
              </p:custDataLst>
            </p:nvPr>
          </p:nvPicPr>
          <p:blipFill>
            <a:blip r:embed="rId100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</a:blip>
            <a:stretch>
              <a:fillRect/>
            </a:stretch>
          </p:blipFill>
          <p:spPr>
            <a:xfrm>
              <a:off x="9365442" y="5373565"/>
              <a:ext cx="1387955" cy="457482"/>
            </a:xfrm>
            <a:prstGeom prst="rect">
              <a:avLst/>
            </a:prstGeom>
          </p:spPr>
        </p:pic>
        <p:pic>
          <p:nvPicPr>
            <p:cNvPr id="176" name="Grafik 42">
              <a:extLst>
                <a:ext uri="{FF2B5EF4-FFF2-40B4-BE49-F238E27FC236}">
                  <a16:creationId xmlns:a16="http://schemas.microsoft.com/office/drawing/2014/main" id="{98B07CFC-5E88-794B-E1A1-9032E0E908AD}"/>
                </a:ext>
              </a:extLst>
            </p:cNvPr>
            <p:cNvPicPr>
              <a:picLocks noChangeAspect="1"/>
            </p:cNvPicPr>
            <p:nvPr>
              <p:custDataLst>
                <p:tags r:id="rId75"/>
              </p:custDataLst>
            </p:nvPr>
          </p:nvPicPr>
          <p:blipFill>
            <a:blip r:embed="rId101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</a:blip>
            <a:stretch>
              <a:fillRect/>
            </a:stretch>
          </p:blipFill>
          <p:spPr>
            <a:xfrm>
              <a:off x="5011719" y="5499479"/>
              <a:ext cx="1379096" cy="294807"/>
            </a:xfrm>
            <a:prstGeom prst="rect">
              <a:avLst/>
            </a:prstGeom>
          </p:spPr>
        </p:pic>
        <p:pic>
          <p:nvPicPr>
            <p:cNvPr id="177" name="Grafik 43">
              <a:extLst>
                <a:ext uri="{FF2B5EF4-FFF2-40B4-BE49-F238E27FC236}">
                  <a16:creationId xmlns:a16="http://schemas.microsoft.com/office/drawing/2014/main" id="{A29A5767-970D-3158-5EED-CB755C299506}"/>
                </a:ext>
              </a:extLst>
            </p:cNvPr>
            <p:cNvPicPr>
              <a:picLocks noChangeAspect="1"/>
            </p:cNvPicPr>
            <p:nvPr>
              <p:custDataLst>
                <p:tags r:id="rId76"/>
              </p:custDataLst>
            </p:nvPr>
          </p:nvPicPr>
          <p:blipFill>
            <a:blip r:embed="rId10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5778" y="3720594"/>
              <a:ext cx="1730833" cy="472905"/>
            </a:xfrm>
            <a:prstGeom prst="rect">
              <a:avLst/>
            </a:prstGeom>
          </p:spPr>
        </p:pic>
        <p:pic>
          <p:nvPicPr>
            <p:cNvPr id="178" name="Grafik 44" descr="Ein Bild, das Text, Schrift, Grafiken, Design enthält.&#10;&#10;Automatisch generierte Beschreibung">
              <a:extLst>
                <a:ext uri="{FF2B5EF4-FFF2-40B4-BE49-F238E27FC236}">
                  <a16:creationId xmlns:a16="http://schemas.microsoft.com/office/drawing/2014/main" id="{9E9B7DC1-A7DA-2BBD-70F7-4B8549B8ABE0}"/>
                </a:ext>
              </a:extLst>
            </p:cNvPr>
            <p:cNvPicPr>
              <a:picLocks noChangeAspect="1"/>
            </p:cNvPicPr>
            <p:nvPr>
              <p:custDataLst>
                <p:tags r:id="rId77"/>
              </p:custDataLst>
            </p:nvPr>
          </p:nvPicPr>
          <p:blipFill rotWithShape="1">
            <a:blip r:embed="rId103">
              <a:clrChange>
                <a:clrFrom>
                  <a:srgbClr val="F5F6FA"/>
                </a:clrFrom>
                <a:clrTo>
                  <a:srgbClr val="F5F6FA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94" t="17630" r="25878" b="58828"/>
            <a:stretch/>
          </p:blipFill>
          <p:spPr>
            <a:xfrm>
              <a:off x="3305936" y="6007325"/>
              <a:ext cx="1499124" cy="380233"/>
            </a:xfrm>
            <a:prstGeom prst="rect">
              <a:avLst/>
            </a:prstGeom>
          </p:spPr>
        </p:pic>
        <p:pic>
          <p:nvPicPr>
            <p:cNvPr id="179" name="Grafik 45" descr="Ein Bild, das Schrift, Logo, Grafiken, Text enthält.&#10;&#10;Automatisch generierte Beschreibung">
              <a:extLst>
                <a:ext uri="{FF2B5EF4-FFF2-40B4-BE49-F238E27FC236}">
                  <a16:creationId xmlns:a16="http://schemas.microsoft.com/office/drawing/2014/main" id="{117D1CD0-106C-8D9A-2439-952674283BB9}"/>
                </a:ext>
              </a:extLst>
            </p:cNvPr>
            <p:cNvPicPr>
              <a:picLocks noChangeAspect="1"/>
            </p:cNvPicPr>
            <p:nvPr>
              <p:custDataLst>
                <p:tags r:id="rId78"/>
              </p:custDataLst>
            </p:nvPr>
          </p:nvPicPr>
          <p:blipFill>
            <a:blip r:embed="rId10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3586" y="5484545"/>
              <a:ext cx="1564893" cy="279445"/>
            </a:xfrm>
            <a:prstGeom prst="rect">
              <a:avLst/>
            </a:prstGeom>
          </p:spPr>
        </p:pic>
        <p:pic>
          <p:nvPicPr>
            <p:cNvPr id="180" name="Grafik 46" descr="Ein Bild, das Text, Schrift, Grafiken, Logo enthält.&#10;&#10;Automatisch generierte Beschreibung">
              <a:extLst>
                <a:ext uri="{FF2B5EF4-FFF2-40B4-BE49-F238E27FC236}">
                  <a16:creationId xmlns:a16="http://schemas.microsoft.com/office/drawing/2014/main" id="{F02E4066-4936-14DB-56F9-C66CA671A132}"/>
                </a:ext>
              </a:extLst>
            </p:cNvPr>
            <p:cNvPicPr>
              <a:picLocks noChangeAspect="1"/>
            </p:cNvPicPr>
            <p:nvPr>
              <p:custDataLst>
                <p:tags r:id="rId79"/>
              </p:custDataLst>
            </p:nvPr>
          </p:nvPicPr>
          <p:blipFill>
            <a:blip r:embed="rId10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7839" y="5222073"/>
              <a:ext cx="1185607" cy="380233"/>
            </a:xfrm>
            <a:prstGeom prst="rect">
              <a:avLst/>
            </a:prstGeom>
          </p:spPr>
        </p:pic>
        <p:pic>
          <p:nvPicPr>
            <p:cNvPr id="181" name="Grafik 47" descr="Ein Bild, das Schrift, Logo, Grafiken, Grafikdesign enthält.&#10;&#10;Automatisch generierte Beschreibung">
              <a:extLst>
                <a:ext uri="{FF2B5EF4-FFF2-40B4-BE49-F238E27FC236}">
                  <a16:creationId xmlns:a16="http://schemas.microsoft.com/office/drawing/2014/main" id="{46C45B8F-1097-28B0-7715-4599C572C991}"/>
                </a:ext>
              </a:extLst>
            </p:cNvPr>
            <p:cNvPicPr>
              <a:picLocks noChangeAspect="1"/>
            </p:cNvPicPr>
            <p:nvPr>
              <p:custDataLst>
                <p:tags r:id="rId80"/>
              </p:custDataLst>
            </p:nvPr>
          </p:nvPicPr>
          <p:blipFill>
            <a:blip r:embed="rId10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891" y="5911577"/>
              <a:ext cx="1256727" cy="850265"/>
            </a:xfrm>
            <a:prstGeom prst="rect">
              <a:avLst/>
            </a:prstGeom>
          </p:spPr>
        </p:pic>
        <p:pic>
          <p:nvPicPr>
            <p:cNvPr id="182" name="Grafik 48" descr="Ein Bild, das Schrift, Grafiken, Logo, Grafikdesign enthält.&#10;&#10;Automatisch generierte Beschreibung">
              <a:extLst>
                <a:ext uri="{FF2B5EF4-FFF2-40B4-BE49-F238E27FC236}">
                  <a16:creationId xmlns:a16="http://schemas.microsoft.com/office/drawing/2014/main" id="{B7A77053-374E-FBDC-1443-B30519525491}"/>
                </a:ext>
              </a:extLst>
            </p:cNvPr>
            <p:cNvPicPr>
              <a:picLocks noChangeAspect="1"/>
            </p:cNvPicPr>
            <p:nvPr>
              <p:custDataLst>
                <p:tags r:id="rId81"/>
              </p:custDataLst>
            </p:nvPr>
          </p:nvPicPr>
          <p:blipFill>
            <a:blip r:embed="rId107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224" y="4630614"/>
              <a:ext cx="701561" cy="399890"/>
            </a:xfrm>
            <a:prstGeom prst="rect">
              <a:avLst/>
            </a:prstGeom>
          </p:spPr>
        </p:pic>
        <p:pic>
          <p:nvPicPr>
            <p:cNvPr id="183" name="Grafik 49" descr="Ein Bild, das Grafiken, Schrift, Logo, Grafikdesign enthält.&#10;&#10;Automatisch generierte Beschreibung">
              <a:extLst>
                <a:ext uri="{FF2B5EF4-FFF2-40B4-BE49-F238E27FC236}">
                  <a16:creationId xmlns:a16="http://schemas.microsoft.com/office/drawing/2014/main" id="{7161DAD4-54DE-9B11-78BE-79F13074B41B}"/>
                </a:ext>
              </a:extLst>
            </p:cNvPr>
            <p:cNvPicPr>
              <a:picLocks noChangeAspect="1"/>
            </p:cNvPicPr>
            <p:nvPr>
              <p:custDataLst>
                <p:tags r:id="rId82"/>
              </p:custDataLst>
            </p:nvPr>
          </p:nvPicPr>
          <p:blipFill>
            <a:blip r:embed="rId108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1659" y="4282768"/>
              <a:ext cx="537218" cy="537218"/>
            </a:xfrm>
            <a:prstGeom prst="rect">
              <a:avLst/>
            </a:prstGeom>
          </p:spPr>
        </p:pic>
        <p:pic>
          <p:nvPicPr>
            <p:cNvPr id="184" name="Grafik 10">
              <a:extLst>
                <a:ext uri="{FF2B5EF4-FFF2-40B4-BE49-F238E27FC236}">
                  <a16:creationId xmlns:a16="http://schemas.microsoft.com/office/drawing/2014/main" id="{A22545BA-4395-D96B-BDAC-F0C52F34AE2C}"/>
                </a:ext>
              </a:extLst>
            </p:cNvPr>
            <p:cNvPicPr>
              <a:picLocks noChangeAspect="1"/>
            </p:cNvPicPr>
            <p:nvPr>
              <p:custDataLst>
                <p:tags r:id="rId83"/>
              </p:custDataLst>
            </p:nvPr>
          </p:nvPicPr>
          <p:blipFill rotWithShape="1">
            <a:blip r:embed="rId10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 amt="5000"/>
            </a:blip>
            <a:srcRect b="36011"/>
            <a:stretch/>
          </p:blipFill>
          <p:spPr>
            <a:xfrm>
              <a:off x="6364988" y="2070386"/>
              <a:ext cx="1233988" cy="518974"/>
            </a:xfrm>
            <a:prstGeom prst="rect">
              <a:avLst/>
            </a:prstGeom>
          </p:spPr>
        </p:pic>
        <p:pic>
          <p:nvPicPr>
            <p:cNvPr id="185" name="Picture 184" descr="Ein Netz von verbundenen Punkten">
              <a:extLst>
                <a:ext uri="{FF2B5EF4-FFF2-40B4-BE49-F238E27FC236}">
                  <a16:creationId xmlns:a16="http://schemas.microsoft.com/office/drawing/2014/main" id="{37190CF8-3B30-5E0C-D216-1F554D9535A6}"/>
                </a:ext>
              </a:extLst>
            </p:cNvPr>
            <p:cNvPicPr>
              <a:picLocks noChangeAspect="1"/>
            </p:cNvPicPr>
            <p:nvPr>
              <p:custDataLst>
                <p:tags r:id="rId84"/>
              </p:custDataLst>
            </p:nvPr>
          </p:nvPicPr>
          <p:blipFill rotWithShape="1">
            <a:blip r:embed="rId110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5000"/>
            </a:blip>
            <a:srcRect l="28408"/>
            <a:stretch/>
          </p:blipFill>
          <p:spPr>
            <a:xfrm flipH="1">
              <a:off x="147883" y="1462849"/>
              <a:ext cx="10709274" cy="5269709"/>
            </a:xfrm>
            <a:prstGeom prst="rect">
              <a:avLst/>
            </a:prstGeom>
          </p:spPr>
        </p:pic>
      </p:grpSp>
      <p:grpSp>
        <p:nvGrpSpPr>
          <p:cNvPr id="97" name="Gruppieren 1">
            <a:extLst>
              <a:ext uri="{FF2B5EF4-FFF2-40B4-BE49-F238E27FC236}">
                <a16:creationId xmlns:a16="http://schemas.microsoft.com/office/drawing/2014/main" id="{30592A69-CF99-284E-0D99-C97A04E4A10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98429" y="63400"/>
            <a:ext cx="3439130" cy="836948"/>
            <a:chOff x="5532973" y="-82365"/>
            <a:chExt cx="4585507" cy="1115931"/>
          </a:xfrm>
        </p:grpSpPr>
        <p:grpSp>
          <p:nvGrpSpPr>
            <p:cNvPr id="98" name="Gruppieren 2">
              <a:extLst>
                <a:ext uri="{FF2B5EF4-FFF2-40B4-BE49-F238E27FC236}">
                  <a16:creationId xmlns:a16="http://schemas.microsoft.com/office/drawing/2014/main" id="{BB74BC56-CC11-F8B0-D66D-B50A9C94D684}"/>
                </a:ext>
              </a:extLst>
            </p:cNvPr>
            <p:cNvGrpSpPr/>
            <p:nvPr>
              <p:custDataLst>
                <p:tags r:id="rId56"/>
              </p:custDataLst>
            </p:nvPr>
          </p:nvGrpSpPr>
          <p:grpSpPr>
            <a:xfrm>
              <a:off x="5532973" y="-82365"/>
              <a:ext cx="4585507" cy="1038847"/>
              <a:chOff x="3867913" y="1767330"/>
              <a:chExt cx="4585507" cy="1038847"/>
            </a:xfrm>
          </p:grpSpPr>
          <p:sp>
            <p:nvSpPr>
              <p:cNvPr id="100" name="Textfeld 4">
                <a:extLst>
                  <a:ext uri="{FF2B5EF4-FFF2-40B4-BE49-F238E27FC236}">
                    <a16:creationId xmlns:a16="http://schemas.microsoft.com/office/drawing/2014/main" id="{1D83F4E3-6DD1-2BF5-A610-96F61A6B8F04}"/>
                  </a:ext>
                </a:extLst>
              </p:cNvPr>
              <p:cNvSpPr txBox="1"/>
              <p:nvPr>
                <p:custDataLst>
                  <p:tags r:id="rId58"/>
                </p:custDataLst>
              </p:nvPr>
            </p:nvSpPr>
            <p:spPr>
              <a:xfrm>
                <a:off x="3867913" y="1862329"/>
                <a:ext cx="4585507" cy="943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000">
                    <a:solidFill>
                      <a:srgbClr val="3B6294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FAIR-AI</a:t>
                </a:r>
              </a:p>
            </p:txBody>
          </p:sp>
          <p:sp>
            <p:nvSpPr>
              <p:cNvPr id="101" name="Textfeld 6">
                <a:extLst>
                  <a:ext uri="{FF2B5EF4-FFF2-40B4-BE49-F238E27FC236}">
                    <a16:creationId xmlns:a16="http://schemas.microsoft.com/office/drawing/2014/main" id="{34A54317-4257-0502-B55F-4635BC9C477B}"/>
                  </a:ext>
                </a:extLst>
              </p:cNvPr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5232070" y="1767330"/>
                <a:ext cx="1411224" cy="615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err="1">
                    <a:solidFill>
                      <a:srgbClr val="8FAADC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e</a:t>
                </a:r>
                <a:endParaRPr lang="de-DE" sz="2400">
                  <a:solidFill>
                    <a:srgbClr val="8FAADC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99" name="Textfeld 3">
              <a:extLst>
                <a:ext uri="{FF2B5EF4-FFF2-40B4-BE49-F238E27FC236}">
                  <a16:creationId xmlns:a16="http://schemas.microsoft.com/office/drawing/2014/main" id="{982DF8EA-1A88-6021-E2D1-637534C7A3EC}"/>
                </a:ext>
              </a:extLst>
            </p:cNvPr>
            <p:cNvSpPr txBox="1"/>
            <p:nvPr>
              <p:custDataLst>
                <p:tags r:id="rId57"/>
              </p:custDataLst>
            </p:nvPr>
          </p:nvSpPr>
          <p:spPr>
            <a:xfrm>
              <a:off x="5624701" y="807863"/>
              <a:ext cx="3448050" cy="22570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/>
              <a:r>
                <a:rPr lang="en-US" sz="500">
                  <a:solidFill>
                    <a:srgbClr val="8FAADC"/>
                  </a:solidFill>
                  <a:latin typeface="Avenir Next LT Pro" panose="020B0504020202020204" pitchFamily="34" charset="0"/>
                  <a:cs typeface="Aharoni" panose="02010803020104030203" pitchFamily="2" charset="-79"/>
                </a:rPr>
                <a:t>Fostering Austria’s Innovative strength and Research excellence in Artificial Intelligence</a:t>
              </a:r>
              <a:endParaRPr lang="de-DE" sz="500">
                <a:solidFill>
                  <a:srgbClr val="8FAADC"/>
                </a:solidFill>
                <a:latin typeface="Avenir Next LT Pro" panose="020B05040202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106" name="Pfeil: nach links 18">
            <a:extLst>
              <a:ext uri="{FF2B5EF4-FFF2-40B4-BE49-F238E27FC236}">
                <a16:creationId xmlns:a16="http://schemas.microsoft.com/office/drawing/2014/main" id="{3C50F52D-EFA9-7B83-F90F-9E77BD9FF6D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6200000">
            <a:off x="1751344" y="2040656"/>
            <a:ext cx="472264" cy="232569"/>
          </a:xfrm>
          <a:prstGeom prst="leftArrow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07" name="Rechteck: abgerundete Ecken 10">
            <a:extLst>
              <a:ext uri="{FF2B5EF4-FFF2-40B4-BE49-F238E27FC236}">
                <a16:creationId xmlns:a16="http://schemas.microsoft.com/office/drawing/2014/main" id="{18EF16BA-1CE6-9D2F-7118-9B72A8E8F0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65709" y="1748429"/>
            <a:ext cx="1694670" cy="186037"/>
          </a:xfrm>
          <a:prstGeom prst="roundRect">
            <a:avLst/>
          </a:prstGeom>
          <a:solidFill>
            <a:srgbClr val="FFDF7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pic>
        <p:nvPicPr>
          <p:cNvPr id="108" name="Grafik 3">
            <a:extLst>
              <a:ext uri="{FF2B5EF4-FFF2-40B4-BE49-F238E27FC236}">
                <a16:creationId xmlns:a16="http://schemas.microsoft.com/office/drawing/2014/main" id="{9B5BB32B-AE90-A79B-689E-86F00EBA07C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2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391" t="80260"/>
          <a:stretch/>
        </p:blipFill>
        <p:spPr>
          <a:xfrm>
            <a:off x="1320947" y="1405386"/>
            <a:ext cx="3116933" cy="588549"/>
          </a:xfrm>
          <a:prstGeom prst="rect">
            <a:avLst/>
          </a:prstGeom>
        </p:spPr>
      </p:pic>
      <p:sp>
        <p:nvSpPr>
          <p:cNvPr id="109" name="Rechteck 73">
            <a:extLst>
              <a:ext uri="{FF2B5EF4-FFF2-40B4-BE49-F238E27FC236}">
                <a16:creationId xmlns:a16="http://schemas.microsoft.com/office/drawing/2014/main" id="{C2C7136D-5D79-7CCB-219B-0571DE41084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30013" y="2323878"/>
            <a:ext cx="1115673" cy="1434479"/>
          </a:xfrm>
          <a:prstGeom prst="roundRect">
            <a:avLst>
              <a:gd name="adj" fmla="val 899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45720" rIns="91440" bIns="4572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Open Access </a:t>
            </a: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Platform</a:t>
            </a: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(WP8)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chteck: abgerundete Ecken 68">
            <a:extLst>
              <a:ext uri="{FF2B5EF4-FFF2-40B4-BE49-F238E27FC236}">
                <a16:creationId xmlns:a16="http://schemas.microsoft.com/office/drawing/2014/main" id="{60399FD0-3158-92D7-4599-A37C925F6A9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53145" y="2441912"/>
            <a:ext cx="2389160" cy="2873817"/>
          </a:xfrm>
          <a:prstGeom prst="roundRect">
            <a:avLst>
              <a:gd name="adj" fmla="val 2132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700" b="1">
                <a:solidFill>
                  <a:srgbClr val="44546A"/>
                </a:solidFill>
                <a:latin typeface="Calibri" panose="020F0502020204030204"/>
              </a:rPr>
              <a:t>WP2  </a:t>
            </a:r>
            <a:r>
              <a:rPr lang="de-DE" sz="700" b="1">
                <a:solidFill>
                  <a:schemeClr val="bg1"/>
                </a:solidFill>
                <a:latin typeface="Calibri" panose="020F0502020204030204"/>
              </a:rPr>
              <a:t>- AI </a:t>
            </a:r>
            <a:r>
              <a:rPr lang="de-DE" sz="700" b="1" err="1">
                <a:solidFill>
                  <a:schemeClr val="bg1"/>
                </a:solidFill>
                <a:latin typeface="Calibri" panose="020F0502020204030204"/>
              </a:rPr>
              <a:t>Application</a:t>
            </a:r>
            <a:r>
              <a:rPr lang="de-DE" sz="700" b="1">
                <a:solidFill>
                  <a:schemeClr val="bg1"/>
                </a:solidFill>
                <a:latin typeface="Calibri" panose="020F0502020204030204"/>
              </a:rPr>
              <a:t> </a:t>
            </a:r>
          </a:p>
          <a:p>
            <a:r>
              <a:rPr lang="de-DE" sz="700" b="1">
                <a:solidFill>
                  <a:schemeClr val="bg1"/>
                </a:solidFill>
                <a:latin typeface="Calibri" panose="020F0502020204030204"/>
              </a:rPr>
              <a:t>            Scenarios</a:t>
            </a:r>
          </a:p>
        </p:txBody>
      </p:sp>
      <p:sp>
        <p:nvSpPr>
          <p:cNvPr id="111" name="Rechteck: abgerundete Ecken 69">
            <a:extLst>
              <a:ext uri="{FF2B5EF4-FFF2-40B4-BE49-F238E27FC236}">
                <a16:creationId xmlns:a16="http://schemas.microsoft.com/office/drawing/2014/main" id="{E1FC6F71-25E9-8554-757A-0223A184FDC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84637" y="2799621"/>
            <a:ext cx="303929" cy="2487860"/>
          </a:xfrm>
          <a:prstGeom prst="roundRect">
            <a:avLst>
              <a:gd name="adj" fmla="val 2132"/>
            </a:avLst>
          </a:prstGeom>
          <a:solidFill>
            <a:srgbClr val="C5E0B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500" b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RM2</a:t>
            </a:r>
          </a:p>
        </p:txBody>
      </p:sp>
      <p:sp>
        <p:nvSpPr>
          <p:cNvPr id="112" name="Rechteck: abgerundete Ecken 70">
            <a:extLst>
              <a:ext uri="{FF2B5EF4-FFF2-40B4-BE49-F238E27FC236}">
                <a16:creationId xmlns:a16="http://schemas.microsoft.com/office/drawing/2014/main" id="{0AA9174C-1532-93A7-FF78-60B8DD72FA3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634746" y="2795470"/>
            <a:ext cx="303929" cy="2487860"/>
          </a:xfrm>
          <a:prstGeom prst="roundRect">
            <a:avLst>
              <a:gd name="adj" fmla="val 2132"/>
            </a:avLst>
          </a:prstGeom>
          <a:solidFill>
            <a:srgbClr val="C5E0B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500" b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RM3</a:t>
            </a:r>
          </a:p>
        </p:txBody>
      </p:sp>
      <p:sp>
        <p:nvSpPr>
          <p:cNvPr id="113" name="Rechteck: abgerundete Ecken 71">
            <a:extLst>
              <a:ext uri="{FF2B5EF4-FFF2-40B4-BE49-F238E27FC236}">
                <a16:creationId xmlns:a16="http://schemas.microsoft.com/office/drawing/2014/main" id="{30C5031F-D49E-B1E2-61E6-D5487FE9045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098390" y="2795470"/>
            <a:ext cx="303929" cy="2487860"/>
          </a:xfrm>
          <a:prstGeom prst="roundRect">
            <a:avLst>
              <a:gd name="adj" fmla="val 2132"/>
            </a:avLst>
          </a:prstGeom>
          <a:solidFill>
            <a:srgbClr val="C5E0B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500" b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RM7</a:t>
            </a:r>
          </a:p>
        </p:txBody>
      </p:sp>
      <p:sp>
        <p:nvSpPr>
          <p:cNvPr id="114" name="Rechteck: abgerundete Ecken 72">
            <a:extLst>
              <a:ext uri="{FF2B5EF4-FFF2-40B4-BE49-F238E27FC236}">
                <a16:creationId xmlns:a16="http://schemas.microsoft.com/office/drawing/2014/main" id="{C59C5B84-28EC-D06A-7383-BB7A9BB4119C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34527" y="2795470"/>
            <a:ext cx="303929" cy="2487860"/>
          </a:xfrm>
          <a:prstGeom prst="roundRect">
            <a:avLst>
              <a:gd name="adj" fmla="val 2132"/>
            </a:avLst>
          </a:prstGeom>
          <a:solidFill>
            <a:srgbClr val="C5E0B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500" b="1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RM1</a:t>
            </a:r>
          </a:p>
        </p:txBody>
      </p:sp>
      <p:sp>
        <p:nvSpPr>
          <p:cNvPr id="115" name="Rechteck: abgerundete Ecken 74">
            <a:extLst>
              <a:ext uri="{FF2B5EF4-FFF2-40B4-BE49-F238E27FC236}">
                <a16:creationId xmlns:a16="http://schemas.microsoft.com/office/drawing/2014/main" id="{3F7840A8-9D7E-51CD-06F2-EC3DCF9D29F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01392" y="4170103"/>
            <a:ext cx="3526703" cy="232569"/>
          </a:xfrm>
          <a:prstGeom prst="roundRect">
            <a:avLst>
              <a:gd name="adj" fmla="val 7876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T2.5</a:t>
            </a: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Co-Creation: Tools for AI System Monitoring</a:t>
            </a:r>
            <a:endParaRPr kumimoji="0" lang="de-DE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hteck: abgerundete Ecken 75">
            <a:extLst>
              <a:ext uri="{FF2B5EF4-FFF2-40B4-BE49-F238E27FC236}">
                <a16:creationId xmlns:a16="http://schemas.microsoft.com/office/drawing/2014/main" id="{31DA4D08-DF90-ADB5-0266-0AFF931E084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01392" y="4468604"/>
            <a:ext cx="4499456" cy="232569"/>
          </a:xfrm>
          <a:prstGeom prst="roundRect">
            <a:avLst>
              <a:gd name="adj" fmla="val 7876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T2.6</a:t>
            </a: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Co-Creation: Ethics and Legal Tools</a:t>
            </a:r>
            <a:endParaRPr kumimoji="0" lang="de-DE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Rechteck: abgerundete Ecken 76">
            <a:extLst>
              <a:ext uri="{FF2B5EF4-FFF2-40B4-BE49-F238E27FC236}">
                <a16:creationId xmlns:a16="http://schemas.microsoft.com/office/drawing/2014/main" id="{F6FC65D2-9274-618F-9D7F-698E67C2FA86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601391" y="4767201"/>
            <a:ext cx="5570097" cy="232569"/>
          </a:xfrm>
          <a:prstGeom prst="roundRect">
            <a:avLst>
              <a:gd name="adj" fmla="val 7876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T2.7</a:t>
            </a: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Use </a:t>
            </a:r>
            <a:r>
              <a:rPr kumimoji="0" lang="de-DE" sz="7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case</a:t>
            </a:r>
            <a:r>
              <a:rPr kumimoji="0" lang="de-DE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Evaluation</a:t>
            </a:r>
          </a:p>
        </p:txBody>
      </p:sp>
      <p:sp>
        <p:nvSpPr>
          <p:cNvPr id="118" name="Pfeil: nach rechts 77">
            <a:extLst>
              <a:ext uri="{FF2B5EF4-FFF2-40B4-BE49-F238E27FC236}">
                <a16:creationId xmlns:a16="http://schemas.microsoft.com/office/drawing/2014/main" id="{F9D236D0-D147-C96B-A7AE-7A56C21695B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3957010" y="2351443"/>
            <a:ext cx="3355618" cy="30488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00" i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9" name="Pfeil: nach rechts 78">
            <a:extLst>
              <a:ext uri="{FF2B5EF4-FFF2-40B4-BE49-F238E27FC236}">
                <a16:creationId xmlns:a16="http://schemas.microsoft.com/office/drawing/2014/main" id="{351C9379-65EC-CF77-D8B2-C0BA6C517B6A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923467" y="2660330"/>
            <a:ext cx="2389161" cy="3004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7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0" name="Pfeil: nach rechts 79">
            <a:extLst>
              <a:ext uri="{FF2B5EF4-FFF2-40B4-BE49-F238E27FC236}">
                <a16:creationId xmlns:a16="http://schemas.microsoft.com/office/drawing/2014/main" id="{A1831939-2B4E-C4F1-EC98-DF3886DF8131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5872876" y="2960808"/>
            <a:ext cx="1439752" cy="32581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21" name="Pfeil: nach rechts 80">
            <a:extLst>
              <a:ext uri="{FF2B5EF4-FFF2-40B4-BE49-F238E27FC236}">
                <a16:creationId xmlns:a16="http://schemas.microsoft.com/office/drawing/2014/main" id="{4DBA4C36-1005-4EAE-2FB6-6A927D234E25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839333" y="3800211"/>
            <a:ext cx="473295" cy="32581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22" name="Rechteck 73">
            <a:extLst>
              <a:ext uri="{FF2B5EF4-FFF2-40B4-BE49-F238E27FC236}">
                <a16:creationId xmlns:a16="http://schemas.microsoft.com/office/drawing/2014/main" id="{3F5EB425-F321-26D5-A4E6-22C36741DCB8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401170" y="2418441"/>
            <a:ext cx="809755" cy="2325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AI-System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Design Patterns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hteck 73">
            <a:extLst>
              <a:ext uri="{FF2B5EF4-FFF2-40B4-BE49-F238E27FC236}">
                <a16:creationId xmlns:a16="http://schemas.microsoft.com/office/drawing/2014/main" id="{41E58415-83C3-4EA3-63BA-42975F217A5C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7401170" y="2723628"/>
            <a:ext cx="809755" cy="2325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Tool Repository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chteck 73">
            <a:extLst>
              <a:ext uri="{FF2B5EF4-FFF2-40B4-BE49-F238E27FC236}">
                <a16:creationId xmlns:a16="http://schemas.microsoft.com/office/drawing/2014/main" id="{85677211-61DC-A2BB-6C6B-FD3D5E276303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401170" y="3028814"/>
            <a:ext cx="809755" cy="2325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Ethics</a:t>
            </a: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&amp; Legal Tools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Rechteck 73">
            <a:extLst>
              <a:ext uri="{FF2B5EF4-FFF2-40B4-BE49-F238E27FC236}">
                <a16:creationId xmlns:a16="http://schemas.microsoft.com/office/drawing/2014/main" id="{6F779F5A-124D-21FA-28A3-47A00B2074E9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402138" y="3868922"/>
            <a:ext cx="809755" cy="2325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Education &amp; Training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Pfeil: nach rechts 85">
            <a:extLst>
              <a:ext uri="{FF2B5EF4-FFF2-40B4-BE49-F238E27FC236}">
                <a16:creationId xmlns:a16="http://schemas.microsoft.com/office/drawing/2014/main" id="{D1FA31E3-36AB-5BBF-483C-E0F2DADF03E8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6839333" y="4185290"/>
            <a:ext cx="473295" cy="32581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27" name="Rechteck 73">
            <a:extLst>
              <a:ext uri="{FF2B5EF4-FFF2-40B4-BE49-F238E27FC236}">
                <a16:creationId xmlns:a16="http://schemas.microsoft.com/office/drawing/2014/main" id="{639AAFB4-CD35-E313-C853-76450303D623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402138" y="4241625"/>
            <a:ext cx="809755" cy="2325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Standardization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Pfeil: nach rechts 87">
            <a:extLst>
              <a:ext uri="{FF2B5EF4-FFF2-40B4-BE49-F238E27FC236}">
                <a16:creationId xmlns:a16="http://schemas.microsoft.com/office/drawing/2014/main" id="{3D8F82AE-7096-A9DC-12DD-76BACB97D754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6838364" y="3289761"/>
            <a:ext cx="473295" cy="32581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29" name="Rechteck 73">
            <a:extLst>
              <a:ext uri="{FF2B5EF4-FFF2-40B4-BE49-F238E27FC236}">
                <a16:creationId xmlns:a16="http://schemas.microsoft.com/office/drawing/2014/main" id="{8F523D00-09E1-0011-9086-8AE695B7327E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401170" y="3334001"/>
            <a:ext cx="809755" cy="2325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Best Practices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hteck: abgerundete Ecken 90">
            <a:extLst>
              <a:ext uri="{FF2B5EF4-FFF2-40B4-BE49-F238E27FC236}">
                <a16:creationId xmlns:a16="http://schemas.microsoft.com/office/drawing/2014/main" id="{92B70D0E-2703-66FA-C14F-AF8E76A8BA5C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957010" y="2740411"/>
            <a:ext cx="895301" cy="1662259"/>
          </a:xfrm>
          <a:prstGeom prst="roundRect">
            <a:avLst>
              <a:gd name="adj" fmla="val 7876"/>
            </a:avLst>
          </a:prstGeom>
          <a:solidFill>
            <a:srgbClr val="A1B8E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700" b="1">
                <a:solidFill>
                  <a:srgbClr val="44546A"/>
                </a:solidFill>
                <a:latin typeface="Calibri" panose="020F0502020204030204"/>
              </a:rPr>
              <a:t>WP4 </a:t>
            </a:r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- Tools </a:t>
            </a:r>
            <a:r>
              <a:rPr lang="de-DE" sz="700" err="1">
                <a:solidFill>
                  <a:schemeClr val="bg1"/>
                </a:solidFill>
                <a:latin typeface="Calibri" panose="020F0502020204030204"/>
              </a:rPr>
              <a:t>for</a:t>
            </a:r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 AI System Monitoring</a:t>
            </a:r>
          </a:p>
        </p:txBody>
      </p:sp>
      <p:sp>
        <p:nvSpPr>
          <p:cNvPr id="131" name="Rechteck: abgerundete Ecken 91">
            <a:extLst>
              <a:ext uri="{FF2B5EF4-FFF2-40B4-BE49-F238E27FC236}">
                <a16:creationId xmlns:a16="http://schemas.microsoft.com/office/drawing/2014/main" id="{EC9C827F-0EC1-1A80-8416-5E8C3851A902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4923468" y="3038913"/>
            <a:ext cx="895301" cy="1662259"/>
          </a:xfrm>
          <a:prstGeom prst="roundRect">
            <a:avLst>
              <a:gd name="adj" fmla="val 7876"/>
            </a:avLst>
          </a:prstGeom>
          <a:solidFill>
            <a:srgbClr val="A1B8E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700" b="1">
                <a:solidFill>
                  <a:srgbClr val="44546A"/>
                </a:solidFill>
                <a:latin typeface="Calibri" panose="020F0502020204030204"/>
              </a:rPr>
              <a:t>WP5 </a:t>
            </a:r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- </a:t>
            </a:r>
            <a:r>
              <a:rPr lang="de-DE" sz="700" err="1">
                <a:solidFill>
                  <a:schemeClr val="bg1"/>
                </a:solidFill>
                <a:latin typeface="Calibri" panose="020F0502020204030204"/>
              </a:rPr>
              <a:t>Ethics</a:t>
            </a:r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 and </a:t>
            </a:r>
          </a:p>
          <a:p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Legal Tools</a:t>
            </a:r>
          </a:p>
          <a:p>
            <a:endParaRPr lang="de-DE" sz="700" b="1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132" name="Rechteck: abgerundete Ecken 92">
            <a:extLst>
              <a:ext uri="{FF2B5EF4-FFF2-40B4-BE49-F238E27FC236}">
                <a16:creationId xmlns:a16="http://schemas.microsoft.com/office/drawing/2014/main" id="{1807EA0E-5090-30F1-7B72-7908E010F9CA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5889925" y="3337507"/>
            <a:ext cx="895300" cy="1662259"/>
          </a:xfrm>
          <a:prstGeom prst="roundRect">
            <a:avLst>
              <a:gd name="adj" fmla="val 7876"/>
            </a:avLst>
          </a:prstGeom>
          <a:solidFill>
            <a:srgbClr val="A1B8E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700" b="1">
                <a:solidFill>
                  <a:srgbClr val="44546A"/>
                </a:solidFill>
                <a:latin typeface="Calibri" panose="020F0502020204030204"/>
              </a:rPr>
              <a:t>WP6 </a:t>
            </a:r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- Evaluation, </a:t>
            </a:r>
          </a:p>
          <a:p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Education and </a:t>
            </a:r>
          </a:p>
          <a:p>
            <a:r>
              <a:rPr lang="de-DE" sz="700" err="1">
                <a:solidFill>
                  <a:schemeClr val="bg1"/>
                </a:solidFill>
                <a:latin typeface="Calibri" panose="020F0502020204030204"/>
              </a:rPr>
              <a:t>Standardization</a:t>
            </a:r>
            <a:r>
              <a:rPr lang="de-DE" sz="700">
                <a:solidFill>
                  <a:schemeClr val="bg1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33" name="Rechteck 73">
            <a:extLst>
              <a:ext uri="{FF2B5EF4-FFF2-40B4-BE49-F238E27FC236}">
                <a16:creationId xmlns:a16="http://schemas.microsoft.com/office/drawing/2014/main" id="{16C37DB8-AB70-3D2A-1438-F808E93CE4E4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4027983" y="3382179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 Monitoring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hteck 73">
            <a:extLst>
              <a:ext uri="{FF2B5EF4-FFF2-40B4-BE49-F238E27FC236}">
                <a16:creationId xmlns:a16="http://schemas.microsoft.com/office/drawing/2014/main" id="{0535CBEB-6F5D-D99B-4AF6-25C53A3FB0D4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4027983" y="3661412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Bias Analysis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5" name="Rechteck 73">
            <a:extLst>
              <a:ext uri="{FF2B5EF4-FFF2-40B4-BE49-F238E27FC236}">
                <a16:creationId xmlns:a16="http://schemas.microsoft.com/office/drawing/2014/main" id="{D0AFB8AB-8B38-3A22-14FB-BF7CEDD1D1F0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4034100" y="3940644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Explainable</a:t>
            </a: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AI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Rechteck 73">
            <a:extLst>
              <a:ext uri="{FF2B5EF4-FFF2-40B4-BE49-F238E27FC236}">
                <a16:creationId xmlns:a16="http://schemas.microsoft.com/office/drawing/2014/main" id="{C1DD50DE-9541-6963-D60F-AAE8378D9093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5003900" y="3669721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Ethics</a:t>
            </a: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Design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hteck 73">
            <a:extLst>
              <a:ext uri="{FF2B5EF4-FFF2-40B4-BE49-F238E27FC236}">
                <a16:creationId xmlns:a16="http://schemas.microsoft.com/office/drawing/2014/main" id="{9027B851-FB5A-9D95-4A10-95729BDDDE11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5003900" y="3951518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Legal </a:t>
            </a:r>
            <a:r>
              <a:rPr kumimoji="0" lang="de-DE" sz="5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lang="de-DE" sz="5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Design</a:t>
            </a:r>
            <a:endParaRPr kumimoji="0" lang="de-DE" sz="5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Rechteck 73">
            <a:extLst>
              <a:ext uri="{FF2B5EF4-FFF2-40B4-BE49-F238E27FC236}">
                <a16:creationId xmlns:a16="http://schemas.microsoft.com/office/drawing/2014/main" id="{CB46F6B3-26A1-B849-F53E-B667E988075F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5003900" y="4230599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de-DE" sz="500" b="1">
                <a:solidFill>
                  <a:srgbClr val="44546A"/>
                </a:solidFill>
                <a:latin typeface="Calibri"/>
                <a:cs typeface="Calibri"/>
              </a:rPr>
              <a:t>Normative </a:t>
            </a:r>
            <a:r>
              <a:rPr lang="de-DE" sz="500" b="1" err="1">
                <a:solidFill>
                  <a:srgbClr val="44546A"/>
                </a:solidFill>
                <a:latin typeface="Calibri"/>
                <a:cs typeface="Calibri"/>
              </a:rPr>
              <a:t>Concepts</a:t>
            </a:r>
            <a:endParaRPr lang="de-DE" sz="1000" b="1" err="1"/>
          </a:p>
        </p:txBody>
      </p:sp>
      <p:sp>
        <p:nvSpPr>
          <p:cNvPr id="139" name="Rechteck 73">
            <a:extLst>
              <a:ext uri="{FF2B5EF4-FFF2-40B4-BE49-F238E27FC236}">
                <a16:creationId xmlns:a16="http://schemas.microsoft.com/office/drawing/2014/main" id="{0A2DA4FE-42CD-80BE-6CC9-A3FB0AF015D5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5967015" y="3967410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GB" sz="500" b="1">
                <a:solidFill>
                  <a:srgbClr val="44546A"/>
                </a:solidFill>
                <a:latin typeface="Calibri"/>
                <a:cs typeface="Calibri"/>
              </a:rPr>
              <a:t>Evaluation</a:t>
            </a:r>
            <a:endParaRPr lang="de-DE" sz="1000"/>
          </a:p>
          <a:p>
            <a:pPr algn="ctr">
              <a:defRPr/>
            </a:pPr>
            <a:r>
              <a:rPr lang="en-GB" sz="500" b="1">
                <a:solidFill>
                  <a:srgbClr val="44546A"/>
                </a:solidFill>
                <a:latin typeface="Calibri"/>
                <a:cs typeface="Calibri"/>
              </a:rPr>
              <a:t>  project goals</a:t>
            </a:r>
            <a:endParaRPr lang="en-GB" sz="1000"/>
          </a:p>
        </p:txBody>
      </p:sp>
      <p:sp>
        <p:nvSpPr>
          <p:cNvPr id="140" name="Rechteck 73">
            <a:extLst>
              <a:ext uri="{FF2B5EF4-FFF2-40B4-BE49-F238E27FC236}">
                <a16:creationId xmlns:a16="http://schemas.microsoft.com/office/drawing/2014/main" id="{F623C867-16AB-03D8-11DB-4E55881E30F4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5967015" y="4250863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GB" sz="500" b="1">
                <a:solidFill>
                  <a:schemeClr val="tx2"/>
                </a:solidFill>
                <a:latin typeface="Calibri" panose="020F0502020204030204"/>
                <a:cs typeface="Calibri"/>
              </a:rPr>
              <a:t>Evaluation re- search modules</a:t>
            </a:r>
            <a:endParaRPr lang="en-GB" sz="500">
              <a:solidFill>
                <a:schemeClr val="tx2"/>
              </a:solidFill>
              <a:cs typeface="Calibri"/>
            </a:endParaRPr>
          </a:p>
        </p:txBody>
      </p:sp>
      <p:sp>
        <p:nvSpPr>
          <p:cNvPr id="141" name="Rechteck 73">
            <a:extLst>
              <a:ext uri="{FF2B5EF4-FFF2-40B4-BE49-F238E27FC236}">
                <a16:creationId xmlns:a16="http://schemas.microsoft.com/office/drawing/2014/main" id="{7822A88C-777C-144E-59CD-80B595755494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5967015" y="4531882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GB" sz="500" b="1">
                <a:solidFill>
                  <a:schemeClr val="tx2"/>
                </a:solidFill>
                <a:cs typeface="Calibri"/>
              </a:rPr>
              <a:t>Education and Training</a:t>
            </a:r>
            <a:endParaRPr lang="en-GB" sz="1000" b="1">
              <a:solidFill>
                <a:schemeClr val="tx2"/>
              </a:solidFill>
              <a:cs typeface="Calibri"/>
            </a:endParaRPr>
          </a:p>
        </p:txBody>
      </p:sp>
      <p:sp>
        <p:nvSpPr>
          <p:cNvPr id="142" name="Textfeld 105">
            <a:extLst>
              <a:ext uri="{FF2B5EF4-FFF2-40B4-BE49-F238E27FC236}">
                <a16:creationId xmlns:a16="http://schemas.microsoft.com/office/drawing/2014/main" id="{9269A750-47D4-A5C6-3EC9-37FB7D260923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903719" y="2741500"/>
            <a:ext cx="3274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>
                <a:solidFill>
                  <a:schemeClr val="accent6">
                    <a:lumMod val="50000"/>
                  </a:schemeClr>
                </a:solidFill>
              </a:rPr>
              <a:t>…</a:t>
            </a:r>
          </a:p>
        </p:txBody>
      </p:sp>
      <p:pic>
        <p:nvPicPr>
          <p:cNvPr id="143" name="Grafik 106" descr="Ein Bild, das Text, Screenshot, Diagramm, Reihe enthält.&#10;&#10;Automatisch generierte Beschreibung">
            <a:extLst>
              <a:ext uri="{FF2B5EF4-FFF2-40B4-BE49-F238E27FC236}">
                <a16:creationId xmlns:a16="http://schemas.microsoft.com/office/drawing/2014/main" id="{C8C9E395-E7B2-E458-3342-754858A34484}"/>
              </a:ext>
            </a:extLst>
          </p:cNvPr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11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75" y="3007927"/>
            <a:ext cx="1651725" cy="822637"/>
          </a:xfrm>
          <a:prstGeom prst="rect">
            <a:avLst/>
          </a:prstGeom>
        </p:spPr>
      </p:pic>
      <p:pic>
        <p:nvPicPr>
          <p:cNvPr id="144" name="Grafik 58">
            <a:extLst>
              <a:ext uri="{FF2B5EF4-FFF2-40B4-BE49-F238E27FC236}">
                <a16:creationId xmlns:a16="http://schemas.microsoft.com/office/drawing/2014/main" id="{F5B7865E-9BD7-3A5A-A999-EC438DFDCB5E}"/>
              </a:ext>
            </a:extLst>
          </p:cNvPr>
          <p:cNvPicPr>
            <a:picLocks noChangeAspect="1"/>
          </p:cNvPicPr>
          <p:nvPr>
            <p:custDataLst>
              <p:tags r:id="rId40"/>
            </p:custDataLst>
          </p:nvPr>
        </p:nvPicPr>
        <p:blipFill rotWithShape="1">
          <a:blip r:embed="rId1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2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2795" t="30795" r="32406" b="25094"/>
          <a:stretch/>
        </p:blipFill>
        <p:spPr>
          <a:xfrm>
            <a:off x="4475184" y="1423739"/>
            <a:ext cx="1365480" cy="1315183"/>
          </a:xfrm>
          <a:prstGeom prst="rect">
            <a:avLst/>
          </a:prstGeom>
        </p:spPr>
      </p:pic>
      <p:sp>
        <p:nvSpPr>
          <p:cNvPr id="145" name="Rechteck: abgerundete Ecken 59">
            <a:extLst>
              <a:ext uri="{FF2B5EF4-FFF2-40B4-BE49-F238E27FC236}">
                <a16:creationId xmlns:a16="http://schemas.microsoft.com/office/drawing/2014/main" id="{29DB15D7-4106-6EB9-B7E3-9C79A53417F9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4490755" y="2284086"/>
            <a:ext cx="642012" cy="273842"/>
          </a:xfrm>
          <a:prstGeom prst="roundRect">
            <a:avLst>
              <a:gd name="adj" fmla="val 12494"/>
            </a:avLst>
          </a:prstGeom>
          <a:solidFill>
            <a:srgbClr val="FFDF7F">
              <a:alpha val="5882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46" name="Rechteck: abgerundete Ecken 60">
            <a:extLst>
              <a:ext uri="{FF2B5EF4-FFF2-40B4-BE49-F238E27FC236}">
                <a16:creationId xmlns:a16="http://schemas.microsoft.com/office/drawing/2014/main" id="{2635EE44-D670-83B1-E958-E6B09D741B09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5181514" y="2284086"/>
            <a:ext cx="659150" cy="273842"/>
          </a:xfrm>
          <a:prstGeom prst="roundRect">
            <a:avLst>
              <a:gd name="adj" fmla="val 10407"/>
            </a:avLst>
          </a:prstGeom>
          <a:solidFill>
            <a:srgbClr val="FFDF7F">
              <a:alpha val="5882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47" name="Pfeil: nach links 37">
            <a:extLst>
              <a:ext uri="{FF2B5EF4-FFF2-40B4-BE49-F238E27FC236}">
                <a16:creationId xmlns:a16="http://schemas.microsoft.com/office/drawing/2014/main" id="{3439DFED-D18F-0803-2516-37F40715CDC8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 rot="16200000">
            <a:off x="4639551" y="2530423"/>
            <a:ext cx="172999" cy="232569"/>
          </a:xfrm>
          <a:prstGeom prst="leftArrow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48" name="Pfeil: nach links 62">
            <a:extLst>
              <a:ext uri="{FF2B5EF4-FFF2-40B4-BE49-F238E27FC236}">
                <a16:creationId xmlns:a16="http://schemas.microsoft.com/office/drawing/2014/main" id="{14B6683A-E05F-CC81-4842-CB829D6484CC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 rot="16200000">
            <a:off x="5343265" y="2664180"/>
            <a:ext cx="440514" cy="232569"/>
          </a:xfrm>
          <a:prstGeom prst="leftArrow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49" name="Pfeil: nach links 63">
            <a:extLst>
              <a:ext uri="{FF2B5EF4-FFF2-40B4-BE49-F238E27FC236}">
                <a16:creationId xmlns:a16="http://schemas.microsoft.com/office/drawing/2014/main" id="{B233713E-6577-D2AF-A80A-D19C5DDDE7CE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4239612" y="2355347"/>
            <a:ext cx="256916" cy="23256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50" name="Pfeil: nach links 107">
            <a:extLst>
              <a:ext uri="{FF2B5EF4-FFF2-40B4-BE49-F238E27FC236}">
                <a16:creationId xmlns:a16="http://schemas.microsoft.com/office/drawing/2014/main" id="{B464BC5E-AAA0-A60E-ED59-4961ED4BAC57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 rot="16200000">
            <a:off x="7414089" y="1895074"/>
            <a:ext cx="579234" cy="232569"/>
          </a:xfrm>
          <a:prstGeom prst="leftArrow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pic>
        <p:nvPicPr>
          <p:cNvPr id="151" name="Grafik 108">
            <a:extLst>
              <a:ext uri="{FF2B5EF4-FFF2-40B4-BE49-F238E27FC236}">
                <a16:creationId xmlns:a16="http://schemas.microsoft.com/office/drawing/2014/main" id="{925ACF25-D7B6-EDD3-BF53-D3D7690D3A56}"/>
              </a:ext>
            </a:extLst>
          </p:cNvPr>
          <p:cNvPicPr>
            <a:picLocks noChangeAspect="1"/>
          </p:cNvPicPr>
          <p:nvPr>
            <p:custDataLst>
              <p:tags r:id="rId47"/>
            </p:custDataLst>
          </p:nvPr>
        </p:nvPicPr>
        <p:blipFill rotWithShape="1">
          <a:blip r:embed="rId1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2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3391" t="80260" r="31126"/>
          <a:stretch/>
        </p:blipFill>
        <p:spPr>
          <a:xfrm>
            <a:off x="7037177" y="1398105"/>
            <a:ext cx="1403122" cy="588549"/>
          </a:xfrm>
          <a:prstGeom prst="rect">
            <a:avLst/>
          </a:prstGeom>
        </p:spPr>
      </p:pic>
      <p:sp>
        <p:nvSpPr>
          <p:cNvPr id="152" name="Rechteck: abgerundete Ecken 109">
            <a:extLst>
              <a:ext uri="{FF2B5EF4-FFF2-40B4-BE49-F238E27FC236}">
                <a16:creationId xmlns:a16="http://schemas.microsoft.com/office/drawing/2014/main" id="{41711968-4B5A-572D-8D83-931D730684BF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7037177" y="1493852"/>
            <a:ext cx="1329483" cy="227889"/>
          </a:xfrm>
          <a:prstGeom prst="roundRect">
            <a:avLst/>
          </a:prstGeom>
          <a:solidFill>
            <a:srgbClr val="FFDF7F">
              <a:alpha val="5882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EA907B7-B46C-0E9A-58F1-C4B999633CB6}"/>
              </a:ext>
            </a:extLst>
          </p:cNvPr>
          <p:cNvSpPr/>
          <p:nvPr/>
        </p:nvSpPr>
        <p:spPr>
          <a:xfrm>
            <a:off x="316987" y="1101346"/>
            <a:ext cx="8890861" cy="4561666"/>
          </a:xfrm>
          <a:prstGeom prst="rect">
            <a:avLst/>
          </a:prstGeom>
          <a:solidFill>
            <a:srgbClr val="FFFFFF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54" name="Rechteck: abgerundete Ecken 73">
            <a:extLst>
              <a:ext uri="{FF2B5EF4-FFF2-40B4-BE49-F238E27FC236}">
                <a16:creationId xmlns:a16="http://schemas.microsoft.com/office/drawing/2014/main" id="{80C01B4B-3730-CD34-39D1-7F310E1E7BE4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601392" y="3871601"/>
            <a:ext cx="2511123" cy="232569"/>
          </a:xfrm>
          <a:prstGeom prst="roundRect">
            <a:avLst>
              <a:gd name="adj" fmla="val 7876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T2.4</a:t>
            </a:r>
            <a:r>
              <a:rPr kumimoji="0" lang="de-DE" sz="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Co-</a:t>
            </a:r>
            <a:r>
              <a:rPr kumimoji="0" lang="de-DE" sz="7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Creation</a:t>
            </a:r>
            <a:r>
              <a:rPr kumimoji="0" lang="de-DE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AI Systems Engineering</a:t>
            </a:r>
          </a:p>
        </p:txBody>
      </p:sp>
      <p:sp>
        <p:nvSpPr>
          <p:cNvPr id="155" name="Rechteck: abgerundete Ecken 89">
            <a:extLst>
              <a:ext uri="{FF2B5EF4-FFF2-40B4-BE49-F238E27FC236}">
                <a16:creationId xmlns:a16="http://schemas.microsoft.com/office/drawing/2014/main" id="{C3BEA0D5-0BC3-AC23-710B-119DEE061541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2990553" y="2441912"/>
            <a:ext cx="895301" cy="1662259"/>
          </a:xfrm>
          <a:prstGeom prst="roundRect">
            <a:avLst>
              <a:gd name="adj" fmla="val 7876"/>
            </a:avLst>
          </a:prstGeom>
          <a:solidFill>
            <a:srgbClr val="A1B8E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WP3</a:t>
            </a: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AI Systems Engineering</a:t>
            </a:r>
          </a:p>
        </p:txBody>
      </p:sp>
      <p:sp>
        <p:nvSpPr>
          <p:cNvPr id="156" name="Rechteck 73">
            <a:extLst>
              <a:ext uri="{FF2B5EF4-FFF2-40B4-BE49-F238E27FC236}">
                <a16:creationId xmlns:a16="http://schemas.microsoft.com/office/drawing/2014/main" id="{599E9D4E-244B-0551-4BBD-0A7D4D47ED52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3070986" y="3072844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de-DE" sz="500" b="1">
                <a:solidFill>
                  <a:schemeClr val="tx2"/>
                </a:solidFill>
                <a:cs typeface="Calibri"/>
              </a:rPr>
              <a:t>Risk Assessment</a:t>
            </a:r>
            <a:r>
              <a:rPr lang="de-DE" sz="500">
                <a:solidFill>
                  <a:schemeClr val="tx2"/>
                </a:solidFill>
                <a:cs typeface="Calibri"/>
              </a:rPr>
              <a:t> </a:t>
            </a:r>
            <a:endParaRPr lang="de-DE" sz="1000">
              <a:solidFill>
                <a:schemeClr val="tx2"/>
              </a:solidFill>
            </a:endParaRPr>
          </a:p>
        </p:txBody>
      </p:sp>
      <p:sp>
        <p:nvSpPr>
          <p:cNvPr id="157" name="Rechteck 99">
            <a:extLst>
              <a:ext uri="{FF2B5EF4-FFF2-40B4-BE49-F238E27FC236}">
                <a16:creationId xmlns:a16="http://schemas.microsoft.com/office/drawing/2014/main" id="{96F8F57A-F5F6-BB13-792F-5B9443306123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3070986" y="3356563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de-DE" sz="500" b="1">
                <a:solidFill>
                  <a:schemeClr val="tx2"/>
                </a:solidFill>
                <a:cs typeface="Calibri"/>
              </a:rPr>
              <a:t>Risk Mitigation</a:t>
            </a:r>
            <a:endParaRPr lang="de-DE" sz="1000" b="1">
              <a:solidFill>
                <a:schemeClr val="tx2"/>
              </a:solidFill>
            </a:endParaRPr>
          </a:p>
        </p:txBody>
      </p:sp>
      <p:sp>
        <p:nvSpPr>
          <p:cNvPr id="158" name="Rechteck 73">
            <a:extLst>
              <a:ext uri="{FF2B5EF4-FFF2-40B4-BE49-F238E27FC236}">
                <a16:creationId xmlns:a16="http://schemas.microsoft.com/office/drawing/2014/main" id="{FCFA71AF-6E37-AE9F-EF35-3BA36D94B3CB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3075287" y="3637824"/>
            <a:ext cx="734435" cy="2325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de-DE" sz="500" b="1">
                <a:solidFill>
                  <a:schemeClr val="tx2"/>
                </a:solidFill>
                <a:cs typeface="Calibri"/>
              </a:rPr>
              <a:t>Development &amp; Operation</a:t>
            </a:r>
            <a:endParaRPr lang="de-DE" sz="1000" b="1">
              <a:solidFill>
                <a:schemeClr val="tx2"/>
              </a:solidFill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CEE1DDC-4A80-65BB-2C4C-34D7451FE1E9}"/>
              </a:ext>
            </a:extLst>
          </p:cNvPr>
          <p:cNvSpPr txBox="1"/>
          <p:nvPr/>
        </p:nvSpPr>
        <p:spPr>
          <a:xfrm rot="21222770">
            <a:off x="2995629" y="3917222"/>
            <a:ext cx="1064715" cy="3077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/>
              <a:t>Lead: WU</a:t>
            </a:r>
          </a:p>
        </p:txBody>
      </p:sp>
      <p:pic>
        <p:nvPicPr>
          <p:cNvPr id="186" name="Grafik 10">
            <a:extLst>
              <a:ext uri="{FF2B5EF4-FFF2-40B4-BE49-F238E27FC236}">
                <a16:creationId xmlns:a16="http://schemas.microsoft.com/office/drawing/2014/main" id="{971054B2-08E4-165B-620B-0B8122E231ED}"/>
              </a:ext>
            </a:extLst>
          </p:cNvPr>
          <p:cNvPicPr>
            <a:picLocks noChangeAspect="1"/>
          </p:cNvPicPr>
          <p:nvPr>
            <p:custDataLst>
              <p:tags r:id="rId54"/>
            </p:custDataLst>
          </p:nvPr>
        </p:nvPicPr>
        <p:blipFill rotWithShape="1">
          <a:blip r:embed="rId109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36011"/>
          <a:stretch/>
        </p:blipFill>
        <p:spPr>
          <a:xfrm>
            <a:off x="8180779" y="5208033"/>
            <a:ext cx="777240" cy="326882"/>
          </a:xfrm>
          <a:prstGeom prst="rect">
            <a:avLst/>
          </a:prstGeom>
        </p:spPr>
      </p:pic>
      <p:pic>
        <p:nvPicPr>
          <p:cNvPr id="187" name="Grafik 8">
            <a:extLst>
              <a:ext uri="{FF2B5EF4-FFF2-40B4-BE49-F238E27FC236}">
                <a16:creationId xmlns:a16="http://schemas.microsoft.com/office/drawing/2014/main" id="{E419D12D-EA07-79BC-697B-28A44CA36541}"/>
              </a:ext>
            </a:extLst>
          </p:cNvPr>
          <p:cNvPicPr>
            <a:picLocks noChangeAspect="1"/>
          </p:cNvPicPr>
          <p:nvPr>
            <p:custDataLst>
              <p:tags r:id="rId55"/>
            </p:custDataLst>
          </p:nvPr>
        </p:nvPicPr>
        <p:blipFill rotWithShape="1">
          <a:blip r:embed="rId109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78527"/>
          <a:stretch/>
        </p:blipFill>
        <p:spPr>
          <a:xfrm>
            <a:off x="164292" y="5393712"/>
            <a:ext cx="1621427" cy="22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1668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48F3FB9-9A0A-5BDE-574F-EB35D339BB9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60" y="1258237"/>
            <a:ext cx="5699939" cy="21880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C184A0-B010-B436-C686-DFA490B0F9DF}"/>
              </a:ext>
            </a:extLst>
          </p:cNvPr>
          <p:cNvSpPr txBox="1"/>
          <p:nvPr/>
        </p:nvSpPr>
        <p:spPr>
          <a:xfrm>
            <a:off x="648927" y="3726835"/>
            <a:ext cx="6839999" cy="1041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1000" tIns="81000" rIns="81000" bIns="81000">
            <a:spAutoFit/>
          </a:bodyPr>
          <a:lstStyle/>
          <a:p>
            <a:pPr marL="57150" indent="-1714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de-DE" sz="1400" err="1">
                <a:ea typeface="+mn-lt"/>
                <a:cs typeface="+mn-lt"/>
              </a:rPr>
              <a:t>Systematic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err="1">
                <a:ea typeface="+mn-lt"/>
                <a:cs typeface="+mn-lt"/>
              </a:rPr>
              <a:t>methodology</a:t>
            </a:r>
            <a:r>
              <a:rPr lang="de-DE" sz="1400">
                <a:ea typeface="+mn-lt"/>
                <a:cs typeface="+mn-lt"/>
              </a:rPr>
              <a:t> for </a:t>
            </a:r>
            <a:r>
              <a:rPr lang="de-DE" sz="1400" err="1">
                <a:ea typeface="+mn-lt"/>
                <a:cs typeface="+mn-lt"/>
              </a:rPr>
              <a:t>designing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i="1" err="1">
                <a:ea typeface="+mn-lt"/>
                <a:cs typeface="+mn-lt"/>
              </a:rPr>
              <a:t>trustworthy</a:t>
            </a:r>
            <a:r>
              <a:rPr lang="de-DE" sz="1400" i="1">
                <a:ea typeface="+mn-lt"/>
                <a:cs typeface="+mn-lt"/>
              </a:rPr>
              <a:t> </a:t>
            </a:r>
            <a:r>
              <a:rPr lang="de-DE" sz="1400">
                <a:ea typeface="+mn-lt"/>
                <a:cs typeface="+mn-lt"/>
              </a:rPr>
              <a:t>AI </a:t>
            </a:r>
            <a:r>
              <a:rPr lang="de-DE" sz="1400" err="1">
                <a:ea typeface="+mn-lt"/>
                <a:cs typeface="+mn-lt"/>
              </a:rPr>
              <a:t>systems</a:t>
            </a:r>
            <a:endParaRPr lang="de-DE" sz="1400">
              <a:ea typeface="+mn-lt"/>
              <a:cs typeface="+mn-lt"/>
            </a:endParaRPr>
          </a:p>
          <a:p>
            <a:pPr marL="57150" indent="-1714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de-DE" sz="1400" err="1">
                <a:ea typeface="+mn-lt"/>
                <a:cs typeface="+mn-lt"/>
              </a:rPr>
              <a:t>Semantic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err="1">
                <a:ea typeface="+mn-lt"/>
                <a:cs typeface="+mn-lt"/>
              </a:rPr>
              <a:t>foundations</a:t>
            </a:r>
            <a:r>
              <a:rPr lang="de-DE" sz="1400">
                <a:ea typeface="+mn-lt"/>
                <a:cs typeface="+mn-lt"/>
              </a:rPr>
              <a:t> for KG-</a:t>
            </a:r>
            <a:r>
              <a:rPr lang="de-DE" sz="1400" err="1">
                <a:ea typeface="+mn-lt"/>
                <a:cs typeface="+mn-lt"/>
              </a:rPr>
              <a:t>supported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err="1">
                <a:ea typeface="+mn-lt"/>
                <a:cs typeface="+mn-lt"/>
              </a:rPr>
              <a:t>risk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err="1">
                <a:ea typeface="+mn-lt"/>
                <a:cs typeface="+mn-lt"/>
              </a:rPr>
              <a:t>assessment</a:t>
            </a:r>
            <a:endParaRPr lang="de-DE" sz="1400">
              <a:ea typeface="+mn-lt"/>
              <a:cs typeface="+mn-lt"/>
            </a:endParaRPr>
          </a:p>
          <a:p>
            <a:pPr marL="57150" indent="-1714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de-DE" sz="1400" err="1">
                <a:ea typeface="+mn-lt"/>
                <a:cs typeface="+mn-lt"/>
              </a:rPr>
              <a:t>Aligned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err="1">
                <a:ea typeface="+mn-lt"/>
                <a:cs typeface="+mn-lt"/>
              </a:rPr>
              <a:t>with</a:t>
            </a:r>
            <a:r>
              <a:rPr lang="de-DE" sz="1400">
                <a:ea typeface="+mn-lt"/>
                <a:cs typeface="+mn-lt"/>
              </a:rPr>
              <a:t> </a:t>
            </a:r>
            <a:r>
              <a:rPr lang="de-DE" sz="1400" err="1">
                <a:ea typeface="+mn-lt"/>
                <a:cs typeface="+mn-lt"/>
              </a:rPr>
              <a:t>state</a:t>
            </a:r>
            <a:r>
              <a:rPr lang="de-DE" sz="1400">
                <a:ea typeface="+mn-lt"/>
                <a:cs typeface="+mn-lt"/>
              </a:rPr>
              <a:t>-of-the-art </a:t>
            </a:r>
            <a:r>
              <a:rPr lang="de-DE" sz="1400" err="1">
                <a:ea typeface="+mn-lt"/>
                <a:cs typeface="+mn-lt"/>
              </a:rPr>
              <a:t>standards</a:t>
            </a:r>
            <a:r>
              <a:rPr lang="de-DE" sz="1400">
                <a:ea typeface="+mn-lt"/>
                <a:cs typeface="+mn-lt"/>
              </a:rPr>
              <a:t>, </a:t>
            </a:r>
            <a:r>
              <a:rPr lang="de-DE" sz="1400" err="1">
                <a:ea typeface="+mn-lt"/>
                <a:cs typeface="+mn-lt"/>
              </a:rPr>
              <a:t>guidelines</a:t>
            </a:r>
            <a:r>
              <a:rPr lang="de-DE" sz="1400">
                <a:ea typeface="+mn-lt"/>
                <a:cs typeface="+mn-lt"/>
              </a:rPr>
              <a:t>, </a:t>
            </a:r>
            <a:r>
              <a:rPr lang="de-DE" sz="1400" err="1">
                <a:ea typeface="+mn-lt"/>
                <a:cs typeface="+mn-lt"/>
              </a:rPr>
              <a:t>lists</a:t>
            </a:r>
            <a:r>
              <a:rPr lang="de-DE" sz="1400">
                <a:ea typeface="+mn-lt"/>
                <a:cs typeface="+mn-lt"/>
              </a:rPr>
              <a:t> and </a:t>
            </a:r>
            <a:r>
              <a:rPr lang="de-DE" sz="1400" err="1">
                <a:ea typeface="+mn-lt"/>
                <a:cs typeface="+mn-lt"/>
              </a:rPr>
              <a:t>tools</a:t>
            </a:r>
            <a:r>
              <a:rPr lang="de-DE" sz="1400">
                <a:ea typeface="+mn-lt"/>
                <a:cs typeface="+mn-lt"/>
              </a:rPr>
              <a:t> </a:t>
            </a:r>
            <a:br>
              <a:rPr lang="de-DE" sz="1400">
                <a:ea typeface="+mn-lt"/>
                <a:cs typeface="+mn-lt"/>
              </a:rPr>
            </a:br>
            <a:r>
              <a:rPr lang="de-DE" sz="1400">
                <a:ea typeface="+mn-lt"/>
                <a:cs typeface="+mn-lt"/>
              </a:rPr>
              <a:t>   (</a:t>
            </a:r>
            <a:r>
              <a:rPr lang="de-DE" sz="1050">
                <a:ea typeface="+mn-lt"/>
                <a:cs typeface="+mn-lt"/>
              </a:rPr>
              <a:t>e.g., MIT Risk Repository, IBM Risk Atlas, ISO/IEC 23894, ISO/IEC 42001, DPVCG, AIRO etc.)</a:t>
            </a:r>
            <a:endParaRPr lang="de-DE" sz="1400">
              <a:ea typeface="+mn-lt"/>
              <a:cs typeface="+mn-lt"/>
            </a:endParaRPr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BD8B239F-EB99-6272-3D37-5B0C44D28B26}"/>
              </a:ext>
            </a:extLst>
          </p:cNvPr>
          <p:cNvSpPr txBox="1">
            <a:spLocks/>
          </p:cNvSpPr>
          <p:nvPr/>
        </p:nvSpPr>
        <p:spPr>
          <a:xfrm>
            <a:off x="462408" y="139700"/>
            <a:ext cx="6840000" cy="9038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defTabSz="914306">
              <a:lnSpc>
                <a:spcPct val="100000"/>
              </a:lnSpc>
              <a:spcBef>
                <a:spcPct val="0"/>
              </a:spcBef>
              <a:buNone/>
              <a:defRPr sz="2400" b="1">
                <a:latin typeface="Georgia"/>
                <a:ea typeface="Georgia" charset="0"/>
                <a:cs typeface="Georgia" charset="0"/>
              </a:defRPr>
            </a:lvl1pPr>
          </a:lstStyle>
          <a:p>
            <a:r>
              <a:rPr lang="en-GB"/>
              <a:t>AI Systems Engineering:</a:t>
            </a:r>
            <a:br>
              <a:rPr lang="en-GB"/>
            </a:br>
            <a:r>
              <a:rPr lang="en-GB"/>
              <a:t>Risk Assessment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F29698-036F-A081-802B-9C58D4DDCD20}"/>
              </a:ext>
            </a:extLst>
          </p:cNvPr>
          <p:cNvSpPr txBox="1"/>
          <p:nvPr/>
        </p:nvSpPr>
        <p:spPr>
          <a:xfrm>
            <a:off x="258186" y="4990524"/>
            <a:ext cx="70442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Ekaputra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F. J., Prock, A., &amp; Kiesling, E. (2025). </a:t>
            </a:r>
            <a:r>
              <a:rPr lang="en-US" sz="500" i="1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“Towards Supporting AI System Engineering with an Extended Boxology Notation.”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Proceedings of the 2nd International Workshop on Knowledge Graphs for Responsible AI (KG-STAR) @ ESWC 2025.</a:t>
            </a:r>
            <a:endParaRPr lang="en-AT" sz="500" kern="1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Ikhsan, M., Kiesling, E., Mahmoud, S., Prock, A.,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Revenko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A., &amp;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Ekaputra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F. J. (2025). </a:t>
            </a:r>
            <a:r>
              <a:rPr lang="en-US" sz="500" i="1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“Pattern-based AI Risk Assessment: A Taxonomy Expansion Use Case.”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D. Chaves-Fraga, I.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Heibi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D.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Garijo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D.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Collarana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Salatino, &amp; S.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Vahdati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Hrsg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.), The Second Workshop on Knowledge Graphs and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Neurosymbolic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 (KG-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NeSy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co-located with SEMANTiCS’25: International Conference on Semantic Systems (vol. 4064). CEUR Workshop Proceedings. </a:t>
            </a:r>
            <a:r>
              <a:rPr lang="en-US" sz="500" u="sng" kern="100">
                <a:solidFill>
                  <a:srgbClr val="467886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https://ceur-ws.org/Vol-4064/</a:t>
            </a:r>
            <a:endParaRPr lang="en-AT" sz="500" kern="1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Ikhsan, M. (2026). “</a:t>
            </a:r>
            <a:r>
              <a:rPr lang="en-US" sz="500" i="1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Risk Management for System Design: An Ontology-Driven Approach Integrating Engineering Principles and Ethical Insights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 In: Curry, E., et al. The Semantic Web: ESWC 2025 Satellite Events. ESWC 2025. Lecture Notes in Computer Science, vol 15832. Springer, Cham. </a:t>
            </a:r>
            <a:r>
              <a:rPr lang="en-US" sz="500" u="sng" kern="100">
                <a:solidFill>
                  <a:srgbClr val="467886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https://doi.org/10.1007/978-3-031-99554-5_39</a:t>
            </a:r>
            <a:r>
              <a:rPr lang="de-DE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" i="1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{nominated for Best PhD Symposium Paper}</a:t>
            </a:r>
            <a:endParaRPr lang="en-AT" sz="500" kern="1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Kubesch, J., Kiesling, E., </a:t>
            </a:r>
            <a:r>
              <a:rPr lang="en-US" sz="500" kern="10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Ekaputra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F.J., Serles, U., Toma, I., Havas, C. (2025). </a:t>
            </a:r>
            <a:r>
              <a:rPr lang="en-US" sz="500" i="1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“Exploring the Benefits of Iterative Retrieval-Augmented Generation for Risk Mitigation in LLM Responses.”</a:t>
            </a:r>
            <a:r>
              <a:rPr lang="en-US" sz="500" kern="1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In: Fischer, L., et al. Database and Expert Systems Applications - DEXA 2025 Workshops. DEXA 2025. Communications in Computer and Information Science, vol 2615. Springer, Cham. </a:t>
            </a:r>
            <a:r>
              <a:rPr lang="en-US" sz="500" u="sng" kern="100">
                <a:solidFill>
                  <a:srgbClr val="467886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https://doi.org/10.1007/978-3-032-02003-1_1</a:t>
            </a:r>
            <a:endParaRPr lang="en-AT" sz="500" kern="1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A9EB00B-3117-B1F7-FADD-8D35647973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8474"/>
          <a:stretch>
            <a:fillRect/>
          </a:stretch>
        </p:blipFill>
        <p:spPr>
          <a:xfrm>
            <a:off x="6582268" y="1568255"/>
            <a:ext cx="1911552" cy="97138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DB108A0-0D38-7168-6E41-B0BB7F6287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474"/>
          <a:stretch>
            <a:fillRect/>
          </a:stretch>
        </p:blipFill>
        <p:spPr>
          <a:xfrm>
            <a:off x="6907732" y="2416360"/>
            <a:ext cx="1911552" cy="97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93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133F-3BD4-41D7-1847-6290E8CFE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4">
            <a:extLst>
              <a:ext uri="{FF2B5EF4-FFF2-40B4-BE49-F238E27FC236}">
                <a16:creationId xmlns:a16="http://schemas.microsoft.com/office/drawing/2014/main" id="{CC827CBA-C63F-9372-6C5E-1C63508E4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08" y="139700"/>
            <a:ext cx="2880232" cy="903822"/>
          </a:xfrm>
        </p:spPr>
        <p:txBody>
          <a:bodyPr/>
          <a:lstStyle/>
          <a:p>
            <a:r>
              <a:rPr lang="de-AT" altLang="de-DE" sz="2400"/>
              <a:t>DPKM/</a:t>
            </a:r>
            <a:r>
              <a:rPr lang="de-AT" altLang="de-DE" sz="2400" err="1"/>
              <a:t>SemSys</a:t>
            </a:r>
            <a:endParaRPr lang="de-AT"/>
          </a:p>
        </p:txBody>
      </p:sp>
      <p:pic>
        <p:nvPicPr>
          <p:cNvPr id="2" name="Picture 6" descr="sabou">
            <a:extLst>
              <a:ext uri="{FF2B5EF4-FFF2-40B4-BE49-F238E27FC236}">
                <a16:creationId xmlns:a16="http://schemas.microsoft.com/office/drawing/2014/main" id="{EFC13D3F-24BF-6B05-4204-02C4E00AD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21" y="1190082"/>
            <a:ext cx="627855" cy="89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08B2FF-8953-3C20-44EF-5D0D80124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448" y="1043773"/>
            <a:ext cx="8172877" cy="48677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BEA437-A2CA-EB07-73BF-B5BBAD1E4390}"/>
              </a:ext>
            </a:extLst>
          </p:cNvPr>
          <p:cNvSpPr txBox="1"/>
          <p:nvPr/>
        </p:nvSpPr>
        <p:spPr>
          <a:xfrm>
            <a:off x="394995" y="655979"/>
            <a:ext cx="37430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Aptos"/>
                <a:hlinkClick r:id="rId5"/>
              </a:rPr>
              <a:t>https://semantic-systems.org/</a:t>
            </a:r>
            <a:r>
              <a:rPr lang="en-US" b="1">
                <a:latin typeface="Aptos"/>
              </a:rPr>
              <a:t> 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608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10A8C-B6CE-7E7E-5DB6-3EEEDAEF3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3B9D8F0-590C-B408-0E7E-1755C1252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148" y="1430174"/>
            <a:ext cx="4841054" cy="3549796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BB23A1-D783-5B5C-31B3-A5548413EBE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6179756" y="-113051"/>
            <a:ext cx="1420309" cy="14190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A2FA75B-3760-3142-0FBC-EF5239DA3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69" y="266926"/>
            <a:ext cx="5781007" cy="9038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b="0">
                <a:latin typeface="Georgia"/>
                <a:ea typeface="Verdana"/>
              </a:rPr>
              <a:t>From Structures to Vectors: </a:t>
            </a:r>
            <a:endParaRPr lang="en-US">
              <a:latin typeface="Georgia"/>
            </a:endParaRPr>
          </a:p>
          <a:p>
            <a:pPr>
              <a:spcBef>
                <a:spcPts val="0"/>
              </a:spcBef>
            </a:pPr>
            <a:r>
              <a:rPr lang="en-US" sz="1800" b="0" dirty="0">
                <a:latin typeface="Georgia"/>
                <a:ea typeface="Verdana"/>
              </a:rPr>
              <a:t>Decoding How</a:t>
            </a:r>
            <a:r>
              <a:rPr lang="en-US" sz="1800" dirty="0">
                <a:latin typeface="Georgia"/>
                <a:ea typeface="Verdana"/>
              </a:rPr>
              <a:t> Knowledge Graph</a:t>
            </a:r>
            <a:r>
              <a:rPr lang="en-US" sz="1800" b="0" dirty="0">
                <a:latin typeface="Georgia"/>
                <a:ea typeface="Verdana"/>
              </a:rPr>
              <a:t> </a:t>
            </a:r>
            <a:r>
              <a:rPr lang="en-US" sz="1800" dirty="0">
                <a:latin typeface="Georgia"/>
                <a:ea typeface="Verdana"/>
              </a:rPr>
              <a:t>Characteristics </a:t>
            </a:r>
            <a:r>
              <a:rPr lang="en-US" sz="1800" b="0" dirty="0">
                <a:latin typeface="Georgia"/>
                <a:ea typeface="Verdana"/>
              </a:rPr>
              <a:t>Shape </a:t>
            </a:r>
            <a:r>
              <a:rPr lang="en-US" sz="1800">
                <a:latin typeface="Georgia"/>
                <a:ea typeface="Verdana"/>
              </a:rPr>
              <a:t>Embedding Strategies</a:t>
            </a:r>
            <a:endParaRPr lang="en-US" sz="1800" b="0">
              <a:latin typeface="Georgia"/>
              <a:ea typeface="Verdana"/>
            </a:endParaRPr>
          </a:p>
          <a:p>
            <a:endParaRPr lang="en-GB" dirty="0">
              <a:ea typeface="Verdan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820777-11BC-7529-1FDB-F8D29B3C766B}"/>
              </a:ext>
            </a:extLst>
          </p:cNvPr>
          <p:cNvSpPr txBox="1"/>
          <p:nvPr/>
        </p:nvSpPr>
        <p:spPr>
          <a:xfrm>
            <a:off x="-17795" y="1880516"/>
            <a:ext cx="2301678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GB" sz="1600" dirty="0">
              <a:latin typeface="Helvetica"/>
              <a:ea typeface="Verdana"/>
              <a:cs typeface="Helvetica"/>
            </a:endParaRPr>
          </a:p>
          <a:p>
            <a:pPr algn="ctr"/>
            <a:r>
              <a:rPr lang="en-GB" sz="1600">
                <a:latin typeface="Verdana"/>
                <a:ea typeface="Verdana"/>
                <a:cs typeface="Helvetica"/>
              </a:rPr>
              <a:t>Which </a:t>
            </a:r>
            <a:r>
              <a:rPr lang="en-GB" sz="1600" b="1">
                <a:latin typeface="Verdana"/>
                <a:ea typeface="Verdana"/>
                <a:cs typeface="Helvetica"/>
              </a:rPr>
              <a:t>KG characteristics</a:t>
            </a:r>
            <a:r>
              <a:rPr lang="en-GB" sz="1600" dirty="0">
                <a:latin typeface="Verdana"/>
                <a:ea typeface="Verdana"/>
                <a:cs typeface="Helvetica"/>
              </a:rPr>
              <a:t> </a:t>
            </a:r>
            <a:r>
              <a:rPr lang="en-GB" sz="1600">
                <a:latin typeface="Verdana"/>
                <a:ea typeface="Verdana"/>
                <a:cs typeface="Helvetica"/>
              </a:rPr>
              <a:t>impact </a:t>
            </a:r>
            <a:r>
              <a:rPr lang="en-GB" sz="1600" dirty="0">
                <a:latin typeface="Verdana"/>
                <a:ea typeface="Verdana"/>
                <a:cs typeface="Helvetica"/>
              </a:rPr>
              <a:t>embedding performance, and how?</a:t>
            </a:r>
            <a:endParaRPr lang="en-GB" sz="1600" dirty="0">
              <a:ea typeface="Verdana"/>
              <a:cs typeface="Helvetica"/>
            </a:endParaRPr>
          </a:p>
          <a:p>
            <a:pPr algn="ctr"/>
            <a:endParaRPr lang="en-GB" sz="1600" dirty="0">
              <a:latin typeface="Verdana"/>
              <a:ea typeface="Verdana"/>
              <a:cs typeface="Helvetica"/>
            </a:endParaRPr>
          </a:p>
          <a:p>
            <a:pPr algn="ctr"/>
            <a:r>
              <a:rPr lang="en-GB" sz="1600" dirty="0">
                <a:latin typeface="Verdana"/>
                <a:ea typeface="Verdana"/>
                <a:cs typeface="Helvetica"/>
              </a:rPr>
              <a:t>Do we need to </a:t>
            </a:r>
            <a:r>
              <a:rPr lang="en-GB" sz="1600" b="1" dirty="0">
                <a:latin typeface="Verdana"/>
                <a:ea typeface="Verdana"/>
                <a:cs typeface="Helvetica"/>
              </a:rPr>
              <a:t>rethink KG </a:t>
            </a:r>
            <a:r>
              <a:rPr lang="en-GB" sz="1600" b="1">
                <a:latin typeface="Verdana"/>
                <a:ea typeface="Verdana"/>
                <a:cs typeface="Helvetica"/>
              </a:rPr>
              <a:t>creation</a:t>
            </a:r>
            <a:r>
              <a:rPr lang="en-GB" sz="1600">
                <a:latin typeface="Verdana"/>
                <a:ea typeface="Verdana"/>
                <a:cs typeface="Helvetica"/>
              </a:rPr>
              <a:t> and evaluation?</a:t>
            </a:r>
            <a:endParaRPr lang="en-GB" sz="1600">
              <a:ea typeface="Verdana"/>
            </a:endParaRPr>
          </a:p>
          <a:p>
            <a:pPr algn="ctr"/>
            <a:endParaRPr lang="en-GB" sz="1600" dirty="0">
              <a:latin typeface="Helvetica"/>
              <a:ea typeface="Verdana"/>
              <a:cs typeface="Helvetic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EC7ADD-71E2-4583-26CE-901835DEFBBB}"/>
              </a:ext>
            </a:extLst>
          </p:cNvPr>
          <p:cNvSpPr txBox="1"/>
          <p:nvPr/>
        </p:nvSpPr>
        <p:spPr>
          <a:xfrm>
            <a:off x="6599370" y="2403618"/>
            <a:ext cx="2544654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0" i="0" dirty="0">
                <a:solidFill>
                  <a:srgbClr val="000000"/>
                </a:solidFill>
                <a:latin typeface="Verdana"/>
                <a:ea typeface="Verdana"/>
                <a:cs typeface="Helvetica"/>
              </a:rPr>
              <a:t>How </a:t>
            </a:r>
            <a:r>
              <a:rPr lang="en-GB" sz="1600" dirty="0">
                <a:solidFill>
                  <a:srgbClr val="000000"/>
                </a:solidFill>
                <a:latin typeface="Verdana"/>
                <a:ea typeface="Verdana"/>
                <a:cs typeface="Helvetica"/>
              </a:rPr>
              <a:t>to design </a:t>
            </a:r>
            <a:r>
              <a:rPr lang="en-GB" sz="1600" b="1" dirty="0">
                <a:solidFill>
                  <a:srgbClr val="000000"/>
                </a:solidFill>
                <a:latin typeface="Verdana"/>
                <a:ea typeface="Verdana"/>
                <a:cs typeface="Helvetica"/>
              </a:rPr>
              <a:t>KGE benchmarks and methods </a:t>
            </a:r>
            <a:r>
              <a:rPr lang="en-GB" sz="1600" dirty="0">
                <a:solidFill>
                  <a:srgbClr val="000000"/>
                </a:solidFill>
                <a:latin typeface="Verdana"/>
                <a:ea typeface="Verdana"/>
                <a:cs typeface="Helvetica"/>
              </a:rPr>
              <a:t>that are aware of </a:t>
            </a:r>
            <a:r>
              <a:rPr lang="en-GB" sz="1600">
                <a:solidFill>
                  <a:srgbClr val="000000"/>
                </a:solidFill>
                <a:latin typeface="Verdana"/>
                <a:ea typeface="Verdana"/>
                <a:cs typeface="Helvetica"/>
              </a:rPr>
              <a:t>KG characteristics?</a:t>
            </a:r>
            <a:endParaRPr lang="en-US">
              <a:latin typeface="Verdana"/>
              <a:ea typeface="Verdana"/>
            </a:endParaRPr>
          </a:p>
          <a:p>
            <a:pPr algn="ctr"/>
            <a:endParaRPr lang="en-US"/>
          </a:p>
        </p:txBody>
      </p:sp>
      <p:pic>
        <p:nvPicPr>
          <p:cNvPr id="12" name="Picture 11" descr="A black and blue rectangle with text&#10;&#10;AI-generated content may be incorrect.">
            <a:extLst>
              <a:ext uri="{FF2B5EF4-FFF2-40B4-BE49-F238E27FC236}">
                <a16:creationId xmlns:a16="http://schemas.microsoft.com/office/drawing/2014/main" id="{D1B44505-52D4-E298-3864-EE875250D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694" y="1228294"/>
            <a:ext cx="2562758" cy="40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5999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DDAFC-1794-EB4E-97AC-AC99F658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974EF2-7881-50D9-BCD9-AEB21A0A2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405" y="1344613"/>
            <a:ext cx="3960000" cy="3859212"/>
          </a:xfrm>
        </p:spPr>
        <p:txBody>
          <a:bodyPr vert="horz" lIns="0" tIns="45715" rIns="0" bIns="45715" rtlCol="0" anchor="t">
            <a:normAutofit/>
          </a:bodyPr>
          <a:lstStyle/>
          <a:p>
            <a:pPr marL="285750" indent="-285750">
              <a:lnSpc>
                <a:spcPct val="90000"/>
              </a:lnSpc>
              <a:buFont typeface="Arial" charset="2"/>
              <a:buChar char="•"/>
            </a:pPr>
            <a:r>
              <a:rPr lang="en-GB" sz="1100"/>
              <a:t>Verbatim (</a:t>
            </a:r>
            <a:r>
              <a:rPr lang="en-US" sz="1100">
                <a:hlinkClick r:id="rId2"/>
              </a:rPr>
              <a:t>https://verbatim.krlabs.eu/</a:t>
            </a:r>
            <a:r>
              <a:rPr lang="en-US" sz="1100"/>
              <a:t>)</a:t>
            </a:r>
            <a:r>
              <a:rPr lang="en-GB" sz="1100"/>
              <a:t> is an AI research platform for hallucination-free question-answering (QA) based on text documents. </a:t>
            </a:r>
          </a:p>
          <a:p>
            <a:pPr marL="285750" indent="-285750">
              <a:lnSpc>
                <a:spcPct val="90000"/>
              </a:lnSpc>
              <a:buFont typeface="Arial" charset="2"/>
              <a:buChar char="•"/>
            </a:pPr>
            <a:endParaRPr lang="en-GB" sz="1100"/>
          </a:p>
          <a:p>
            <a:pPr marL="285750" indent="-285750">
              <a:lnSpc>
                <a:spcPct val="90000"/>
              </a:lnSpc>
              <a:buFont typeface="Arial" charset="2"/>
              <a:buChar char="•"/>
            </a:pPr>
            <a:r>
              <a:rPr lang="en-GB" sz="1100" b="1"/>
              <a:t>Core hypothesis</a:t>
            </a:r>
            <a:r>
              <a:rPr lang="en-GB" sz="1100"/>
              <a:t>: Extraction, re-use of and alignment to structured scholarly knowledge will enhance the trustworthiness of (LLM-based) research assistant, such as Verbatim platform.</a:t>
            </a:r>
          </a:p>
          <a:p>
            <a:pPr marL="285750" indent="-285750">
              <a:lnSpc>
                <a:spcPct val="90000"/>
              </a:lnSpc>
              <a:buFont typeface="Arial" charset="2"/>
              <a:buChar char="•"/>
            </a:pPr>
            <a:endParaRPr lang="en-GB" sz="1100"/>
          </a:p>
          <a:p>
            <a:pPr marL="285750" indent="-285750">
              <a:lnSpc>
                <a:spcPct val="90000"/>
              </a:lnSpc>
              <a:buFont typeface="Arial" charset="2"/>
              <a:buChar char="•"/>
            </a:pPr>
            <a:r>
              <a:rPr lang="en-GB" sz="1100"/>
              <a:t>The </a:t>
            </a:r>
            <a:r>
              <a:rPr lang="en-GB" sz="1100" err="1"/>
              <a:t>VerbatimKG</a:t>
            </a:r>
            <a:r>
              <a:rPr lang="en-GB" sz="1100"/>
              <a:t> project focus on the following RQs:</a:t>
            </a:r>
          </a:p>
          <a:p>
            <a:pPr lvl="1">
              <a:lnSpc>
                <a:spcPct val="90000"/>
              </a:lnSpc>
              <a:buFont typeface="Courier New" charset="2"/>
              <a:buChar char="o"/>
            </a:pPr>
            <a:r>
              <a:rPr lang="en-GB" sz="1100"/>
              <a:t>To what extent can we improve information extraction by considering a domain ontology?</a:t>
            </a:r>
          </a:p>
          <a:p>
            <a:pPr lvl="1">
              <a:lnSpc>
                <a:spcPct val="90000"/>
              </a:lnSpc>
              <a:buFont typeface="Courier New" charset="2"/>
              <a:buChar char="o"/>
            </a:pPr>
            <a:r>
              <a:rPr lang="en-GB" sz="1100"/>
              <a:t>How can we improve the trustworthiness of the system’s knowledge by aligning to external sources?</a:t>
            </a:r>
          </a:p>
          <a:p>
            <a:pPr marL="558800" lvl="1" indent="-285750">
              <a:lnSpc>
                <a:spcPct val="90000"/>
              </a:lnSpc>
              <a:buFont typeface="Courier New" charset="2"/>
              <a:buChar char="o"/>
            </a:pPr>
            <a:r>
              <a:rPr lang="en-GB" sz="1100"/>
              <a:t>How can we improve the quality of the extracted knowledge?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FB0875-5BED-832F-7BF8-5F8FC2581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688" y="1947619"/>
            <a:ext cx="3960000" cy="2653199"/>
          </a:xfrm>
          <a:prstGeom prst="rect">
            <a:avLst/>
          </a:prstGeom>
          <a:noFill/>
        </p:spPr>
      </p:pic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67BFBEBD-04B9-D01F-DBA9-1A564D7CE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4561" y="5412059"/>
            <a:ext cx="3217443" cy="25808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AT"/>
              <a:t>Fusszeile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9762930C-915B-AC76-4913-C963260F7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2407" y="5412059"/>
            <a:ext cx="892150" cy="25808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AT"/>
              <a:t>SEITE </a:t>
            </a:r>
            <a:fld id="{BE3DC40E-DBBE-4E2D-9EEC-FBF0DA0E9179}" type="slidenum">
              <a:rPr lang="de-AT" smtClean="0"/>
              <a:pPr>
                <a:spcAft>
                  <a:spcPts val="600"/>
                </a:spcAft>
              </a:pPr>
              <a:t>13</a:t>
            </a:fld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CE69C2-D3FD-BDED-E69C-63A8CC3E5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08" y="139700"/>
            <a:ext cx="6840000" cy="903822"/>
          </a:xfrm>
        </p:spPr>
        <p:txBody>
          <a:bodyPr anchor="ctr">
            <a:normAutofit/>
          </a:bodyPr>
          <a:lstStyle/>
          <a:p>
            <a:r>
              <a:rPr lang="en-GB"/>
              <a:t>Project: VBA </a:t>
            </a:r>
            <a:r>
              <a:rPr lang="en-GB" err="1"/>
              <a:t>VerbatimKG</a:t>
            </a:r>
          </a:p>
        </p:txBody>
      </p:sp>
    </p:spTree>
    <p:extLst>
      <p:ext uri="{BB962C8B-B14F-4D97-AF65-F5344CB8AC3E}">
        <p14:creationId xmlns:p14="http://schemas.microsoft.com/office/powerpoint/2010/main" val="223035104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5F030-54CC-D212-9714-0AF3538A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F2CCC-2662-C9F4-511B-6A91BE9B66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AT"/>
              <a:t>SEITE </a:t>
            </a:r>
            <a:fld id="{BE3DC40E-DBBE-4E2D-9EEC-FBF0DA0E9179}" type="slidenum">
              <a:rPr lang="de-AT" smtClean="0"/>
              <a:t>14</a:t>
            </a:fld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1AB8EB-D822-D8E2-F4E3-B381E382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Digital Humanism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6E41CF-0592-D390-10E6-6E896B36F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77" y="1546912"/>
            <a:ext cx="2565029" cy="7491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DF810F-2025-6681-1A32-AFB748EFFF7B}"/>
              </a:ext>
            </a:extLst>
          </p:cNvPr>
          <p:cNvSpPr txBox="1"/>
          <p:nvPr/>
        </p:nvSpPr>
        <p:spPr>
          <a:xfrm>
            <a:off x="616395" y="2298174"/>
            <a:ext cx="2564839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en-US" sz="1200">
                <a:ea typeface="Verdana"/>
              </a:rPr>
              <a:t>Interdisci</a:t>
            </a:r>
            <a:r>
              <a:rPr lang="en-US" sz="1200"/>
              <a:t>plinary Doctoral College with 18 PhD students across WU Wien, TU Wien and Uni Wien.</a:t>
            </a:r>
            <a:endParaRPr lang="en-US">
              <a:ea typeface="Verdana"/>
            </a:endParaRPr>
          </a:p>
          <a:p>
            <a:pPr marL="171450" indent="-171450">
              <a:buFont typeface="Calibri"/>
              <a:buChar char="-"/>
            </a:pPr>
            <a:r>
              <a:rPr lang="en-US" sz="1200">
                <a:ea typeface="+mn-lt"/>
                <a:cs typeface="+mn-lt"/>
              </a:rPr>
              <a:t>The college is dedicated to critically examining and shaping the digital transformation of society.-</a:t>
            </a:r>
            <a:endParaRPr lang="en-US" sz="1200">
              <a:ea typeface="Verdana"/>
            </a:endParaRPr>
          </a:p>
          <a:p>
            <a:pPr marL="171450" indent="-171450">
              <a:buFont typeface="Calibri"/>
              <a:buChar char="-"/>
            </a:pPr>
            <a:r>
              <a:rPr lang="en-US" sz="1200">
                <a:ea typeface="Verdana"/>
              </a:rPr>
              <a:t>Marta Sabou and Jan Maly act as Scientific Coordinators on the side of WU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47302B-E625-7464-8AFA-019767A14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940" y="5109066"/>
            <a:ext cx="1694802" cy="1921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9DCA3A-D6F3-DFCD-3FBF-09FB7F4749F1}"/>
              </a:ext>
            </a:extLst>
          </p:cNvPr>
          <p:cNvSpPr txBox="1"/>
          <p:nvPr/>
        </p:nvSpPr>
        <p:spPr>
          <a:xfrm>
            <a:off x="3538156" y="1544799"/>
            <a:ext cx="2568086" cy="6539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Verdana"/>
              </a:rPr>
              <a:t>Fair Online Decision Making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51EE9-B66A-3627-FAF8-00712BE10827}"/>
              </a:ext>
            </a:extLst>
          </p:cNvPr>
          <p:cNvSpPr txBox="1"/>
          <p:nvPr/>
        </p:nvSpPr>
        <p:spPr>
          <a:xfrm>
            <a:off x="3539658" y="3911462"/>
            <a:ext cx="256483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ea typeface="+mn-lt"/>
                <a:cs typeface="+mn-lt"/>
              </a:rPr>
              <a:t>Leveraging recent advances in our understanding of fairness and proportionality to provide a novel tool-box for fair group decision making in online applications.</a:t>
            </a:r>
            <a:endParaRPr lang="en-US" sz="1200">
              <a:ea typeface="Verdan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41CD5B-28C2-8DDA-8D24-C2157D179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964" y="2199247"/>
            <a:ext cx="2561527" cy="1658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E2B16E-86E0-68D5-85B6-F0B9259C1A57}"/>
              </a:ext>
            </a:extLst>
          </p:cNvPr>
          <p:cNvSpPr txBox="1"/>
          <p:nvPr/>
        </p:nvSpPr>
        <p:spPr>
          <a:xfrm>
            <a:off x="6574165" y="1544799"/>
            <a:ext cx="256808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Verdana"/>
              </a:rPr>
              <a:t>Citizen-Centered Participatory Budgeting</a:t>
            </a:r>
            <a:endParaRPr lang="en-US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6EDCC8-6B0E-AC15-D774-EB669591039C}"/>
              </a:ext>
            </a:extLst>
          </p:cNvPr>
          <p:cNvSpPr txBox="1"/>
          <p:nvPr/>
        </p:nvSpPr>
        <p:spPr>
          <a:xfrm>
            <a:off x="6577507" y="2480811"/>
            <a:ext cx="256483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en-US" sz="1200">
                <a:ea typeface="Verdana"/>
              </a:rPr>
              <a:t>Joint project with Carolina Plescia from the Department of Government, Uni Wien</a:t>
            </a:r>
          </a:p>
          <a:p>
            <a:pPr marL="171450" indent="-171450">
              <a:buFont typeface="Calibri"/>
              <a:buChar char="-"/>
            </a:pPr>
            <a:r>
              <a:rPr lang="en-US" sz="1200">
                <a:ea typeface="+mn-lt"/>
                <a:cs typeface="+mn-lt"/>
              </a:rPr>
              <a:t>Understanding citizens' preferences for the voting rules used in Participatory Budgeting</a:t>
            </a:r>
          </a:p>
          <a:p>
            <a:pPr marL="171450" indent="-171450">
              <a:buFont typeface="Calibri"/>
              <a:buChar char="-"/>
            </a:pPr>
            <a:r>
              <a:rPr lang="en-US" sz="1200">
                <a:ea typeface="+mn-lt"/>
                <a:cs typeface="+mn-lt"/>
              </a:rPr>
              <a:t>Developing algorithms respecting these preferences as much</a:t>
            </a:r>
            <a:endParaRPr lang="en-US" sz="1200">
              <a:ea typeface="Verdana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BE78551-4D33-D2B5-F2CD-BBC32956A1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706" y="4866701"/>
            <a:ext cx="2562758" cy="402924"/>
          </a:xfrm>
          <a:prstGeom prst="rect">
            <a:avLst/>
          </a:prstGeom>
        </p:spPr>
      </p:pic>
      <p:pic>
        <p:nvPicPr>
          <p:cNvPr id="14" name="Picture 13" descr="A black and blue rectangle with text&#10;&#10;AI-generated content may be incorrect.">
            <a:extLst>
              <a:ext uri="{FF2B5EF4-FFF2-40B4-BE49-F238E27FC236}">
                <a16:creationId xmlns:a16="http://schemas.microsoft.com/office/drawing/2014/main" id="{AD7D6EAB-8739-7D3D-7848-4AFE6AFC4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7818" y="4912360"/>
            <a:ext cx="2562758" cy="4029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407E60-90EE-AC1D-6C17-1AAF8BB63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8872" y="5306488"/>
            <a:ext cx="1207527" cy="36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6617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6AD27-C48A-C28F-CBF0-A4EDD631C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4">
            <a:extLst>
              <a:ext uri="{FF2B5EF4-FFF2-40B4-BE49-F238E27FC236}">
                <a16:creationId xmlns:a16="http://schemas.microsoft.com/office/drawing/2014/main" id="{4C0CE9B1-796A-0957-55FF-41A91B5BCC44}"/>
              </a:ext>
            </a:extLst>
          </p:cNvPr>
          <p:cNvSpPr txBox="1">
            <a:spLocks/>
          </p:cNvSpPr>
          <p:nvPr/>
        </p:nvSpPr>
        <p:spPr bwMode="auto">
          <a:xfrm>
            <a:off x="242993" y="24929"/>
            <a:ext cx="6840000" cy="9038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0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de-AT" altLang="de-DE">
                <a:latin typeface="Georgia"/>
              </a:rPr>
              <a:t>DPKM/KEOS</a:t>
            </a:r>
            <a:endParaRPr lang="de-AT" alt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C0E06B-CE8C-6344-49F2-30971287C2A1}"/>
              </a:ext>
            </a:extLst>
          </p:cNvPr>
          <p:cNvSpPr/>
          <p:nvPr/>
        </p:nvSpPr>
        <p:spPr>
          <a:xfrm>
            <a:off x="2393703" y="2977229"/>
            <a:ext cx="1080655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Information Retrieval</a:t>
            </a:r>
            <a:endParaRPr lang="en-US" sz="900">
              <a:ea typeface="Verdana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019D95-3C49-0F50-FD78-F46188F9D548}"/>
              </a:ext>
            </a:extLst>
          </p:cNvPr>
          <p:cNvSpPr/>
          <p:nvPr/>
        </p:nvSpPr>
        <p:spPr>
          <a:xfrm>
            <a:off x="7069617" y="2966310"/>
            <a:ext cx="1670138" cy="4246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>
                <a:ea typeface="Verdana"/>
              </a:rPr>
              <a:t>Conversational AI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C4B403-1D83-2E19-837C-C45E1E4FADB0}"/>
              </a:ext>
            </a:extLst>
          </p:cNvPr>
          <p:cNvSpPr txBox="1"/>
          <p:nvPr/>
        </p:nvSpPr>
        <p:spPr>
          <a:xfrm>
            <a:off x="703973" y="3008958"/>
            <a:ext cx="118071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050"/>
              <a:t>Research Topics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A6FAB9-C11A-63E1-8D5F-6515049D6E4F}"/>
              </a:ext>
            </a:extLst>
          </p:cNvPr>
          <p:cNvSpPr txBox="1"/>
          <p:nvPr/>
        </p:nvSpPr>
        <p:spPr>
          <a:xfrm>
            <a:off x="671786" y="3936169"/>
            <a:ext cx="118071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050"/>
              <a:t>Research Projects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964B51-2854-77BC-01E6-EE8D29BD09D5}"/>
              </a:ext>
            </a:extLst>
          </p:cNvPr>
          <p:cNvSpPr txBox="1"/>
          <p:nvPr/>
        </p:nvSpPr>
        <p:spPr>
          <a:xfrm>
            <a:off x="671786" y="5025163"/>
            <a:ext cx="118071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050"/>
              <a:t>Application Domains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0B34EF-B7DA-5A35-BB3B-3337F8F16C0A}"/>
              </a:ext>
            </a:extLst>
          </p:cNvPr>
          <p:cNvSpPr/>
          <p:nvPr/>
        </p:nvSpPr>
        <p:spPr>
          <a:xfrm>
            <a:off x="3816993" y="2982473"/>
            <a:ext cx="1277679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Representation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Learning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F840E2E-F6D3-EC3C-103B-7351D32707E4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4455833" y="3414735"/>
            <a:ext cx="934622" cy="412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3EECB0B-8E50-BCC9-5342-5B0C13606D77}"/>
              </a:ext>
            </a:extLst>
          </p:cNvPr>
          <p:cNvCxnSpPr>
            <a:cxnSpLocks/>
            <a:stCxn id="27" idx="2"/>
            <a:endCxn id="19" idx="0"/>
          </p:cNvCxnSpPr>
          <p:nvPr/>
        </p:nvCxnSpPr>
        <p:spPr>
          <a:xfrm flipH="1">
            <a:off x="6929784" y="3390913"/>
            <a:ext cx="974902" cy="440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BF11C4A7-6977-734B-2E98-42A30EF98F35}"/>
              </a:ext>
            </a:extLst>
          </p:cNvPr>
          <p:cNvSpPr/>
          <p:nvPr/>
        </p:nvSpPr>
        <p:spPr>
          <a:xfrm>
            <a:off x="3399716" y="5010138"/>
            <a:ext cx="926746" cy="4322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Web Search</a:t>
            </a:r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98CEB36-AA0D-D65F-9A02-F7188CAD068A}"/>
              </a:ext>
            </a:extLst>
          </p:cNvPr>
          <p:cNvSpPr/>
          <p:nvPr/>
        </p:nvSpPr>
        <p:spPr>
          <a:xfrm>
            <a:off x="2292099" y="5029053"/>
            <a:ext cx="835568" cy="4266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Legal Tech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B8BA03-A3AF-985F-7CDB-06ECC79037B6}"/>
              </a:ext>
            </a:extLst>
          </p:cNvPr>
          <p:cNvSpPr/>
          <p:nvPr/>
        </p:nvSpPr>
        <p:spPr>
          <a:xfrm>
            <a:off x="6340427" y="5043378"/>
            <a:ext cx="1163757" cy="4266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Cultural Heritage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7E4E24-2565-9F3E-1B56-897C7D817AD1}"/>
              </a:ext>
            </a:extLst>
          </p:cNvPr>
          <p:cNvSpPr/>
          <p:nvPr/>
        </p:nvSpPr>
        <p:spPr>
          <a:xfrm>
            <a:off x="3073306" y="3836132"/>
            <a:ext cx="1095763" cy="469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WWTF VRG 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>
                <a:ea typeface="Verdana"/>
              </a:rPr>
              <a:t>(</a:t>
            </a:r>
            <a:r>
              <a:rPr lang="en-US" sz="900">
                <a:ea typeface="+mn-lt"/>
                <a:cs typeface="+mn-lt"/>
              </a:rPr>
              <a:t>2025-2033)</a:t>
            </a:r>
            <a:endParaRPr lang="en-US" sz="900">
              <a:ea typeface="Verdana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263FC28-1C74-F976-BC25-9CD1D11C4D8E}"/>
              </a:ext>
            </a:extLst>
          </p:cNvPr>
          <p:cNvCxnSpPr>
            <a:cxnSpLocks/>
          </p:cNvCxnSpPr>
          <p:nvPr/>
        </p:nvCxnSpPr>
        <p:spPr>
          <a:xfrm flipH="1" flipV="1">
            <a:off x="6889522" y="4305688"/>
            <a:ext cx="10070" cy="751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B09963C-6A7A-C7C9-E2D0-0DCAD15B5933}"/>
              </a:ext>
            </a:extLst>
          </p:cNvPr>
          <p:cNvCxnSpPr>
            <a:cxnSpLocks/>
            <a:stCxn id="55" idx="0"/>
          </p:cNvCxnSpPr>
          <p:nvPr/>
        </p:nvCxnSpPr>
        <p:spPr>
          <a:xfrm flipV="1">
            <a:off x="2700799" y="4323858"/>
            <a:ext cx="840920" cy="705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7" name="Straight Arrow Connector 1026">
            <a:extLst>
              <a:ext uri="{FF2B5EF4-FFF2-40B4-BE49-F238E27FC236}">
                <a16:creationId xmlns:a16="http://schemas.microsoft.com/office/drawing/2014/main" id="{215C35A5-2A2A-FE58-38AC-DA78DA6DE77F}"/>
              </a:ext>
            </a:extLst>
          </p:cNvPr>
          <p:cNvCxnSpPr>
            <a:cxnSpLocks/>
            <a:stCxn id="52" idx="0"/>
            <a:endCxn id="4" idx="2"/>
          </p:cNvCxnSpPr>
          <p:nvPr/>
        </p:nvCxnSpPr>
        <p:spPr>
          <a:xfrm flipH="1" flipV="1">
            <a:off x="3621188" y="4305688"/>
            <a:ext cx="241901" cy="704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0" name="Straight Arrow Connector 1049">
            <a:extLst>
              <a:ext uri="{FF2B5EF4-FFF2-40B4-BE49-F238E27FC236}">
                <a16:creationId xmlns:a16="http://schemas.microsoft.com/office/drawing/2014/main" id="{6D431DD7-55E8-5A92-10FA-76BB6C7BD564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3819975" y="4348320"/>
            <a:ext cx="1527720" cy="671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6" name="Straight Arrow Connector 1065">
            <a:extLst>
              <a:ext uri="{FF2B5EF4-FFF2-40B4-BE49-F238E27FC236}">
                <a16:creationId xmlns:a16="http://schemas.microsoft.com/office/drawing/2014/main" id="{9FAFF4B6-8D26-7ED4-2A8F-12527574A101}"/>
              </a:ext>
            </a:extLst>
          </p:cNvPr>
          <p:cNvCxnSpPr>
            <a:cxnSpLocks/>
            <a:stCxn id="22" idx="2"/>
            <a:endCxn id="4" idx="0"/>
          </p:cNvCxnSpPr>
          <p:nvPr/>
        </p:nvCxnSpPr>
        <p:spPr>
          <a:xfrm>
            <a:off x="2934031" y="3409491"/>
            <a:ext cx="687157" cy="426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9" name="Straight Arrow Connector 1068">
            <a:extLst>
              <a:ext uri="{FF2B5EF4-FFF2-40B4-BE49-F238E27FC236}">
                <a16:creationId xmlns:a16="http://schemas.microsoft.com/office/drawing/2014/main" id="{EB99510A-642A-AB50-2AE0-64F4EE966D56}"/>
              </a:ext>
            </a:extLst>
          </p:cNvPr>
          <p:cNvCxnSpPr>
            <a:cxnSpLocks/>
            <a:stCxn id="35" idx="2"/>
            <a:endCxn id="4" idx="0"/>
          </p:cNvCxnSpPr>
          <p:nvPr/>
        </p:nvCxnSpPr>
        <p:spPr>
          <a:xfrm flipH="1">
            <a:off x="3621188" y="3414735"/>
            <a:ext cx="834645" cy="421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00B653-3032-5587-85D7-42CEBEF6A88E}"/>
              </a:ext>
            </a:extLst>
          </p:cNvPr>
          <p:cNvSpPr txBox="1"/>
          <p:nvPr/>
        </p:nvSpPr>
        <p:spPr>
          <a:xfrm>
            <a:off x="47714" y="2260196"/>
            <a:ext cx="457962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ea typeface="+mn-lt"/>
                <a:cs typeface="+mn-lt"/>
                <a:hlinkClick r:id="rId3"/>
              </a:rPr>
              <a:t>https://keos.ai.wu.ac.at/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835C17-1F3F-4687-7985-7276B1F155E8}"/>
              </a:ext>
            </a:extLst>
          </p:cNvPr>
          <p:cNvSpPr/>
          <p:nvPr/>
        </p:nvSpPr>
        <p:spPr>
          <a:xfrm>
            <a:off x="6252986" y="3831590"/>
            <a:ext cx="1353595" cy="48947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WU </a:t>
            </a:r>
            <a:r>
              <a:rPr lang="en-US" sz="900" err="1">
                <a:ea typeface="+mn-lt"/>
                <a:cs typeface="+mn-lt"/>
              </a:rPr>
              <a:t>Jubiläumsfonds</a:t>
            </a:r>
            <a:endParaRPr lang="en-US" err="1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(2026-2027)</a:t>
            </a:r>
            <a:endParaRPr lang="en-US" sz="900">
              <a:ea typeface="Verdana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28EC697-642D-7B9E-372B-BD5F3ECD86ED}"/>
              </a:ext>
            </a:extLst>
          </p:cNvPr>
          <p:cNvCxnSpPr>
            <a:cxnSpLocks/>
            <a:stCxn id="27" idx="2"/>
            <a:endCxn id="9" idx="0"/>
          </p:cNvCxnSpPr>
          <p:nvPr/>
        </p:nvCxnSpPr>
        <p:spPr>
          <a:xfrm>
            <a:off x="2948847" y="3409084"/>
            <a:ext cx="3648028" cy="422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7314616-B9BA-57C6-8A6C-B4B5DE896E7F}"/>
              </a:ext>
            </a:extLst>
          </p:cNvPr>
          <p:cNvSpPr/>
          <p:nvPr/>
        </p:nvSpPr>
        <p:spPr>
          <a:xfrm>
            <a:off x="4807367" y="3836133"/>
            <a:ext cx="1080655" cy="48947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/>
              <a:t>FWF BILAI​ (2025-2029)</a:t>
            </a:r>
            <a:endParaRPr lang="en-US" sz="900" err="1">
              <a:ea typeface="Verdan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2F9596-C13F-3EC1-3E62-5DBDC22AA7A2}"/>
              </a:ext>
            </a:extLst>
          </p:cNvPr>
          <p:cNvSpPr/>
          <p:nvPr/>
        </p:nvSpPr>
        <p:spPr>
          <a:xfrm>
            <a:off x="4582511" y="5026630"/>
            <a:ext cx="1303241" cy="4418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>
                <a:ea typeface="+mn-lt"/>
                <a:cs typeface="+mn-lt"/>
              </a:rPr>
              <a:t>Graph-based structures </a:t>
            </a:r>
            <a:endParaRPr lang="en-US" sz="900">
              <a:ea typeface="Verdana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E055B2-BD76-4A98-5272-2F2D1E93B127}"/>
              </a:ext>
            </a:extLst>
          </p:cNvPr>
          <p:cNvCxnSpPr>
            <a:cxnSpLocks/>
            <a:stCxn id="28" idx="2"/>
            <a:endCxn id="9" idx="0"/>
          </p:cNvCxnSpPr>
          <p:nvPr/>
        </p:nvCxnSpPr>
        <p:spPr>
          <a:xfrm flipH="1">
            <a:off x="5347695" y="3387479"/>
            <a:ext cx="724031" cy="448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B6D9CB1-97D1-7591-749D-E8FD489DB024}"/>
              </a:ext>
            </a:extLst>
          </p:cNvPr>
          <p:cNvCxnSpPr>
            <a:cxnSpLocks/>
            <a:stCxn id="12" idx="0"/>
            <a:endCxn id="9" idx="2"/>
          </p:cNvCxnSpPr>
          <p:nvPr/>
        </p:nvCxnSpPr>
        <p:spPr>
          <a:xfrm flipV="1">
            <a:off x="5234132" y="4325604"/>
            <a:ext cx="113563" cy="701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ADEB217-C7C9-B3ED-B0E8-E9E901785968}"/>
              </a:ext>
            </a:extLst>
          </p:cNvPr>
          <p:cNvSpPr/>
          <p:nvPr/>
        </p:nvSpPr>
        <p:spPr>
          <a:xfrm>
            <a:off x="5405376" y="2972865"/>
            <a:ext cx="1332699" cy="4146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>
                <a:ea typeface="Verdana"/>
              </a:rPr>
              <a:t>Reasoning for LLMs</a:t>
            </a:r>
            <a:endParaRPr lang="en-US"/>
          </a:p>
        </p:txBody>
      </p:sp>
      <p:pic>
        <p:nvPicPr>
          <p:cNvPr id="26" name="Picture 25" descr="Svitlana Vakulenko">
            <a:extLst>
              <a:ext uri="{FF2B5EF4-FFF2-40B4-BE49-F238E27FC236}">
                <a16:creationId xmlns:a16="http://schemas.microsoft.com/office/drawing/2014/main" id="{7A39955F-8539-EB9B-A0DD-F9C0D473E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73" y="1174193"/>
            <a:ext cx="1099583" cy="1081520"/>
          </a:xfrm>
          <a:prstGeom prst="rect">
            <a:avLst/>
          </a:prstGeom>
        </p:spPr>
      </p:pic>
      <p:pic>
        <p:nvPicPr>
          <p:cNvPr id="29" name="Picture 28" descr="Portrait of Adrian">
            <a:extLst>
              <a:ext uri="{FF2B5EF4-FFF2-40B4-BE49-F238E27FC236}">
                <a16:creationId xmlns:a16="http://schemas.microsoft.com/office/drawing/2014/main" id="{D390B266-21B8-B04E-3A6A-E6BF85AA3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998" y="1224909"/>
            <a:ext cx="1034837" cy="1388955"/>
          </a:xfrm>
          <a:prstGeom prst="rect">
            <a:avLst/>
          </a:prstGeom>
        </p:spPr>
      </p:pic>
      <p:pic>
        <p:nvPicPr>
          <p:cNvPr id="30" name="Picture 29" descr="Studierende">
            <a:extLst>
              <a:ext uri="{FF2B5EF4-FFF2-40B4-BE49-F238E27FC236}">
                <a16:creationId xmlns:a16="http://schemas.microsoft.com/office/drawing/2014/main" id="{4C7AB991-43D8-20F0-6132-BAAA1DF79D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5548" t="25853" r="35625" b="9618"/>
          <a:stretch>
            <a:fillRect/>
          </a:stretch>
        </p:blipFill>
        <p:spPr>
          <a:xfrm>
            <a:off x="3261602" y="1228603"/>
            <a:ext cx="1198247" cy="138581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7DC4C2D-4DF5-6F82-CEB8-913FBBABC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087" y="1227739"/>
            <a:ext cx="1355898" cy="137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6956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LANGUAGE" val="German Austri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heme/theme1.xml><?xml version="1.0" encoding="utf-8"?>
<a:theme xmlns:a="http://schemas.openxmlformats.org/drawingml/2006/main" name="WU 16:10">
  <a:themeElements>
    <a:clrScheme name="WU">
      <a:dk1>
        <a:srgbClr val="000000"/>
      </a:dk1>
      <a:lt1>
        <a:srgbClr val="FFFFFF"/>
      </a:lt1>
      <a:dk2>
        <a:srgbClr val="002350"/>
      </a:dk2>
      <a:lt2>
        <a:srgbClr val="E5F5FA"/>
      </a:lt2>
      <a:accent1>
        <a:srgbClr val="0096D3"/>
      </a:accent1>
      <a:accent2>
        <a:srgbClr val="002350"/>
      </a:accent2>
      <a:accent3>
        <a:srgbClr val="4B2582"/>
      </a:accent3>
      <a:accent4>
        <a:srgbClr val="457AA0"/>
      </a:accent4>
      <a:accent5>
        <a:srgbClr val="A592C0"/>
      </a:accent5>
      <a:accent6>
        <a:srgbClr val="80CFE9"/>
      </a:accent6>
      <a:hlink>
        <a:srgbClr val="405A7C"/>
      </a:hlink>
      <a:folHlink>
        <a:srgbClr val="0082AA"/>
      </a:folHlink>
    </a:clrScheme>
    <a:fontScheme name="WU neu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U Farbschema neu">
        <a:dk1>
          <a:srgbClr val="000000"/>
        </a:dk1>
        <a:lt1>
          <a:sysClr val="window" lastClr="FFFFFF"/>
        </a:lt1>
        <a:dk2>
          <a:srgbClr val="002E60"/>
        </a:dk2>
        <a:lt2>
          <a:srgbClr val="E5F5FA"/>
        </a:lt2>
        <a:accent1>
          <a:srgbClr val="0096D3"/>
        </a:accent1>
        <a:accent2>
          <a:srgbClr val="002E60"/>
        </a:accent2>
        <a:accent3>
          <a:srgbClr val="532481"/>
        </a:accent3>
        <a:accent4>
          <a:srgbClr val="457AA0"/>
        </a:accent4>
        <a:accent5>
          <a:srgbClr val="A991C0"/>
        </a:accent5>
        <a:accent6>
          <a:srgbClr val="7FCAE9"/>
        </a:accent6>
        <a:hlink>
          <a:srgbClr val="406288"/>
        </a:hlink>
        <a:folHlink>
          <a:srgbClr val="008F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U Musterpräsentation 16x10 V1.1.potx" id="{50821DC6-1170-4F69-BC0F-BF2469366875}" vid="{788B52EF-C0A8-4B8C-8AD4-D720815E0A05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36b2aa8-5b4d-4f9b-9ef4-3f8a6edbcc28">
      <UserInfo>
        <DisplayName>Kerschbaum, Clemens</DisplayName>
        <AccountId>14</AccountId>
        <AccountType/>
      </UserInfo>
      <UserInfo>
        <DisplayName>Anjomshoaa, Amin</DisplayName>
        <AccountId>18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7922ADE127384F9F74495E6089D6B6" ma:contentTypeVersion="6" ma:contentTypeDescription="Ein neues Dokument erstellen." ma:contentTypeScope="" ma:versionID="38f9d4533550e331473f8613f52bb947">
  <xsd:schema xmlns:xsd="http://www.w3.org/2001/XMLSchema" xmlns:xs="http://www.w3.org/2001/XMLSchema" xmlns:p="http://schemas.microsoft.com/office/2006/metadata/properties" xmlns:ns2="35667738-c8ef-484b-9513-1f08d35c918a" xmlns:ns3="b36b2aa8-5b4d-4f9b-9ef4-3f8a6edbcc28" targetNamespace="http://schemas.microsoft.com/office/2006/metadata/properties" ma:root="true" ma:fieldsID="f9a407c1fad153e3d79dc6eed2fc0f6f" ns2:_="" ns3:_="">
    <xsd:import namespace="35667738-c8ef-484b-9513-1f08d35c918a"/>
    <xsd:import namespace="b36b2aa8-5b4d-4f9b-9ef4-3f8a6edbcc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667738-c8ef-484b-9513-1f08d35c91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6b2aa8-5b4d-4f9b-9ef4-3f8a6edbcc2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58DFAF-C9AD-4CE5-A221-45D64FB05328}">
  <ds:schemaRefs>
    <ds:schemaRef ds:uri="80a48188-e736-4388-b9be-efce028d8888"/>
    <ds:schemaRef ds:uri="b36b2aa8-5b4d-4f9b-9ef4-3f8a6edbcc28"/>
    <ds:schemaRef ds:uri="ca1b8041-90aa-4f4a-880f-eafaf5740a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46B3ED-06B1-4DE8-9648-0F78B5B453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8E84D5-FA79-454B-922B-C51ABE78D9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667738-c8ef-484b-9513-1f08d35c918a"/>
    <ds:schemaRef ds:uri="b36b2aa8-5b4d-4f9b-9ef4-3f8a6edbcc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Microsoft Macintosh PowerPoint</Application>
  <PresentationFormat>On-screen Show (16:10)</PresentationFormat>
  <Paragraphs>211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Aharoni</vt:lpstr>
      <vt:lpstr>Aptos</vt:lpstr>
      <vt:lpstr>Arial</vt:lpstr>
      <vt:lpstr>Avenir Next LT Pro</vt:lpstr>
      <vt:lpstr>Calibri</vt:lpstr>
      <vt:lpstr>Courier New</vt:lpstr>
      <vt:lpstr>Georgia</vt:lpstr>
      <vt:lpstr>Helvetica</vt:lpstr>
      <vt:lpstr>Lucida Grande</vt:lpstr>
      <vt:lpstr>Symbol</vt:lpstr>
      <vt:lpstr>Verdana</vt:lpstr>
      <vt:lpstr>Wingdings</vt:lpstr>
      <vt:lpstr>WU 16:10</vt:lpstr>
      <vt:lpstr>Institute for  Data, Process and Knowledge Management  Marta Sabou, Axel Polleres</vt:lpstr>
      <vt:lpstr>DPKM – at a glance</vt:lpstr>
      <vt:lpstr>PowerPoint Presentation</vt:lpstr>
      <vt:lpstr>Neuro-Symbolic Repairs of Knowledge Graphs </vt:lpstr>
      <vt:lpstr>SPARQL-MCP</vt:lpstr>
      <vt:lpstr>Agentic SPARQL &amp; Global Data Catalogues</vt:lpstr>
      <vt:lpstr>Vision paper - Agent Spaces</vt:lpstr>
      <vt:lpstr>AI for Transport</vt:lpstr>
      <vt:lpstr>PowerPoint Presentation</vt:lpstr>
      <vt:lpstr>PowerPoint Presentation</vt:lpstr>
      <vt:lpstr>DPKM/SemSys</vt:lpstr>
      <vt:lpstr>From Structures to Vectors:  Decoding How Knowledge Graph Characteristics Shape Embedding Strategies </vt:lpstr>
      <vt:lpstr>Project: VBA VerbatimKG</vt:lpstr>
      <vt:lpstr>Digital Humanism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Institute for  Data, Process and Knowledge Management</dc:title>
  <dc:creator/>
  <cp:revision>166</cp:revision>
  <cp:lastPrinted>2026-09-03T15:13:24Z</cp:lastPrinted>
  <dcterms:created xsi:type="dcterms:W3CDTF">2021-01-13T11:23:26Z</dcterms:created>
  <dcterms:modified xsi:type="dcterms:W3CDTF">2026-09-03T15:13:33Z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0x010100A27922ADE127384F9F74495E6089D6B6</vt:lpwstr>
  </property>
  <property fmtid="{D5CDD505-2E9C-101B-9397-08002B2CF9AE}" pid="3" name="MediaServiceImageTags">
    <vt:lpwstr/>
  </property>
</Properties>
</file>